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81" r:id="rId4"/>
    <p:sldId id="279" r:id="rId5"/>
    <p:sldId id="282" r:id="rId6"/>
    <p:sldId id="28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9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291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1688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en-US" altLang="zh-CN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ig.apache.org/docs/r0.7.0/piglatin_ref2.html" TargetMode="External"/><Relationship Id="rId4" Type="http://schemas.openxmlformats.org/officeDocument/2006/relationships/hyperlink" Target="https://hpccsystems.com/why-hpcc-systems/benchmarks/pigmix-hpc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g.apache.org/docs/r0.7.0/tutorial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MapReduce High-Level Languages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WPI,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48" y="1730148"/>
            <a:ext cx="3614527" cy="7942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High-level language (Pig Latin)</a:t>
            </a:r>
          </a:p>
          <a:p>
            <a:pPr lvl="1"/>
            <a:r>
              <a:rPr lang="en-US" sz="1600" dirty="0" smtClean="0"/>
              <a:t>Set of commands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2560552"/>
            <a:ext cx="4310418" cy="13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Two execution modes</a:t>
            </a:r>
          </a:p>
          <a:p>
            <a:pPr lvl="1"/>
            <a:r>
              <a:rPr lang="en-US" sz="1600" dirty="0" smtClean="0"/>
              <a:t>Local: reads/write to local file system</a:t>
            </a:r>
          </a:p>
          <a:p>
            <a:pPr lvl="1"/>
            <a:r>
              <a:rPr lang="en-US" sz="1600" dirty="0" smtClean="0"/>
              <a:t>Mapreduce: connects to Hadoop cluster and reads/writes to HDFS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7513" y="2201229"/>
            <a:ext cx="16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Main Components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068631" y="1987693"/>
            <a:ext cx="2011657" cy="536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68631" y="2658110"/>
            <a:ext cx="2122369" cy="1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7513" y="4481405"/>
            <a:ext cx="7378014" cy="1767207"/>
            <a:chOff x="427513" y="4481405"/>
            <a:chExt cx="7378014" cy="1767207"/>
          </a:xfrm>
        </p:grpSpPr>
        <p:sp>
          <p:nvSpPr>
            <p:cNvPr id="11" name="TextBox 10"/>
            <p:cNvSpPr txBox="1"/>
            <p:nvPr/>
          </p:nvSpPr>
          <p:spPr>
            <a:xfrm>
              <a:off x="427513" y="4915677"/>
              <a:ext cx="164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Two modes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68631" y="4702141"/>
              <a:ext cx="2011657" cy="2135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068631" y="5276721"/>
              <a:ext cx="2122369" cy="309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4080288" y="4481405"/>
              <a:ext cx="3614527" cy="7942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800000"/>
                  </a:solidFill>
                </a:rPr>
                <a:t>Interactive mode</a:t>
              </a:r>
            </a:p>
            <a:p>
              <a:pPr lvl="1"/>
              <a:r>
                <a:rPr lang="en-US" sz="1600" dirty="0" smtClean="0"/>
                <a:t>Console </a:t>
              </a:r>
              <a:endParaRPr lang="en-US" sz="1600" dirty="0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91000" y="5454365"/>
              <a:ext cx="3614527" cy="7942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800000"/>
                  </a:solidFill>
                </a:rPr>
                <a:t>Batch mode</a:t>
              </a:r>
            </a:p>
            <a:p>
              <a:pPr lvl="1"/>
              <a:r>
                <a:rPr lang="en-US" sz="1600" dirty="0" smtClean="0"/>
                <a:t>Submit a script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42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Pig</a:t>
            </a:r>
            <a:r>
              <a:rPr lang="en-US" dirty="0" smtClean="0"/>
              <a:t>?...Abstraction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49" y="1855481"/>
            <a:ext cx="8033929" cy="3454235"/>
          </a:xfrm>
        </p:spPr>
        <p:txBody>
          <a:bodyPr>
            <a:normAutofit fontScale="92500"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Common design patterns as key words (joins, distinct, counts</a:t>
            </a:r>
            <a:r>
              <a:rPr lang="en-US" dirty="0" smtClean="0"/>
              <a:t>)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Data flow analysis</a:t>
            </a:r>
          </a:p>
          <a:p>
            <a:pPr marL="668338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 script can map to multiple map-reduce jobs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Avoids Java-level errors (not everyone can write java code)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be interactive mode</a:t>
            </a:r>
          </a:p>
          <a:p>
            <a:pPr marL="668338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Issue commands and get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I: 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3388" y="2528048"/>
            <a:ext cx="8104566" cy="2867500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  <a:effectLst/>
        </p:spPr>
        <p:txBody>
          <a:bodyPr lIns="90000" tIns="7927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raw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LOAD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excite.log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('\t')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 (user, </a:t>
            </a:r>
            <a:r>
              <a:rPr lang="en-US" sz="1400" i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id, time,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query)</a:t>
            </a:r>
            <a:r>
              <a:rPr lang="en-US" sz="1400" dirty="0">
                <a:latin typeface="Courier New" charset="0"/>
                <a:cs typeface="Courier New" charset="0"/>
              </a:rPr>
              <a:t>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clean1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FILTER</a:t>
            </a:r>
            <a:r>
              <a:rPr lang="en-US" sz="1400" dirty="0">
                <a:latin typeface="Courier New" charset="0"/>
                <a:cs typeface="Courier New" charset="0"/>
              </a:rPr>
              <a:t> raw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id &gt; 20 </a:t>
            </a:r>
            <a:r>
              <a:rPr lang="en-US" sz="1400" dirty="0">
                <a:latin typeface="Courier New" charset="0"/>
                <a:cs typeface="Courier New" charset="0"/>
              </a:rPr>
              <a:t>AND </a:t>
            </a:r>
            <a:r>
              <a:rPr lang="en-US" sz="1400" dirty="0" smtClean="0">
                <a:latin typeface="Courier New" charset="0"/>
                <a:cs typeface="Courier New" charset="0"/>
              </a:rPr>
              <a:t>id </a:t>
            </a:r>
            <a:r>
              <a:rPr lang="en-US" sz="1400" dirty="0">
                <a:latin typeface="Courier New" charset="0"/>
                <a:cs typeface="Courier New" charset="0"/>
              </a:rPr>
              <a:t>&lt; </a:t>
            </a:r>
            <a:r>
              <a:rPr lang="en-US" sz="1400" dirty="0" smtClean="0">
                <a:latin typeface="Courier New" charset="0"/>
                <a:cs typeface="Courier New" charset="0"/>
              </a:rPr>
              <a:t>100;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clean2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clean1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user</a:t>
            </a:r>
            <a:r>
              <a:rPr lang="en-US" sz="1400" dirty="0">
                <a:latin typeface="Courier New" charset="0"/>
                <a:cs typeface="Courier New" charset="0"/>
              </a:rPr>
              <a:t>, time,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</a:t>
            </a:r>
            <a:r>
              <a:rPr lang="en-US" sz="1400" dirty="0" err="1" smtClean="0">
                <a:latin typeface="Courier New" charset="0"/>
                <a:cs typeface="Courier New" charset="0"/>
              </a:rPr>
              <a:t>org.apache.pig.tutorial.sanitze</a:t>
            </a:r>
            <a:r>
              <a:rPr lang="en-US" sz="1400" dirty="0">
                <a:latin typeface="Courier New" charset="0"/>
                <a:cs typeface="Courier New" charset="0"/>
              </a:rPr>
              <a:t>(query) as query;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GROUP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clean2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(user, query);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group, </a:t>
            </a:r>
            <a:r>
              <a:rPr lang="en-US" sz="1400" dirty="0">
                <a:latin typeface="Courier New" charset="0"/>
                <a:cs typeface="Courier New" charset="0"/>
              </a:rPr>
              <a:t>COUNT(clean2), MIN(clean2.time), MAX(clean2.time);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uq_counts.csv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(',');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219" y="1904768"/>
            <a:ext cx="7363065" cy="765193"/>
            <a:chOff x="556219" y="1904768"/>
            <a:chExt cx="7363065" cy="7651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88573" y="2271321"/>
              <a:ext cx="417164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6219" y="1978933"/>
              <a:ext cx="170013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Read file from HDFS</a:t>
              </a:r>
              <a:endParaRPr lang="en-US" sz="13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893529" y="2197156"/>
              <a:ext cx="139055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3243" y="1904768"/>
              <a:ext cx="281551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The input format (text, tab delimited)</a:t>
              </a:r>
              <a:endParaRPr lang="en-US" sz="13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521102" y="2271321"/>
              <a:ext cx="357466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31922" y="1997475"/>
              <a:ext cx="1887362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Define run-time schema</a:t>
              </a:r>
              <a:endParaRPr lang="en-US" sz="13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7476" y="2931677"/>
            <a:ext cx="4116729" cy="672487"/>
            <a:chOff x="4097476" y="2931677"/>
            <a:chExt cx="4116729" cy="67248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302616" y="3077871"/>
              <a:ext cx="7293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31922" y="2931677"/>
              <a:ext cx="218228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Filter the rows on predicates</a:t>
              </a:r>
              <a:endParaRPr lang="en-US" sz="13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097476" y="3485783"/>
              <a:ext cx="11124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46996" y="3311776"/>
              <a:ext cx="287062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For each row, do some transformation</a:t>
              </a:r>
              <a:endParaRPr lang="en-US" sz="13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3000" y="3946253"/>
            <a:ext cx="3538099" cy="608392"/>
            <a:chOff x="4953000" y="3946253"/>
            <a:chExt cx="3538099" cy="60839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5302617" y="4120260"/>
              <a:ext cx="7293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63706" y="3946253"/>
              <a:ext cx="162972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Grouping of records</a:t>
              </a:r>
              <a:endParaRPr lang="en-US" sz="13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953000" y="4436264"/>
              <a:ext cx="7293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14089" y="4262257"/>
              <a:ext cx="277701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Compute aggregation for each group</a:t>
              </a:r>
              <a:endParaRPr lang="en-US" sz="13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32464" y="5145239"/>
            <a:ext cx="5573574" cy="839359"/>
            <a:chOff x="1532464" y="5145239"/>
            <a:chExt cx="5573574" cy="83935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502983" y="5191593"/>
              <a:ext cx="417986" cy="500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532464" y="5692210"/>
              <a:ext cx="188638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Store the output in a file</a:t>
              </a:r>
              <a:endParaRPr lang="en-US" sz="13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218337" y="5145239"/>
              <a:ext cx="417986" cy="500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247818" y="5645856"/>
              <a:ext cx="185822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Text, Comma delimited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5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Pig: Language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4" y="1807786"/>
            <a:ext cx="8130060" cy="425773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Keywords</a:t>
            </a:r>
          </a:p>
          <a:p>
            <a:pPr lvl="1"/>
            <a:r>
              <a:rPr lang="en-US" dirty="0" smtClean="0"/>
              <a:t>Load, Filter, </a:t>
            </a:r>
            <a:r>
              <a:rPr lang="en-US" dirty="0" err="1" smtClean="0"/>
              <a:t>Foreach</a:t>
            </a:r>
            <a:r>
              <a:rPr lang="en-US" dirty="0" smtClean="0"/>
              <a:t> Generate, Group By, Store, Join, Distinct, Order By, …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Aggregations</a:t>
            </a:r>
            <a:endParaRPr lang="en-US" b="1" dirty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Count, </a:t>
            </a:r>
            <a:r>
              <a:rPr lang="en-US" dirty="0" err="1" smtClean="0"/>
              <a:t>Avg</a:t>
            </a:r>
            <a:r>
              <a:rPr lang="en-US" dirty="0" smtClean="0"/>
              <a:t>, Sum, Max, Min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Schema</a:t>
            </a:r>
          </a:p>
          <a:p>
            <a:pPr lvl="1"/>
            <a:r>
              <a:rPr lang="en-US" dirty="0" smtClean="0"/>
              <a:t>Defines at query-time not when files are loaded</a:t>
            </a:r>
          </a:p>
          <a:p>
            <a:r>
              <a:rPr lang="en-US" dirty="0">
                <a:solidFill>
                  <a:schemeClr val="tx1"/>
                </a:solidFill>
              </a:rPr>
              <a:t>UDFs</a:t>
            </a:r>
          </a:p>
          <a:p>
            <a:r>
              <a:rPr lang="en-US" dirty="0"/>
              <a:t>Packages for common input/output formats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544" y="2679232"/>
            <a:ext cx="7990113" cy="2484548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 = </a:t>
            </a:r>
            <a:r>
              <a:rPr lang="en-US" sz="1400" b="1" dirty="0">
                <a:solidFill>
                  <a:srgbClr val="0000FF"/>
                </a:solidFill>
              </a:rPr>
              <a:t>load</a:t>
            </a:r>
            <a:r>
              <a:rPr lang="en-US" sz="1400" dirty="0"/>
              <a:t> '$</a:t>
            </a:r>
            <a:r>
              <a:rPr lang="en-US" sz="1400" dirty="0" err="1"/>
              <a:t>widerow</a:t>
            </a:r>
            <a:r>
              <a:rPr lang="en-US" sz="1400" dirty="0"/>
              <a:t>' </a:t>
            </a:r>
            <a:r>
              <a:rPr lang="en-US" sz="1400" b="1" dirty="0">
                <a:solidFill>
                  <a:srgbClr val="0000FF"/>
                </a:solidFill>
              </a:rPr>
              <a:t>using</a:t>
            </a:r>
            <a:r>
              <a:rPr lang="en-US" sz="1400" dirty="0"/>
              <a:t> </a:t>
            </a:r>
            <a:r>
              <a:rPr lang="en-US" sz="1400" dirty="0" err="1"/>
              <a:t>PigStorage</a:t>
            </a:r>
            <a:r>
              <a:rPr lang="en-US" sz="1400" dirty="0"/>
              <a:t>('\u0001') </a:t>
            </a:r>
            <a:r>
              <a:rPr lang="en-US" sz="1400" b="1" dirty="0">
                <a:solidFill>
                  <a:srgbClr val="0000FF"/>
                </a:solidFill>
              </a:rPr>
              <a:t>as</a:t>
            </a:r>
            <a:r>
              <a:rPr lang="en-US" sz="1400" dirty="0"/>
              <a:t> (name: </a:t>
            </a:r>
            <a:r>
              <a:rPr lang="en-US" sz="1400" dirty="0" err="1"/>
              <a:t>chararray</a:t>
            </a:r>
            <a:r>
              <a:rPr lang="en-US" sz="1400" dirty="0"/>
              <a:t>, c0: </a:t>
            </a:r>
            <a:r>
              <a:rPr lang="en-US" sz="1400" dirty="0" err="1"/>
              <a:t>int</a:t>
            </a:r>
            <a:r>
              <a:rPr lang="en-US" sz="1400" dirty="0"/>
              <a:t>, c1: </a:t>
            </a:r>
            <a:r>
              <a:rPr lang="en-US" sz="1400" dirty="0" err="1"/>
              <a:t>int</a:t>
            </a:r>
            <a:r>
              <a:rPr lang="en-US" sz="1400" dirty="0"/>
              <a:t>, </a:t>
            </a:r>
            <a:r>
              <a:rPr lang="en-US" sz="1400" dirty="0" smtClean="0"/>
              <a:t>c2: </a:t>
            </a:r>
            <a:r>
              <a:rPr lang="en-US" sz="1400" dirty="0" err="1"/>
              <a:t>int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B = </a:t>
            </a:r>
            <a:r>
              <a:rPr lang="en-US" sz="1400" b="1" dirty="0">
                <a:solidFill>
                  <a:srgbClr val="0000FF"/>
                </a:solidFill>
              </a:rPr>
              <a:t>group</a:t>
            </a:r>
            <a:r>
              <a:rPr lang="en-US" sz="1400" dirty="0"/>
              <a:t> A </a:t>
            </a:r>
            <a:r>
              <a:rPr lang="en-US" sz="1400" b="1" dirty="0">
                <a:solidFill>
                  <a:srgbClr val="0000FF"/>
                </a:solidFill>
              </a:rPr>
              <a:t>by</a:t>
            </a:r>
            <a:r>
              <a:rPr lang="en-US" sz="1400" dirty="0"/>
              <a:t> name </a:t>
            </a:r>
            <a:r>
              <a:rPr lang="en-US" sz="1400" b="1" dirty="0">
                <a:solidFill>
                  <a:srgbClr val="FF0000"/>
                </a:solidFill>
              </a:rPr>
              <a:t>parallel</a:t>
            </a:r>
            <a:r>
              <a:rPr lang="en-US" sz="1400" dirty="0"/>
              <a:t> </a:t>
            </a:r>
            <a:r>
              <a:rPr lang="en-US" sz="1400" dirty="0" smtClean="0"/>
              <a:t>10;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 = </a:t>
            </a:r>
            <a:r>
              <a:rPr lang="en-US" sz="1400" b="1" dirty="0" err="1">
                <a:solidFill>
                  <a:srgbClr val="0000FF"/>
                </a:solidFill>
              </a:rPr>
              <a:t>foreach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B </a:t>
            </a:r>
            <a:r>
              <a:rPr lang="en-US" sz="1400" b="1" dirty="0">
                <a:solidFill>
                  <a:srgbClr val="0000FF"/>
                </a:solidFill>
              </a:rPr>
              <a:t>generate</a:t>
            </a:r>
            <a:r>
              <a:rPr lang="en-US" sz="1400" dirty="0"/>
              <a:t> group, SUM(A.c0) as c0, SUM(A.c1) as c1</a:t>
            </a:r>
            <a:r>
              <a:rPr lang="en-US" sz="1400" dirty="0" smtClean="0"/>
              <a:t>, AVG(A.c2) </a:t>
            </a:r>
            <a:r>
              <a:rPr lang="en-US" sz="1400" dirty="0"/>
              <a:t>as </a:t>
            </a:r>
            <a:r>
              <a:rPr lang="en-US" sz="1400" dirty="0" smtClean="0"/>
              <a:t>c2;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D = </a:t>
            </a:r>
            <a:r>
              <a:rPr lang="en-US" sz="1400" b="1" dirty="0">
                <a:solidFill>
                  <a:srgbClr val="0000FF"/>
                </a:solidFill>
              </a:rPr>
              <a:t>filter</a:t>
            </a:r>
            <a:r>
              <a:rPr lang="en-US" sz="1400" dirty="0"/>
              <a:t> C </a:t>
            </a:r>
            <a:r>
              <a:rPr lang="en-US" sz="1400" b="1" dirty="0">
                <a:solidFill>
                  <a:srgbClr val="0000FF"/>
                </a:solidFill>
              </a:rPr>
              <a:t>by</a:t>
            </a:r>
            <a:r>
              <a:rPr lang="en-US" sz="1400" dirty="0"/>
              <a:t> c0 &gt; 100 and c1 &gt; 100 and c2 &gt; </a:t>
            </a:r>
            <a:r>
              <a:rPr lang="en-US" sz="1400" dirty="0" smtClean="0"/>
              <a:t>100;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</a:rPr>
              <a:t>store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D </a:t>
            </a:r>
            <a:r>
              <a:rPr lang="en-US" sz="1400" b="1" dirty="0">
                <a:solidFill>
                  <a:srgbClr val="0000FF"/>
                </a:solidFill>
              </a:rPr>
              <a:t>into</a:t>
            </a:r>
            <a:r>
              <a:rPr lang="en-US" sz="1400" dirty="0"/>
              <a:t> '$out';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6219" y="1978933"/>
            <a:ext cx="7119427" cy="783735"/>
            <a:chOff x="556219" y="1978933"/>
            <a:chExt cx="7119427" cy="78373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705737" y="2271321"/>
              <a:ext cx="0" cy="491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6219" y="1978933"/>
              <a:ext cx="200327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Script can take arguments</a:t>
              </a:r>
              <a:endParaRPr lang="en-US" sz="13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709016" y="2336216"/>
              <a:ext cx="203054" cy="4264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49721" y="2043828"/>
              <a:ext cx="209544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Data are “ctrl-A” delimited</a:t>
              </a:r>
              <a:endParaRPr lang="en-US" sz="13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262426" y="2303202"/>
              <a:ext cx="203054" cy="4264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03131" y="2010814"/>
              <a:ext cx="217251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Define types of the columns</a:t>
              </a:r>
              <a:endParaRPr lang="en-US" sz="13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9024" y="3186982"/>
            <a:ext cx="3389444" cy="292388"/>
            <a:chOff x="3339024" y="3186982"/>
            <a:chExt cx="3389444" cy="29238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3339024" y="3351718"/>
              <a:ext cx="7399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78935" y="3186982"/>
              <a:ext cx="264953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Specify the need of 10 reduce tasks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9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3: Re-partition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6" y="1937576"/>
            <a:ext cx="7781960" cy="429481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register</a:t>
            </a:r>
            <a:r>
              <a:rPr lang="en-US" dirty="0" smtClean="0"/>
              <a:t> </a:t>
            </a:r>
            <a:r>
              <a:rPr lang="en-US" dirty="0" err="1" smtClean="0"/>
              <a:t>pigperf.jar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page_views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org.apache.pig.test.udf.storefunc.PigPerformanceLoader</a:t>
            </a:r>
            <a:r>
              <a:rPr lang="en-US" dirty="0" smtClean="0"/>
              <a:t>()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dirty="0"/>
              <a:t>(user, action, </a:t>
            </a:r>
            <a:r>
              <a:rPr lang="en-US" dirty="0" err="1"/>
              <a:t>timespent</a:t>
            </a:r>
            <a:r>
              <a:rPr lang="en-US" dirty="0"/>
              <a:t>, </a:t>
            </a:r>
            <a:r>
              <a:rPr lang="en-US" dirty="0" err="1"/>
              <a:t>query_term</a:t>
            </a:r>
            <a:r>
              <a:rPr lang="en-US" dirty="0"/>
              <a:t>, </a:t>
            </a:r>
            <a:r>
              <a:rPr lang="en-US" dirty="0" smtClean="0"/>
              <a:t>timestamp, </a:t>
            </a:r>
            <a:r>
              <a:rPr lang="en-US" dirty="0" err="1" smtClean="0"/>
              <a:t>estimated_revenue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user, (double</a:t>
            </a:r>
            <a:r>
              <a:rPr lang="en-US" dirty="0" smtClean="0"/>
              <a:t>) </a:t>
            </a:r>
            <a:r>
              <a:rPr lang="en-US" dirty="0" err="1" smtClean="0"/>
              <a:t>estimated_revenue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alpha 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’users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PigStorage</a:t>
            </a:r>
            <a:r>
              <a:rPr lang="en-US" dirty="0"/>
              <a:t>('\u0001') </a:t>
            </a:r>
            <a:r>
              <a:rPr lang="en-US" b="1" dirty="0">
                <a:solidFill>
                  <a:srgbClr val="0000FF"/>
                </a:solidFill>
              </a:rPr>
              <a:t>as</a:t>
            </a:r>
            <a:r>
              <a:rPr lang="en-US" dirty="0"/>
              <a:t> (name, phone, address</a:t>
            </a:r>
            <a:r>
              <a:rPr lang="en-US" dirty="0" smtClean="0"/>
              <a:t>, city</a:t>
            </a:r>
            <a:r>
              <a:rPr lang="en-US" dirty="0"/>
              <a:t>, state, zip);</a:t>
            </a:r>
          </a:p>
          <a:p>
            <a:pPr marL="0" indent="0">
              <a:buNone/>
            </a:pPr>
            <a:r>
              <a:rPr lang="en-US" dirty="0"/>
              <a:t>beta 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alpha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</a:t>
            </a:r>
            <a:r>
              <a:rPr lang="en-US" dirty="0" smtClean="0"/>
              <a:t>name, city;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beta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name, B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user </a:t>
            </a:r>
            <a:r>
              <a:rPr lang="en-US" b="1" dirty="0">
                <a:solidFill>
                  <a:srgbClr val="FF0000"/>
                </a:solidFill>
              </a:rPr>
              <a:t>parallel</a:t>
            </a:r>
            <a:r>
              <a:rPr lang="en-US" dirty="0"/>
              <a:t> 40;</a:t>
            </a:r>
          </a:p>
          <a:p>
            <a:pPr marL="0" indent="0">
              <a:buNone/>
            </a:pPr>
            <a:r>
              <a:rPr lang="en-US" dirty="0"/>
              <a:t>D = </a:t>
            </a:r>
            <a:r>
              <a:rPr lang="en-US" b="1" dirty="0">
                <a:solidFill>
                  <a:srgbClr val="0000FF"/>
                </a:solidFill>
              </a:rPr>
              <a:t>group</a:t>
            </a:r>
            <a:r>
              <a:rPr lang="en-US" dirty="0"/>
              <a:t> C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$</a:t>
            </a:r>
            <a:r>
              <a:rPr lang="en-US" dirty="0" smtClean="0"/>
              <a:t>0;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 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D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group, SUM(</a:t>
            </a:r>
            <a:r>
              <a:rPr lang="en-US" dirty="0" err="1"/>
              <a:t>C.estimated_revenue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store</a:t>
            </a:r>
            <a:r>
              <a:rPr lang="en-US" dirty="0"/>
              <a:t> E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/>
              <a:t> 'L3out';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2173" y="1437814"/>
            <a:ext cx="5775459" cy="1037257"/>
            <a:chOff x="2132173" y="1437814"/>
            <a:chExt cx="5775459" cy="10372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132173" y="1730202"/>
              <a:ext cx="361540" cy="309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32173" y="1437814"/>
              <a:ext cx="2912952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Register UDFs &amp; custom </a:t>
              </a:r>
              <a:r>
                <a:rPr lang="en-US" sz="1300" dirty="0" err="1" smtClean="0"/>
                <a:t>inputformats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864355" y="2165719"/>
              <a:ext cx="361540" cy="309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4355" y="1873331"/>
              <a:ext cx="3043277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Function the jar file to read the input file</a:t>
              </a:r>
              <a:endParaRPr lang="en-US" sz="13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41015" y="4842757"/>
            <a:ext cx="4897535" cy="292388"/>
            <a:chOff x="2341015" y="4842757"/>
            <a:chExt cx="4897535" cy="29238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341015" y="5005915"/>
              <a:ext cx="673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03014" y="4842757"/>
              <a:ext cx="413553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Group after the join (can reference columns by position)</a:t>
              </a:r>
              <a:endParaRPr lang="en-US" sz="13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763745" y="5664397"/>
            <a:ext cx="4978155" cy="76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grouping can be done in the same map-reduce job because it is on the same key (Pig can do this optimization)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91000" y="3065585"/>
            <a:ext cx="3368716" cy="1508733"/>
            <a:chOff x="4191000" y="3065585"/>
            <a:chExt cx="3368716" cy="1508733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191000" y="4375770"/>
              <a:ext cx="673355" cy="1985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118772"/>
              <a:ext cx="260671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Join the two datasets (40 reducers)</a:t>
              </a:r>
              <a:endParaRPr lang="en-US" sz="13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378295" y="3349630"/>
              <a:ext cx="361540" cy="225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17573" y="3065585"/>
              <a:ext cx="1609128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the second file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42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4: Replicated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6" y="1937576"/>
            <a:ext cx="7781960" cy="3726821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register</a:t>
            </a:r>
            <a:r>
              <a:rPr lang="en-US" dirty="0" smtClean="0"/>
              <a:t> </a:t>
            </a:r>
            <a:r>
              <a:rPr lang="en-US" dirty="0" err="1" smtClean="0"/>
              <a:t>pigperf.jar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page_views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org.apache.pig.test.udf.storefunc.PigPerformanceLoader</a:t>
            </a:r>
            <a:r>
              <a:rPr lang="en-US" dirty="0" smtClean="0"/>
              <a:t>()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dirty="0"/>
              <a:t>(user, action, </a:t>
            </a:r>
            <a:r>
              <a:rPr lang="en-US" dirty="0" err="1"/>
              <a:t>timespent</a:t>
            </a:r>
            <a:r>
              <a:rPr lang="en-US" dirty="0"/>
              <a:t>, </a:t>
            </a:r>
            <a:r>
              <a:rPr lang="en-US" dirty="0" err="1"/>
              <a:t>query_term</a:t>
            </a:r>
            <a:r>
              <a:rPr lang="en-US" dirty="0"/>
              <a:t>, </a:t>
            </a:r>
            <a:r>
              <a:rPr lang="en-US" dirty="0" smtClean="0"/>
              <a:t>timestamp, </a:t>
            </a:r>
            <a:r>
              <a:rPr lang="en-US" dirty="0" err="1" smtClean="0"/>
              <a:t>estimated_revenue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Big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user, (double</a:t>
            </a:r>
            <a:r>
              <a:rPr lang="en-US" dirty="0" smtClean="0"/>
              <a:t>) </a:t>
            </a:r>
            <a:r>
              <a:rPr lang="en-US" dirty="0" err="1" smtClean="0"/>
              <a:t>estimated_revenue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alpha 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’users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PigStorage</a:t>
            </a:r>
            <a:r>
              <a:rPr lang="en-US" dirty="0"/>
              <a:t>('\u0001') </a:t>
            </a:r>
            <a:r>
              <a:rPr lang="en-US" b="1" dirty="0">
                <a:solidFill>
                  <a:srgbClr val="0000FF"/>
                </a:solidFill>
              </a:rPr>
              <a:t>as</a:t>
            </a:r>
            <a:r>
              <a:rPr lang="en-US" dirty="0"/>
              <a:t> (name, phone, address</a:t>
            </a:r>
            <a:r>
              <a:rPr lang="en-US" dirty="0" smtClean="0"/>
              <a:t>, city</a:t>
            </a:r>
            <a:r>
              <a:rPr lang="en-US" dirty="0"/>
              <a:t>, state, zip);</a:t>
            </a:r>
          </a:p>
          <a:p>
            <a:pPr marL="0" indent="0">
              <a:buNone/>
            </a:pPr>
            <a:r>
              <a:rPr lang="en-US" dirty="0" smtClean="0"/>
              <a:t>small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alpha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</a:t>
            </a:r>
            <a:r>
              <a:rPr lang="en-US" dirty="0" smtClean="0"/>
              <a:t>name, city;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</a:t>
            </a:r>
            <a:r>
              <a:rPr lang="en-US" dirty="0" smtClean="0"/>
              <a:t>Big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</a:t>
            </a:r>
            <a:r>
              <a:rPr lang="en-US" dirty="0" smtClean="0"/>
              <a:t>user, small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</a:t>
            </a:r>
            <a:r>
              <a:rPr lang="en-US" dirty="0" smtClean="0"/>
              <a:t>name </a:t>
            </a:r>
            <a:r>
              <a:rPr lang="en-US" b="1" dirty="0" smtClean="0">
                <a:solidFill>
                  <a:srgbClr val="FF0000"/>
                </a:solidFill>
              </a:rPr>
              <a:t>using </a:t>
            </a:r>
            <a:r>
              <a:rPr lang="en-US" dirty="0" smtClean="0"/>
              <a:t>‘replicated’;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store</a:t>
            </a:r>
            <a:r>
              <a:rPr lang="en-US" dirty="0" smtClean="0"/>
              <a:t> C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/>
              <a:t> </a:t>
            </a:r>
            <a:r>
              <a:rPr lang="en-US" dirty="0" smtClean="0"/>
              <a:t>‘out</a:t>
            </a:r>
            <a:r>
              <a:rPr lang="en-US" dirty="0"/>
              <a:t>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3587" y="3989993"/>
            <a:ext cx="4978155" cy="2202835"/>
            <a:chOff x="3703587" y="3989993"/>
            <a:chExt cx="4978155" cy="220283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953001" y="4282381"/>
              <a:ext cx="519136" cy="1909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21847" y="3989993"/>
              <a:ext cx="345989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Map-only join (the small dataset is the second)</a:t>
              </a:r>
              <a:endParaRPr lang="en-US" sz="13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3587" y="5432630"/>
              <a:ext cx="4978155" cy="76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Optimization in joining a big dataset with a small one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7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1936" y="1807029"/>
            <a:ext cx="4922917" cy="4470147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 = </a:t>
            </a:r>
            <a:r>
              <a:rPr lang="en-US" sz="1400" b="1" dirty="0">
                <a:solidFill>
                  <a:srgbClr val="0000FF"/>
                </a:solidFill>
              </a:rPr>
              <a:t>LOAD</a:t>
            </a:r>
            <a:r>
              <a:rPr lang="en-US" sz="1400" dirty="0"/>
              <a:t> 'data' </a:t>
            </a:r>
            <a:r>
              <a:rPr lang="en-US" sz="1400" b="1" dirty="0">
                <a:solidFill>
                  <a:srgbClr val="0000FF"/>
                </a:solidFill>
              </a:rPr>
              <a:t>AS</a:t>
            </a:r>
            <a:r>
              <a:rPr lang="en-US" sz="1400" dirty="0"/>
              <a:t> (f1:int,f2:int,f3:int);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00FF"/>
                </a:solidFill>
              </a:rPr>
              <a:t>DUMP</a:t>
            </a:r>
            <a:r>
              <a:rPr lang="en-US" sz="1400" dirty="0"/>
              <a:t> A;                </a:t>
            </a:r>
          </a:p>
          <a:p>
            <a:r>
              <a:rPr lang="en-US" sz="1400" dirty="0"/>
              <a:t>(1,2,3)</a:t>
            </a:r>
          </a:p>
          <a:p>
            <a:r>
              <a:rPr lang="en-US" sz="1400" dirty="0"/>
              <a:t>(4,5,6)</a:t>
            </a:r>
          </a:p>
          <a:p>
            <a:r>
              <a:rPr lang="en-US" sz="1400" dirty="0"/>
              <a:t>(7,8,9)        </a:t>
            </a:r>
          </a:p>
          <a:p>
            <a:endParaRPr lang="en-US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SPLIT</a:t>
            </a:r>
            <a:r>
              <a:rPr lang="pt-BR" sz="1400" dirty="0"/>
              <a:t> A </a:t>
            </a:r>
            <a:r>
              <a:rPr lang="pt-BR" sz="1400" b="1" dirty="0">
                <a:solidFill>
                  <a:srgbClr val="0000FF"/>
                </a:solidFill>
              </a:rPr>
              <a:t>INTO</a:t>
            </a:r>
            <a:r>
              <a:rPr lang="pt-BR" sz="1400" dirty="0"/>
              <a:t> </a:t>
            </a:r>
            <a:r>
              <a:rPr lang="pt-BR" sz="1400" b="1" i="1" dirty="0" err="1">
                <a:solidFill>
                  <a:srgbClr val="800000"/>
                </a:solidFill>
              </a:rPr>
              <a:t>X</a:t>
            </a:r>
            <a:r>
              <a:rPr lang="pt-BR" sz="1400" dirty="0">
                <a:solidFill>
                  <a:srgbClr val="800000"/>
                </a:solidFill>
              </a:rPr>
              <a:t> </a:t>
            </a:r>
            <a:r>
              <a:rPr lang="pt-BR" sz="1400" dirty="0"/>
              <a:t>IF f1&lt;7, </a:t>
            </a:r>
            <a:r>
              <a:rPr lang="pt-BR" sz="1400" b="1" i="1" dirty="0" err="1">
                <a:solidFill>
                  <a:srgbClr val="800000"/>
                </a:solidFill>
              </a:rPr>
              <a:t>Y</a:t>
            </a:r>
            <a:r>
              <a:rPr lang="pt-BR" sz="1400" dirty="0"/>
              <a:t> IF f2==5, </a:t>
            </a:r>
            <a:r>
              <a:rPr lang="pt-BR" sz="1400" b="1" i="1" dirty="0" err="1">
                <a:solidFill>
                  <a:srgbClr val="800000"/>
                </a:solidFill>
              </a:rPr>
              <a:t>Z</a:t>
            </a:r>
            <a:r>
              <a:rPr lang="pt-BR" sz="1400" dirty="0"/>
              <a:t> IF (f3&lt;6 OR f3&gt;6);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DUMP</a:t>
            </a:r>
            <a:r>
              <a:rPr lang="pt-BR" sz="1400" dirty="0"/>
              <a:t> </a:t>
            </a:r>
            <a:r>
              <a:rPr lang="pt-BR" sz="1400" dirty="0" err="1"/>
              <a:t>X</a:t>
            </a:r>
            <a:r>
              <a:rPr lang="pt-BR" sz="1400" dirty="0"/>
              <a:t>;</a:t>
            </a:r>
          </a:p>
          <a:p>
            <a:r>
              <a:rPr lang="pt-BR" sz="1400" dirty="0"/>
              <a:t>(1,2,3)</a:t>
            </a:r>
          </a:p>
          <a:p>
            <a:r>
              <a:rPr lang="pt-BR" sz="1400" dirty="0"/>
              <a:t>(4,5,6)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DUMP</a:t>
            </a:r>
            <a:r>
              <a:rPr lang="pt-BR" sz="1400" dirty="0"/>
              <a:t> </a:t>
            </a:r>
            <a:r>
              <a:rPr lang="pt-BR" sz="1400" dirty="0" err="1"/>
              <a:t>Y</a:t>
            </a:r>
            <a:r>
              <a:rPr lang="pt-BR" sz="1400" dirty="0"/>
              <a:t>;</a:t>
            </a:r>
          </a:p>
          <a:p>
            <a:r>
              <a:rPr lang="pt-BR" sz="1400" dirty="0"/>
              <a:t>(4,5,6</a:t>
            </a:r>
            <a:r>
              <a:rPr lang="pt-BR" sz="1400" dirty="0" smtClean="0"/>
              <a:t>)</a:t>
            </a:r>
          </a:p>
          <a:p>
            <a:pPr>
              <a:lnSpc>
                <a:spcPct val="83000"/>
              </a:lnSpc>
            </a:pPr>
            <a:endParaRPr lang="en-US" sz="1400" dirty="0" smtClean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 smtClean="0"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x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x_out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latin typeface="Courier New" charset="0"/>
                <a:cs typeface="Courier New" charset="0"/>
              </a:rPr>
              <a:t> y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y_out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latin typeface="Courier New" charset="0"/>
                <a:cs typeface="Courier New" charset="0"/>
              </a:rPr>
              <a:t> z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z_out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endParaRPr lang="pt-BR" sz="1400" dirty="0" smtClean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5: Multiple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5616" y="2867262"/>
            <a:ext cx="4100820" cy="2612988"/>
            <a:chOff x="1435616" y="2867262"/>
            <a:chExt cx="4100820" cy="261298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166413" y="3124260"/>
              <a:ext cx="673355" cy="1985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73195" y="2867262"/>
              <a:ext cx="194442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Split the records into sets</a:t>
              </a:r>
              <a:endParaRPr lang="en-US" sz="13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1435616" y="3930688"/>
              <a:ext cx="883198" cy="155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52240" y="3930688"/>
              <a:ext cx="2724831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Dump command to display the data</a:t>
              </a:r>
              <a:endParaRPr lang="en-US" sz="13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35616" y="4223076"/>
              <a:ext cx="883198" cy="479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89819" y="4708572"/>
              <a:ext cx="1746617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Store multiple outputs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873195" y="5000960"/>
              <a:ext cx="883198" cy="479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4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independent jobs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936" y="2822691"/>
            <a:ext cx="2255558" cy="203132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D1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</a:t>
            </a:r>
            <a:r>
              <a:rPr lang="en-US" sz="1400" dirty="0" smtClean="0"/>
              <a:t> </a:t>
            </a:r>
            <a:r>
              <a:rPr lang="en-US" sz="1400" dirty="0"/>
              <a:t>'</a:t>
            </a:r>
            <a:r>
              <a:rPr lang="en-US" sz="1400" dirty="0" smtClean="0"/>
              <a:t>data1' </a:t>
            </a:r>
            <a:r>
              <a:rPr lang="en-US" sz="1400" dirty="0" smtClean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D2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</a:t>
            </a:r>
            <a:r>
              <a:rPr lang="en-US" sz="1400" dirty="0" smtClean="0"/>
              <a:t> </a:t>
            </a:r>
            <a:r>
              <a:rPr lang="en-US" sz="1400" dirty="0"/>
              <a:t>'</a:t>
            </a:r>
            <a:r>
              <a:rPr lang="en-US" sz="1400" dirty="0" smtClean="0"/>
              <a:t>data2' </a:t>
            </a:r>
            <a:r>
              <a:rPr lang="en-US" sz="1400" dirty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D3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 </a:t>
            </a:r>
            <a:r>
              <a:rPr lang="en-US" sz="1400" dirty="0" smtClean="0"/>
              <a:t>'data3' </a:t>
            </a:r>
            <a:r>
              <a:rPr lang="en-US" sz="1400" dirty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C1 = </a:t>
            </a:r>
            <a:r>
              <a:rPr lang="en-US" sz="1400" b="1" dirty="0" smtClean="0">
                <a:solidFill>
                  <a:srgbClr val="0000FF"/>
                </a:solidFill>
              </a:rPr>
              <a:t>join</a:t>
            </a:r>
            <a:r>
              <a:rPr lang="en-US" sz="1400" dirty="0" smtClean="0"/>
              <a:t> D1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a, D2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b</a:t>
            </a:r>
          </a:p>
          <a:p>
            <a:endParaRPr lang="en-US" sz="1400" dirty="0"/>
          </a:p>
          <a:p>
            <a:r>
              <a:rPr lang="en-US" sz="1400" dirty="0" smtClean="0"/>
              <a:t>C2 = </a:t>
            </a:r>
            <a:r>
              <a:rPr lang="en-US" sz="1400" b="1" dirty="0" smtClean="0">
                <a:solidFill>
                  <a:srgbClr val="0000FF"/>
                </a:solidFill>
              </a:rPr>
              <a:t>join</a:t>
            </a:r>
            <a:r>
              <a:rPr lang="en-US" sz="1400" dirty="0" smtClean="0"/>
              <a:t> D1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c, D3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/>
              <a:t>d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90966" y="4218046"/>
            <a:ext cx="888871" cy="180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9642" y="4252496"/>
            <a:ext cx="4396512" cy="29238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C1 and C2 are two independent jobs that can run in parallel</a:t>
            </a:r>
            <a:endParaRPr lang="en-US" sz="13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90966" y="4398690"/>
            <a:ext cx="888871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9701" y="2659459"/>
            <a:ext cx="8392833" cy="3968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Latin: </a:t>
            </a:r>
            <a:r>
              <a:rPr lang="en-US" dirty="0" err="1" smtClean="0"/>
              <a:t>CoGroup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60" y="1785244"/>
            <a:ext cx="7693315" cy="82820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Combination of join and group by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Make use of Pig nested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1938"/>
            <a:ext cx="3657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2638"/>
            <a:ext cx="3352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871788"/>
            <a:ext cx="35671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1750"/>
            <a:ext cx="64230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45" y="2015561"/>
            <a:ext cx="5376530" cy="392701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453607" y="4426107"/>
            <a:ext cx="415338" cy="14055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570" y="4944193"/>
            <a:ext cx="19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We covered these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394035" y="2157573"/>
            <a:ext cx="415338" cy="2112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008" y="2862433"/>
            <a:ext cx="24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Next week we cover more of these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 vs.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6" y="1840457"/>
            <a:ext cx="7711720" cy="11594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rgbClr val="800000"/>
                </a:solidFill>
              </a:rPr>
              <a:t>Pig Latin is procedural (dataflow programming model)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Step-by-step query style is much cleaner and easier to </a:t>
            </a:r>
            <a:r>
              <a:rPr lang="en-US" altLang="zh-CN" dirty="0" smtClean="0">
                <a:solidFill>
                  <a:srgbClr val="000000"/>
                </a:solidFill>
              </a:rPr>
              <a:t>write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SQL is declarative but not step-by-step style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6" y="3086266"/>
            <a:ext cx="7008812" cy="146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6" y="4623821"/>
            <a:ext cx="6907213" cy="16129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535" y="35428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SQL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756" y="5048013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Pig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Latin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 Latin vs.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26" y="1866735"/>
            <a:ext cx="8310008" cy="43816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CN" sz="2600" b="1" dirty="0" smtClean="0">
                <a:solidFill>
                  <a:srgbClr val="800000"/>
                </a:solidFill>
              </a:rPr>
              <a:t>In Pig Latin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Lazy </a:t>
            </a:r>
            <a:r>
              <a:rPr lang="en-US" altLang="zh-CN" sz="2100" dirty="0">
                <a:solidFill>
                  <a:srgbClr val="000000"/>
                </a:solidFill>
              </a:rPr>
              <a:t>evaluation (data not processed prior to STORE command</a:t>
            </a:r>
            <a:r>
              <a:rPr lang="en-US" altLang="zh-CN" sz="21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Data </a:t>
            </a:r>
            <a:r>
              <a:rPr lang="en-US" altLang="zh-CN" sz="2100" dirty="0">
                <a:solidFill>
                  <a:srgbClr val="000000"/>
                </a:solidFill>
              </a:rPr>
              <a:t>can be stored at any point during the </a:t>
            </a:r>
            <a:r>
              <a:rPr lang="en-US" altLang="zh-CN" sz="2100" dirty="0" smtClean="0">
                <a:solidFill>
                  <a:srgbClr val="000000"/>
                </a:solidFill>
              </a:rPr>
              <a:t>pipeline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Schema and data types are lazily defined at run-time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>
                <a:solidFill>
                  <a:srgbClr val="000000"/>
                </a:solidFill>
              </a:rPr>
              <a:t>A</a:t>
            </a:r>
            <a:r>
              <a:rPr lang="en-US" altLang="zh-CN" sz="2100" dirty="0" smtClean="0">
                <a:solidFill>
                  <a:srgbClr val="000000"/>
                </a:solidFill>
              </a:rPr>
              <a:t>n </a:t>
            </a:r>
            <a:r>
              <a:rPr lang="en-US" altLang="zh-CN" sz="2100" dirty="0">
                <a:solidFill>
                  <a:srgbClr val="000000"/>
                </a:solidFill>
              </a:rPr>
              <a:t>execution plan can be explicitly </a:t>
            </a:r>
            <a:r>
              <a:rPr lang="en-US" altLang="zh-CN" sz="2100" dirty="0" smtClean="0">
                <a:solidFill>
                  <a:srgbClr val="000000"/>
                </a:solidFill>
              </a:rPr>
              <a:t>defined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altLang="zh-CN" sz="1900" dirty="0" smtClean="0">
                <a:solidFill>
                  <a:srgbClr val="0000FF"/>
                </a:solidFill>
              </a:rPr>
              <a:t>Use </a:t>
            </a:r>
            <a:r>
              <a:rPr lang="en-US" altLang="zh-CN" sz="1900" dirty="0">
                <a:solidFill>
                  <a:srgbClr val="0000FF"/>
                </a:solidFill>
              </a:rPr>
              <a:t>optimizer </a:t>
            </a:r>
            <a:r>
              <a:rPr lang="en-US" altLang="zh-CN" sz="1900" dirty="0" smtClean="0">
                <a:solidFill>
                  <a:srgbClr val="0000FF"/>
                </a:solidFill>
              </a:rPr>
              <a:t>hints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altLang="zh-CN" sz="1900" dirty="0" smtClean="0">
                <a:solidFill>
                  <a:srgbClr val="0000FF"/>
                </a:solidFill>
              </a:rPr>
              <a:t>Due to the lack of complex optimizers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CN" sz="2600" b="1" dirty="0" smtClean="0">
                <a:solidFill>
                  <a:srgbClr val="800000"/>
                </a:solidFill>
              </a:rPr>
              <a:t>In SQL: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Query plans are solely decided by the system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Data cannot be stored in the middle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Schema </a:t>
            </a:r>
            <a:r>
              <a:rPr lang="en-US" altLang="zh-CN" sz="2100" dirty="0">
                <a:solidFill>
                  <a:srgbClr val="000000"/>
                </a:solidFill>
              </a:rPr>
              <a:t>and data types are defined at the creation time</a:t>
            </a:r>
          </a:p>
          <a:p>
            <a:pPr marL="350838" lvl="1" indent="0">
              <a:lnSpc>
                <a:spcPct val="120000"/>
              </a:lnSpc>
              <a:buNone/>
            </a:pPr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2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60" y="1889989"/>
            <a:ext cx="66976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312738"/>
            <a:ext cx="8228012" cy="10636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latin typeface="Calibri" charset="0"/>
                <a:ea typeface="ＭＳ Ｐゴシック" charset="0"/>
              </a:rPr>
              <a:t>Logic Plan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8637"/>
            <a:ext cx="3690938" cy="389038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A=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LOAD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'file1'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AS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(x, y, z);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B=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LOAD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'file2'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AS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(t, u, v);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C=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FILTER</a:t>
            </a:r>
            <a:r>
              <a:rPr lang="en-US" altLang="zh-CN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A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y &gt; 0;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D=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JOIN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C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x, B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u;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E=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GROUP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D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z;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F=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FOREACH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E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GENERATE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    	group, COUNT(D);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STORE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F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INTO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'output';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76813" y="1754641"/>
            <a:ext cx="2487612" cy="4562475"/>
            <a:chOff x="4976813" y="1754641"/>
            <a:chExt cx="2487612" cy="4562475"/>
          </a:xfrm>
        </p:grpSpPr>
        <p:sp>
          <p:nvSpPr>
            <p:cNvPr id="15363" name="AutoShape 3"/>
            <p:cNvSpPr>
              <a:spLocks noChangeArrowheads="1"/>
            </p:cNvSpPr>
            <p:nvPr/>
          </p:nvSpPr>
          <p:spPr bwMode="auto">
            <a:xfrm>
              <a:off x="4976813" y="1754641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LOAD</a:t>
              </a:r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4976813" y="2584904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6635750" y="2170566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LOAD</a:t>
              </a: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5391150" y="2170566"/>
              <a:ext cx="1588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5807075" y="3413579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JOIN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5807075" y="4243841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GROUP</a:t>
              </a:r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5599113" y="5072516"/>
              <a:ext cx="1244600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FOREACH</a:t>
              </a: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5807075" y="5902779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391150" y="2999241"/>
              <a:ext cx="830263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6218238" y="2584904"/>
              <a:ext cx="835025" cy="8286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6221413" y="3829504"/>
              <a:ext cx="1587" cy="414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6221413" y="4658179"/>
              <a:ext cx="1587" cy="414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6221413" y="5488441"/>
              <a:ext cx="1587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553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5139"/>
            <a:ext cx="8021757" cy="4041129"/>
          </a:xfrm>
        </p:spPr>
        <p:txBody>
          <a:bodyPr/>
          <a:lstStyle/>
          <a:p>
            <a:r>
              <a:rPr lang="en-US" dirty="0" smtClean="0"/>
              <a:t>1:1 correspondence with the logical plan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Except for:</a:t>
            </a:r>
          </a:p>
          <a:p>
            <a:pPr lvl="1"/>
            <a:r>
              <a:rPr lang="en-US" dirty="0" smtClean="0"/>
              <a:t>Join, Distinct, (Co)Group, Order</a:t>
            </a:r>
            <a:endParaRPr lang="en-US" dirty="0"/>
          </a:p>
          <a:p>
            <a:r>
              <a:rPr lang="en-US" dirty="0" smtClean="0"/>
              <a:t>Several optimizations are done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 of Physical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2" y="2008685"/>
            <a:ext cx="1620201" cy="31508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65085" y="2134791"/>
            <a:ext cx="2797841" cy="2945020"/>
            <a:chOff x="2365085" y="2134791"/>
            <a:chExt cx="2797841" cy="294502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860" y="2134791"/>
              <a:ext cx="1460066" cy="2945020"/>
            </a:xfrm>
            <a:prstGeom prst="rect">
              <a:avLst/>
            </a:prstGeom>
          </p:spPr>
        </p:pic>
        <p:sp>
          <p:nvSpPr>
            <p:cNvPr id="62" name="Right Arrow 61"/>
            <p:cNvSpPr/>
            <p:nvPr/>
          </p:nvSpPr>
          <p:spPr>
            <a:xfrm>
              <a:off x="2365085" y="3128782"/>
              <a:ext cx="846646" cy="772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91176" y="2134791"/>
            <a:ext cx="2654299" cy="3147470"/>
            <a:chOff x="5591176" y="2134791"/>
            <a:chExt cx="2654299" cy="314747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834" y="2134791"/>
              <a:ext cx="1480641" cy="3147470"/>
            </a:xfrm>
            <a:prstGeom prst="rect">
              <a:avLst/>
            </a:prstGeom>
          </p:spPr>
        </p:pic>
        <p:sp>
          <p:nvSpPr>
            <p:cNvPr id="63" name="Right Arrow 62"/>
            <p:cNvSpPr/>
            <p:nvPr/>
          </p:nvSpPr>
          <p:spPr>
            <a:xfrm>
              <a:off x="5591176" y="3128782"/>
              <a:ext cx="846646" cy="772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730101" y="5466155"/>
            <a:ext cx="6009342" cy="819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Join and Group By are on the same key </a:t>
            </a:r>
            <a:r>
              <a:rPr lang="en-US" dirty="0" smtClean="0">
                <a:sym typeface="Wingdings"/>
              </a:rPr>
              <a:t> The two map-reduce jobs would be merged into one.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vs.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90700"/>
            <a:ext cx="8255000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101" y="5208492"/>
            <a:ext cx="6009342" cy="644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is comparable (Java is slightly 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20723"/>
            <a:ext cx="8095378" cy="38754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Pig Tutorial</a:t>
            </a:r>
          </a:p>
          <a:p>
            <a:pPr lvl="1"/>
            <a:r>
              <a:rPr lang="en-US" dirty="0">
                <a:hlinkClick r:id="rId2"/>
              </a:rPr>
              <a:t>http://pig.apache.org/docs/r0.7.0/</a:t>
            </a:r>
            <a:r>
              <a:rPr lang="en-US" dirty="0" smtClean="0">
                <a:hlinkClick r:id="rId2"/>
              </a:rPr>
              <a:t>tutorial.html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rgbClr val="800000"/>
                </a:solidFill>
              </a:rPr>
              <a:t>Pig Latin Reference Manual 2</a:t>
            </a:r>
          </a:p>
          <a:p>
            <a:pPr lvl="1"/>
            <a:r>
              <a:rPr lang="en-US" dirty="0">
                <a:hlinkClick r:id="rId3"/>
              </a:rPr>
              <a:t>http://pig.apache.org/docs/r0.7.0/</a:t>
            </a:r>
            <a:r>
              <a:rPr lang="en-US" dirty="0" smtClean="0">
                <a:hlinkClick r:id="rId3"/>
              </a:rPr>
              <a:t>piglatin_ref1.</a:t>
            </a:r>
            <a:r>
              <a:rPr lang="en-US" dirty="0">
                <a:hlinkClick r:id="rId3"/>
              </a:rPr>
              <a:t>html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Pig Latin Reference Manual 2</a:t>
            </a:r>
          </a:p>
          <a:p>
            <a:pPr lvl="1"/>
            <a:r>
              <a:rPr lang="en-US" dirty="0">
                <a:hlinkClick r:id="rId3"/>
              </a:rPr>
              <a:t>http://pig.apache.org/docs/r0.7.0/piglatin_ref2.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err="1" smtClean="0">
                <a:solidFill>
                  <a:srgbClr val="800000"/>
                </a:solidFill>
              </a:rPr>
              <a:t>PigMix</a:t>
            </a:r>
            <a:r>
              <a:rPr lang="en-US" b="1" dirty="0" smtClean="0">
                <a:solidFill>
                  <a:srgbClr val="800000"/>
                </a:solidFill>
              </a:rPr>
              <a:t> Queries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hpccsystems.com/why-hpcc-systems/benchmarks/pigmix-hpcc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7128895" y="346070"/>
            <a:ext cx="1116580" cy="116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49" y="1898664"/>
            <a:ext cx="4253501" cy="42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0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Languages for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25" y="2466211"/>
            <a:ext cx="7804707" cy="3754427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Java: </a:t>
            </a:r>
            <a:r>
              <a:rPr lang="en-US" dirty="0" smtClean="0"/>
              <a:t>Hadoop’s Native Language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Pig: </a:t>
            </a:r>
            <a:r>
              <a:rPr lang="en-US" dirty="0" smtClean="0"/>
              <a:t>Query and Workflow Language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Hive: </a:t>
            </a:r>
            <a:r>
              <a:rPr lang="en-US" dirty="0" smtClean="0"/>
              <a:t>SQL-Based Language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HBase</a:t>
            </a:r>
            <a:r>
              <a:rPr lang="en-US" b="1" dirty="0" smtClean="0">
                <a:solidFill>
                  <a:srgbClr val="800000"/>
                </a:solidFill>
              </a:rPr>
              <a:t>: </a:t>
            </a:r>
            <a:r>
              <a:rPr lang="en-US" dirty="0" smtClean="0"/>
              <a:t>Column-oriented Database for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5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 is Hadoop’s Native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56" y="1826328"/>
            <a:ext cx="8139330" cy="4347958"/>
          </a:xfrm>
        </p:spPr>
        <p:txBody>
          <a:bodyPr/>
          <a:lstStyle/>
          <a:p>
            <a:r>
              <a:rPr lang="en-US" dirty="0" smtClean="0"/>
              <a:t>Hadoop itself is written in Java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Provided Java APIs</a:t>
            </a:r>
          </a:p>
          <a:p>
            <a:pPr lvl="1"/>
            <a:r>
              <a:rPr lang="en-US" dirty="0" smtClean="0"/>
              <a:t>For mappers, reducers, combiners, </a:t>
            </a:r>
            <a:r>
              <a:rPr lang="en-US" dirty="0" err="1" smtClean="0"/>
              <a:t>partitioners</a:t>
            </a:r>
            <a:endParaRPr lang="en-US" dirty="0" smtClean="0"/>
          </a:p>
          <a:p>
            <a:pPr lvl="1"/>
            <a:r>
              <a:rPr lang="en-US" dirty="0" smtClean="0"/>
              <a:t>Input and output formats</a:t>
            </a:r>
            <a:endParaRPr lang="en-US" dirty="0"/>
          </a:p>
          <a:p>
            <a:r>
              <a:rPr lang="en-US" dirty="0" smtClean="0"/>
              <a:t>Other languages, e.g., Pig or Hive, convert their queries to Java </a:t>
            </a:r>
            <a:r>
              <a:rPr lang="en-US" dirty="0" err="1" smtClean="0"/>
              <a:t>MapReduce</a:t>
            </a:r>
            <a:r>
              <a:rPr lang="en-US" dirty="0" smtClean="0"/>
              <a:t>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7119">
            <a:off x="4900322" y="1461071"/>
            <a:ext cx="3810550" cy="16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2663243" y="4867116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663243" y="3999739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2663243" y="3132362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663243" y="2283526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076546" y="2428922"/>
            <a:ext cx="417164" cy="2929542"/>
          </a:xfrm>
          <a:prstGeom prst="upArrow">
            <a:avLst/>
          </a:prstGeom>
          <a:solidFill>
            <a:srgbClr val="F9F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4761" y="5035298"/>
            <a:ext cx="1421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Hadoop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visible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399" y="2335258"/>
            <a:ext cx="1331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Less Hadoop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visible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208728" y="4867117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Write map-reduce functions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208728" y="3999739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Query and workflow language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08728" y="3132362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SQL-Like language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208728" y="2283526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Queries against tables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6771408" y="2428922"/>
            <a:ext cx="417164" cy="2929542"/>
          </a:xfrm>
          <a:prstGeom prst="upArrow">
            <a:avLst/>
          </a:prstGeom>
          <a:solidFill>
            <a:srgbClr val="F9F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47000" y="5037328"/>
            <a:ext cx="18154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map-reduce view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8572" y="2283526"/>
            <a:ext cx="181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DB view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96" y="485192"/>
            <a:ext cx="1921297" cy="71072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Java</a:t>
            </a:r>
            <a:br>
              <a:rPr lang="en-US" sz="3200" b="1" dirty="0" smtClean="0"/>
            </a:br>
            <a:r>
              <a:rPr lang="en-US" sz="3200" b="1" dirty="0" smtClean="0"/>
              <a:t>Example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38" y="332381"/>
            <a:ext cx="6849139" cy="62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0280" y="1001234"/>
            <a:ext cx="6285269" cy="182632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0280" y="2901729"/>
            <a:ext cx="6285269" cy="120925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0280" y="4148070"/>
            <a:ext cx="6285269" cy="204475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1640845" y="1914398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40845" y="3531568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40845" y="5102385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3614" y="1908265"/>
            <a:ext cx="61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834" y="3527681"/>
            <a:ext cx="8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reduce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9" y="5102385"/>
            <a:ext cx="107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Job conf.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95578"/>
            <a:ext cx="7345362" cy="13398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Apache Pig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Apache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26163"/>
            <a:ext cx="7345363" cy="3931920"/>
          </a:xfrm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 platform for analyzing large data sets that consists of a high-level language for </a:t>
            </a:r>
            <a:r>
              <a:rPr lang="en-US" b="1" dirty="0"/>
              <a:t>expressing</a:t>
            </a:r>
            <a:r>
              <a:rPr lang="en-US" dirty="0"/>
              <a:t> data analysis programs.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Compiles down to </a:t>
            </a:r>
            <a:r>
              <a:rPr lang="en-US" dirty="0" err="1"/>
              <a:t>MapReduce</a:t>
            </a:r>
            <a:r>
              <a:rPr lang="en-US" dirty="0"/>
              <a:t> jobs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Developed by Yahoo!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Open-source language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6824880" y="3695700"/>
            <a:ext cx="168249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02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3388" y="2222114"/>
            <a:ext cx="8104566" cy="306218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  <a:effectLst/>
        </p:spPr>
        <p:txBody>
          <a:bodyPr lIns="90000" tIns="7927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raw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LOAD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excite.log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('\t')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AS (user, </a:t>
            </a:r>
            <a:r>
              <a:rPr lang="en-US" sz="1400" i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id, time,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query)</a:t>
            </a:r>
            <a:r>
              <a:rPr lang="en-US" sz="1400" dirty="0">
                <a:latin typeface="Courier New" charset="0"/>
                <a:cs typeface="Courier New" charset="0"/>
              </a:rPr>
              <a:t>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clean1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FILTER</a:t>
            </a:r>
            <a:r>
              <a:rPr lang="en-US" sz="1400" dirty="0">
                <a:latin typeface="Courier New" charset="0"/>
                <a:cs typeface="Courier New" charset="0"/>
              </a:rPr>
              <a:t> raw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id &gt; 20 </a:t>
            </a:r>
            <a:r>
              <a:rPr lang="en-US" sz="1400" dirty="0">
                <a:latin typeface="Courier New" charset="0"/>
                <a:cs typeface="Courier New" charset="0"/>
              </a:rPr>
              <a:t>AND </a:t>
            </a:r>
            <a:r>
              <a:rPr lang="en-US" sz="1400" dirty="0" smtClean="0">
                <a:latin typeface="Courier New" charset="0"/>
                <a:cs typeface="Courier New" charset="0"/>
              </a:rPr>
              <a:t>id </a:t>
            </a:r>
            <a:r>
              <a:rPr lang="en-US" sz="1400" dirty="0">
                <a:latin typeface="Courier New" charset="0"/>
                <a:cs typeface="Courier New" charset="0"/>
              </a:rPr>
              <a:t>&lt; </a:t>
            </a:r>
            <a:r>
              <a:rPr lang="en-US" sz="1400" dirty="0" smtClean="0">
                <a:latin typeface="Courier New" charset="0"/>
                <a:cs typeface="Courier New" charset="0"/>
              </a:rPr>
              <a:t>100;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clean2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clean1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user</a:t>
            </a:r>
            <a:r>
              <a:rPr lang="en-US" sz="1400" dirty="0">
                <a:latin typeface="Courier New" charset="0"/>
                <a:cs typeface="Courier New" charset="0"/>
              </a:rPr>
              <a:t>, time,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</a:t>
            </a:r>
            <a:r>
              <a:rPr lang="en-US" sz="1400" dirty="0" err="1" smtClean="0">
                <a:latin typeface="Courier New" charset="0"/>
                <a:cs typeface="Courier New" charset="0"/>
              </a:rPr>
              <a:t>org.apache.pig.tutorial.sanitze</a:t>
            </a:r>
            <a:r>
              <a:rPr lang="en-US" sz="1400" dirty="0">
                <a:latin typeface="Courier New" charset="0"/>
                <a:cs typeface="Courier New" charset="0"/>
              </a:rPr>
              <a:t>(query) as query;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GROUP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clean2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(user, query);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group, </a:t>
            </a:r>
            <a:r>
              <a:rPr lang="en-US" sz="1400" dirty="0">
                <a:latin typeface="Courier New" charset="0"/>
                <a:cs typeface="Courier New" charset="0"/>
              </a:rPr>
              <a:t>COUNT(clean2), MIN(clean2.time), MAX(clean2.time);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uq_counts.csv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(',');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1053</TotalTime>
  <Words>1278</Words>
  <Application>Microsoft Macintosh PowerPoint</Application>
  <PresentationFormat>On-screen Show (4:3)</PresentationFormat>
  <Paragraphs>276</Paragraphs>
  <Slides>28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Capital</vt:lpstr>
      <vt:lpstr>PowerPoint Presentation</vt:lpstr>
      <vt:lpstr>Hadoop Ecosystem</vt:lpstr>
      <vt:lpstr>Query Languages for Hadoop</vt:lpstr>
      <vt:lpstr>Java is Hadoop’s Native Language</vt:lpstr>
      <vt:lpstr>Levels of Abstraction</vt:lpstr>
      <vt:lpstr>Java Example</vt:lpstr>
      <vt:lpstr>Apache Pig</vt:lpstr>
      <vt:lpstr>What is Apache Pig</vt:lpstr>
      <vt:lpstr>High-Level Language</vt:lpstr>
      <vt:lpstr>Pig Components</vt:lpstr>
      <vt:lpstr>Why Pig?...Abstraction!</vt:lpstr>
      <vt:lpstr>Example I: More Details</vt:lpstr>
      <vt:lpstr>Pig: Language Features</vt:lpstr>
      <vt:lpstr>Example 2</vt:lpstr>
      <vt:lpstr>Example 3: Re-partition Join</vt:lpstr>
      <vt:lpstr>Example 4: Replicated Join</vt:lpstr>
      <vt:lpstr>Example 5: Multiple Outputs</vt:lpstr>
      <vt:lpstr>Run independent jobs in parallel</vt:lpstr>
      <vt:lpstr>Pig Latin: CoGroup</vt:lpstr>
      <vt:lpstr>Pig Latin vs. SQL</vt:lpstr>
      <vt:lpstr>Pig Latin vs. SQL</vt:lpstr>
      <vt:lpstr>Pig Compilation</vt:lpstr>
      <vt:lpstr>Logic Plan</vt:lpstr>
      <vt:lpstr>Physical Plan</vt:lpstr>
      <vt:lpstr>Generation of Physical Plans</vt:lpstr>
      <vt:lpstr>Java vs. Pig</vt:lpstr>
      <vt:lpstr>Pig References</vt:lpstr>
      <vt:lpstr>Apache Pig 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257</cp:revision>
  <dcterms:created xsi:type="dcterms:W3CDTF">2013-01-13T20:33:29Z</dcterms:created>
  <dcterms:modified xsi:type="dcterms:W3CDTF">2017-02-01T20:49:16Z</dcterms:modified>
</cp:coreProperties>
</file>