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2" r:id="rId1"/>
  </p:sldMasterIdLst>
  <p:notesMasterIdLst>
    <p:notesMasterId r:id="rId75"/>
  </p:notesMasterIdLst>
  <p:handoutMasterIdLst>
    <p:handoutMasterId r:id="rId76"/>
  </p:handoutMasterIdLst>
  <p:sldIdLst>
    <p:sldId id="256" r:id="rId2"/>
    <p:sldId id="294" r:id="rId3"/>
    <p:sldId id="320" r:id="rId4"/>
    <p:sldId id="321" r:id="rId5"/>
    <p:sldId id="296" r:id="rId6"/>
    <p:sldId id="322" r:id="rId7"/>
    <p:sldId id="323" r:id="rId8"/>
    <p:sldId id="297" r:id="rId9"/>
    <p:sldId id="338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263" r:id="rId27"/>
    <p:sldId id="264" r:id="rId28"/>
    <p:sldId id="265" r:id="rId29"/>
    <p:sldId id="257" r:id="rId30"/>
    <p:sldId id="317" r:id="rId31"/>
    <p:sldId id="266" r:id="rId32"/>
    <p:sldId id="267" r:id="rId33"/>
    <p:sldId id="316" r:id="rId34"/>
    <p:sldId id="268" r:id="rId35"/>
    <p:sldId id="269" r:id="rId36"/>
    <p:sldId id="281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3" r:id="rId47"/>
    <p:sldId id="334" r:id="rId48"/>
    <p:sldId id="335" r:id="rId49"/>
    <p:sldId id="270" r:id="rId50"/>
    <p:sldId id="336" r:id="rId51"/>
    <p:sldId id="273" r:id="rId52"/>
    <p:sldId id="337" r:id="rId53"/>
    <p:sldId id="274" r:id="rId54"/>
    <p:sldId id="275" r:id="rId55"/>
    <p:sldId id="276" r:id="rId56"/>
    <p:sldId id="285" r:id="rId57"/>
    <p:sldId id="286" r:id="rId58"/>
    <p:sldId id="287" r:id="rId59"/>
    <p:sldId id="288" r:id="rId60"/>
    <p:sldId id="289" r:id="rId61"/>
    <p:sldId id="290" r:id="rId62"/>
    <p:sldId id="291" r:id="rId63"/>
    <p:sldId id="292" r:id="rId64"/>
    <p:sldId id="282" r:id="rId65"/>
    <p:sldId id="280" r:id="rId66"/>
    <p:sldId id="283" r:id="rId67"/>
    <p:sldId id="284" r:id="rId68"/>
    <p:sldId id="278" r:id="rId69"/>
    <p:sldId id="277" r:id="rId70"/>
    <p:sldId id="293" r:id="rId71"/>
    <p:sldId id="314" r:id="rId72"/>
    <p:sldId id="318" r:id="rId73"/>
    <p:sldId id="319" r:id="rId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FB9"/>
    <a:srgbClr val="FFFF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65" d="100"/>
          <a:sy n="165" d="100"/>
        </p:scale>
        <p:origin x="-112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9761D-1F95-3B4C-BE9C-CDD1389A8812}" type="datetimeFigureOut">
              <a:rPr lang="en-US" smtClean="0"/>
              <a:t>1/25/17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DCD51-711A-044D-9B2C-C47F74A9A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955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5A596-FA52-0448-9C24-EA3FEFB30C0E}" type="datetimeFigureOut">
              <a:rPr lang="en-US" smtClean="0"/>
              <a:t>1/25/17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C5791-7364-9E4F-986D-297FD347B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994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CF164A81-75B2-194C-A843-C64EC5C16B31}" type="datetime1">
              <a:rPr lang="en-US" smtClean="0"/>
              <a:t>1/25/17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08DB3-0A53-D340-B3CF-599B34F5F3EB}" type="datetime1">
              <a:rPr lang="en-US" smtClean="0"/>
              <a:t>1/25/17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82E5-7E97-2F44-B961-B3631B15779F}" type="datetime1">
              <a:rPr lang="en-US" smtClean="0"/>
              <a:t>1/25/17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42E74-C78C-C942-965B-B6CC6D494C40}" type="datetime1">
              <a:rPr lang="en-US" smtClean="0"/>
              <a:t>1/25/17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67E5-F24F-664E-AC9C-26173D2CF6BA}" type="datetime1">
              <a:rPr lang="en-US" smtClean="0"/>
              <a:t>1/25/17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F139F-CB8F-D149-BA56-8B0C015E5021}" type="datetime1">
              <a:rPr lang="en-US" smtClean="0"/>
              <a:t>1/25/17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88" y="871538"/>
            <a:ext cx="8245475" cy="498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2838" y="1776413"/>
            <a:ext cx="3597275" cy="3902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513" y="1776413"/>
            <a:ext cx="3598862" cy="3902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8572D1B-DF69-A249-BF8B-DACB35AEF7A9}" type="slidenum">
              <a:rPr lang="x-none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27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2CA6-DA21-D448-9BFF-3B41542CED08}" type="datetime1">
              <a:rPr lang="en-US" smtClean="0"/>
              <a:t>1/25/17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F87D6CFC-0B4B-2148-A17F-CDDE4D02F4BF}" type="datetime1">
              <a:rPr lang="en-US" smtClean="0"/>
              <a:t>1/25/17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00D79-2A23-4C40-804A-C01F394F0C72}" type="datetime1">
              <a:rPr lang="en-US" smtClean="0"/>
              <a:t>1/25/17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B835-C713-9846-B110-24995DE671EF}" type="datetime1">
              <a:rPr lang="en-US" smtClean="0"/>
              <a:t>1/25/17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93BC9-E94F-5B47-BD76-EECA0CBE7CA1}" type="datetime1">
              <a:rPr lang="en-US" smtClean="0"/>
              <a:t>1/25/17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08A2-EBB5-744B-B5B4-7699A7EC7B98}" type="datetime1">
              <a:rPr lang="en-US" smtClean="0"/>
              <a:t>1/25/17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72E7-27FD-CA40-8E81-E7A5851A1F00}" type="datetime1">
              <a:rPr lang="en-US" smtClean="0"/>
              <a:t>1/25/17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C8EB-B6A2-A747-83AD-60E35A0235F5}" type="datetime1">
              <a:rPr lang="en-US" smtClean="0"/>
              <a:t>1/25/17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F6F81F14-9AEC-394B-B8F6-AE69A194437D}" type="datetime1">
              <a:rPr lang="en-US" smtClean="0"/>
              <a:t>1/25/17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8" Type="http://schemas.openxmlformats.org/officeDocument/2006/relationships/image" Target="../media/image36.emf"/><Relationship Id="rId9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8" Type="http://schemas.openxmlformats.org/officeDocument/2006/relationships/image" Target="../media/image36.emf"/><Relationship Id="rId9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8" Type="http://schemas.openxmlformats.org/officeDocument/2006/relationships/image" Target="../media/image36.emf"/><Relationship Id="rId9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8" Type="http://schemas.openxmlformats.org/officeDocument/2006/relationships/image" Target="../media/image36.emf"/><Relationship Id="rId9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Relationship Id="rId3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Relationship Id="rId3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8" Type="http://schemas.openxmlformats.org/officeDocument/2006/relationships/image" Target="../media/image36.emf"/><Relationship Id="rId9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9173" y="578700"/>
            <a:ext cx="7781442" cy="2459476"/>
          </a:xfrm>
        </p:spPr>
        <p:txBody>
          <a:bodyPr/>
          <a:lstStyle/>
          <a:p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8999"/>
            <a:ext cx="7342188" cy="2358003"/>
          </a:xfrm>
        </p:spPr>
        <p:txBody>
          <a:bodyPr>
            <a:normAutofit/>
          </a:bodyPr>
          <a:lstStyle/>
          <a:p>
            <a:r>
              <a:rPr lang="en-US" sz="4300" b="1" dirty="0" smtClean="0">
                <a:solidFill>
                  <a:srgbClr val="800000"/>
                </a:solidFill>
              </a:rPr>
              <a:t>Hadoop/</a:t>
            </a:r>
            <a:r>
              <a:rPr lang="en-US" sz="4300" b="1" dirty="0" err="1" smtClean="0">
                <a:solidFill>
                  <a:srgbClr val="800000"/>
                </a:solidFill>
              </a:rPr>
              <a:t>MapReduce</a:t>
            </a:r>
            <a:r>
              <a:rPr lang="en-US" sz="4300" b="1" dirty="0" smtClean="0">
                <a:solidFill>
                  <a:srgbClr val="800000"/>
                </a:solidFill>
              </a:rPr>
              <a:t> Computing Paradigm</a:t>
            </a:r>
          </a:p>
          <a:p>
            <a:endParaRPr lang="en-US" sz="3600" b="1" dirty="0" smtClean="0">
              <a:solidFill>
                <a:srgbClr val="800000"/>
              </a:solidFill>
            </a:endParaRPr>
          </a:p>
          <a:p>
            <a:endParaRPr lang="en-US" sz="3600" b="1" dirty="0">
              <a:solidFill>
                <a:srgbClr val="8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73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235" y="244158"/>
            <a:ext cx="8610222" cy="133985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Hadoop Master/Slave Architecture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740" y="1828335"/>
            <a:ext cx="8219482" cy="54431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Hadoop is designed as a </a:t>
            </a:r>
            <a:r>
              <a:rPr lang="en-US" i="1" dirty="0" smtClean="0">
                <a:solidFill>
                  <a:srgbClr val="0000FF"/>
                </a:solidFill>
              </a:rPr>
              <a:t>master</a:t>
            </a:r>
            <a:r>
              <a:rPr lang="en-US" i="1" dirty="0">
                <a:solidFill>
                  <a:srgbClr val="0000FF"/>
                </a:solidFill>
              </a:rPr>
              <a:t>-slave </a:t>
            </a:r>
            <a:r>
              <a:rPr lang="en-US" i="1" dirty="0" smtClean="0">
                <a:solidFill>
                  <a:srgbClr val="008000"/>
                </a:solidFill>
              </a:rPr>
              <a:t>shared-nothing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architecture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 descr="hadoop cluster 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16" y="2642843"/>
            <a:ext cx="3855384" cy="345558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223722" y="4243129"/>
            <a:ext cx="4945633" cy="0"/>
          </a:xfrm>
          <a:prstGeom prst="line">
            <a:avLst/>
          </a:prstGeom>
          <a:ln w="1460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862001" y="3210690"/>
            <a:ext cx="2802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Master node (single node)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2001" y="4924541"/>
            <a:ext cx="227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Many slave nodes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5278900" y="2725439"/>
            <a:ext cx="560058" cy="143509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>
            <a:off x="5301943" y="4416178"/>
            <a:ext cx="560058" cy="143509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3291516" y="5293873"/>
            <a:ext cx="531308" cy="0"/>
          </a:xfrm>
          <a:prstGeom prst="line">
            <a:avLst/>
          </a:prstGeom>
          <a:ln w="3048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103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Design Principles of Hadoop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334" y="1870205"/>
            <a:ext cx="8261348" cy="4195316"/>
          </a:xfrm>
        </p:spPr>
        <p:txBody>
          <a:bodyPr/>
          <a:lstStyle/>
          <a:p>
            <a:r>
              <a:rPr lang="en-US" dirty="0" smtClean="0"/>
              <a:t>Need to process big data </a:t>
            </a:r>
          </a:p>
          <a:p>
            <a:r>
              <a:rPr lang="en-US" dirty="0" smtClean="0"/>
              <a:t>Need to parallelize computation across thousands of nodes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Commodity hardware</a:t>
            </a:r>
          </a:p>
          <a:p>
            <a:pPr lvl="1"/>
            <a:r>
              <a:rPr lang="en-US" dirty="0" smtClean="0"/>
              <a:t>Large number </a:t>
            </a:r>
            <a:r>
              <a:rPr lang="en-US" dirty="0"/>
              <a:t>of low-</a:t>
            </a:r>
            <a:r>
              <a:rPr lang="en-US" dirty="0" smtClean="0"/>
              <a:t>end cheap machines </a:t>
            </a:r>
            <a:r>
              <a:rPr lang="en-US" dirty="0"/>
              <a:t>working in parallel to solve a computing </a:t>
            </a:r>
            <a:r>
              <a:rPr lang="en-US" dirty="0" smtClean="0"/>
              <a:t>problem</a:t>
            </a:r>
          </a:p>
          <a:p>
            <a:r>
              <a:rPr lang="en-US" dirty="0" smtClean="0"/>
              <a:t>This is in contrast to </a:t>
            </a:r>
            <a:r>
              <a:rPr lang="en-US" b="1" dirty="0" smtClean="0">
                <a:solidFill>
                  <a:srgbClr val="800000"/>
                </a:solidFill>
              </a:rPr>
              <a:t>Parallel DBs</a:t>
            </a:r>
          </a:p>
          <a:p>
            <a:pPr lvl="1"/>
            <a:r>
              <a:rPr lang="en-US" dirty="0" smtClean="0"/>
              <a:t>Small number of high-end expensive machines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108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Design Principles of Hadoop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424" y="1870205"/>
            <a:ext cx="8121798" cy="4195316"/>
          </a:xfrm>
        </p:spPr>
        <p:txBody>
          <a:bodyPr/>
          <a:lstStyle/>
          <a:p>
            <a:r>
              <a:rPr lang="en-US" b="1" dirty="0">
                <a:solidFill>
                  <a:srgbClr val="800000"/>
                </a:solidFill>
              </a:rPr>
              <a:t>Automatic parallelization &amp; </a:t>
            </a:r>
            <a:r>
              <a:rPr lang="en-US" b="1" dirty="0" smtClean="0">
                <a:solidFill>
                  <a:srgbClr val="800000"/>
                </a:solidFill>
              </a:rPr>
              <a:t>distribution</a:t>
            </a:r>
          </a:p>
          <a:p>
            <a:pPr lvl="1"/>
            <a:r>
              <a:rPr lang="en-US" dirty="0" smtClean="0"/>
              <a:t>Hidden from the end-user</a:t>
            </a:r>
          </a:p>
          <a:p>
            <a:pPr lvl="1"/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Fault tolerance and automatic recovery</a:t>
            </a:r>
          </a:p>
          <a:p>
            <a:pPr lvl="1"/>
            <a:r>
              <a:rPr lang="en-US" dirty="0" smtClean="0"/>
              <a:t>Nodes/tasks will fail and will recover automatically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solidFill>
                  <a:srgbClr val="800000"/>
                </a:solidFill>
              </a:rPr>
              <a:t>Clean and simple programming abstraction</a:t>
            </a:r>
          </a:p>
          <a:p>
            <a:pPr lvl="1"/>
            <a:r>
              <a:rPr lang="en-US" dirty="0" smtClean="0"/>
              <a:t>Users only provide two functions “map” and “reduce”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40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100" y="244158"/>
            <a:ext cx="8582311" cy="1339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Who Uses MapReduce/Hadoop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50" y="1981859"/>
            <a:ext cx="8107842" cy="4083662"/>
          </a:xfrm>
        </p:spPr>
        <p:txBody>
          <a:bodyPr/>
          <a:lstStyle/>
          <a:p>
            <a:r>
              <a:rPr lang="en-US" dirty="0" smtClean="0"/>
              <a:t>Google: Inventors of </a:t>
            </a:r>
            <a:r>
              <a:rPr lang="en-US" dirty="0" err="1" smtClean="0"/>
              <a:t>MapReduce</a:t>
            </a:r>
            <a:r>
              <a:rPr lang="en-US" dirty="0" smtClean="0"/>
              <a:t> computing paradigm</a:t>
            </a:r>
          </a:p>
          <a:p>
            <a:r>
              <a:rPr lang="en-US" dirty="0" smtClean="0"/>
              <a:t>Yahoo: Developing Hadoop open-source of </a:t>
            </a:r>
            <a:r>
              <a:rPr lang="en-US" dirty="0" err="1" smtClean="0"/>
              <a:t>MapReduce</a:t>
            </a:r>
            <a:endParaRPr lang="en-US" dirty="0" smtClean="0"/>
          </a:p>
          <a:p>
            <a:r>
              <a:rPr lang="en-US" dirty="0"/>
              <a:t>IBM, Microsoft, Oracle</a:t>
            </a:r>
          </a:p>
          <a:p>
            <a:r>
              <a:rPr lang="en-US" dirty="0" smtClean="0"/>
              <a:t>Facebook, Amazon, AOL, </a:t>
            </a:r>
            <a:r>
              <a:rPr lang="en-US" dirty="0" err="1" smtClean="0"/>
              <a:t>NetFlix</a:t>
            </a:r>
            <a:endParaRPr lang="en-US" dirty="0" smtClean="0"/>
          </a:p>
          <a:p>
            <a:r>
              <a:rPr lang="en-US" dirty="0" smtClean="0"/>
              <a:t>Many others + universities and research labs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51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2672633"/>
            <a:ext cx="7345362" cy="1339850"/>
          </a:xfrm>
        </p:spPr>
        <p:txBody>
          <a:bodyPr/>
          <a:lstStyle/>
          <a:p>
            <a:r>
              <a:rPr lang="en-US" dirty="0" smtClean="0"/>
              <a:t>Hadoop: How it 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38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Hadoop </a:t>
            </a:r>
            <a:r>
              <a:rPr lang="en-US" dirty="0"/>
              <a:t>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 descr="hadoop cluster 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24" y="2866162"/>
            <a:ext cx="3855384" cy="345558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164030" y="4466448"/>
            <a:ext cx="4945633" cy="0"/>
          </a:xfrm>
          <a:prstGeom prst="line">
            <a:avLst/>
          </a:prstGeom>
          <a:ln w="1460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802309" y="3434009"/>
            <a:ext cx="2802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Master node (single node)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2309" y="5147860"/>
            <a:ext cx="227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Many slave nodes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5219208" y="2948758"/>
            <a:ext cx="560058" cy="143509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>
            <a:off x="5242251" y="4639497"/>
            <a:ext cx="560058" cy="143509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3231824" y="5517192"/>
            <a:ext cx="531308" cy="0"/>
          </a:xfrm>
          <a:prstGeom prst="line">
            <a:avLst/>
          </a:prstGeom>
          <a:ln w="3048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85807" y="1824030"/>
            <a:ext cx="707779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300" dirty="0">
                <a:solidFill>
                  <a:srgbClr val="292934"/>
                </a:solidFill>
              </a:rPr>
              <a:t>Distributed file system (HDFS)</a:t>
            </a:r>
          </a:p>
          <a:p>
            <a:pPr marL="342900" indent="-342900">
              <a:buFont typeface="Arial"/>
              <a:buChar char="•"/>
            </a:pPr>
            <a:r>
              <a:rPr lang="en-US" sz="2300" dirty="0">
                <a:solidFill>
                  <a:srgbClr val="292934"/>
                </a:solidFill>
              </a:rPr>
              <a:t>Execution engine (</a:t>
            </a:r>
            <a:r>
              <a:rPr lang="en-US" sz="2300" dirty="0" err="1">
                <a:solidFill>
                  <a:srgbClr val="292934"/>
                </a:solidFill>
              </a:rPr>
              <a:t>MapReduce</a:t>
            </a:r>
            <a:r>
              <a:rPr lang="en-US" sz="2300" dirty="0">
                <a:solidFill>
                  <a:srgbClr val="292934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67674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7" descr="hdfsdatanodes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407" r="-57407"/>
          <a:stretch>
            <a:fillRect/>
          </a:stretch>
        </p:blipFill>
        <p:spPr>
          <a:xfrm>
            <a:off x="-1803400" y="2349299"/>
            <a:ext cx="8229600" cy="33401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Hadoop Distributed File System (HDFS)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850900" y="3545216"/>
            <a:ext cx="2908300" cy="660400"/>
            <a:chOff x="3086100" y="2743200"/>
            <a:chExt cx="2908300" cy="660400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3086100" y="2743200"/>
              <a:ext cx="1422400" cy="660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4038600" y="2743200"/>
              <a:ext cx="469900" cy="660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4508500" y="2743200"/>
              <a:ext cx="596900" cy="660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4508500" y="2743200"/>
              <a:ext cx="1485900" cy="660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279086" y="2310425"/>
            <a:ext cx="4748529" cy="657292"/>
            <a:chOff x="4279086" y="2310425"/>
            <a:chExt cx="4748529" cy="657292"/>
          </a:xfrm>
        </p:grpSpPr>
        <p:sp>
          <p:nvSpPr>
            <p:cNvPr id="11" name="Left Arrow 10"/>
            <p:cNvSpPr/>
            <p:nvPr/>
          </p:nvSpPr>
          <p:spPr>
            <a:xfrm rot="20163939">
              <a:off x="4279086" y="2648596"/>
              <a:ext cx="603252" cy="319121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59512" y="2310425"/>
              <a:ext cx="41681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Centralized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namenode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 - Maintains metadata info about files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238462" y="4306019"/>
            <a:ext cx="4789153" cy="1477328"/>
            <a:chOff x="4238462" y="4020943"/>
            <a:chExt cx="4789153" cy="1477328"/>
          </a:xfrm>
        </p:grpSpPr>
        <p:sp>
          <p:nvSpPr>
            <p:cNvPr id="14" name="Left Arrow 13"/>
            <p:cNvSpPr/>
            <p:nvPr/>
          </p:nvSpPr>
          <p:spPr>
            <a:xfrm rot="20163939">
              <a:off x="4238462" y="4359114"/>
              <a:ext cx="603252" cy="319121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18888" y="4020943"/>
              <a:ext cx="420872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Many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datanode</a:t>
              </a:r>
              <a:r>
                <a:rPr lang="en-US" b="1" dirty="0" smtClean="0">
                  <a:solidFill>
                    <a:srgbClr val="FF0000"/>
                  </a:solidFill>
                </a:rPr>
                <a:t> (1000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s</a:t>
              </a:r>
              <a:r>
                <a:rPr lang="en-US" b="1" dirty="0" smtClean="0">
                  <a:solidFill>
                    <a:srgbClr val="FF0000"/>
                  </a:solidFill>
                </a:rPr>
                <a:t>)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 - Store the actual data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 - Files are divided into blocks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 - Each block is replicated </a:t>
              </a:r>
              <a:r>
                <a:rPr lang="en-US" i="1" dirty="0" smtClean="0"/>
                <a:t>N</a:t>
              </a:r>
              <a:r>
                <a:rPr lang="en-US" dirty="0" smtClean="0"/>
                <a:t> times     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    (Default = 3)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934717" y="3259160"/>
            <a:ext cx="2506518" cy="379915"/>
            <a:chOff x="5090225" y="3220286"/>
            <a:chExt cx="2506518" cy="379915"/>
          </a:xfrm>
        </p:grpSpPr>
        <p:sp>
          <p:nvSpPr>
            <p:cNvPr id="17" name="Rectangle 16"/>
            <p:cNvSpPr/>
            <p:nvPr/>
          </p:nvSpPr>
          <p:spPr>
            <a:xfrm>
              <a:off x="5924558" y="3220286"/>
              <a:ext cx="1672185" cy="3386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90225" y="3230869"/>
              <a:ext cx="812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File </a:t>
              </a:r>
              <a:r>
                <a:rPr lang="en-US" i="1" dirty="0" smtClean="0"/>
                <a:t>F</a:t>
              </a:r>
              <a:endParaRPr lang="en-US" i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773289" y="3259160"/>
            <a:ext cx="1667946" cy="338667"/>
            <a:chOff x="5369989" y="2131488"/>
            <a:chExt cx="1667946" cy="338667"/>
          </a:xfrm>
        </p:grpSpPr>
        <p:sp>
          <p:nvSpPr>
            <p:cNvPr id="20" name="Rectangle 19"/>
            <p:cNvSpPr/>
            <p:nvPr/>
          </p:nvSpPr>
          <p:spPr>
            <a:xfrm>
              <a:off x="5369989" y="2131488"/>
              <a:ext cx="313266" cy="338667"/>
            </a:xfrm>
            <a:prstGeom prst="rect">
              <a:avLst/>
            </a:prstGeom>
            <a:solidFill>
              <a:srgbClr val="7DAA00">
                <a:alpha val="76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710778" y="2131488"/>
              <a:ext cx="313266" cy="338667"/>
            </a:xfrm>
            <a:prstGeom prst="rect">
              <a:avLst/>
            </a:prstGeom>
            <a:solidFill>
              <a:srgbClr val="7DAA00">
                <a:alpha val="76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051569" y="2131488"/>
              <a:ext cx="313266" cy="338667"/>
            </a:xfrm>
            <a:prstGeom prst="rect">
              <a:avLst/>
            </a:prstGeom>
            <a:solidFill>
              <a:srgbClr val="7DAA00">
                <a:alpha val="76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392358" y="2131488"/>
              <a:ext cx="313266" cy="338667"/>
            </a:xfrm>
            <a:prstGeom prst="rect">
              <a:avLst/>
            </a:prstGeom>
            <a:solidFill>
              <a:srgbClr val="7DAA00">
                <a:alpha val="76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724669" y="2131488"/>
              <a:ext cx="313266" cy="338667"/>
            </a:xfrm>
            <a:prstGeom prst="rect">
              <a:avLst/>
            </a:prstGeom>
            <a:solidFill>
              <a:srgbClr val="7DAA00">
                <a:alpha val="76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5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8924" y="3597827"/>
            <a:ext cx="1764763" cy="490439"/>
            <a:chOff x="7108924" y="3597827"/>
            <a:chExt cx="1764763" cy="490439"/>
          </a:xfrm>
        </p:grpSpPr>
        <p:cxnSp>
          <p:nvCxnSpPr>
            <p:cNvPr id="26" name="Straight Arrow Connector 25"/>
            <p:cNvCxnSpPr>
              <a:endCxn id="24" idx="2"/>
            </p:cNvCxnSpPr>
            <p:nvPr/>
          </p:nvCxnSpPr>
          <p:spPr>
            <a:xfrm flipH="1" flipV="1">
              <a:off x="7284602" y="3597827"/>
              <a:ext cx="516547" cy="1729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108924" y="3718934"/>
              <a:ext cx="1764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Blocks (64 MB)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54582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Properties of HDFS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290" y="1898119"/>
            <a:ext cx="8275302" cy="4167402"/>
          </a:xfrm>
        </p:spPr>
        <p:txBody>
          <a:bodyPr>
            <a:normAutofit fontScale="92500"/>
          </a:bodyPr>
          <a:lstStyle/>
          <a:p>
            <a:r>
              <a:rPr lang="en-US" b="1" i="1" dirty="0" smtClean="0">
                <a:solidFill>
                  <a:srgbClr val="800000"/>
                </a:solidFill>
                <a:latin typeface="Georgia" charset="0"/>
              </a:rPr>
              <a:t>Large:</a:t>
            </a:r>
            <a:r>
              <a:rPr lang="en-US" dirty="0" smtClean="0">
                <a:latin typeface="Georgia" charset="0"/>
              </a:rPr>
              <a:t> A </a:t>
            </a:r>
            <a:r>
              <a:rPr lang="en-US" dirty="0">
                <a:latin typeface="Georgia" charset="0"/>
              </a:rPr>
              <a:t>HDFS instance may consist of thousands of server machines, each storing part of the file </a:t>
            </a:r>
            <a:r>
              <a:rPr lang="en-US" dirty="0" smtClean="0">
                <a:latin typeface="Georgia" charset="0"/>
              </a:rPr>
              <a:t>system’s data</a:t>
            </a:r>
          </a:p>
          <a:p>
            <a:r>
              <a:rPr lang="en-US" b="1" i="1" dirty="0" smtClean="0">
                <a:solidFill>
                  <a:srgbClr val="800000"/>
                </a:solidFill>
                <a:latin typeface="Georgia" charset="0"/>
              </a:rPr>
              <a:t>Replication: </a:t>
            </a:r>
            <a:r>
              <a:rPr lang="en-US" dirty="0" smtClean="0">
                <a:latin typeface="Georgia" charset="0"/>
              </a:rPr>
              <a:t>Each data block is replicated many times (default is 3)</a:t>
            </a:r>
            <a:endParaRPr lang="en-US" dirty="0">
              <a:latin typeface="Georgia" charset="0"/>
            </a:endParaRPr>
          </a:p>
          <a:p>
            <a:r>
              <a:rPr lang="en-US" b="1" i="1" dirty="0" smtClean="0">
                <a:solidFill>
                  <a:srgbClr val="800000"/>
                </a:solidFill>
                <a:latin typeface="Georgia" charset="0"/>
              </a:rPr>
              <a:t>Failure:</a:t>
            </a:r>
            <a:r>
              <a:rPr lang="en-US" dirty="0" smtClean="0">
                <a:latin typeface="Georgia" charset="0"/>
              </a:rPr>
              <a:t> Failure </a:t>
            </a:r>
            <a:r>
              <a:rPr lang="en-US" dirty="0">
                <a:latin typeface="Georgia" charset="0"/>
              </a:rPr>
              <a:t>is the norm rather than exception</a:t>
            </a:r>
          </a:p>
          <a:p>
            <a:r>
              <a:rPr lang="en-US" b="1" i="1" dirty="0" smtClean="0">
                <a:solidFill>
                  <a:srgbClr val="800000"/>
                </a:solidFill>
                <a:latin typeface="Georgia" charset="0"/>
              </a:rPr>
              <a:t>Fault Tolerance:</a:t>
            </a:r>
            <a:r>
              <a:rPr lang="en-US" dirty="0" smtClean="0">
                <a:latin typeface="Georgia" charset="0"/>
              </a:rPr>
              <a:t> Detection </a:t>
            </a:r>
            <a:r>
              <a:rPr lang="en-US" dirty="0">
                <a:latin typeface="Georgia" charset="0"/>
              </a:rPr>
              <a:t>of faults and quick, automatic recovery from them is a core architectural goal of </a:t>
            </a:r>
            <a:r>
              <a:rPr lang="en-US" dirty="0" smtClean="0">
                <a:latin typeface="Georgia" charset="0"/>
              </a:rPr>
              <a:t>HDFS</a:t>
            </a:r>
          </a:p>
          <a:p>
            <a:pPr lvl="1"/>
            <a:r>
              <a:rPr lang="en-US" dirty="0" err="1" smtClean="0">
                <a:latin typeface="Georgia" charset="0"/>
              </a:rPr>
              <a:t>Namenode</a:t>
            </a:r>
            <a:r>
              <a:rPr lang="en-US" dirty="0" smtClean="0">
                <a:latin typeface="Georgia" charset="0"/>
              </a:rPr>
              <a:t> is consistently checking </a:t>
            </a:r>
            <a:r>
              <a:rPr lang="en-US" dirty="0" err="1" smtClean="0">
                <a:latin typeface="Georgia" charset="0"/>
              </a:rPr>
              <a:t>Datanodes</a:t>
            </a:r>
            <a:r>
              <a:rPr lang="en-US" dirty="0" smtClean="0">
                <a:latin typeface="Georgia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352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100" y="244158"/>
            <a:ext cx="8638131" cy="1339850"/>
          </a:xfrm>
        </p:spPr>
        <p:txBody>
          <a:bodyPr>
            <a:normAutofit/>
          </a:bodyPr>
          <a:lstStyle/>
          <a:p>
            <a:r>
              <a:rPr lang="en-US" sz="3600" dirty="0"/>
              <a:t>Map-Reduce Execution Engine</a:t>
            </a:r>
            <a:br>
              <a:rPr lang="en-US" sz="3600" dirty="0"/>
            </a:br>
            <a:r>
              <a:rPr lang="en-US" sz="3600" dirty="0">
                <a:solidFill>
                  <a:srgbClr val="800000"/>
                </a:solidFill>
              </a:rPr>
              <a:t>(Example: Color Count)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155937" y="1680352"/>
            <a:ext cx="2099313" cy="4152939"/>
            <a:chOff x="2876837" y="1568696"/>
            <a:chExt cx="2099313" cy="4152939"/>
          </a:xfrm>
        </p:grpSpPr>
        <p:sp>
          <p:nvSpPr>
            <p:cNvPr id="6" name="Rectangle 5"/>
            <p:cNvSpPr/>
            <p:nvPr/>
          </p:nvSpPr>
          <p:spPr>
            <a:xfrm>
              <a:off x="2876837" y="2119311"/>
              <a:ext cx="2099313" cy="360232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2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83398" y="1568696"/>
              <a:ext cx="16634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Shuffle &amp; Sorting based on </a:t>
              </a:r>
              <a:r>
                <a:rPr lang="en-US" sz="1400" i="1" dirty="0" smtClean="0"/>
                <a:t>k</a:t>
              </a:r>
              <a:endParaRPr lang="en-US" sz="1400" i="1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18" y="2230967"/>
            <a:ext cx="1147647" cy="36023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816298" y="2709428"/>
            <a:ext cx="1084652" cy="2300254"/>
            <a:chOff x="5537198" y="2597772"/>
            <a:chExt cx="1084652" cy="23002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7198" y="2597772"/>
              <a:ext cx="1084652" cy="5518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7198" y="3414130"/>
              <a:ext cx="1084650" cy="5518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7198" y="4355774"/>
              <a:ext cx="1084652" cy="54225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639765" y="2412379"/>
            <a:ext cx="1269956" cy="3256938"/>
            <a:chOff x="1360665" y="2300723"/>
            <a:chExt cx="1269956" cy="325693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3442" y="2300723"/>
              <a:ext cx="817179" cy="61853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3164323"/>
              <a:ext cx="817179" cy="6185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4048123"/>
              <a:ext cx="817179" cy="61853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4939127"/>
              <a:ext cx="817179" cy="618534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1360665" y="2609990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360665" y="3462122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360665" y="4356641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1360665" y="5247645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92118" y="1680352"/>
            <a:ext cx="128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Input blocks on HDFS</a:t>
            </a:r>
            <a:endParaRPr lang="en-US" sz="1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1927432" y="1680352"/>
            <a:ext cx="1396968" cy="523220"/>
            <a:chOff x="1648332" y="1568696"/>
            <a:chExt cx="1396968" cy="523220"/>
          </a:xfrm>
        </p:grpSpPr>
        <p:sp>
          <p:nvSpPr>
            <p:cNvPr id="24" name="TextBox 23"/>
            <p:cNvSpPr txBox="1"/>
            <p:nvPr/>
          </p:nvSpPr>
          <p:spPr>
            <a:xfrm>
              <a:off x="1648332" y="1568696"/>
              <a:ext cx="1396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Produces (</a:t>
              </a:r>
              <a:r>
                <a:rPr lang="en-US" sz="1400" i="1" dirty="0" smtClean="0"/>
                <a:t>k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v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/>
                <a:t> </a:t>
              </a:r>
              <a:r>
                <a:rPr lang="en-US" sz="1400" dirty="0" smtClean="0"/>
                <a:t>  (    , 1)</a:t>
              </a:r>
            </a:p>
          </p:txBody>
        </p:sp>
        <p:sp>
          <p:nvSpPr>
            <p:cNvPr id="25" name="Rounded Rectangle 24"/>
            <p:cNvSpPr>
              <a:spLocks noChangeAspect="1"/>
            </p:cNvSpPr>
            <p:nvPr/>
          </p:nvSpPr>
          <p:spPr>
            <a:xfrm>
              <a:off x="1945958" y="1895712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892138" y="2532568"/>
            <a:ext cx="1398165" cy="3015810"/>
            <a:chOff x="2613038" y="2420912"/>
            <a:chExt cx="1398165" cy="301581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65815" y="2420912"/>
              <a:ext cx="945388" cy="37815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3311918"/>
              <a:ext cx="945388" cy="37815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4166696"/>
              <a:ext cx="945388" cy="37815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5058567"/>
              <a:ext cx="945388" cy="378155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>
              <a:off x="2613038" y="2632810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630621" y="3513954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618441" y="4381808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618441" y="5260603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4276348" y="2721646"/>
            <a:ext cx="1525995" cy="2016910"/>
            <a:chOff x="3997248" y="2609990"/>
            <a:chExt cx="1525995" cy="2016910"/>
          </a:xfrm>
        </p:grpSpPr>
        <p:cxnSp>
          <p:nvCxnSpPr>
            <p:cNvPr id="36" name="Straight Connector 35"/>
            <p:cNvCxnSpPr>
              <a:stCxn id="27" idx="3"/>
              <a:endCxn id="11" idx="1"/>
            </p:cNvCxnSpPr>
            <p:nvPr/>
          </p:nvCxnSpPr>
          <p:spPr>
            <a:xfrm>
              <a:off x="3997248" y="2609990"/>
              <a:ext cx="1525995" cy="1080083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27" idx="3"/>
              <a:endCxn id="10" idx="1"/>
            </p:cNvCxnSpPr>
            <p:nvPr/>
          </p:nvCxnSpPr>
          <p:spPr>
            <a:xfrm>
              <a:off x="3997248" y="2609990"/>
              <a:ext cx="1525995" cy="263725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27" idx="3"/>
              <a:endCxn id="12" idx="1"/>
            </p:cNvCxnSpPr>
            <p:nvPr/>
          </p:nvCxnSpPr>
          <p:spPr>
            <a:xfrm>
              <a:off x="3997248" y="2609990"/>
              <a:ext cx="1525995" cy="2016910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4276348" y="2985371"/>
            <a:ext cx="1525995" cy="1753185"/>
            <a:chOff x="3997248" y="2873715"/>
            <a:chExt cx="1525995" cy="1753185"/>
          </a:xfrm>
        </p:grpSpPr>
        <p:cxnSp>
          <p:nvCxnSpPr>
            <p:cNvPr id="40" name="Straight Connector 39"/>
            <p:cNvCxnSpPr>
              <a:stCxn id="28" idx="3"/>
              <a:endCxn id="11" idx="1"/>
            </p:cNvCxnSpPr>
            <p:nvPr/>
          </p:nvCxnSpPr>
          <p:spPr>
            <a:xfrm>
              <a:off x="3997248" y="3500996"/>
              <a:ext cx="1525995" cy="189077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28" idx="3"/>
              <a:endCxn id="10" idx="1"/>
            </p:cNvCxnSpPr>
            <p:nvPr/>
          </p:nvCxnSpPr>
          <p:spPr>
            <a:xfrm flipV="1">
              <a:off x="3997248" y="2873715"/>
              <a:ext cx="1525995" cy="627281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28" idx="3"/>
              <a:endCxn id="12" idx="1"/>
            </p:cNvCxnSpPr>
            <p:nvPr/>
          </p:nvCxnSpPr>
          <p:spPr>
            <a:xfrm>
              <a:off x="3997248" y="3500996"/>
              <a:ext cx="1525995" cy="1125904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4276348" y="2985371"/>
            <a:ext cx="1525995" cy="1753185"/>
            <a:chOff x="3997248" y="2873715"/>
            <a:chExt cx="1525995" cy="1753185"/>
          </a:xfrm>
        </p:grpSpPr>
        <p:cxnSp>
          <p:nvCxnSpPr>
            <p:cNvPr id="44" name="Straight Connector 43"/>
            <p:cNvCxnSpPr>
              <a:stCxn id="29" idx="3"/>
              <a:endCxn id="11" idx="1"/>
            </p:cNvCxnSpPr>
            <p:nvPr/>
          </p:nvCxnSpPr>
          <p:spPr>
            <a:xfrm flipV="1">
              <a:off x="3997248" y="3690073"/>
              <a:ext cx="1525995" cy="665701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29" idx="3"/>
              <a:endCxn id="10" idx="1"/>
            </p:cNvCxnSpPr>
            <p:nvPr/>
          </p:nvCxnSpPr>
          <p:spPr>
            <a:xfrm flipV="1">
              <a:off x="3997248" y="2873715"/>
              <a:ext cx="1525995" cy="1482059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29" idx="3"/>
              <a:endCxn id="12" idx="1"/>
            </p:cNvCxnSpPr>
            <p:nvPr/>
          </p:nvCxnSpPr>
          <p:spPr>
            <a:xfrm>
              <a:off x="3997248" y="4355774"/>
              <a:ext cx="1525995" cy="271126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4276348" y="2985371"/>
            <a:ext cx="1525995" cy="2373930"/>
            <a:chOff x="3997248" y="2873715"/>
            <a:chExt cx="1525995" cy="2373930"/>
          </a:xfrm>
        </p:grpSpPr>
        <p:cxnSp>
          <p:nvCxnSpPr>
            <p:cNvPr id="48" name="Straight Connector 47"/>
            <p:cNvCxnSpPr>
              <a:stCxn id="30" idx="3"/>
              <a:endCxn id="11" idx="1"/>
            </p:cNvCxnSpPr>
            <p:nvPr/>
          </p:nvCxnSpPr>
          <p:spPr>
            <a:xfrm flipV="1">
              <a:off x="3997248" y="3690073"/>
              <a:ext cx="1525995" cy="1557572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0" idx="3"/>
              <a:endCxn id="10" idx="1"/>
            </p:cNvCxnSpPr>
            <p:nvPr/>
          </p:nvCxnSpPr>
          <p:spPr>
            <a:xfrm flipV="1">
              <a:off x="3997248" y="2873715"/>
              <a:ext cx="1525995" cy="2373930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30" idx="3"/>
              <a:endCxn id="12" idx="1"/>
            </p:cNvCxnSpPr>
            <p:nvPr/>
          </p:nvCxnSpPr>
          <p:spPr>
            <a:xfrm flipV="1">
              <a:off x="3997248" y="4626900"/>
              <a:ext cx="1525995" cy="620745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503981" y="1680352"/>
            <a:ext cx="1915375" cy="523220"/>
            <a:chOff x="5224881" y="1568696"/>
            <a:chExt cx="1915375" cy="523220"/>
          </a:xfrm>
        </p:grpSpPr>
        <p:sp>
          <p:nvSpPr>
            <p:cNvPr id="52" name="TextBox 51"/>
            <p:cNvSpPr txBox="1"/>
            <p:nvPr/>
          </p:nvSpPr>
          <p:spPr>
            <a:xfrm>
              <a:off x="5224881" y="1568696"/>
              <a:ext cx="1915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Consumes(</a:t>
              </a:r>
              <a:r>
                <a:rPr lang="en-US" sz="1400" i="1" dirty="0" smtClean="0"/>
                <a:t>k</a:t>
              </a:r>
              <a:r>
                <a:rPr lang="en-US" sz="1400" dirty="0" smtClean="0"/>
                <a:t>, [</a:t>
              </a:r>
              <a:r>
                <a:rPr lang="en-US" sz="1400" i="1" dirty="0" smtClean="0"/>
                <a:t>v</a:t>
              </a:r>
              <a:r>
                <a:rPr lang="en-US" sz="1400" dirty="0" smtClean="0"/>
                <a:t>])</a:t>
              </a:r>
            </a:p>
            <a:p>
              <a:r>
                <a:rPr lang="en-US" sz="1400" dirty="0" smtClean="0"/>
                <a:t> </a:t>
              </a:r>
              <a:r>
                <a:rPr lang="en-US" sz="1400" dirty="0"/>
                <a:t> </a:t>
              </a:r>
              <a:r>
                <a:rPr lang="en-US" sz="1400" dirty="0" smtClean="0"/>
                <a:t>  (     , [1,1,1,1,1,1..])</a:t>
              </a:r>
              <a:endParaRPr lang="en-US" sz="1400" dirty="0"/>
            </a:p>
          </p:txBody>
        </p:sp>
        <p:sp>
          <p:nvSpPr>
            <p:cNvPr id="53" name="Rounded Rectangle 52"/>
            <p:cNvSpPr>
              <a:spLocks noChangeAspect="1"/>
            </p:cNvSpPr>
            <p:nvPr/>
          </p:nvSpPr>
          <p:spPr>
            <a:xfrm>
              <a:off x="5571370" y="1892616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810235" y="2361664"/>
            <a:ext cx="1915375" cy="2383809"/>
            <a:chOff x="6531135" y="2250008"/>
            <a:chExt cx="1915375" cy="2383809"/>
          </a:xfrm>
        </p:grpSpPr>
        <p:sp>
          <p:nvSpPr>
            <p:cNvPr id="55" name="TextBox 54"/>
            <p:cNvSpPr txBox="1"/>
            <p:nvPr/>
          </p:nvSpPr>
          <p:spPr>
            <a:xfrm>
              <a:off x="6531135" y="2250008"/>
              <a:ext cx="1915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Produces(</a:t>
              </a:r>
              <a:r>
                <a:rPr lang="en-US" sz="1400" i="1" dirty="0" smtClean="0"/>
                <a:t>k’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v’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 smtClean="0"/>
                <a:t> </a:t>
              </a:r>
              <a:r>
                <a:rPr lang="en-US" sz="1400" dirty="0"/>
                <a:t> </a:t>
              </a:r>
              <a:r>
                <a:rPr lang="en-US" sz="1400" dirty="0" smtClean="0"/>
                <a:t>  (     , 100)</a:t>
              </a:r>
              <a:endParaRPr lang="en-US" sz="1400" dirty="0"/>
            </a:p>
          </p:txBody>
        </p:sp>
        <p:sp>
          <p:nvSpPr>
            <p:cNvPr id="56" name="Rounded Rectangle 55"/>
            <p:cNvSpPr>
              <a:spLocks noChangeAspect="1"/>
            </p:cNvSpPr>
            <p:nvPr/>
          </p:nvSpPr>
          <p:spPr>
            <a:xfrm>
              <a:off x="6903039" y="2576294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>
              <a:off x="6595930" y="2873715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6582973" y="3690073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6582973" y="4633817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/>
          <p:cNvSpPr txBox="1"/>
          <p:nvPr/>
        </p:nvSpPr>
        <p:spPr>
          <a:xfrm>
            <a:off x="1366859" y="5968653"/>
            <a:ext cx="6691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800000"/>
                </a:solidFill>
              </a:rPr>
              <a:t>Users only provide the “</a:t>
            </a:r>
            <a:r>
              <a:rPr lang="en-US" b="1" i="1" dirty="0" smtClean="0"/>
              <a:t>Map</a:t>
            </a:r>
            <a:r>
              <a:rPr lang="en-US" b="1" i="1" dirty="0" smtClean="0">
                <a:solidFill>
                  <a:srgbClr val="800000"/>
                </a:solidFill>
              </a:rPr>
              <a:t>” and “</a:t>
            </a:r>
            <a:r>
              <a:rPr lang="en-US" b="1" i="1" dirty="0" smtClean="0">
                <a:solidFill>
                  <a:srgbClr val="000000"/>
                </a:solidFill>
              </a:rPr>
              <a:t>Reduce</a:t>
            </a:r>
            <a:r>
              <a:rPr lang="en-US" b="1" i="1" dirty="0" smtClean="0">
                <a:solidFill>
                  <a:srgbClr val="800000"/>
                </a:solidFill>
              </a:rPr>
              <a:t>” functions</a:t>
            </a:r>
            <a:endParaRPr lang="en-US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6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56" y="244158"/>
            <a:ext cx="8568356" cy="1339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Properties of </a:t>
            </a:r>
            <a:r>
              <a:rPr lang="en-US" dirty="0" err="1" smtClean="0"/>
              <a:t>MapReduce</a:t>
            </a:r>
            <a:r>
              <a:rPr lang="en-US" dirty="0" smtClean="0"/>
              <a:t> 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04" y="1828334"/>
            <a:ext cx="8275303" cy="1563157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Job Tracker is the master node (runs with the </a:t>
            </a:r>
            <a:r>
              <a:rPr lang="en-US" b="1" dirty="0" err="1" smtClean="0">
                <a:solidFill>
                  <a:srgbClr val="800000"/>
                </a:solidFill>
              </a:rPr>
              <a:t>namenode</a:t>
            </a:r>
            <a:r>
              <a:rPr lang="en-US" b="1" dirty="0" smtClean="0">
                <a:solidFill>
                  <a:srgbClr val="800000"/>
                </a:solidFill>
              </a:rPr>
              <a:t>)</a:t>
            </a:r>
          </a:p>
          <a:p>
            <a:pPr lvl="1"/>
            <a:r>
              <a:rPr lang="en-US" dirty="0" smtClean="0"/>
              <a:t>Receives the user’s job</a:t>
            </a:r>
          </a:p>
          <a:p>
            <a:pPr lvl="1"/>
            <a:r>
              <a:rPr lang="en-US" dirty="0" smtClean="0"/>
              <a:t>Decides on how many tasks will run (number of mappers)</a:t>
            </a:r>
          </a:p>
          <a:p>
            <a:pPr lvl="1"/>
            <a:r>
              <a:rPr lang="en-US" dirty="0" smtClean="0"/>
              <a:t>Decides on where to run each mapper (concept of locality)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 descr="Screen shot 2013-01-15 at 7.44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6" y="3784439"/>
            <a:ext cx="3418968" cy="18981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9033" y="4087168"/>
            <a:ext cx="4416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This file has 5 Blocks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run 5 map tasks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Where to run the task reading block “1”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>
                <a:solidFill>
                  <a:srgbClr val="800000"/>
                </a:solidFill>
                <a:sym typeface="Wingdings"/>
              </a:rPr>
              <a:t>Try to run it on Node 1 or Node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604" y="3518894"/>
            <a:ext cx="746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Node 1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55777" y="3518894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Node 2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008242" y="3503810"/>
            <a:ext cx="746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Node 3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20301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Large-Scale Data Analytics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154" y="1898119"/>
            <a:ext cx="8093888" cy="628053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MapReduce</a:t>
            </a:r>
            <a:r>
              <a:rPr lang="en-US" dirty="0">
                <a:solidFill>
                  <a:srgbClr val="0000FF"/>
                </a:solidFill>
              </a:rPr>
              <a:t> computing paradigm (E.g., Hadoop) </a:t>
            </a:r>
            <a:r>
              <a:rPr lang="en-US" dirty="0"/>
              <a:t>vs. </a:t>
            </a:r>
            <a:r>
              <a:rPr lang="en-US" dirty="0">
                <a:solidFill>
                  <a:srgbClr val="FF0000"/>
                </a:solidFill>
              </a:rPr>
              <a:t>Traditional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database systems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973" y="2710339"/>
            <a:ext cx="1573900" cy="116918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02083" y="2710339"/>
            <a:ext cx="1404262" cy="1169183"/>
            <a:chOff x="4651598" y="2686234"/>
            <a:chExt cx="1404262" cy="11691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1598" y="2686234"/>
              <a:ext cx="1404262" cy="116918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818888" y="2708384"/>
              <a:ext cx="1126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Database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357629" y="3101821"/>
            <a:ext cx="46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vs.</a:t>
            </a:r>
            <a:endParaRPr lang="en-US" dirty="0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393518" y="4079550"/>
            <a:ext cx="8158852" cy="1959601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b="1" dirty="0" smtClean="0">
                <a:solidFill>
                  <a:srgbClr val="800000"/>
                </a:solidFill>
              </a:rPr>
              <a:t>Many enterprises are turning to Hadoop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Especially applications generating </a:t>
            </a:r>
            <a:r>
              <a:rPr lang="en-US" sz="1800" b="1" i="1" dirty="0" smtClean="0">
                <a:solidFill>
                  <a:schemeClr val="tx1"/>
                </a:solidFill>
              </a:rPr>
              <a:t>big data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Web applications, social networks, scientific applications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34780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56" y="244158"/>
            <a:ext cx="8568356" cy="1339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Properties of </a:t>
            </a:r>
            <a:r>
              <a:rPr lang="en-US" dirty="0" err="1" smtClean="0"/>
              <a:t>MapReduce</a:t>
            </a:r>
            <a:r>
              <a:rPr lang="en-US" dirty="0" smtClean="0"/>
              <a:t> Engine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04" y="1828334"/>
            <a:ext cx="8275303" cy="156315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Task Tracker is the slave node (runs on each </a:t>
            </a:r>
            <a:r>
              <a:rPr lang="en-US" b="1" dirty="0" err="1" smtClean="0">
                <a:solidFill>
                  <a:srgbClr val="800000"/>
                </a:solidFill>
              </a:rPr>
              <a:t>datanode</a:t>
            </a:r>
            <a:r>
              <a:rPr lang="en-US" b="1" dirty="0" smtClean="0">
                <a:solidFill>
                  <a:srgbClr val="800000"/>
                </a:solidFill>
              </a:rPr>
              <a:t>)</a:t>
            </a:r>
          </a:p>
          <a:p>
            <a:pPr lvl="1"/>
            <a:r>
              <a:rPr lang="en-US" dirty="0" smtClean="0"/>
              <a:t>Receives the task from Job Tracker</a:t>
            </a:r>
          </a:p>
          <a:p>
            <a:pPr lvl="1"/>
            <a:r>
              <a:rPr lang="en-US" dirty="0" smtClean="0"/>
              <a:t>Runs the task until completion (either map or reduce task)</a:t>
            </a:r>
          </a:p>
          <a:p>
            <a:pPr lvl="1"/>
            <a:r>
              <a:rPr lang="en-US" dirty="0" smtClean="0"/>
              <a:t>Always in communication with the Job Tracker reporting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05" y="3538932"/>
            <a:ext cx="4046944" cy="27136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4918" y="4396378"/>
            <a:ext cx="327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In this example, 1 map-reduce job consists of  4 map tasks and 3 reduce tasks</a:t>
            </a:r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18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Key-Value Pairs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514" y="1842292"/>
            <a:ext cx="8275303" cy="436846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Mappers and Reducers are users’ code (provided functions)</a:t>
            </a:r>
            <a:endParaRPr lang="en-US" dirty="0"/>
          </a:p>
          <a:p>
            <a:r>
              <a:rPr lang="en-US" dirty="0" smtClean="0"/>
              <a:t>Just need to obey the Key-Value pairs interface 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Mappers:</a:t>
            </a:r>
          </a:p>
          <a:p>
            <a:pPr lvl="1"/>
            <a:r>
              <a:rPr lang="en-US" dirty="0" smtClean="0"/>
              <a:t>Consume &lt;key, value&gt; pairs</a:t>
            </a:r>
          </a:p>
          <a:p>
            <a:pPr lvl="1"/>
            <a:r>
              <a:rPr lang="en-US" dirty="0" smtClean="0"/>
              <a:t>Produce &lt;key, value&gt; pairs</a:t>
            </a:r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Reducers:</a:t>
            </a:r>
          </a:p>
          <a:p>
            <a:pPr lvl="1"/>
            <a:r>
              <a:rPr lang="en-US" dirty="0" smtClean="0"/>
              <a:t>Consume &lt;key, &lt;list of values&gt;&gt;</a:t>
            </a:r>
          </a:p>
          <a:p>
            <a:pPr lvl="1"/>
            <a:r>
              <a:rPr lang="en-US" dirty="0" smtClean="0"/>
              <a:t>Produce &lt;key, value&gt;</a:t>
            </a:r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Shuffling and Sorting:</a:t>
            </a:r>
          </a:p>
          <a:p>
            <a:pPr lvl="1"/>
            <a:r>
              <a:rPr lang="en-US" dirty="0" smtClean="0"/>
              <a:t>Hidden phase between mappers and reducers</a:t>
            </a:r>
          </a:p>
          <a:p>
            <a:pPr lvl="1"/>
            <a:r>
              <a:rPr lang="en-US" dirty="0" smtClean="0"/>
              <a:t>Groups all similar keys from all mappers, sorts and passes them to a certain reducer in the form of &lt;key, &lt;list of values&gt;&gt;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766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MapReduce</a:t>
            </a:r>
            <a:r>
              <a:rPr lang="en-US" dirty="0" smtClean="0"/>
              <a:t> Phases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02" y="1720917"/>
            <a:ext cx="7005385" cy="3624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704" y="5540831"/>
            <a:ext cx="7765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Deciding on what will be the </a:t>
            </a:r>
            <a:r>
              <a:rPr lang="en-US" b="1" i="1" dirty="0" smtClean="0">
                <a:solidFill>
                  <a:srgbClr val="800000"/>
                </a:solidFill>
              </a:rPr>
              <a:t>key</a:t>
            </a:r>
            <a:r>
              <a:rPr lang="en-US" b="1" i="1" dirty="0" smtClean="0">
                <a:solidFill>
                  <a:srgbClr val="0000FF"/>
                </a:solidFill>
              </a:rPr>
              <a:t> and what will be the </a:t>
            </a:r>
            <a:r>
              <a:rPr lang="en-US" b="1" i="1" dirty="0" smtClean="0">
                <a:solidFill>
                  <a:srgbClr val="800000"/>
                </a:solidFill>
              </a:rPr>
              <a:t>value</a:t>
            </a:r>
            <a:r>
              <a:rPr lang="en-US" b="1" i="1" dirty="0" smtClean="0">
                <a:solidFill>
                  <a:srgbClr val="0000FF"/>
                </a:solidFill>
              </a:rPr>
              <a:t> </a:t>
            </a:r>
            <a:r>
              <a:rPr lang="en-US" b="1" i="1" dirty="0" smtClean="0">
                <a:solidFill>
                  <a:srgbClr val="0000FF"/>
                </a:solidFill>
                <a:sym typeface="Wingdings"/>
              </a:rPr>
              <a:t> developer’s responsibility</a:t>
            </a:r>
            <a:endParaRPr lang="en-US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5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79557"/>
            <a:ext cx="8229600" cy="43762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1: Word Count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90800" y="5635692"/>
            <a:ext cx="677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92934"/>
                </a:solidFill>
              </a:rPr>
              <a:t>Map </a:t>
            </a:r>
          </a:p>
          <a:p>
            <a:r>
              <a:rPr lang="en-US" sz="1400" b="1" dirty="0" smtClean="0">
                <a:solidFill>
                  <a:srgbClr val="292934"/>
                </a:solidFill>
              </a:rPr>
              <a:t>Tasks</a:t>
            </a:r>
            <a:endParaRPr lang="en-US" sz="1400" b="1" dirty="0">
              <a:solidFill>
                <a:srgbClr val="29293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600" y="5625512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92934"/>
                </a:solidFill>
              </a:rPr>
              <a:t>Reduce</a:t>
            </a:r>
          </a:p>
          <a:p>
            <a:r>
              <a:rPr lang="en-US" sz="1400" b="1" dirty="0" smtClean="0">
                <a:solidFill>
                  <a:srgbClr val="292934"/>
                </a:solidFill>
              </a:rPr>
              <a:t>Tasks</a:t>
            </a:r>
            <a:endParaRPr lang="en-US" sz="1400" b="1" dirty="0">
              <a:solidFill>
                <a:srgbClr val="292934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85800"/>
          </a:xfrm>
        </p:spPr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Job: Count the occurrences of each word in a data set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70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100" y="244158"/>
            <a:ext cx="8638131" cy="13398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Example 2: Color Count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155937" y="2154890"/>
            <a:ext cx="2099313" cy="4152939"/>
            <a:chOff x="2876837" y="1568696"/>
            <a:chExt cx="2099313" cy="4152939"/>
          </a:xfrm>
        </p:grpSpPr>
        <p:sp>
          <p:nvSpPr>
            <p:cNvPr id="6" name="Rectangle 5"/>
            <p:cNvSpPr/>
            <p:nvPr/>
          </p:nvSpPr>
          <p:spPr>
            <a:xfrm>
              <a:off x="2876837" y="2119311"/>
              <a:ext cx="2099313" cy="360232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2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83398" y="1568696"/>
              <a:ext cx="16634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Shuffle &amp; Sorting based on </a:t>
              </a:r>
              <a:r>
                <a:rPr lang="en-US" sz="1400" i="1" dirty="0" smtClean="0"/>
                <a:t>k</a:t>
              </a:r>
              <a:endParaRPr lang="en-US" sz="1400" i="1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18" y="2705505"/>
            <a:ext cx="1147647" cy="36023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816298" y="3183966"/>
            <a:ext cx="1084652" cy="2300254"/>
            <a:chOff x="5537198" y="2597772"/>
            <a:chExt cx="1084652" cy="23002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7198" y="2597772"/>
              <a:ext cx="1084652" cy="5518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7198" y="3414130"/>
              <a:ext cx="1084650" cy="5518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7198" y="4355774"/>
              <a:ext cx="1084652" cy="54225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639765" y="2886917"/>
            <a:ext cx="1269956" cy="3256938"/>
            <a:chOff x="1360665" y="2300723"/>
            <a:chExt cx="1269956" cy="325693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3442" y="2300723"/>
              <a:ext cx="817179" cy="61853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3164323"/>
              <a:ext cx="817179" cy="6185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4048123"/>
              <a:ext cx="817179" cy="61853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4939127"/>
              <a:ext cx="817179" cy="618534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1360665" y="2609990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360665" y="3462122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360665" y="4356641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1360665" y="5247645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92118" y="2154890"/>
            <a:ext cx="128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Input blocks on HDFS</a:t>
            </a:r>
            <a:endParaRPr lang="en-US" sz="1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1927432" y="2154890"/>
            <a:ext cx="1396968" cy="523220"/>
            <a:chOff x="1648332" y="1568696"/>
            <a:chExt cx="1396968" cy="523220"/>
          </a:xfrm>
        </p:grpSpPr>
        <p:sp>
          <p:nvSpPr>
            <p:cNvPr id="24" name="TextBox 23"/>
            <p:cNvSpPr txBox="1"/>
            <p:nvPr/>
          </p:nvSpPr>
          <p:spPr>
            <a:xfrm>
              <a:off x="1648332" y="1568696"/>
              <a:ext cx="1396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Produces (</a:t>
              </a:r>
              <a:r>
                <a:rPr lang="en-US" sz="1400" i="1" dirty="0" smtClean="0"/>
                <a:t>k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v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/>
                <a:t> </a:t>
              </a:r>
              <a:r>
                <a:rPr lang="en-US" sz="1400" dirty="0" smtClean="0"/>
                <a:t>  (    , 1)</a:t>
              </a:r>
            </a:p>
          </p:txBody>
        </p:sp>
        <p:sp>
          <p:nvSpPr>
            <p:cNvPr id="25" name="Rounded Rectangle 24"/>
            <p:cNvSpPr>
              <a:spLocks noChangeAspect="1"/>
            </p:cNvSpPr>
            <p:nvPr/>
          </p:nvSpPr>
          <p:spPr>
            <a:xfrm>
              <a:off x="1945958" y="1895712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892138" y="3007106"/>
            <a:ext cx="1398165" cy="3015810"/>
            <a:chOff x="2613038" y="2420912"/>
            <a:chExt cx="1398165" cy="301581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65815" y="2420912"/>
              <a:ext cx="945388" cy="37815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3311918"/>
              <a:ext cx="945388" cy="37815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4166696"/>
              <a:ext cx="945388" cy="37815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5058567"/>
              <a:ext cx="945388" cy="378155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>
              <a:off x="2613038" y="2632810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630621" y="3513954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618441" y="4381808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618441" y="5260603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4290303" y="3182227"/>
            <a:ext cx="1525995" cy="2016910"/>
            <a:chOff x="4011203" y="2596033"/>
            <a:chExt cx="1525995" cy="2016910"/>
          </a:xfrm>
        </p:grpSpPr>
        <p:cxnSp>
          <p:nvCxnSpPr>
            <p:cNvPr id="36" name="Straight Connector 35"/>
            <p:cNvCxnSpPr>
              <a:stCxn id="27" idx="3"/>
              <a:endCxn id="11" idx="1"/>
            </p:cNvCxnSpPr>
            <p:nvPr/>
          </p:nvCxnSpPr>
          <p:spPr>
            <a:xfrm>
              <a:off x="4011203" y="2596033"/>
              <a:ext cx="1525995" cy="1080083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27" idx="3"/>
              <a:endCxn id="10" idx="1"/>
            </p:cNvCxnSpPr>
            <p:nvPr/>
          </p:nvCxnSpPr>
          <p:spPr>
            <a:xfrm>
              <a:off x="4011203" y="2596033"/>
              <a:ext cx="1525995" cy="263725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27" idx="3"/>
              <a:endCxn id="12" idx="1"/>
            </p:cNvCxnSpPr>
            <p:nvPr/>
          </p:nvCxnSpPr>
          <p:spPr>
            <a:xfrm>
              <a:off x="4011203" y="2596033"/>
              <a:ext cx="1525995" cy="2016910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4290303" y="3445952"/>
            <a:ext cx="1525995" cy="1753185"/>
            <a:chOff x="4011203" y="2859758"/>
            <a:chExt cx="1525995" cy="1753185"/>
          </a:xfrm>
        </p:grpSpPr>
        <p:cxnSp>
          <p:nvCxnSpPr>
            <p:cNvPr id="40" name="Straight Connector 39"/>
            <p:cNvCxnSpPr>
              <a:stCxn id="28" idx="3"/>
              <a:endCxn id="11" idx="1"/>
            </p:cNvCxnSpPr>
            <p:nvPr/>
          </p:nvCxnSpPr>
          <p:spPr>
            <a:xfrm>
              <a:off x="4011203" y="3487039"/>
              <a:ext cx="1525995" cy="189077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28" idx="3"/>
              <a:endCxn id="10" idx="1"/>
            </p:cNvCxnSpPr>
            <p:nvPr/>
          </p:nvCxnSpPr>
          <p:spPr>
            <a:xfrm flipV="1">
              <a:off x="4011203" y="2859758"/>
              <a:ext cx="1525995" cy="627281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28" idx="3"/>
              <a:endCxn id="12" idx="1"/>
            </p:cNvCxnSpPr>
            <p:nvPr/>
          </p:nvCxnSpPr>
          <p:spPr>
            <a:xfrm>
              <a:off x="4011203" y="3487039"/>
              <a:ext cx="1525995" cy="1125904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4290303" y="3445952"/>
            <a:ext cx="1525995" cy="1753185"/>
            <a:chOff x="4011203" y="2859758"/>
            <a:chExt cx="1525995" cy="1753185"/>
          </a:xfrm>
        </p:grpSpPr>
        <p:cxnSp>
          <p:nvCxnSpPr>
            <p:cNvPr id="44" name="Straight Connector 43"/>
            <p:cNvCxnSpPr>
              <a:stCxn id="29" idx="3"/>
              <a:endCxn id="11" idx="1"/>
            </p:cNvCxnSpPr>
            <p:nvPr/>
          </p:nvCxnSpPr>
          <p:spPr>
            <a:xfrm flipV="1">
              <a:off x="4011203" y="3676116"/>
              <a:ext cx="1525995" cy="665701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29" idx="3"/>
              <a:endCxn id="10" idx="1"/>
            </p:cNvCxnSpPr>
            <p:nvPr/>
          </p:nvCxnSpPr>
          <p:spPr>
            <a:xfrm flipV="1">
              <a:off x="4011203" y="2859758"/>
              <a:ext cx="1525995" cy="1482059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29" idx="3"/>
              <a:endCxn id="12" idx="1"/>
            </p:cNvCxnSpPr>
            <p:nvPr/>
          </p:nvCxnSpPr>
          <p:spPr>
            <a:xfrm>
              <a:off x="4011203" y="4341817"/>
              <a:ext cx="1525995" cy="271126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4290303" y="3445952"/>
            <a:ext cx="1525995" cy="2373930"/>
            <a:chOff x="4011203" y="2859758"/>
            <a:chExt cx="1525995" cy="2373930"/>
          </a:xfrm>
        </p:grpSpPr>
        <p:cxnSp>
          <p:nvCxnSpPr>
            <p:cNvPr id="48" name="Straight Connector 47"/>
            <p:cNvCxnSpPr>
              <a:stCxn id="30" idx="3"/>
              <a:endCxn id="11" idx="1"/>
            </p:cNvCxnSpPr>
            <p:nvPr/>
          </p:nvCxnSpPr>
          <p:spPr>
            <a:xfrm flipV="1">
              <a:off x="4011203" y="3676116"/>
              <a:ext cx="1525995" cy="1557572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0" idx="3"/>
              <a:endCxn id="10" idx="1"/>
            </p:cNvCxnSpPr>
            <p:nvPr/>
          </p:nvCxnSpPr>
          <p:spPr>
            <a:xfrm flipV="1">
              <a:off x="4011203" y="2859758"/>
              <a:ext cx="1525995" cy="2373930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30" idx="3"/>
              <a:endCxn id="12" idx="1"/>
            </p:cNvCxnSpPr>
            <p:nvPr/>
          </p:nvCxnSpPr>
          <p:spPr>
            <a:xfrm flipV="1">
              <a:off x="4011203" y="4612943"/>
              <a:ext cx="1525995" cy="620745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503981" y="2154890"/>
            <a:ext cx="1915375" cy="523220"/>
            <a:chOff x="5224881" y="1568696"/>
            <a:chExt cx="1915375" cy="523220"/>
          </a:xfrm>
        </p:grpSpPr>
        <p:sp>
          <p:nvSpPr>
            <p:cNvPr id="52" name="TextBox 51"/>
            <p:cNvSpPr txBox="1"/>
            <p:nvPr/>
          </p:nvSpPr>
          <p:spPr>
            <a:xfrm>
              <a:off x="5224881" y="1568696"/>
              <a:ext cx="1915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Consumes(</a:t>
              </a:r>
              <a:r>
                <a:rPr lang="en-US" sz="1400" i="1" dirty="0" smtClean="0"/>
                <a:t>k</a:t>
              </a:r>
              <a:r>
                <a:rPr lang="en-US" sz="1400" dirty="0" smtClean="0"/>
                <a:t>, [</a:t>
              </a:r>
              <a:r>
                <a:rPr lang="en-US" sz="1400" i="1" dirty="0" smtClean="0"/>
                <a:t>v</a:t>
              </a:r>
              <a:r>
                <a:rPr lang="en-US" sz="1400" dirty="0" smtClean="0"/>
                <a:t>])</a:t>
              </a:r>
            </a:p>
            <a:p>
              <a:r>
                <a:rPr lang="en-US" sz="1400" dirty="0" smtClean="0"/>
                <a:t> </a:t>
              </a:r>
              <a:r>
                <a:rPr lang="en-US" sz="1400" dirty="0"/>
                <a:t> </a:t>
              </a:r>
              <a:r>
                <a:rPr lang="en-US" sz="1400" dirty="0" smtClean="0"/>
                <a:t>  (     , [1,1,1,1,1,1..])</a:t>
              </a:r>
              <a:endParaRPr lang="en-US" sz="1400" dirty="0"/>
            </a:p>
          </p:txBody>
        </p:sp>
        <p:sp>
          <p:nvSpPr>
            <p:cNvPr id="53" name="Rounded Rectangle 52"/>
            <p:cNvSpPr>
              <a:spLocks noChangeAspect="1"/>
            </p:cNvSpPr>
            <p:nvPr/>
          </p:nvSpPr>
          <p:spPr>
            <a:xfrm>
              <a:off x="5571370" y="1892616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810235" y="2836202"/>
            <a:ext cx="1915375" cy="2383809"/>
            <a:chOff x="6531135" y="2250008"/>
            <a:chExt cx="1915375" cy="2383809"/>
          </a:xfrm>
        </p:grpSpPr>
        <p:sp>
          <p:nvSpPr>
            <p:cNvPr id="55" name="TextBox 54"/>
            <p:cNvSpPr txBox="1"/>
            <p:nvPr/>
          </p:nvSpPr>
          <p:spPr>
            <a:xfrm>
              <a:off x="6531135" y="2250008"/>
              <a:ext cx="1915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Produces(</a:t>
              </a:r>
              <a:r>
                <a:rPr lang="en-US" sz="1400" i="1" dirty="0" smtClean="0"/>
                <a:t>k’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v’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 smtClean="0"/>
                <a:t> </a:t>
              </a:r>
              <a:r>
                <a:rPr lang="en-US" sz="1400" dirty="0"/>
                <a:t> </a:t>
              </a:r>
              <a:r>
                <a:rPr lang="en-US" sz="1400" dirty="0" smtClean="0"/>
                <a:t>  (     , 100)</a:t>
              </a:r>
              <a:endParaRPr lang="en-US" sz="1400" dirty="0"/>
            </a:p>
          </p:txBody>
        </p:sp>
        <p:sp>
          <p:nvSpPr>
            <p:cNvPr id="56" name="Rounded Rectangle 55"/>
            <p:cNvSpPr>
              <a:spLocks noChangeAspect="1"/>
            </p:cNvSpPr>
            <p:nvPr/>
          </p:nvSpPr>
          <p:spPr>
            <a:xfrm>
              <a:off x="6903039" y="2576294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>
              <a:off x="6595930" y="2873715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6582973" y="3690073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6582973" y="4633817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92117" y="1606258"/>
            <a:ext cx="7308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Job: Count the </a:t>
            </a:r>
            <a:r>
              <a:rPr lang="en-US" b="1" dirty="0" smtClean="0">
                <a:solidFill>
                  <a:srgbClr val="800000"/>
                </a:solidFill>
              </a:rPr>
              <a:t>number of </a:t>
            </a:r>
            <a:r>
              <a:rPr lang="en-US" b="1" dirty="0">
                <a:solidFill>
                  <a:srgbClr val="800000"/>
                </a:solidFill>
              </a:rPr>
              <a:t>each </a:t>
            </a:r>
            <a:r>
              <a:rPr lang="en-US" b="1" dirty="0" smtClean="0">
                <a:solidFill>
                  <a:srgbClr val="800000"/>
                </a:solidFill>
              </a:rPr>
              <a:t>color </a:t>
            </a:r>
            <a:r>
              <a:rPr lang="en-US" b="1" dirty="0">
                <a:solidFill>
                  <a:srgbClr val="800000"/>
                </a:solidFill>
              </a:rPr>
              <a:t>in a data set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633901" y="3229374"/>
            <a:ext cx="3307291" cy="3390945"/>
            <a:chOff x="5633901" y="3229374"/>
            <a:chExt cx="3307291" cy="3390945"/>
          </a:xfrm>
        </p:grpSpPr>
        <p:sp>
          <p:nvSpPr>
            <p:cNvPr id="64" name="TextBox 63"/>
            <p:cNvSpPr txBox="1"/>
            <p:nvPr/>
          </p:nvSpPr>
          <p:spPr>
            <a:xfrm>
              <a:off x="8037439" y="3229374"/>
              <a:ext cx="884873" cy="2295948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noAutofit/>
            </a:bodyPr>
            <a:lstStyle/>
            <a:p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050274" y="5045248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Part0003</a:t>
              </a:r>
              <a:endParaRPr lang="en-US" sz="14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050274" y="4108421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Part0002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074235" y="3265948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Part0001</a:t>
              </a:r>
              <a:endParaRPr lang="en-US" sz="1400" dirty="0"/>
            </a:p>
          </p:txBody>
        </p:sp>
        <p:cxnSp>
          <p:nvCxnSpPr>
            <p:cNvPr id="65" name="Straight Arrow Connector 64"/>
            <p:cNvCxnSpPr>
              <a:stCxn id="66" idx="0"/>
              <a:endCxn id="64" idx="2"/>
            </p:cNvCxnSpPr>
            <p:nvPr/>
          </p:nvCxnSpPr>
          <p:spPr>
            <a:xfrm flipV="1">
              <a:off x="6900950" y="5525322"/>
              <a:ext cx="1578926" cy="264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633901" y="5789322"/>
              <a:ext cx="25340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That’s the output file, it has 3 parts on probably 3 different machines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99069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3: Color Filter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0999" y="1765987"/>
            <a:ext cx="7336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Job: </a:t>
            </a:r>
            <a:r>
              <a:rPr lang="en-US" b="1" dirty="0" smtClean="0">
                <a:solidFill>
                  <a:srgbClr val="800000"/>
                </a:solidFill>
              </a:rPr>
              <a:t>Select only the blue and the green colors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18" y="2705505"/>
            <a:ext cx="1147647" cy="36023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2118" y="2154890"/>
            <a:ext cx="128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Input blocks on HDFS</a:t>
            </a:r>
            <a:endParaRPr lang="en-US" sz="1400" dirty="0"/>
          </a:p>
        </p:txBody>
      </p:sp>
      <p:grpSp>
        <p:nvGrpSpPr>
          <p:cNvPr id="3" name="Group 2"/>
          <p:cNvGrpSpPr/>
          <p:nvPr/>
        </p:nvGrpSpPr>
        <p:grpSpPr>
          <a:xfrm>
            <a:off x="1639765" y="2154890"/>
            <a:ext cx="2630681" cy="3988965"/>
            <a:chOff x="1639765" y="2154890"/>
            <a:chExt cx="2630681" cy="3988965"/>
          </a:xfrm>
        </p:grpSpPr>
        <p:grpSp>
          <p:nvGrpSpPr>
            <p:cNvPr id="7" name="Group 6"/>
            <p:cNvGrpSpPr/>
            <p:nvPr/>
          </p:nvGrpSpPr>
          <p:grpSpPr>
            <a:xfrm>
              <a:off x="1639765" y="2886917"/>
              <a:ext cx="1269956" cy="3256938"/>
              <a:chOff x="1360665" y="2300723"/>
              <a:chExt cx="1269956" cy="325693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13442" y="2300723"/>
                <a:ext cx="817179" cy="61853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13442" y="3164323"/>
                <a:ext cx="817179" cy="618534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13442" y="4048123"/>
                <a:ext cx="817179" cy="61853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13442" y="4939127"/>
                <a:ext cx="817179" cy="618534"/>
              </a:xfrm>
              <a:prstGeom prst="rect">
                <a:avLst/>
              </a:prstGeom>
            </p:spPr>
          </p:pic>
          <p:cxnSp>
            <p:nvCxnSpPr>
              <p:cNvPr id="12" name="Straight Arrow Connector 11"/>
              <p:cNvCxnSpPr/>
              <p:nvPr/>
            </p:nvCxnSpPr>
            <p:spPr>
              <a:xfrm>
                <a:off x="1360665" y="2609990"/>
                <a:ext cx="45277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1360665" y="3462122"/>
                <a:ext cx="45277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1360665" y="4356641"/>
                <a:ext cx="45277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1360665" y="5247645"/>
                <a:ext cx="45277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1927432" y="2154890"/>
              <a:ext cx="1396968" cy="523220"/>
              <a:chOff x="1648332" y="1568696"/>
              <a:chExt cx="1396968" cy="523220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648332" y="1568696"/>
                <a:ext cx="13969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Produces (</a:t>
                </a:r>
                <a:r>
                  <a:rPr lang="en-US" sz="1400" i="1" dirty="0" smtClean="0"/>
                  <a:t>k</a:t>
                </a:r>
                <a:r>
                  <a:rPr lang="en-US" sz="1400" dirty="0" smtClean="0"/>
                  <a:t>, </a:t>
                </a:r>
                <a:r>
                  <a:rPr lang="en-US" sz="1400" i="1" dirty="0" smtClean="0"/>
                  <a:t>v</a:t>
                </a:r>
                <a:r>
                  <a:rPr lang="en-US" sz="1400" dirty="0" smtClean="0"/>
                  <a:t>)</a:t>
                </a:r>
              </a:p>
              <a:p>
                <a:r>
                  <a:rPr lang="en-US" sz="1400" dirty="0"/>
                  <a:t> </a:t>
                </a:r>
                <a:r>
                  <a:rPr lang="en-US" sz="1400" dirty="0" smtClean="0"/>
                  <a:t>  (    , 1)</a:t>
                </a:r>
              </a:p>
            </p:txBody>
          </p:sp>
          <p:sp>
            <p:nvSpPr>
              <p:cNvPr id="19" name="Rounded Rectangle 18"/>
              <p:cNvSpPr>
                <a:spLocks noChangeAspect="1"/>
              </p:cNvSpPr>
              <p:nvPr/>
            </p:nvSpPr>
            <p:spPr>
              <a:xfrm>
                <a:off x="1945958" y="1895712"/>
                <a:ext cx="109728" cy="109728"/>
              </a:xfrm>
              <a:prstGeom prst="round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>
              <a:off x="2909721" y="3222731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881811" y="4087783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881811" y="4942835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881811" y="5833839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900272" y="2914954"/>
              <a:ext cx="1370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Write to HDFS</a:t>
              </a:r>
              <a:endParaRPr lang="en-US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00272" y="3740539"/>
              <a:ext cx="1370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Write to HDFS</a:t>
              </a:r>
              <a:endParaRPr lang="en-US" sz="1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00272" y="4631914"/>
              <a:ext cx="1370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Write to HDFS</a:t>
              </a:r>
              <a:endParaRPr lang="en-US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00272" y="5526062"/>
              <a:ext cx="1370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Write to HDFS</a:t>
              </a:r>
              <a:endParaRPr lang="en-US" sz="1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277659" y="1897850"/>
            <a:ext cx="3584497" cy="1200329"/>
          </a:xfrm>
          <a:prstGeom prst="rect">
            <a:avLst/>
          </a:prstGeom>
          <a:solidFill>
            <a:srgbClr val="FFFF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Each map task will select only the blue or green colors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No need for reduce phase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173067" y="2967861"/>
            <a:ext cx="4560648" cy="3175993"/>
            <a:chOff x="4173067" y="2967861"/>
            <a:chExt cx="4560648" cy="3175993"/>
          </a:xfrm>
        </p:grpSpPr>
        <p:sp>
          <p:nvSpPr>
            <p:cNvPr id="34" name="TextBox 33"/>
            <p:cNvSpPr txBox="1"/>
            <p:nvPr/>
          </p:nvSpPr>
          <p:spPr>
            <a:xfrm>
              <a:off x="4191000" y="2967861"/>
              <a:ext cx="970413" cy="3175993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noAutofit/>
            </a:bodyPr>
            <a:lstStyle/>
            <a:p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173067" y="3040304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Part0001</a:t>
              </a:r>
              <a:endParaRPr 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73067" y="3933894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Part0002</a:t>
              </a:r>
              <a:endParaRPr lang="en-US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173067" y="4785802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Part0003</a:t>
              </a:r>
              <a:endParaRPr lang="en-US" sz="14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173067" y="5679950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Part0004</a:t>
              </a:r>
              <a:endParaRPr lang="en-US" sz="1400" dirty="0"/>
            </a:p>
          </p:txBody>
        </p:sp>
        <p:cxnSp>
          <p:nvCxnSpPr>
            <p:cNvPr id="36" name="Straight Arrow Connector 35"/>
            <p:cNvCxnSpPr>
              <a:endCxn id="34" idx="3"/>
            </p:cNvCxnSpPr>
            <p:nvPr/>
          </p:nvCxnSpPr>
          <p:spPr>
            <a:xfrm flipH="1" flipV="1">
              <a:off x="5161413" y="4555858"/>
              <a:ext cx="1060646" cy="78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6199618" y="4226976"/>
              <a:ext cx="25340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That’s the output file, it has 4 parts on probably 4 different machines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492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MapReduce</a:t>
            </a:r>
            <a:r>
              <a:rPr lang="en-US" dirty="0" smtClean="0"/>
              <a:t> Phases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02" y="1720917"/>
            <a:ext cx="7005385" cy="3624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704" y="5540831"/>
            <a:ext cx="7765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Deciding on what will be the </a:t>
            </a:r>
            <a:r>
              <a:rPr lang="en-US" b="1" i="1" dirty="0" smtClean="0">
                <a:solidFill>
                  <a:srgbClr val="800000"/>
                </a:solidFill>
              </a:rPr>
              <a:t>key</a:t>
            </a:r>
            <a:r>
              <a:rPr lang="en-US" b="1" i="1" dirty="0" smtClean="0">
                <a:solidFill>
                  <a:srgbClr val="0000FF"/>
                </a:solidFill>
              </a:rPr>
              <a:t> and what will be the </a:t>
            </a:r>
            <a:r>
              <a:rPr lang="en-US" b="1" i="1" dirty="0" smtClean="0">
                <a:solidFill>
                  <a:srgbClr val="800000"/>
                </a:solidFill>
              </a:rPr>
              <a:t>value</a:t>
            </a:r>
            <a:r>
              <a:rPr lang="en-US" b="1" i="1" dirty="0" smtClean="0">
                <a:solidFill>
                  <a:srgbClr val="0000FF"/>
                </a:solidFill>
              </a:rPr>
              <a:t> </a:t>
            </a:r>
            <a:r>
              <a:rPr lang="en-US" b="1" i="1" dirty="0" smtClean="0">
                <a:solidFill>
                  <a:srgbClr val="0000FF"/>
                </a:solidFill>
                <a:sym typeface="Wingdings"/>
              </a:rPr>
              <a:t> developer’s responsibility</a:t>
            </a:r>
            <a:endParaRPr lang="en-US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93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Granularity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020" y="1874441"/>
            <a:ext cx="7821110" cy="429354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Mappers</a:t>
            </a:r>
          </a:p>
          <a:p>
            <a:pPr lvl="1"/>
            <a:r>
              <a:rPr lang="en-US" dirty="0" smtClean="0"/>
              <a:t>Run on a record-by-record bases</a:t>
            </a:r>
          </a:p>
          <a:p>
            <a:pPr lvl="1"/>
            <a:r>
              <a:rPr lang="en-US" dirty="0" smtClean="0"/>
              <a:t>Your code processes that record and may produce</a:t>
            </a:r>
          </a:p>
          <a:p>
            <a:pPr lvl="2"/>
            <a:r>
              <a:rPr lang="en-US" dirty="0" smtClean="0"/>
              <a:t>Zero, one, or many outputs</a:t>
            </a:r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Reducers</a:t>
            </a:r>
          </a:p>
          <a:p>
            <a:pPr lvl="1"/>
            <a:r>
              <a:rPr lang="en-US" dirty="0" smtClean="0"/>
              <a:t>Run on a group-of-records bases (having same key)</a:t>
            </a:r>
          </a:p>
          <a:p>
            <a:pPr lvl="1"/>
            <a:r>
              <a:rPr lang="en-US" dirty="0"/>
              <a:t>Your code processes that </a:t>
            </a:r>
            <a:r>
              <a:rPr lang="en-US" dirty="0" smtClean="0"/>
              <a:t>group and </a:t>
            </a:r>
            <a:r>
              <a:rPr lang="en-US" dirty="0"/>
              <a:t>may produce</a:t>
            </a:r>
          </a:p>
          <a:p>
            <a:pPr lvl="2"/>
            <a:r>
              <a:rPr lang="en-US" dirty="0"/>
              <a:t>Zero, one, or many outputs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294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How it looks like in Java</a:t>
            </a:r>
            <a:endParaRPr lang="en-US" dirty="0">
              <a:latin typeface="Times New Roman" charset="0"/>
            </a:endParaRPr>
          </a:p>
        </p:txBody>
      </p:sp>
      <p:pic>
        <p:nvPicPr>
          <p:cNvPr id="36867" name="Picture 4" descr="mapredu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95" y="990600"/>
            <a:ext cx="6019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0364" name="Group 12"/>
          <p:cNvGrpSpPr>
            <a:grpSpLocks/>
          </p:cNvGrpSpPr>
          <p:nvPr/>
        </p:nvGrpSpPr>
        <p:grpSpPr bwMode="auto">
          <a:xfrm>
            <a:off x="654927" y="2156664"/>
            <a:ext cx="7323139" cy="1023443"/>
            <a:chOff x="1161" y="1262"/>
            <a:chExt cx="4613" cy="347"/>
          </a:xfrm>
        </p:grpSpPr>
        <p:sp>
          <p:nvSpPr>
            <p:cNvPr id="36875" name="Text Box 7"/>
            <p:cNvSpPr txBox="1">
              <a:spLocks noChangeArrowheads="1"/>
            </p:cNvSpPr>
            <p:nvPr/>
          </p:nvSpPr>
          <p:spPr bwMode="auto">
            <a:xfrm>
              <a:off x="4608" y="1262"/>
              <a:ext cx="1166" cy="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dirty="0">
                  <a:solidFill>
                    <a:srgbClr val="0000FF"/>
                  </a:solidFill>
                  <a:latin typeface="Times New Roman" charset="0"/>
                </a:rPr>
                <a:t>Map function</a:t>
              </a:r>
            </a:p>
          </p:txBody>
        </p:sp>
        <p:sp>
          <p:nvSpPr>
            <p:cNvPr id="36876" name="Rectangle 9"/>
            <p:cNvSpPr>
              <a:spLocks noChangeArrowheads="1"/>
            </p:cNvSpPr>
            <p:nvPr/>
          </p:nvSpPr>
          <p:spPr bwMode="auto">
            <a:xfrm>
              <a:off x="1161" y="1264"/>
              <a:ext cx="3447" cy="345"/>
            </a:xfrm>
            <a:prstGeom prst="rect">
              <a:avLst/>
            </a:prstGeom>
            <a:noFill/>
            <a:ln w="158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3200">
                <a:solidFill>
                  <a:srgbClr val="000000"/>
                </a:solidFill>
              </a:endParaRPr>
            </a:p>
          </p:txBody>
        </p:sp>
      </p:grpSp>
      <p:grpSp>
        <p:nvGrpSpPr>
          <p:cNvPr id="740365" name="Group 13"/>
          <p:cNvGrpSpPr>
            <a:grpSpLocks/>
          </p:cNvGrpSpPr>
          <p:nvPr/>
        </p:nvGrpSpPr>
        <p:grpSpPr bwMode="auto">
          <a:xfrm>
            <a:off x="719388" y="3619602"/>
            <a:ext cx="7585076" cy="685800"/>
            <a:chOff x="1144" y="2000"/>
            <a:chExt cx="4778" cy="432"/>
          </a:xfrm>
        </p:grpSpPr>
        <p:sp>
          <p:nvSpPr>
            <p:cNvPr id="36873" name="Text Box 8"/>
            <p:cNvSpPr txBox="1">
              <a:spLocks noChangeArrowheads="1"/>
            </p:cNvSpPr>
            <p:nvPr/>
          </p:nvSpPr>
          <p:spPr bwMode="auto">
            <a:xfrm>
              <a:off x="4529" y="2016"/>
              <a:ext cx="139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dirty="0">
                  <a:solidFill>
                    <a:srgbClr val="0000FF"/>
                  </a:solidFill>
                  <a:latin typeface="Times New Roman" charset="0"/>
                </a:rPr>
                <a:t>Reduce function</a:t>
              </a:r>
            </a:p>
          </p:txBody>
        </p:sp>
        <p:sp>
          <p:nvSpPr>
            <p:cNvPr id="36874" name="Rectangle 10"/>
            <p:cNvSpPr>
              <a:spLocks noChangeArrowheads="1"/>
            </p:cNvSpPr>
            <p:nvPr/>
          </p:nvSpPr>
          <p:spPr bwMode="auto">
            <a:xfrm>
              <a:off x="1144" y="2000"/>
              <a:ext cx="3406" cy="432"/>
            </a:xfrm>
            <a:prstGeom prst="rect">
              <a:avLst/>
            </a:prstGeom>
            <a:noFill/>
            <a:ln w="158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320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363690" y="1361255"/>
            <a:ext cx="4241270" cy="584776"/>
            <a:chOff x="4363690" y="1361255"/>
            <a:chExt cx="4241270" cy="584776"/>
          </a:xfrm>
        </p:grpSpPr>
        <p:cxnSp>
          <p:nvCxnSpPr>
            <p:cNvPr id="3" name="Straight Arrow Connector 2"/>
            <p:cNvCxnSpPr/>
            <p:nvPr/>
          </p:nvCxnSpPr>
          <p:spPr>
            <a:xfrm flipH="1">
              <a:off x="4363690" y="1684421"/>
              <a:ext cx="1144099" cy="0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5507789" y="1361255"/>
              <a:ext cx="309717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Provide implementation for Hadoop’s Mapper abstract class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82930" y="3106372"/>
            <a:ext cx="4241270" cy="584776"/>
            <a:chOff x="4363690" y="1361255"/>
            <a:chExt cx="4241270" cy="584776"/>
          </a:xfrm>
        </p:grpSpPr>
        <p:cxnSp>
          <p:nvCxnSpPr>
            <p:cNvPr id="20" name="Straight Arrow Connector 19"/>
            <p:cNvCxnSpPr/>
            <p:nvPr/>
          </p:nvCxnSpPr>
          <p:spPr>
            <a:xfrm flipH="1">
              <a:off x="4363690" y="1684421"/>
              <a:ext cx="1144099" cy="0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507789" y="1361255"/>
              <a:ext cx="309717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Provide implementation for Hadoop’s Reducer abstract class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586494" y="4457802"/>
            <a:ext cx="7726368" cy="1892300"/>
            <a:chOff x="1144" y="2000"/>
            <a:chExt cx="4867" cy="1192"/>
          </a:xfrm>
        </p:grpSpPr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4529" y="2340"/>
              <a:ext cx="148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dirty="0" smtClean="0">
                  <a:solidFill>
                    <a:srgbClr val="0000FF"/>
                  </a:solidFill>
                  <a:latin typeface="Times New Roman" charset="0"/>
                </a:rPr>
                <a:t>Job configuration</a:t>
              </a:r>
              <a:endParaRPr lang="en-US" sz="2400" dirty="0">
                <a:solidFill>
                  <a:srgbClr val="0000FF"/>
                </a:solidFill>
                <a:latin typeface="Times New Roman" charset="0"/>
              </a:endParaRP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1144" y="2000"/>
              <a:ext cx="3406" cy="1192"/>
            </a:xfrm>
            <a:prstGeom prst="rect">
              <a:avLst/>
            </a:prstGeom>
            <a:noFill/>
            <a:ln w="158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32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60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0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40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898316"/>
            <a:ext cx="8261684" cy="614947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In Color Count example, assume I know that the number of colors is small </a:t>
            </a:r>
            <a:r>
              <a:rPr lang="en-US" b="1" dirty="0" smtClean="0">
                <a:solidFill>
                  <a:srgbClr val="800000"/>
                </a:solidFill>
                <a:sym typeface="Wingdings"/>
              </a:rPr>
              <a:t> can we optimize the map-side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29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59482" y="2513263"/>
            <a:ext cx="5663782" cy="2045032"/>
            <a:chOff x="659482" y="2513263"/>
            <a:chExt cx="5663782" cy="2045032"/>
          </a:xfrm>
        </p:grpSpPr>
        <p:sp>
          <p:nvSpPr>
            <p:cNvPr id="5" name="Down Arrow 4"/>
            <p:cNvSpPr/>
            <p:nvPr/>
          </p:nvSpPr>
          <p:spPr>
            <a:xfrm>
              <a:off x="4191000" y="2513263"/>
              <a:ext cx="581526" cy="7620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59482" y="3450299"/>
              <a:ext cx="566378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1600" dirty="0" smtClean="0"/>
                <a:t>Each map function can have a small main-memory hash table (color, count)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dirty="0" smtClean="0"/>
                <a:t>With each line, update the hash table and produce nothing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dirty="0" smtClean="0"/>
                <a:t>When done, report each color and its local count</a:t>
              </a:r>
              <a:endParaRPr lang="en-US" sz="1600" dirty="0"/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999209"/>
              </p:ext>
            </p:extLst>
          </p:nvPr>
        </p:nvGraphicFramePr>
        <p:xfrm>
          <a:off x="6547685" y="3275263"/>
          <a:ext cx="169779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8895"/>
                <a:gridCol w="848895"/>
              </a:tblGrid>
              <a:tr h="2790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Rounded Rectangle 8"/>
          <p:cNvSpPr>
            <a:spLocks noChangeAspect="1"/>
          </p:cNvSpPr>
          <p:nvPr/>
        </p:nvSpPr>
        <p:spPr>
          <a:xfrm>
            <a:off x="6917374" y="3395435"/>
            <a:ext cx="109728" cy="10972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ounded Rectangle 9"/>
          <p:cNvSpPr>
            <a:spLocks noChangeAspect="1"/>
          </p:cNvSpPr>
          <p:nvPr/>
        </p:nvSpPr>
        <p:spPr>
          <a:xfrm>
            <a:off x="6917374" y="3748355"/>
            <a:ext cx="109728" cy="10972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ounded Rectangle 10"/>
          <p:cNvSpPr>
            <a:spLocks noChangeAspect="1"/>
          </p:cNvSpPr>
          <p:nvPr/>
        </p:nvSpPr>
        <p:spPr>
          <a:xfrm>
            <a:off x="6917374" y="4128011"/>
            <a:ext cx="109728" cy="10972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ounded Rectangle 11"/>
          <p:cNvSpPr>
            <a:spLocks noChangeAspect="1"/>
          </p:cNvSpPr>
          <p:nvPr/>
        </p:nvSpPr>
        <p:spPr>
          <a:xfrm>
            <a:off x="6917374" y="4467563"/>
            <a:ext cx="109728" cy="109728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9483" y="4932591"/>
            <a:ext cx="7255228" cy="1210996"/>
          </a:xfrm>
          <a:prstGeom prst="rect">
            <a:avLst/>
          </a:prstGeom>
          <a:solidFill>
            <a:srgbClr val="F9FFB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800000"/>
                </a:solidFill>
              </a:rPr>
              <a:t>Gain: </a:t>
            </a:r>
            <a:r>
              <a:rPr lang="en-US" b="1" dirty="0" smtClean="0">
                <a:solidFill>
                  <a:srgbClr val="0000FF"/>
                </a:solidFill>
              </a:rPr>
              <a:t>Reduce the amount of shuffled/sorted data over the network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Q1: </a:t>
            </a:r>
            <a:r>
              <a:rPr lang="en-US" b="1" dirty="0" smtClean="0">
                <a:solidFill>
                  <a:srgbClr val="0000FF"/>
                </a:solidFill>
              </a:rPr>
              <a:t>Where to build the hash table?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Q2: </a:t>
            </a:r>
            <a:r>
              <a:rPr lang="en-US" b="1" dirty="0" smtClean="0">
                <a:solidFill>
                  <a:srgbClr val="0000FF"/>
                </a:solidFill>
              </a:rPr>
              <a:t>How to know when done?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1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04" y="244158"/>
            <a:ext cx="8289257" cy="1339850"/>
          </a:xfrm>
        </p:spPr>
        <p:txBody>
          <a:bodyPr>
            <a:normAutofit fontScale="90000"/>
          </a:bodyPr>
          <a:lstStyle/>
          <a:p>
            <a:r>
              <a:rPr lang="en-US" dirty="0"/>
              <a:t>Why Hadoop is able to compete?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186" y="1813180"/>
            <a:ext cx="1573900" cy="116918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417144" y="1813180"/>
            <a:ext cx="1404262" cy="1169183"/>
            <a:chOff x="4651598" y="2686234"/>
            <a:chExt cx="1404262" cy="11691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1598" y="2686234"/>
              <a:ext cx="1404262" cy="116918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818888" y="2708384"/>
              <a:ext cx="1126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Database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357629" y="2296026"/>
            <a:ext cx="46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vs.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01752" y="3263641"/>
            <a:ext cx="3514570" cy="2644129"/>
            <a:chOff x="301752" y="3263641"/>
            <a:chExt cx="3514570" cy="2644129"/>
          </a:xfrm>
        </p:grpSpPr>
        <p:grpSp>
          <p:nvGrpSpPr>
            <p:cNvPr id="6" name="Group 5"/>
            <p:cNvGrpSpPr/>
            <p:nvPr/>
          </p:nvGrpSpPr>
          <p:grpSpPr>
            <a:xfrm>
              <a:off x="301752" y="3263641"/>
              <a:ext cx="3514570" cy="523220"/>
              <a:chOff x="301752" y="3040329"/>
              <a:chExt cx="3514570" cy="52322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955828" y="3040329"/>
                <a:ext cx="2860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FF"/>
                    </a:solidFill>
                  </a:rPr>
                  <a:t>Scalability (petabytes of data, thousands </a:t>
                </a:r>
                <a:r>
                  <a:rPr lang="en-US" sz="1400" dirty="0">
                    <a:solidFill>
                      <a:srgbClr val="0000FF"/>
                    </a:solidFill>
                  </a:rPr>
                  <a:t>o</a:t>
                </a:r>
                <a:r>
                  <a:rPr lang="en-US" sz="1400" dirty="0" smtClean="0">
                    <a:solidFill>
                      <a:srgbClr val="0000FF"/>
                    </a:solidFill>
                  </a:rPr>
                  <a:t>f machines)</a:t>
                </a:r>
                <a:endParaRPr lang="en-US" sz="1600" baseline="30000" dirty="0">
                  <a:solidFill>
                    <a:srgbClr val="0000FF"/>
                  </a:solidFill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752" y="3068203"/>
                <a:ext cx="681487" cy="495346"/>
              </a:xfrm>
              <a:prstGeom prst="rect">
                <a:avLst/>
              </a:prstGeom>
            </p:spPr>
          </p:pic>
        </p:grpSp>
        <p:grpSp>
          <p:nvGrpSpPr>
            <p:cNvPr id="13" name="Group 12"/>
            <p:cNvGrpSpPr/>
            <p:nvPr/>
          </p:nvGrpSpPr>
          <p:grpSpPr>
            <a:xfrm>
              <a:off x="301752" y="3921298"/>
              <a:ext cx="3514570" cy="523220"/>
              <a:chOff x="301752" y="3697986"/>
              <a:chExt cx="3514570" cy="523220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1752" y="3716111"/>
                <a:ext cx="681487" cy="505095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55828" y="3697986"/>
                <a:ext cx="2860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FF"/>
                    </a:solidFill>
                  </a:rPr>
                  <a:t>Flexibility in accepting all data formats (no schema)</a:t>
                </a:r>
                <a:endParaRPr lang="en-US" sz="1600" baseline="30000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01752" y="5384550"/>
              <a:ext cx="3514570" cy="523220"/>
              <a:chOff x="301752" y="5161238"/>
              <a:chExt cx="3514570" cy="523220"/>
            </a:xfrm>
          </p:grpSpPr>
          <p:pic>
            <p:nvPicPr>
              <p:cNvPr id="17" name="Picture 16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1752" y="5181538"/>
                <a:ext cx="685800" cy="50292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955828" y="5161238"/>
                <a:ext cx="2860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FF"/>
                    </a:solidFill>
                  </a:rPr>
                  <a:t>Commodity inexpensive hardware</a:t>
                </a:r>
                <a:endParaRPr lang="en-US" sz="1600" baseline="30000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01752" y="4621254"/>
              <a:ext cx="3307421" cy="523220"/>
              <a:chOff x="301752" y="4397942"/>
              <a:chExt cx="3307421" cy="523220"/>
            </a:xfrm>
          </p:grpSpPr>
          <p:pic>
            <p:nvPicPr>
              <p:cNvPr id="20" name="Picture 19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752" y="4418242"/>
                <a:ext cx="685800" cy="50292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955828" y="4397942"/>
                <a:ext cx="265334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FF"/>
                    </a:solidFill>
                  </a:rPr>
                  <a:t>Efficient and simple fault-tolerant mechanism</a:t>
                </a:r>
                <a:endParaRPr lang="en-US" sz="1600" baseline="30000" dirty="0">
                  <a:solidFill>
                    <a:srgbClr val="0000FF"/>
                  </a:solidFill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5448932" y="3283941"/>
            <a:ext cx="3995996" cy="3072409"/>
            <a:chOff x="5448932" y="3283941"/>
            <a:chExt cx="3995996" cy="3072409"/>
          </a:xfrm>
        </p:grpSpPr>
        <p:grpSp>
          <p:nvGrpSpPr>
            <p:cNvPr id="22" name="Group 21"/>
            <p:cNvGrpSpPr/>
            <p:nvPr/>
          </p:nvGrpSpPr>
          <p:grpSpPr>
            <a:xfrm>
              <a:off x="5572234" y="3283941"/>
              <a:ext cx="3540706" cy="523220"/>
              <a:chOff x="5572234" y="3060629"/>
              <a:chExt cx="3540706" cy="523220"/>
            </a:xfrm>
          </p:grpSpPr>
          <p:pic>
            <p:nvPicPr>
              <p:cNvPr id="23" name="Picture 22"/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72234" y="3060629"/>
                <a:ext cx="685800" cy="50292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6252446" y="3060629"/>
                <a:ext cx="2860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Performance</a:t>
                </a:r>
                <a:r>
                  <a:rPr lang="en-US" sz="1400" dirty="0" smtClean="0">
                    <a:solidFill>
                      <a:srgbClr val="800000"/>
                    </a:solidFill>
                  </a:rPr>
                  <a:t> (tons of indexing, tuning, data organization tech.) </a:t>
                </a:r>
                <a:endParaRPr lang="en-US" sz="1600" baseline="30000" dirty="0">
                  <a:solidFill>
                    <a:srgbClr val="800000"/>
                  </a:solidFill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5514502" y="5267838"/>
              <a:ext cx="3540706" cy="1088512"/>
              <a:chOff x="5572234" y="3949446"/>
              <a:chExt cx="3540706" cy="1200328"/>
            </a:xfrm>
          </p:grpSpPr>
          <p:pic>
            <p:nvPicPr>
              <p:cNvPr id="26" name="Picture 25"/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72234" y="3969746"/>
                <a:ext cx="685800" cy="502920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6252446" y="3949446"/>
                <a:ext cx="2860494" cy="120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Features:</a:t>
                </a:r>
                <a:endParaRPr lang="en-US" sz="1600" baseline="30000" dirty="0" smtClean="0">
                  <a:solidFill>
                    <a:srgbClr val="FF0000"/>
                  </a:solidFill>
                </a:endParaRPr>
              </a:p>
              <a:p>
                <a:r>
                  <a:rPr lang="en-US" sz="1600" dirty="0">
                    <a:solidFill>
                      <a:srgbClr val="800000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800000"/>
                    </a:solidFill>
                  </a:rPr>
                  <a:t>  </a:t>
                </a:r>
                <a:r>
                  <a:rPr lang="en-US" sz="1400" dirty="0" smtClean="0">
                    <a:solidFill>
                      <a:srgbClr val="800000"/>
                    </a:solidFill>
                  </a:rPr>
                  <a:t> - Provenance tracking</a:t>
                </a:r>
              </a:p>
              <a:p>
                <a:r>
                  <a:rPr lang="en-US" sz="1400" dirty="0">
                    <a:solidFill>
                      <a:srgbClr val="800000"/>
                    </a:solidFill>
                  </a:rPr>
                  <a:t> </a:t>
                </a:r>
                <a:r>
                  <a:rPr lang="en-US" sz="1400" dirty="0" smtClean="0">
                    <a:solidFill>
                      <a:srgbClr val="800000"/>
                    </a:solidFill>
                  </a:rPr>
                  <a:t>    - Annotation management</a:t>
                </a:r>
              </a:p>
              <a:p>
                <a:r>
                  <a:rPr lang="en-US" sz="1400" dirty="0">
                    <a:solidFill>
                      <a:srgbClr val="800000"/>
                    </a:solidFill>
                  </a:rPr>
                  <a:t> </a:t>
                </a:r>
                <a:r>
                  <a:rPr lang="en-US" sz="1400" dirty="0" smtClean="0">
                    <a:solidFill>
                      <a:srgbClr val="800000"/>
                    </a:solidFill>
                  </a:rPr>
                  <a:t>    - …. </a:t>
                </a:r>
              </a:p>
              <a:p>
                <a:r>
                  <a:rPr lang="en-US" sz="1400" dirty="0">
                    <a:solidFill>
                      <a:srgbClr val="800000"/>
                    </a:solidFill>
                  </a:rPr>
                  <a:t> </a:t>
                </a:r>
                <a:r>
                  <a:rPr lang="en-US" sz="1400" dirty="0" smtClean="0">
                    <a:solidFill>
                      <a:srgbClr val="800000"/>
                    </a:solidFill>
                  </a:rPr>
                  <a:t>      </a:t>
                </a:r>
                <a:endParaRPr lang="en-US" sz="1200" dirty="0" smtClean="0">
                  <a:solidFill>
                    <a:srgbClr val="800000"/>
                  </a:solidFill>
                </a:endParaRPr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48932" y="4592489"/>
              <a:ext cx="751370" cy="61116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132691" y="4605999"/>
              <a:ext cx="28604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Transactions </a:t>
              </a:r>
              <a:r>
                <a:rPr lang="en-US" sz="1400" dirty="0" smtClean="0">
                  <a:solidFill>
                    <a:srgbClr val="800000"/>
                  </a:solidFill>
                </a:rPr>
                <a:t>and consistency guarantees (ACID)</a:t>
              </a:r>
              <a:endParaRPr lang="en-US" sz="1600" baseline="30000" dirty="0">
                <a:solidFill>
                  <a:srgbClr val="800000"/>
                </a:solidFill>
              </a:endParaRPr>
            </a:p>
          </p:txBody>
        </p:sp>
        <p:pic>
          <p:nvPicPr>
            <p:cNvPr id="30" name="Picture 29" descr="Screen Shot 2015-07-08 at 4.33.40 P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4390" y="4028279"/>
              <a:ext cx="1271682" cy="375027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584434" y="3939423"/>
              <a:ext cx="28604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Interactive processing</a:t>
              </a:r>
              <a:endParaRPr lang="en-US" sz="1600" baseline="30000" dirty="0">
                <a:solidFill>
                  <a:srgbClr val="8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3954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100" y="244158"/>
            <a:ext cx="8638131" cy="13398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Optimization 1: Takes Place inside Mappers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30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155937" y="2154890"/>
            <a:ext cx="2099313" cy="4152939"/>
            <a:chOff x="2876837" y="1568696"/>
            <a:chExt cx="2099313" cy="4152939"/>
          </a:xfrm>
        </p:grpSpPr>
        <p:sp>
          <p:nvSpPr>
            <p:cNvPr id="6" name="Rectangle 5"/>
            <p:cNvSpPr/>
            <p:nvPr/>
          </p:nvSpPr>
          <p:spPr>
            <a:xfrm>
              <a:off x="2876837" y="2119311"/>
              <a:ext cx="2099313" cy="360232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2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83398" y="1568696"/>
              <a:ext cx="16634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Shuffle &amp; Sorting based on </a:t>
              </a:r>
              <a:r>
                <a:rPr lang="en-US" sz="1400" i="1" dirty="0" smtClean="0"/>
                <a:t>k</a:t>
              </a:r>
              <a:endParaRPr lang="en-US" sz="1400" i="1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18" y="2705505"/>
            <a:ext cx="1147647" cy="36023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816298" y="3183966"/>
            <a:ext cx="1084652" cy="2300254"/>
            <a:chOff x="5537198" y="2597772"/>
            <a:chExt cx="1084652" cy="23002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7198" y="2597772"/>
              <a:ext cx="1084652" cy="5518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7198" y="3414130"/>
              <a:ext cx="1084650" cy="5518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7198" y="4355774"/>
              <a:ext cx="1084652" cy="54225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639765" y="2886917"/>
            <a:ext cx="1269956" cy="3256938"/>
            <a:chOff x="1360665" y="2300723"/>
            <a:chExt cx="1269956" cy="325693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3442" y="2300723"/>
              <a:ext cx="817179" cy="61853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3164323"/>
              <a:ext cx="817179" cy="6185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4048123"/>
              <a:ext cx="817179" cy="61853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4939127"/>
              <a:ext cx="817179" cy="618534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1360665" y="2609990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360665" y="3462122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360665" y="4356641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1360665" y="5247645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92118" y="2154890"/>
            <a:ext cx="128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Input blocks on HDFS</a:t>
            </a:r>
            <a:endParaRPr lang="en-US" sz="1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1927432" y="2154890"/>
            <a:ext cx="1396968" cy="523220"/>
            <a:chOff x="1648332" y="1568696"/>
            <a:chExt cx="1396968" cy="523220"/>
          </a:xfrm>
        </p:grpSpPr>
        <p:sp>
          <p:nvSpPr>
            <p:cNvPr id="24" name="TextBox 23"/>
            <p:cNvSpPr txBox="1"/>
            <p:nvPr/>
          </p:nvSpPr>
          <p:spPr>
            <a:xfrm>
              <a:off x="1648332" y="1568696"/>
              <a:ext cx="1396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Produces (</a:t>
              </a:r>
              <a:r>
                <a:rPr lang="en-US" sz="1400" i="1" dirty="0" smtClean="0"/>
                <a:t>k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v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/>
                <a:t> </a:t>
              </a:r>
              <a:r>
                <a:rPr lang="en-US" sz="1400" dirty="0" smtClean="0"/>
                <a:t>  (    , 100)</a:t>
              </a:r>
            </a:p>
          </p:txBody>
        </p:sp>
        <p:sp>
          <p:nvSpPr>
            <p:cNvPr id="25" name="Rounded Rectangle 24"/>
            <p:cNvSpPr>
              <a:spLocks noChangeAspect="1"/>
            </p:cNvSpPr>
            <p:nvPr/>
          </p:nvSpPr>
          <p:spPr>
            <a:xfrm>
              <a:off x="1945958" y="1895712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892138" y="3007106"/>
            <a:ext cx="1398165" cy="3015810"/>
            <a:chOff x="2613038" y="2420912"/>
            <a:chExt cx="1398165" cy="301581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65815" y="2420912"/>
              <a:ext cx="945388" cy="37815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3311918"/>
              <a:ext cx="945388" cy="37815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4166696"/>
              <a:ext cx="945388" cy="37815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5058567"/>
              <a:ext cx="945388" cy="378155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>
              <a:off x="2613038" y="2632810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630621" y="3513954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618441" y="4381808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618441" y="5260603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4290303" y="3182227"/>
            <a:ext cx="1525995" cy="2016910"/>
            <a:chOff x="4011203" y="2596033"/>
            <a:chExt cx="1525995" cy="2016910"/>
          </a:xfrm>
        </p:grpSpPr>
        <p:cxnSp>
          <p:nvCxnSpPr>
            <p:cNvPr id="36" name="Straight Connector 35"/>
            <p:cNvCxnSpPr>
              <a:stCxn id="27" idx="3"/>
              <a:endCxn id="11" idx="1"/>
            </p:cNvCxnSpPr>
            <p:nvPr/>
          </p:nvCxnSpPr>
          <p:spPr>
            <a:xfrm>
              <a:off x="4011203" y="2596033"/>
              <a:ext cx="1525995" cy="1080083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27" idx="3"/>
              <a:endCxn id="10" idx="1"/>
            </p:cNvCxnSpPr>
            <p:nvPr/>
          </p:nvCxnSpPr>
          <p:spPr>
            <a:xfrm>
              <a:off x="4011203" y="2596033"/>
              <a:ext cx="1525995" cy="263725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27" idx="3"/>
              <a:endCxn id="12" idx="1"/>
            </p:cNvCxnSpPr>
            <p:nvPr/>
          </p:nvCxnSpPr>
          <p:spPr>
            <a:xfrm>
              <a:off x="4011203" y="2596033"/>
              <a:ext cx="1525995" cy="2016910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4290303" y="3445952"/>
            <a:ext cx="1525995" cy="1753185"/>
            <a:chOff x="4011203" y="2859758"/>
            <a:chExt cx="1525995" cy="1753185"/>
          </a:xfrm>
        </p:grpSpPr>
        <p:cxnSp>
          <p:nvCxnSpPr>
            <p:cNvPr id="40" name="Straight Connector 39"/>
            <p:cNvCxnSpPr>
              <a:stCxn id="28" idx="3"/>
              <a:endCxn id="11" idx="1"/>
            </p:cNvCxnSpPr>
            <p:nvPr/>
          </p:nvCxnSpPr>
          <p:spPr>
            <a:xfrm>
              <a:off x="4011203" y="3487039"/>
              <a:ext cx="1525995" cy="189077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28" idx="3"/>
              <a:endCxn id="10" idx="1"/>
            </p:cNvCxnSpPr>
            <p:nvPr/>
          </p:nvCxnSpPr>
          <p:spPr>
            <a:xfrm flipV="1">
              <a:off x="4011203" y="2859758"/>
              <a:ext cx="1525995" cy="627281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28" idx="3"/>
              <a:endCxn id="12" idx="1"/>
            </p:cNvCxnSpPr>
            <p:nvPr/>
          </p:nvCxnSpPr>
          <p:spPr>
            <a:xfrm>
              <a:off x="4011203" y="3487039"/>
              <a:ext cx="1525995" cy="1125904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4290303" y="3445952"/>
            <a:ext cx="1525995" cy="1753185"/>
            <a:chOff x="4011203" y="2859758"/>
            <a:chExt cx="1525995" cy="1753185"/>
          </a:xfrm>
        </p:grpSpPr>
        <p:cxnSp>
          <p:nvCxnSpPr>
            <p:cNvPr id="44" name="Straight Connector 43"/>
            <p:cNvCxnSpPr>
              <a:stCxn id="29" idx="3"/>
              <a:endCxn id="11" idx="1"/>
            </p:cNvCxnSpPr>
            <p:nvPr/>
          </p:nvCxnSpPr>
          <p:spPr>
            <a:xfrm flipV="1">
              <a:off x="4011203" y="3676116"/>
              <a:ext cx="1525995" cy="665701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29" idx="3"/>
              <a:endCxn id="10" idx="1"/>
            </p:cNvCxnSpPr>
            <p:nvPr/>
          </p:nvCxnSpPr>
          <p:spPr>
            <a:xfrm flipV="1">
              <a:off x="4011203" y="2859758"/>
              <a:ext cx="1525995" cy="1482059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29" idx="3"/>
              <a:endCxn id="12" idx="1"/>
            </p:cNvCxnSpPr>
            <p:nvPr/>
          </p:nvCxnSpPr>
          <p:spPr>
            <a:xfrm>
              <a:off x="4011203" y="4341817"/>
              <a:ext cx="1525995" cy="271126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4290303" y="3445952"/>
            <a:ext cx="1525995" cy="2373930"/>
            <a:chOff x="4011203" y="2859758"/>
            <a:chExt cx="1525995" cy="2373930"/>
          </a:xfrm>
        </p:grpSpPr>
        <p:cxnSp>
          <p:nvCxnSpPr>
            <p:cNvPr id="48" name="Straight Connector 47"/>
            <p:cNvCxnSpPr>
              <a:stCxn id="30" idx="3"/>
              <a:endCxn id="11" idx="1"/>
            </p:cNvCxnSpPr>
            <p:nvPr/>
          </p:nvCxnSpPr>
          <p:spPr>
            <a:xfrm flipV="1">
              <a:off x="4011203" y="3676116"/>
              <a:ext cx="1525995" cy="1557572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0" idx="3"/>
              <a:endCxn id="10" idx="1"/>
            </p:cNvCxnSpPr>
            <p:nvPr/>
          </p:nvCxnSpPr>
          <p:spPr>
            <a:xfrm flipV="1">
              <a:off x="4011203" y="2859758"/>
              <a:ext cx="1525995" cy="2373930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30" idx="3"/>
              <a:endCxn id="12" idx="1"/>
            </p:cNvCxnSpPr>
            <p:nvPr/>
          </p:nvCxnSpPr>
          <p:spPr>
            <a:xfrm flipV="1">
              <a:off x="4011203" y="4612943"/>
              <a:ext cx="1525995" cy="620745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503981" y="2154890"/>
            <a:ext cx="1915375" cy="523220"/>
            <a:chOff x="5224881" y="1568696"/>
            <a:chExt cx="1915375" cy="523220"/>
          </a:xfrm>
        </p:grpSpPr>
        <p:sp>
          <p:nvSpPr>
            <p:cNvPr id="52" name="TextBox 51"/>
            <p:cNvSpPr txBox="1"/>
            <p:nvPr/>
          </p:nvSpPr>
          <p:spPr>
            <a:xfrm>
              <a:off x="5224881" y="1568696"/>
              <a:ext cx="1915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Consumes(</a:t>
              </a:r>
              <a:r>
                <a:rPr lang="en-US" sz="1400" i="1" dirty="0" smtClean="0"/>
                <a:t>k</a:t>
              </a:r>
              <a:r>
                <a:rPr lang="en-US" sz="1400" dirty="0" smtClean="0"/>
                <a:t>, [</a:t>
              </a:r>
              <a:r>
                <a:rPr lang="en-US" sz="1400" i="1" dirty="0" smtClean="0"/>
                <a:t>v</a:t>
              </a:r>
              <a:r>
                <a:rPr lang="en-US" sz="1400" dirty="0" smtClean="0"/>
                <a:t>])</a:t>
              </a:r>
            </a:p>
            <a:p>
              <a:r>
                <a:rPr lang="en-US" sz="1400" dirty="0" smtClean="0"/>
                <a:t> </a:t>
              </a:r>
              <a:r>
                <a:rPr lang="en-US" sz="1400" dirty="0"/>
                <a:t> </a:t>
              </a:r>
              <a:r>
                <a:rPr lang="en-US" sz="1400" dirty="0" smtClean="0"/>
                <a:t>  (     , [1,1,1,1,1,1..])</a:t>
              </a:r>
              <a:endParaRPr lang="en-US" sz="1400" dirty="0"/>
            </a:p>
          </p:txBody>
        </p:sp>
        <p:sp>
          <p:nvSpPr>
            <p:cNvPr id="53" name="Rounded Rectangle 52"/>
            <p:cNvSpPr>
              <a:spLocks noChangeAspect="1"/>
            </p:cNvSpPr>
            <p:nvPr/>
          </p:nvSpPr>
          <p:spPr>
            <a:xfrm>
              <a:off x="5571370" y="1892616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810235" y="2836202"/>
            <a:ext cx="1915375" cy="2383809"/>
            <a:chOff x="6531135" y="2250008"/>
            <a:chExt cx="1915375" cy="2383809"/>
          </a:xfrm>
        </p:grpSpPr>
        <p:sp>
          <p:nvSpPr>
            <p:cNvPr id="55" name="TextBox 54"/>
            <p:cNvSpPr txBox="1"/>
            <p:nvPr/>
          </p:nvSpPr>
          <p:spPr>
            <a:xfrm>
              <a:off x="6531135" y="2250008"/>
              <a:ext cx="1915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Produces(</a:t>
              </a:r>
              <a:r>
                <a:rPr lang="en-US" sz="1400" i="1" dirty="0" smtClean="0"/>
                <a:t>k’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v’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 smtClean="0"/>
                <a:t> </a:t>
              </a:r>
              <a:r>
                <a:rPr lang="en-US" sz="1400" dirty="0"/>
                <a:t> </a:t>
              </a:r>
              <a:r>
                <a:rPr lang="en-US" sz="1400" dirty="0" smtClean="0"/>
                <a:t>  (     , 100)</a:t>
              </a:r>
              <a:endParaRPr lang="en-US" sz="1400" dirty="0"/>
            </a:p>
          </p:txBody>
        </p:sp>
        <p:sp>
          <p:nvSpPr>
            <p:cNvPr id="56" name="Rounded Rectangle 55"/>
            <p:cNvSpPr>
              <a:spLocks noChangeAspect="1"/>
            </p:cNvSpPr>
            <p:nvPr/>
          </p:nvSpPr>
          <p:spPr>
            <a:xfrm>
              <a:off x="6903039" y="2576294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>
              <a:off x="6595930" y="2873715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6582973" y="3690073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6582973" y="4633817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92117" y="1632174"/>
            <a:ext cx="82334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Saves network messages (Typically very expensive phase)</a:t>
            </a:r>
            <a:endParaRPr lang="en-US" b="1" dirty="0">
              <a:solidFill>
                <a:srgbClr val="800000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5633901" y="3229374"/>
            <a:ext cx="3307291" cy="3390945"/>
            <a:chOff x="5633901" y="3229374"/>
            <a:chExt cx="3307291" cy="3390945"/>
          </a:xfrm>
        </p:grpSpPr>
        <p:sp>
          <p:nvSpPr>
            <p:cNvPr id="64" name="TextBox 63"/>
            <p:cNvSpPr txBox="1"/>
            <p:nvPr/>
          </p:nvSpPr>
          <p:spPr>
            <a:xfrm>
              <a:off x="8037439" y="3229374"/>
              <a:ext cx="884873" cy="2295948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noAutofit/>
            </a:bodyPr>
            <a:lstStyle/>
            <a:p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050274" y="5045248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Part0003</a:t>
              </a:r>
              <a:endParaRPr lang="en-US" sz="14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050274" y="4108421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Part0002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074235" y="3265948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Part0001</a:t>
              </a:r>
              <a:endParaRPr lang="en-US" sz="1400" dirty="0"/>
            </a:p>
          </p:txBody>
        </p:sp>
        <p:cxnSp>
          <p:nvCxnSpPr>
            <p:cNvPr id="65" name="Straight Arrow Connector 64"/>
            <p:cNvCxnSpPr>
              <a:stCxn id="66" idx="0"/>
              <a:endCxn id="64" idx="2"/>
            </p:cNvCxnSpPr>
            <p:nvPr/>
          </p:nvCxnSpPr>
          <p:spPr>
            <a:xfrm flipV="1">
              <a:off x="6900950" y="5525322"/>
              <a:ext cx="1578926" cy="264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633901" y="5789322"/>
              <a:ext cx="25340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That’s the output file, it has 3 parts on probably 3 different machines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60671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the Mapper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31</a:t>
            </a:fld>
            <a:endParaRPr lang="en-US" dirty="0"/>
          </a:p>
        </p:txBody>
      </p:sp>
      <p:pic>
        <p:nvPicPr>
          <p:cNvPr id="5" name="Picture 4" descr="Screen shot 2013-01-17 at 2.01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55" y="2189044"/>
            <a:ext cx="7043501" cy="26106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292021" y="3207286"/>
            <a:ext cx="3405300" cy="338554"/>
            <a:chOff x="4363690" y="1479399"/>
            <a:chExt cx="3405300" cy="338554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4363690" y="1684421"/>
              <a:ext cx="1144099" cy="0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478257" y="1479399"/>
              <a:ext cx="22907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Called for each record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07361" y="1635606"/>
            <a:ext cx="4453704" cy="1220227"/>
            <a:chOff x="4363690" y="464194"/>
            <a:chExt cx="3837938" cy="1220227"/>
          </a:xfrm>
        </p:grpSpPr>
        <p:cxnSp>
          <p:nvCxnSpPr>
            <p:cNvPr id="11" name="Straight Arrow Connector 10"/>
            <p:cNvCxnSpPr/>
            <p:nvPr/>
          </p:nvCxnSpPr>
          <p:spPr>
            <a:xfrm flipH="1">
              <a:off x="4363690" y="1017632"/>
              <a:ext cx="1107048" cy="666789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367248" y="464194"/>
              <a:ext cx="283438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Called once after all records (</a:t>
              </a:r>
              <a:r>
                <a:rPr lang="en-US" sz="1600" b="1" dirty="0" smtClean="0">
                  <a:solidFill>
                    <a:srgbClr val="0000FF"/>
                  </a:solidFill>
                </a:rPr>
                <a:t>Here you can produce the output</a:t>
              </a:r>
              <a:r>
                <a:rPr lang="en-US" sz="1600" b="1" dirty="0" smtClean="0">
                  <a:solidFill>
                    <a:srgbClr val="800000"/>
                  </a:solidFill>
                </a:rPr>
                <a:t>)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53991" y="4445243"/>
            <a:ext cx="4213124" cy="1015630"/>
            <a:chOff x="4571008" y="33340"/>
            <a:chExt cx="3630620" cy="1015630"/>
          </a:xfrm>
        </p:grpSpPr>
        <p:cxnSp>
          <p:nvCxnSpPr>
            <p:cNvPr id="15" name="Straight Arrow Connector 14"/>
            <p:cNvCxnSpPr>
              <a:stCxn id="16" idx="1"/>
            </p:cNvCxnSpPr>
            <p:nvPr/>
          </p:nvCxnSpPr>
          <p:spPr>
            <a:xfrm flipH="1" flipV="1">
              <a:off x="4571008" y="33340"/>
              <a:ext cx="796240" cy="723242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367248" y="464194"/>
              <a:ext cx="283438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Called once before any record (</a:t>
              </a:r>
              <a:r>
                <a:rPr lang="en-US" sz="1600" b="1" dirty="0" smtClean="0">
                  <a:solidFill>
                    <a:srgbClr val="0000FF"/>
                  </a:solidFill>
                </a:rPr>
                <a:t>Here you can build the hash table</a:t>
              </a:r>
              <a:r>
                <a:rPr lang="en-US" sz="1600" b="1" dirty="0" smtClean="0">
                  <a:solidFill>
                    <a:srgbClr val="800000"/>
                  </a:solidFill>
                </a:rPr>
                <a:t>)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60067" y="5427962"/>
            <a:ext cx="3904763" cy="797485"/>
          </a:xfrm>
          <a:prstGeom prst="rect">
            <a:avLst/>
          </a:prstGeom>
          <a:solidFill>
            <a:srgbClr val="F9FFB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000FF"/>
                </a:solidFill>
              </a:rPr>
              <a:t>Reducer has similar functions…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329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690" y="244158"/>
            <a:ext cx="8283864" cy="1339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Optimization 2: Map-Combine-Reduce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689" y="1757420"/>
            <a:ext cx="8283865" cy="69410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What about partially aggregating the results from mappers on each machine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32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573036" y="2377096"/>
            <a:ext cx="5778500" cy="2201057"/>
            <a:chOff x="1573036" y="2451527"/>
            <a:chExt cx="5778500" cy="27163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3036" y="2451527"/>
              <a:ext cx="5778500" cy="25908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65972" y="4798589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Mappers 1…3</a:t>
              </a:r>
              <a:endParaRPr lang="en-US" b="1" dirty="0">
                <a:solidFill>
                  <a:srgbClr val="8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85452" y="4798589"/>
              <a:ext cx="1592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Mappers 4…</a:t>
              </a:r>
              <a:r>
                <a:rPr lang="en-US" b="1" dirty="0">
                  <a:solidFill>
                    <a:srgbClr val="800000"/>
                  </a:solidFill>
                </a:rPr>
                <a:t>6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24568" y="4798589"/>
              <a:ext cx="1592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Mappers 7…9</a:t>
              </a:r>
              <a:endParaRPr lang="en-US" b="1" dirty="0">
                <a:solidFill>
                  <a:srgbClr val="800000"/>
                </a:solidFill>
              </a:endParaRPr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432961" y="4975346"/>
            <a:ext cx="8283865" cy="13897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 </a:t>
            </a:r>
            <a:r>
              <a:rPr lang="en-US" b="1" i="1" dirty="0" smtClean="0">
                <a:solidFill>
                  <a:srgbClr val="0000FF"/>
                </a:solidFill>
              </a:rPr>
              <a:t>combiner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is a </a:t>
            </a:r>
            <a:r>
              <a:rPr lang="en-US" b="1" i="1" dirty="0" smtClean="0">
                <a:solidFill>
                  <a:srgbClr val="0000FF"/>
                </a:solidFill>
              </a:rPr>
              <a:t>reducer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that runs on each machine to partially aggregate (</a:t>
            </a:r>
            <a:r>
              <a:rPr lang="en-US" i="1" dirty="0" smtClean="0">
                <a:solidFill>
                  <a:srgbClr val="FF6600"/>
                </a:solidFill>
              </a:rPr>
              <a:t>that’s a user code</a:t>
            </a:r>
            <a:r>
              <a:rPr lang="en-US" dirty="0" smtClean="0"/>
              <a:t>) mappers’ outputs from this machine</a:t>
            </a:r>
          </a:p>
          <a:p>
            <a:r>
              <a:rPr lang="en-US" dirty="0" smtClean="0"/>
              <a:t>Then, combiners output is shuffled/sorted for reducers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473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100" y="244158"/>
            <a:ext cx="8638131" cy="13398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Optimization 2: Outside Mappers, But on </a:t>
            </a:r>
            <a:r>
              <a:rPr lang="en-US" sz="3600" smtClean="0"/>
              <a:t>Each Machine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33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155937" y="2154890"/>
            <a:ext cx="2099313" cy="4152939"/>
            <a:chOff x="2876837" y="1568696"/>
            <a:chExt cx="2099313" cy="4152939"/>
          </a:xfrm>
        </p:grpSpPr>
        <p:sp>
          <p:nvSpPr>
            <p:cNvPr id="6" name="Rectangle 5"/>
            <p:cNvSpPr/>
            <p:nvPr/>
          </p:nvSpPr>
          <p:spPr>
            <a:xfrm>
              <a:off x="2876837" y="2119311"/>
              <a:ext cx="2099313" cy="360232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2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83398" y="1568696"/>
              <a:ext cx="16634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Shuffle &amp; Sorting based on </a:t>
              </a:r>
              <a:r>
                <a:rPr lang="en-US" sz="1400" i="1" dirty="0" smtClean="0"/>
                <a:t>k</a:t>
              </a:r>
              <a:endParaRPr lang="en-US" sz="1400" i="1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18" y="2705505"/>
            <a:ext cx="1147647" cy="36023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816298" y="3183966"/>
            <a:ext cx="1084652" cy="2300254"/>
            <a:chOff x="5537198" y="2597772"/>
            <a:chExt cx="1084652" cy="23002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7198" y="2597772"/>
              <a:ext cx="1084652" cy="5518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7198" y="3414130"/>
              <a:ext cx="1084650" cy="5518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7198" y="4355774"/>
              <a:ext cx="1084652" cy="54225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639765" y="2886917"/>
            <a:ext cx="1269956" cy="3256938"/>
            <a:chOff x="1360665" y="2300723"/>
            <a:chExt cx="1269956" cy="325693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3442" y="2300723"/>
              <a:ext cx="817179" cy="61853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3164323"/>
              <a:ext cx="817179" cy="6185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4048123"/>
              <a:ext cx="817179" cy="61853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4939127"/>
              <a:ext cx="817179" cy="618534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1360665" y="2609990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360665" y="3462122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360665" y="4356641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1360665" y="5247645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92118" y="2154890"/>
            <a:ext cx="128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Input blocks on HDFS</a:t>
            </a:r>
            <a:endParaRPr lang="en-US" sz="1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1927432" y="2154890"/>
            <a:ext cx="1396968" cy="523220"/>
            <a:chOff x="1648332" y="1568696"/>
            <a:chExt cx="1396968" cy="523220"/>
          </a:xfrm>
        </p:grpSpPr>
        <p:sp>
          <p:nvSpPr>
            <p:cNvPr id="24" name="TextBox 23"/>
            <p:cNvSpPr txBox="1"/>
            <p:nvPr/>
          </p:nvSpPr>
          <p:spPr>
            <a:xfrm>
              <a:off x="1648332" y="1568696"/>
              <a:ext cx="1396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Produces (</a:t>
              </a:r>
              <a:r>
                <a:rPr lang="en-US" sz="1400" i="1" dirty="0" smtClean="0"/>
                <a:t>k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v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/>
                <a:t> </a:t>
              </a:r>
              <a:r>
                <a:rPr lang="en-US" sz="1400" dirty="0" smtClean="0"/>
                <a:t>  (    , 1)</a:t>
              </a:r>
            </a:p>
          </p:txBody>
        </p:sp>
        <p:sp>
          <p:nvSpPr>
            <p:cNvPr id="25" name="Rounded Rectangle 24"/>
            <p:cNvSpPr>
              <a:spLocks noChangeAspect="1"/>
            </p:cNvSpPr>
            <p:nvPr/>
          </p:nvSpPr>
          <p:spPr>
            <a:xfrm>
              <a:off x="1945958" y="1895712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892138" y="3007106"/>
            <a:ext cx="1398165" cy="3015810"/>
            <a:chOff x="2613038" y="2420912"/>
            <a:chExt cx="1398165" cy="301581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65815" y="2420912"/>
              <a:ext cx="945388" cy="37815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3311918"/>
              <a:ext cx="945388" cy="37815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4166696"/>
              <a:ext cx="945388" cy="37815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5058567"/>
              <a:ext cx="945388" cy="378155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>
              <a:off x="2613038" y="2632810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630621" y="3513954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618441" y="4381808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618441" y="5260603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4290303" y="3182227"/>
            <a:ext cx="1525995" cy="2016910"/>
            <a:chOff x="4011203" y="2596033"/>
            <a:chExt cx="1525995" cy="2016910"/>
          </a:xfrm>
        </p:grpSpPr>
        <p:cxnSp>
          <p:nvCxnSpPr>
            <p:cNvPr id="36" name="Straight Connector 35"/>
            <p:cNvCxnSpPr>
              <a:stCxn id="27" idx="3"/>
              <a:endCxn id="11" idx="1"/>
            </p:cNvCxnSpPr>
            <p:nvPr/>
          </p:nvCxnSpPr>
          <p:spPr>
            <a:xfrm>
              <a:off x="4011203" y="2596033"/>
              <a:ext cx="1525995" cy="1080083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27" idx="3"/>
              <a:endCxn id="10" idx="1"/>
            </p:cNvCxnSpPr>
            <p:nvPr/>
          </p:nvCxnSpPr>
          <p:spPr>
            <a:xfrm>
              <a:off x="4011203" y="2596033"/>
              <a:ext cx="1525995" cy="263725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27" idx="3"/>
              <a:endCxn id="12" idx="1"/>
            </p:cNvCxnSpPr>
            <p:nvPr/>
          </p:nvCxnSpPr>
          <p:spPr>
            <a:xfrm>
              <a:off x="4011203" y="2596033"/>
              <a:ext cx="1525995" cy="2016910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4290303" y="3445952"/>
            <a:ext cx="1525995" cy="1753185"/>
            <a:chOff x="4011203" y="2859758"/>
            <a:chExt cx="1525995" cy="1753185"/>
          </a:xfrm>
        </p:grpSpPr>
        <p:cxnSp>
          <p:nvCxnSpPr>
            <p:cNvPr id="40" name="Straight Connector 39"/>
            <p:cNvCxnSpPr>
              <a:stCxn id="28" idx="3"/>
              <a:endCxn id="11" idx="1"/>
            </p:cNvCxnSpPr>
            <p:nvPr/>
          </p:nvCxnSpPr>
          <p:spPr>
            <a:xfrm>
              <a:off x="4011203" y="3487039"/>
              <a:ext cx="1525995" cy="189077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28" idx="3"/>
              <a:endCxn id="10" idx="1"/>
            </p:cNvCxnSpPr>
            <p:nvPr/>
          </p:nvCxnSpPr>
          <p:spPr>
            <a:xfrm flipV="1">
              <a:off x="4011203" y="2859758"/>
              <a:ext cx="1525995" cy="627281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28" idx="3"/>
              <a:endCxn id="12" idx="1"/>
            </p:cNvCxnSpPr>
            <p:nvPr/>
          </p:nvCxnSpPr>
          <p:spPr>
            <a:xfrm>
              <a:off x="4011203" y="3487039"/>
              <a:ext cx="1525995" cy="1125904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4290303" y="3445952"/>
            <a:ext cx="1525995" cy="1753185"/>
            <a:chOff x="4011203" y="2859758"/>
            <a:chExt cx="1525995" cy="1753185"/>
          </a:xfrm>
        </p:grpSpPr>
        <p:cxnSp>
          <p:nvCxnSpPr>
            <p:cNvPr id="44" name="Straight Connector 43"/>
            <p:cNvCxnSpPr>
              <a:stCxn id="29" idx="3"/>
              <a:endCxn id="11" idx="1"/>
            </p:cNvCxnSpPr>
            <p:nvPr/>
          </p:nvCxnSpPr>
          <p:spPr>
            <a:xfrm flipV="1">
              <a:off x="4011203" y="3676116"/>
              <a:ext cx="1525995" cy="665701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29" idx="3"/>
              <a:endCxn id="10" idx="1"/>
            </p:cNvCxnSpPr>
            <p:nvPr/>
          </p:nvCxnSpPr>
          <p:spPr>
            <a:xfrm flipV="1">
              <a:off x="4011203" y="2859758"/>
              <a:ext cx="1525995" cy="1482059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29" idx="3"/>
              <a:endCxn id="12" idx="1"/>
            </p:cNvCxnSpPr>
            <p:nvPr/>
          </p:nvCxnSpPr>
          <p:spPr>
            <a:xfrm>
              <a:off x="4011203" y="4341817"/>
              <a:ext cx="1525995" cy="271126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4290303" y="3445952"/>
            <a:ext cx="1525995" cy="2373930"/>
            <a:chOff x="4011203" y="2859758"/>
            <a:chExt cx="1525995" cy="2373930"/>
          </a:xfrm>
        </p:grpSpPr>
        <p:cxnSp>
          <p:nvCxnSpPr>
            <p:cNvPr id="48" name="Straight Connector 47"/>
            <p:cNvCxnSpPr>
              <a:stCxn id="30" idx="3"/>
              <a:endCxn id="11" idx="1"/>
            </p:cNvCxnSpPr>
            <p:nvPr/>
          </p:nvCxnSpPr>
          <p:spPr>
            <a:xfrm flipV="1">
              <a:off x="4011203" y="3676116"/>
              <a:ext cx="1525995" cy="1557572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0" idx="3"/>
              <a:endCxn id="10" idx="1"/>
            </p:cNvCxnSpPr>
            <p:nvPr/>
          </p:nvCxnSpPr>
          <p:spPr>
            <a:xfrm flipV="1">
              <a:off x="4011203" y="2859758"/>
              <a:ext cx="1525995" cy="2373930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30" idx="3"/>
              <a:endCxn id="12" idx="1"/>
            </p:cNvCxnSpPr>
            <p:nvPr/>
          </p:nvCxnSpPr>
          <p:spPr>
            <a:xfrm flipV="1">
              <a:off x="4011203" y="4612943"/>
              <a:ext cx="1525995" cy="620745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503981" y="2154890"/>
            <a:ext cx="1915375" cy="523220"/>
            <a:chOff x="5224881" y="1568696"/>
            <a:chExt cx="1915375" cy="523220"/>
          </a:xfrm>
        </p:grpSpPr>
        <p:sp>
          <p:nvSpPr>
            <p:cNvPr id="52" name="TextBox 51"/>
            <p:cNvSpPr txBox="1"/>
            <p:nvPr/>
          </p:nvSpPr>
          <p:spPr>
            <a:xfrm>
              <a:off x="5224881" y="1568696"/>
              <a:ext cx="1915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Consumes(</a:t>
              </a:r>
              <a:r>
                <a:rPr lang="en-US" sz="1400" i="1" dirty="0" smtClean="0"/>
                <a:t>k</a:t>
              </a:r>
              <a:r>
                <a:rPr lang="en-US" sz="1400" dirty="0" smtClean="0"/>
                <a:t>, [</a:t>
              </a:r>
              <a:r>
                <a:rPr lang="en-US" sz="1400" i="1" dirty="0" smtClean="0"/>
                <a:t>v</a:t>
              </a:r>
              <a:r>
                <a:rPr lang="en-US" sz="1400" dirty="0" smtClean="0"/>
                <a:t>])</a:t>
              </a:r>
            </a:p>
            <a:p>
              <a:r>
                <a:rPr lang="en-US" sz="1400" dirty="0" smtClean="0"/>
                <a:t> </a:t>
              </a:r>
              <a:r>
                <a:rPr lang="en-US" sz="1400" dirty="0"/>
                <a:t> </a:t>
              </a:r>
              <a:r>
                <a:rPr lang="en-US" sz="1400" dirty="0" smtClean="0"/>
                <a:t>  (     , [1,1,1,1,1,1..])</a:t>
              </a:r>
              <a:endParaRPr lang="en-US" sz="1400" dirty="0"/>
            </a:p>
          </p:txBody>
        </p:sp>
        <p:sp>
          <p:nvSpPr>
            <p:cNvPr id="53" name="Rounded Rectangle 52"/>
            <p:cNvSpPr>
              <a:spLocks noChangeAspect="1"/>
            </p:cNvSpPr>
            <p:nvPr/>
          </p:nvSpPr>
          <p:spPr>
            <a:xfrm>
              <a:off x="5571370" y="1892616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810235" y="2836202"/>
            <a:ext cx="1915375" cy="2383809"/>
            <a:chOff x="6531135" y="2250008"/>
            <a:chExt cx="1915375" cy="2383809"/>
          </a:xfrm>
        </p:grpSpPr>
        <p:sp>
          <p:nvSpPr>
            <p:cNvPr id="55" name="TextBox 54"/>
            <p:cNvSpPr txBox="1"/>
            <p:nvPr/>
          </p:nvSpPr>
          <p:spPr>
            <a:xfrm>
              <a:off x="6531135" y="2250008"/>
              <a:ext cx="1915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Produces(</a:t>
              </a:r>
              <a:r>
                <a:rPr lang="en-US" sz="1400" i="1" dirty="0" smtClean="0"/>
                <a:t>k’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v’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 smtClean="0"/>
                <a:t> </a:t>
              </a:r>
              <a:r>
                <a:rPr lang="en-US" sz="1400" dirty="0"/>
                <a:t> </a:t>
              </a:r>
              <a:r>
                <a:rPr lang="en-US" sz="1400" dirty="0" smtClean="0"/>
                <a:t>  (     , 100)</a:t>
              </a:r>
              <a:endParaRPr lang="en-US" sz="1400" dirty="0"/>
            </a:p>
          </p:txBody>
        </p:sp>
        <p:sp>
          <p:nvSpPr>
            <p:cNvPr id="56" name="Rounded Rectangle 55"/>
            <p:cNvSpPr>
              <a:spLocks noChangeAspect="1"/>
            </p:cNvSpPr>
            <p:nvPr/>
          </p:nvSpPr>
          <p:spPr>
            <a:xfrm>
              <a:off x="6903039" y="2576294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>
              <a:off x="6595930" y="2873715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6582973" y="3690073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6582973" y="4633817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92117" y="1606258"/>
            <a:ext cx="82334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Combiner runs on each node to partially aggregate the local mappers’ output</a:t>
            </a:r>
            <a:endParaRPr lang="en-US" b="1" dirty="0">
              <a:solidFill>
                <a:srgbClr val="800000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5633901" y="3229374"/>
            <a:ext cx="3307291" cy="3390945"/>
            <a:chOff x="5633901" y="3229374"/>
            <a:chExt cx="3307291" cy="3390945"/>
          </a:xfrm>
        </p:grpSpPr>
        <p:sp>
          <p:nvSpPr>
            <p:cNvPr id="64" name="TextBox 63"/>
            <p:cNvSpPr txBox="1"/>
            <p:nvPr/>
          </p:nvSpPr>
          <p:spPr>
            <a:xfrm>
              <a:off x="8037439" y="3229374"/>
              <a:ext cx="884873" cy="2295948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noAutofit/>
            </a:bodyPr>
            <a:lstStyle/>
            <a:p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050274" y="5045248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Part0003</a:t>
              </a:r>
              <a:endParaRPr lang="en-US" sz="14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050274" y="4108421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Part0002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074235" y="3265948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Part0001</a:t>
              </a:r>
              <a:endParaRPr lang="en-US" sz="1400" dirty="0"/>
            </a:p>
          </p:txBody>
        </p:sp>
        <p:cxnSp>
          <p:nvCxnSpPr>
            <p:cNvPr id="65" name="Straight Arrow Connector 64"/>
            <p:cNvCxnSpPr>
              <a:stCxn id="66" idx="0"/>
              <a:endCxn id="64" idx="2"/>
            </p:cNvCxnSpPr>
            <p:nvPr/>
          </p:nvCxnSpPr>
          <p:spPr>
            <a:xfrm flipV="1">
              <a:off x="6900950" y="5525322"/>
              <a:ext cx="1578926" cy="264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633901" y="5789322"/>
              <a:ext cx="25340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That’s the output file, it has 3 parts on probably 3 different machines</a:t>
              </a:r>
              <a:endParaRPr lang="en-US" sz="1600" dirty="0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849678" y="2591634"/>
            <a:ext cx="1235470" cy="3909053"/>
            <a:chOff x="1849678" y="2591634"/>
            <a:chExt cx="1235470" cy="3909053"/>
          </a:xfrm>
        </p:grpSpPr>
        <p:sp>
          <p:nvSpPr>
            <p:cNvPr id="67" name="Oval 66"/>
            <p:cNvSpPr/>
            <p:nvPr/>
          </p:nvSpPr>
          <p:spPr>
            <a:xfrm>
              <a:off x="1849678" y="2591634"/>
              <a:ext cx="1228505" cy="1960576"/>
            </a:xfrm>
            <a:prstGeom prst="ellipse">
              <a:avLst/>
            </a:prstGeom>
            <a:noFill/>
            <a:ln w="28575"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1856643" y="4540111"/>
              <a:ext cx="1228505" cy="1960576"/>
            </a:xfrm>
            <a:prstGeom prst="ellipse">
              <a:avLst/>
            </a:prstGeom>
            <a:noFill/>
            <a:ln w="28575"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4126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34</a:t>
            </a:fld>
            <a:endParaRPr lang="en-US" dirty="0"/>
          </a:p>
        </p:txBody>
      </p:sp>
      <p:pic>
        <p:nvPicPr>
          <p:cNvPr id="5" name="Picture 4" descr="mapredu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95" y="990600"/>
            <a:ext cx="6019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3189511" y="5316565"/>
            <a:ext cx="1358494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48005" y="5102363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Use a combiner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3456" y="244158"/>
            <a:ext cx="8224800" cy="7464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Tell Hadoop to use a Combiner</a:t>
            </a:r>
            <a:endParaRPr lang="en-US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5788370" y="2613977"/>
            <a:ext cx="2849886" cy="900863"/>
          </a:xfrm>
          <a:prstGeom prst="wedgeRoundRectCallout">
            <a:avLst>
              <a:gd name="adj1" fmla="val -66947"/>
              <a:gd name="adj2" fmla="val 19510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Not all jobs can use a combiner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82888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624" y="244158"/>
            <a:ext cx="8549657" cy="1339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Optimizations 3: Speculative Execution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416" y="2211294"/>
            <a:ext cx="8106671" cy="3003177"/>
          </a:xfrm>
        </p:spPr>
        <p:txBody>
          <a:bodyPr/>
          <a:lstStyle/>
          <a:p>
            <a:r>
              <a:rPr lang="en-US" dirty="0" smtClean="0"/>
              <a:t>If one node is slow, it will slow the entire job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Speculative Execution: </a:t>
            </a:r>
            <a:r>
              <a:rPr lang="en-US" dirty="0" smtClean="0">
                <a:solidFill>
                  <a:srgbClr val="800000"/>
                </a:solidFill>
              </a:rPr>
              <a:t>Hadoop automatically runs each task multiple times in parallel on different nodes</a:t>
            </a:r>
          </a:p>
          <a:p>
            <a:pPr lvl="1"/>
            <a:r>
              <a:rPr lang="en-US" dirty="0" smtClean="0"/>
              <a:t>First one finishes, the others will be killed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105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624" y="244158"/>
            <a:ext cx="8549657" cy="1339850"/>
          </a:xfrm>
        </p:spPr>
        <p:txBody>
          <a:bodyPr>
            <a:normAutofit/>
          </a:bodyPr>
          <a:lstStyle/>
          <a:p>
            <a:r>
              <a:rPr lang="en-US" dirty="0" smtClean="0"/>
              <a:t>Optimizations 4: Locality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947" y="1711562"/>
            <a:ext cx="8106671" cy="147091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Locality: </a:t>
            </a:r>
            <a:r>
              <a:rPr lang="en-US" dirty="0" smtClean="0">
                <a:solidFill>
                  <a:srgbClr val="0000FF"/>
                </a:solidFill>
              </a:rPr>
              <a:t>try to run the map code on the same machine that has the relevant data</a:t>
            </a:r>
          </a:p>
          <a:p>
            <a:pPr lvl="1"/>
            <a:r>
              <a:rPr lang="en-US" dirty="0" smtClean="0"/>
              <a:t>If not possible, then machine in the same rack</a:t>
            </a:r>
          </a:p>
          <a:p>
            <a:pPr lvl="1"/>
            <a:r>
              <a:rPr lang="en-US" dirty="0" smtClean="0"/>
              <a:t>Best effort, no guarantees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923" y="3318092"/>
            <a:ext cx="4863929" cy="285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1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2693369"/>
            <a:ext cx="7345362" cy="1339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Translating DB Operations to Hadoop Jobs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657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DB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182" y="1919871"/>
            <a:ext cx="8077139" cy="4145650"/>
          </a:xfrm>
        </p:spPr>
        <p:txBody>
          <a:bodyPr/>
          <a:lstStyle/>
          <a:p>
            <a:r>
              <a:rPr lang="en-US" dirty="0" smtClean="0"/>
              <a:t>Select (Filter)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Projection</a:t>
            </a:r>
          </a:p>
          <a:p>
            <a:r>
              <a:rPr lang="en-US" dirty="0" smtClean="0">
                <a:sym typeface="Wingdings"/>
              </a:rPr>
              <a:t>Grouping and aggregation</a:t>
            </a:r>
          </a:p>
          <a:p>
            <a:r>
              <a:rPr lang="en-US" dirty="0" smtClean="0">
                <a:sym typeface="Wingdings"/>
              </a:rPr>
              <a:t>Duplicate Elimination  </a:t>
            </a:r>
          </a:p>
          <a:p>
            <a:r>
              <a:rPr lang="en-US" dirty="0" smtClean="0">
                <a:solidFill>
                  <a:schemeClr val="tx1"/>
                </a:solidFill>
                <a:sym typeface="Wingdings"/>
              </a:rPr>
              <a:t>Join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64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Selection: </a:t>
            </a:r>
            <a:r>
              <a:rPr lang="en-US" i="1" dirty="0" err="1">
                <a:cs typeface="Arial" charset="0"/>
              </a:rPr>
              <a:t>σ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" y="1902700"/>
            <a:ext cx="8009209" cy="1181494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b="1" dirty="0">
                <a:solidFill>
                  <a:srgbClr val="800000"/>
                </a:solidFill>
              </a:rPr>
              <a:t>Select: </a:t>
            </a:r>
            <a:r>
              <a:rPr lang="en-US" b="1" i="1" dirty="0" err="1">
                <a:solidFill>
                  <a:srgbClr val="800000"/>
                </a:solidFill>
                <a:cs typeface="Arial" charset="0"/>
              </a:rPr>
              <a:t>σ</a:t>
            </a:r>
            <a:r>
              <a:rPr lang="en-US" b="1" i="1" baseline="-25000" dirty="0" err="1">
                <a:solidFill>
                  <a:srgbClr val="800000"/>
                </a:solidFill>
                <a:cs typeface="Arial" charset="0"/>
              </a:rPr>
              <a:t>c</a:t>
            </a:r>
            <a:r>
              <a:rPr lang="en-US" b="1" i="1" dirty="0">
                <a:solidFill>
                  <a:srgbClr val="800000"/>
                </a:solidFill>
                <a:cs typeface="Arial" charset="0"/>
              </a:rPr>
              <a:t> (R)</a:t>
            </a:r>
            <a:r>
              <a:rPr lang="en-US" b="1" dirty="0">
                <a:solidFill>
                  <a:srgbClr val="800000"/>
                </a:solidFill>
                <a:cs typeface="Arial" charset="0"/>
              </a:rPr>
              <a:t>: </a:t>
            </a:r>
          </a:p>
          <a:p>
            <a:pPr lvl="1">
              <a:defRPr/>
            </a:pPr>
            <a:r>
              <a:rPr lang="en-US" b="1" i="1" dirty="0">
                <a:cs typeface="Arial" charset="0"/>
              </a:rPr>
              <a:t>c</a:t>
            </a:r>
            <a:r>
              <a:rPr lang="en-US" dirty="0">
                <a:cs typeface="Arial" charset="0"/>
              </a:rPr>
              <a:t> is a condition on R’s attributes</a:t>
            </a:r>
          </a:p>
          <a:p>
            <a:pPr lvl="1">
              <a:defRPr/>
            </a:pPr>
            <a:r>
              <a:rPr lang="en-US" dirty="0">
                <a:cs typeface="Arial" charset="0"/>
              </a:rPr>
              <a:t>Select subset of tuples from R that satisfy </a:t>
            </a:r>
            <a:r>
              <a:rPr lang="en-US" b="1" dirty="0">
                <a:cs typeface="Arial" charset="0"/>
              </a:rPr>
              <a:t>selection condition </a:t>
            </a:r>
            <a:r>
              <a:rPr lang="en-US" b="1" i="1" dirty="0">
                <a:cs typeface="Arial" charset="0"/>
              </a:rPr>
              <a:t>c</a:t>
            </a:r>
            <a:r>
              <a:rPr lang="en-US" dirty="0">
                <a:cs typeface="Arial" charset="0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3" y="3147561"/>
            <a:ext cx="3691820" cy="28995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53000" y="4752409"/>
            <a:ext cx="3426079" cy="9813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Hadoop, Selection is implemented as a Map-Only Job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84367" y="3348081"/>
            <a:ext cx="1814368" cy="954107"/>
          </a:xfrm>
          <a:prstGeom prst="rect">
            <a:avLst/>
          </a:prstGeom>
          <a:solidFill>
            <a:srgbClr val="F9FFB9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</a:rPr>
              <a:t>Select</a:t>
            </a:r>
            <a:r>
              <a:rPr lang="en-US" sz="1400" dirty="0" smtClean="0">
                <a:solidFill>
                  <a:srgbClr val="800000"/>
                </a:solidFill>
              </a:rPr>
              <a:t> </a:t>
            </a:r>
            <a:r>
              <a:rPr lang="en-US" sz="1400" dirty="0" smtClean="0"/>
              <a:t>*</a:t>
            </a:r>
          </a:p>
          <a:p>
            <a:r>
              <a:rPr lang="en-US" sz="1400" b="1" dirty="0" smtClean="0">
                <a:solidFill>
                  <a:srgbClr val="800000"/>
                </a:solidFill>
              </a:rPr>
              <a:t>From</a:t>
            </a:r>
            <a:r>
              <a:rPr lang="en-US" sz="1400" dirty="0" smtClean="0">
                <a:solidFill>
                  <a:srgbClr val="800000"/>
                </a:solidFill>
              </a:rPr>
              <a:t> </a:t>
            </a:r>
            <a:r>
              <a:rPr lang="en-US" sz="1400" dirty="0" smtClean="0"/>
              <a:t>R</a:t>
            </a:r>
          </a:p>
          <a:p>
            <a:r>
              <a:rPr lang="en-US" sz="1400" b="1" dirty="0" smtClean="0">
                <a:solidFill>
                  <a:srgbClr val="800000"/>
                </a:solidFill>
              </a:rPr>
              <a:t>Where</a:t>
            </a:r>
            <a:r>
              <a:rPr lang="en-US" sz="1400" dirty="0" smtClean="0">
                <a:solidFill>
                  <a:srgbClr val="800000"/>
                </a:solidFill>
              </a:rPr>
              <a:t> </a:t>
            </a:r>
            <a:r>
              <a:rPr lang="en-US" sz="1400" dirty="0" smtClean="0"/>
              <a:t>R.A = R.B</a:t>
            </a:r>
          </a:p>
          <a:p>
            <a:r>
              <a:rPr lang="en-US" sz="1400" b="1" dirty="0" smtClean="0">
                <a:solidFill>
                  <a:srgbClr val="800000"/>
                </a:solidFill>
              </a:rPr>
              <a:t>And</a:t>
            </a:r>
            <a:r>
              <a:rPr lang="en-US" sz="1400" dirty="0" smtClean="0">
                <a:solidFill>
                  <a:srgbClr val="800000"/>
                </a:solidFill>
              </a:rPr>
              <a:t> </a:t>
            </a:r>
            <a:r>
              <a:rPr lang="en-US" sz="1400" dirty="0" smtClean="0"/>
              <a:t>R.D &gt; 5;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27944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MapReduce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828" y="1789492"/>
            <a:ext cx="5954423" cy="4276029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</a:rPr>
              <a:t>MapReduce is a computing paradigm </a:t>
            </a:r>
          </a:p>
          <a:p>
            <a:pPr lvl="1"/>
            <a:r>
              <a:rPr lang="en-US" sz="2000" dirty="0" smtClean="0"/>
              <a:t>A specific mechanism of processing the data</a:t>
            </a:r>
          </a:p>
          <a:p>
            <a:pPr lvl="1"/>
            <a:endParaRPr lang="en-US" sz="2000" dirty="0"/>
          </a:p>
          <a:p>
            <a:r>
              <a:rPr lang="en-US" sz="2000" dirty="0" smtClean="0"/>
              <a:t>MapReduce                           Relational DBs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Left-Right Arrow 4"/>
          <p:cNvSpPr/>
          <p:nvPr/>
        </p:nvSpPr>
        <p:spPr>
          <a:xfrm>
            <a:off x="2465893" y="3151004"/>
            <a:ext cx="1311293" cy="37933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930235" y="2435308"/>
            <a:ext cx="3318437" cy="2992461"/>
            <a:chOff x="5196034" y="2343028"/>
            <a:chExt cx="3318437" cy="299246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9454" y="2343028"/>
              <a:ext cx="1264216" cy="126421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3958" y="3381907"/>
              <a:ext cx="812499" cy="5496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56067" y="4210587"/>
              <a:ext cx="732691" cy="732691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6127614" y="3001728"/>
              <a:ext cx="610287" cy="2473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6185344" y="3480025"/>
              <a:ext cx="704957" cy="36284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5674022" y="3694434"/>
              <a:ext cx="1368679" cy="93185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5196034" y="3694434"/>
              <a:ext cx="1846667" cy="1641055"/>
            </a:xfrm>
            <a:prstGeom prst="straightConnector1">
              <a:avLst/>
            </a:prstGeom>
            <a:ln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597662" y="2482198"/>
              <a:ext cx="2916809" cy="307777"/>
            </a:xfrm>
            <a:prstGeom prst="rect">
              <a:avLst/>
            </a:prstGeom>
            <a:solidFill>
              <a:srgbClr val="F9FFB9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Different Implementations/Systems</a:t>
              </a:r>
              <a:endParaRPr lang="en-US" sz="1400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31510" y="3533117"/>
            <a:ext cx="4197785" cy="1919902"/>
            <a:chOff x="494829" y="3607244"/>
            <a:chExt cx="4197785" cy="191990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4829" y="4662374"/>
              <a:ext cx="864772" cy="86477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0160" y="4319596"/>
              <a:ext cx="940817" cy="34277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99681" y="4862890"/>
              <a:ext cx="1337938" cy="548894"/>
            </a:xfrm>
            <a:prstGeom prst="rect">
              <a:avLst/>
            </a:prstGeom>
          </p:spPr>
        </p:pic>
        <p:pic>
          <p:nvPicPr>
            <p:cNvPr id="25" name="Picture 24" descr="Screen Shot 2015-07-08 at 4.44.18 P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310" y="4545622"/>
              <a:ext cx="900113" cy="36106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33677" y="4537723"/>
              <a:ext cx="1258937" cy="688449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>
              <a:endCxn id="22" idx="0"/>
            </p:cNvCxnSpPr>
            <p:nvPr/>
          </p:nvCxnSpPr>
          <p:spPr>
            <a:xfrm flipH="1">
              <a:off x="1030569" y="3705762"/>
              <a:ext cx="488423" cy="613834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endCxn id="25" idx="0"/>
            </p:cNvCxnSpPr>
            <p:nvPr/>
          </p:nvCxnSpPr>
          <p:spPr>
            <a:xfrm>
              <a:off x="1699682" y="3694434"/>
              <a:ext cx="729685" cy="851188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149738" y="3686535"/>
              <a:ext cx="1808882" cy="851188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382118" y="3607244"/>
              <a:ext cx="1642479" cy="516009"/>
            </a:xfrm>
            <a:prstGeom prst="straightConnector1">
              <a:avLst/>
            </a:prstGeom>
            <a:ln>
              <a:solidFill>
                <a:srgbClr val="3366FF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0731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Color Filter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40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0999" y="1765987"/>
            <a:ext cx="7336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Job: </a:t>
            </a:r>
            <a:r>
              <a:rPr lang="en-US" b="1" dirty="0" smtClean="0">
                <a:solidFill>
                  <a:srgbClr val="800000"/>
                </a:solidFill>
              </a:rPr>
              <a:t>Select only the blue and the green colors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18" y="2705505"/>
            <a:ext cx="1147647" cy="36023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2118" y="2154890"/>
            <a:ext cx="128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Input blocks on HDFS</a:t>
            </a:r>
            <a:endParaRPr lang="en-US" sz="1400" dirty="0"/>
          </a:p>
        </p:txBody>
      </p:sp>
      <p:grpSp>
        <p:nvGrpSpPr>
          <p:cNvPr id="3" name="Group 2"/>
          <p:cNvGrpSpPr/>
          <p:nvPr/>
        </p:nvGrpSpPr>
        <p:grpSpPr>
          <a:xfrm>
            <a:off x="1639765" y="2154890"/>
            <a:ext cx="2630681" cy="3988965"/>
            <a:chOff x="1639765" y="2154890"/>
            <a:chExt cx="2630681" cy="3988965"/>
          </a:xfrm>
        </p:grpSpPr>
        <p:grpSp>
          <p:nvGrpSpPr>
            <p:cNvPr id="7" name="Group 6"/>
            <p:cNvGrpSpPr/>
            <p:nvPr/>
          </p:nvGrpSpPr>
          <p:grpSpPr>
            <a:xfrm>
              <a:off x="1639765" y="2886917"/>
              <a:ext cx="1269956" cy="3256938"/>
              <a:chOff x="1360665" y="2300723"/>
              <a:chExt cx="1269956" cy="325693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13442" y="2300723"/>
                <a:ext cx="817179" cy="61853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13442" y="3164323"/>
                <a:ext cx="817179" cy="618534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13442" y="4048123"/>
                <a:ext cx="817179" cy="61853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13442" y="4939127"/>
                <a:ext cx="817179" cy="618534"/>
              </a:xfrm>
              <a:prstGeom prst="rect">
                <a:avLst/>
              </a:prstGeom>
            </p:spPr>
          </p:pic>
          <p:cxnSp>
            <p:nvCxnSpPr>
              <p:cNvPr id="12" name="Straight Arrow Connector 11"/>
              <p:cNvCxnSpPr/>
              <p:nvPr/>
            </p:nvCxnSpPr>
            <p:spPr>
              <a:xfrm>
                <a:off x="1360665" y="2609990"/>
                <a:ext cx="45277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1360665" y="3462122"/>
                <a:ext cx="45277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1360665" y="4356641"/>
                <a:ext cx="45277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1360665" y="5247645"/>
                <a:ext cx="45277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1927432" y="2154890"/>
              <a:ext cx="1396968" cy="523220"/>
              <a:chOff x="1648332" y="1568696"/>
              <a:chExt cx="1396968" cy="523220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648332" y="1568696"/>
                <a:ext cx="13969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Produces (</a:t>
                </a:r>
                <a:r>
                  <a:rPr lang="en-US" sz="1400" i="1" dirty="0" smtClean="0"/>
                  <a:t>k</a:t>
                </a:r>
                <a:r>
                  <a:rPr lang="en-US" sz="1400" dirty="0" smtClean="0"/>
                  <a:t>, </a:t>
                </a:r>
                <a:r>
                  <a:rPr lang="en-US" sz="1400" i="1" dirty="0" smtClean="0"/>
                  <a:t>v</a:t>
                </a:r>
                <a:r>
                  <a:rPr lang="en-US" sz="1400" dirty="0" smtClean="0"/>
                  <a:t>)</a:t>
                </a:r>
              </a:p>
              <a:p>
                <a:r>
                  <a:rPr lang="en-US" sz="1400" dirty="0"/>
                  <a:t> </a:t>
                </a:r>
                <a:r>
                  <a:rPr lang="en-US" sz="1400" dirty="0" smtClean="0"/>
                  <a:t>  (    , 1)</a:t>
                </a:r>
              </a:p>
            </p:txBody>
          </p:sp>
          <p:sp>
            <p:nvSpPr>
              <p:cNvPr id="19" name="Rounded Rectangle 18"/>
              <p:cNvSpPr>
                <a:spLocks noChangeAspect="1"/>
              </p:cNvSpPr>
              <p:nvPr/>
            </p:nvSpPr>
            <p:spPr>
              <a:xfrm>
                <a:off x="1945958" y="1895712"/>
                <a:ext cx="109728" cy="109728"/>
              </a:xfrm>
              <a:prstGeom prst="round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>
              <a:off x="2909721" y="3222731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881811" y="4087783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881811" y="4942835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881811" y="5833839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900272" y="2914954"/>
              <a:ext cx="1370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Write to HDFS</a:t>
              </a:r>
              <a:endParaRPr lang="en-US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00272" y="3740539"/>
              <a:ext cx="1370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Write to HDFS</a:t>
              </a:r>
              <a:endParaRPr lang="en-US" sz="1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00272" y="4631914"/>
              <a:ext cx="1370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Write to HDFS</a:t>
              </a:r>
              <a:endParaRPr lang="en-US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00272" y="5526062"/>
              <a:ext cx="1370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Write to HDFS</a:t>
              </a:r>
              <a:endParaRPr lang="en-US" sz="1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277659" y="1897850"/>
            <a:ext cx="3584497" cy="1200329"/>
          </a:xfrm>
          <a:prstGeom prst="rect">
            <a:avLst/>
          </a:prstGeom>
          <a:solidFill>
            <a:srgbClr val="FFFF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Each map task will select only the blue or green colors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No need for reduce phase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173067" y="2967861"/>
            <a:ext cx="4560648" cy="3175993"/>
            <a:chOff x="4173067" y="2967861"/>
            <a:chExt cx="4560648" cy="3175993"/>
          </a:xfrm>
        </p:grpSpPr>
        <p:sp>
          <p:nvSpPr>
            <p:cNvPr id="34" name="TextBox 33"/>
            <p:cNvSpPr txBox="1"/>
            <p:nvPr/>
          </p:nvSpPr>
          <p:spPr>
            <a:xfrm>
              <a:off x="4191000" y="2967861"/>
              <a:ext cx="970413" cy="3175993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noAutofit/>
            </a:bodyPr>
            <a:lstStyle/>
            <a:p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173067" y="3040304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Part0001</a:t>
              </a:r>
              <a:endParaRPr 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73067" y="3933894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Part0002</a:t>
              </a:r>
              <a:endParaRPr lang="en-US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173067" y="4785802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Part0003</a:t>
              </a:r>
              <a:endParaRPr lang="en-US" sz="14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173067" y="5679950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Part0004</a:t>
              </a:r>
              <a:endParaRPr lang="en-US" sz="1400" dirty="0"/>
            </a:p>
          </p:txBody>
        </p:sp>
        <p:cxnSp>
          <p:nvCxnSpPr>
            <p:cNvPr id="36" name="Straight Arrow Connector 35"/>
            <p:cNvCxnSpPr>
              <a:endCxn id="34" idx="3"/>
            </p:cNvCxnSpPr>
            <p:nvPr/>
          </p:nvCxnSpPr>
          <p:spPr>
            <a:xfrm flipH="1" flipV="1">
              <a:off x="5161413" y="4555858"/>
              <a:ext cx="1060646" cy="78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6199618" y="4226976"/>
              <a:ext cx="25340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That’s the output file, it has 4 parts on probably 4 different machines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944728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Projection: </a:t>
            </a:r>
            <a:r>
              <a:rPr lang="en-US" dirty="0">
                <a:cs typeface="Arial" charset="0"/>
              </a:rPr>
              <a:t>π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957" y="1696537"/>
            <a:ext cx="7345363" cy="1437135"/>
          </a:xfrm>
        </p:spPr>
        <p:txBody>
          <a:bodyPr/>
          <a:lstStyle/>
          <a:p>
            <a:pPr>
              <a:defRPr/>
            </a:pPr>
            <a:r>
              <a:rPr lang="en-US" sz="1800" dirty="0">
                <a:cs typeface="Arial" charset="0"/>
              </a:rPr>
              <a:t>π</a:t>
            </a:r>
            <a:r>
              <a:rPr lang="en-US" sz="1800" baseline="-25000" dirty="0">
                <a:cs typeface="Arial" charset="0"/>
              </a:rPr>
              <a:t>A1, A2, …, An</a:t>
            </a:r>
            <a:r>
              <a:rPr lang="en-US" sz="1800" dirty="0">
                <a:cs typeface="Arial" charset="0"/>
              </a:rPr>
              <a:t> (R), with A1, A2, …, An </a:t>
            </a:r>
            <a:r>
              <a:rPr lang="en-US" sz="1800" dirty="0">
                <a:cs typeface="Arial" charset="0"/>
                <a:sym typeface="Symbol" charset="0"/>
              </a:rPr>
              <a:t></a:t>
            </a:r>
            <a:r>
              <a:rPr lang="en-US" sz="1800" dirty="0">
                <a:cs typeface="Arial" charset="0"/>
              </a:rPr>
              <a:t> attributes A</a:t>
            </a:r>
            <a:r>
              <a:rPr lang="en-US" sz="1800" baseline="-25000" dirty="0">
                <a:cs typeface="Arial" charset="0"/>
              </a:rPr>
              <a:t>R</a:t>
            </a:r>
            <a:r>
              <a:rPr lang="en-US" sz="1800" dirty="0">
                <a:cs typeface="Arial" charset="0"/>
              </a:rPr>
              <a:t> </a:t>
            </a:r>
          </a:p>
          <a:p>
            <a:pPr lvl="1">
              <a:defRPr/>
            </a:pPr>
            <a:r>
              <a:rPr lang="en-US" sz="1800" dirty="0">
                <a:cs typeface="Arial" charset="0"/>
              </a:rPr>
              <a:t>returns all tuples in R, but only columns A1, A2, …, An</a:t>
            </a:r>
          </a:p>
          <a:p>
            <a:pPr>
              <a:defRPr/>
            </a:pPr>
            <a:r>
              <a:rPr lang="en-US" sz="2000" dirty="0" smtClean="0">
                <a:cs typeface="Arial" charset="0"/>
              </a:rPr>
              <a:t>A1</a:t>
            </a:r>
            <a:r>
              <a:rPr lang="en-US" sz="2000" dirty="0">
                <a:cs typeface="Arial" charset="0"/>
              </a:rPr>
              <a:t>, A2, …, An  are called </a:t>
            </a:r>
            <a:r>
              <a:rPr lang="en-US" sz="2000" b="1" i="1" dirty="0">
                <a:solidFill>
                  <a:srgbClr val="800000"/>
                </a:solidFill>
                <a:cs typeface="Arial" charset="0"/>
              </a:rPr>
              <a:t>Projection </a:t>
            </a:r>
            <a:r>
              <a:rPr lang="en-US" sz="2000" b="1" i="1" dirty="0" smtClean="0">
                <a:solidFill>
                  <a:srgbClr val="800000"/>
                </a:solidFill>
                <a:cs typeface="Arial" charset="0"/>
              </a:rPr>
              <a:t>List</a:t>
            </a:r>
            <a:endParaRPr lang="en-US" sz="2000" b="1" i="1" dirty="0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41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57" y="3216175"/>
            <a:ext cx="4152814" cy="27048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000" y="3521258"/>
            <a:ext cx="2474138" cy="523220"/>
          </a:xfrm>
          <a:prstGeom prst="rect">
            <a:avLst/>
          </a:prstGeom>
          <a:solidFill>
            <a:srgbClr val="F9FFB9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</a:rPr>
              <a:t>Select</a:t>
            </a:r>
            <a:r>
              <a:rPr lang="en-US" sz="1400" dirty="0" smtClean="0">
                <a:solidFill>
                  <a:srgbClr val="800000"/>
                </a:solidFill>
              </a:rPr>
              <a:t> </a:t>
            </a:r>
            <a:r>
              <a:rPr lang="en-US" sz="1400" dirty="0" smtClean="0"/>
              <a:t>C, A as V, C*3+B as X </a:t>
            </a:r>
          </a:p>
          <a:p>
            <a:r>
              <a:rPr lang="en-US" sz="1400" b="1" dirty="0" smtClean="0">
                <a:solidFill>
                  <a:srgbClr val="800000"/>
                </a:solidFill>
              </a:rPr>
              <a:t>From</a:t>
            </a:r>
            <a:r>
              <a:rPr lang="en-US" sz="1400" dirty="0" smtClean="0">
                <a:solidFill>
                  <a:srgbClr val="800000"/>
                </a:solidFill>
              </a:rPr>
              <a:t> </a:t>
            </a:r>
            <a:r>
              <a:rPr lang="en-US" sz="1400" dirty="0" smtClean="0"/>
              <a:t>R;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4953000" y="4595725"/>
            <a:ext cx="3426079" cy="9813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Hadoop, Projection is implemented as a Map-Only Job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59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Grouping &amp; Aggregation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599" y="1754262"/>
            <a:ext cx="7742876" cy="428218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800000"/>
                </a:solidFill>
              </a:rPr>
              <a:t>Aggregation function </a:t>
            </a:r>
            <a:r>
              <a:rPr lang="en-US" sz="2000" dirty="0"/>
              <a:t>takes a collection of values and returns a single value as a result</a:t>
            </a:r>
          </a:p>
          <a:p>
            <a:pPr lvl="1">
              <a:defRPr/>
            </a:pPr>
            <a:r>
              <a:rPr lang="en-US" sz="1600" b="1" dirty="0" err="1"/>
              <a:t>avg</a:t>
            </a:r>
            <a:r>
              <a:rPr lang="en-US" sz="1600" dirty="0"/>
              <a:t>: average value </a:t>
            </a:r>
          </a:p>
          <a:p>
            <a:pPr lvl="1">
              <a:defRPr/>
            </a:pPr>
            <a:r>
              <a:rPr lang="en-US" sz="1600" b="1" dirty="0"/>
              <a:t>min</a:t>
            </a:r>
            <a:r>
              <a:rPr lang="en-US" sz="1600" dirty="0"/>
              <a:t>: minimum value </a:t>
            </a:r>
          </a:p>
          <a:p>
            <a:pPr lvl="1">
              <a:defRPr/>
            </a:pPr>
            <a:r>
              <a:rPr lang="en-US" sz="1600" b="1" dirty="0"/>
              <a:t>max</a:t>
            </a:r>
            <a:r>
              <a:rPr lang="en-US" sz="1600" dirty="0"/>
              <a:t>: maximum value </a:t>
            </a:r>
          </a:p>
          <a:p>
            <a:pPr lvl="1">
              <a:defRPr/>
            </a:pPr>
            <a:r>
              <a:rPr lang="en-US" sz="1600" b="1" dirty="0"/>
              <a:t>sum</a:t>
            </a:r>
            <a:r>
              <a:rPr lang="en-US" sz="1600" dirty="0"/>
              <a:t>: sum of values </a:t>
            </a:r>
          </a:p>
          <a:p>
            <a:pPr lvl="1">
              <a:defRPr/>
            </a:pPr>
            <a:r>
              <a:rPr lang="en-US" sz="1600" b="1" dirty="0"/>
              <a:t>count</a:t>
            </a:r>
            <a:r>
              <a:rPr lang="en-US" sz="1600" dirty="0"/>
              <a:t>: number of values</a:t>
            </a:r>
          </a:p>
          <a:p>
            <a:pPr>
              <a:defRPr/>
            </a:pPr>
            <a:r>
              <a:rPr lang="en-US" sz="2000" b="1" dirty="0" err="1" smtClean="0">
                <a:solidFill>
                  <a:srgbClr val="800000"/>
                </a:solidFill>
              </a:rPr>
              <a:t>Grouing</a:t>
            </a:r>
            <a:r>
              <a:rPr lang="en-US" sz="2000" b="1" dirty="0" smtClean="0">
                <a:solidFill>
                  <a:srgbClr val="800000"/>
                </a:solidFill>
              </a:rPr>
              <a:t> </a:t>
            </a:r>
            <a:r>
              <a:rPr lang="en-US" sz="2000" b="1" dirty="0">
                <a:solidFill>
                  <a:srgbClr val="800000"/>
                </a:solidFill>
              </a:rPr>
              <a:t>&amp; Aggregate operation </a:t>
            </a:r>
            <a:r>
              <a:rPr lang="en-US" sz="2000" dirty="0"/>
              <a:t>in relational algebra </a:t>
            </a:r>
          </a:p>
          <a:p>
            <a:pPr lvl="1">
              <a:defRPr/>
            </a:pPr>
            <a:r>
              <a:rPr lang="en-US" sz="1600" dirty="0">
                <a:cs typeface="Arial" charset="0"/>
                <a:sym typeface="Symbol" charset="0"/>
              </a:rPr>
              <a:t></a:t>
            </a:r>
            <a:r>
              <a:rPr lang="en-US" sz="1600" baseline="-25000" dirty="0">
                <a:solidFill>
                  <a:srgbClr val="FF0000"/>
                </a:solidFill>
              </a:rPr>
              <a:t>g1,g2, …</a:t>
            </a:r>
            <a:r>
              <a:rPr lang="en-US" sz="1600" baseline="-25000" dirty="0" err="1">
                <a:solidFill>
                  <a:srgbClr val="FF0000"/>
                </a:solidFill>
              </a:rPr>
              <a:t>gm</a:t>
            </a:r>
            <a:r>
              <a:rPr lang="en-US" sz="1600" baseline="-25000" dirty="0">
                <a:solidFill>
                  <a:srgbClr val="FF0000"/>
                </a:solidFill>
              </a:rPr>
              <a:t>,</a:t>
            </a:r>
            <a:r>
              <a:rPr lang="en-US" sz="1600" baseline="-25000" dirty="0"/>
              <a:t> </a:t>
            </a:r>
            <a:r>
              <a:rPr lang="en-US" sz="1600" baseline="-25000" dirty="0">
                <a:solidFill>
                  <a:srgbClr val="3366FF"/>
                </a:solidFill>
              </a:rPr>
              <a:t>F1(A1), F2(A2), …</a:t>
            </a:r>
            <a:r>
              <a:rPr lang="en-US" sz="1600" baseline="-25000" dirty="0" err="1">
                <a:solidFill>
                  <a:srgbClr val="3366FF"/>
                </a:solidFill>
              </a:rPr>
              <a:t>Fn</a:t>
            </a:r>
            <a:r>
              <a:rPr lang="en-US" sz="1600" baseline="-25000" dirty="0">
                <a:solidFill>
                  <a:srgbClr val="3366FF"/>
                </a:solidFill>
              </a:rPr>
              <a:t>(An) </a:t>
            </a:r>
            <a:r>
              <a:rPr lang="en-US" sz="1600" dirty="0"/>
              <a:t>(R)</a:t>
            </a:r>
          </a:p>
          <a:p>
            <a:pPr lvl="1">
              <a:defRPr/>
            </a:pPr>
            <a:r>
              <a:rPr lang="en-US" sz="1600" i="1" dirty="0"/>
              <a:t>R </a:t>
            </a:r>
            <a:r>
              <a:rPr lang="en-US" sz="1600" dirty="0"/>
              <a:t>is a relation or any relational-algebra expression</a:t>
            </a:r>
          </a:p>
          <a:p>
            <a:pPr lvl="1">
              <a:defRPr/>
            </a:pPr>
            <a:r>
              <a:rPr lang="en-US" sz="1600" i="1" dirty="0"/>
              <a:t>g1, g2, …</a:t>
            </a:r>
            <a:r>
              <a:rPr lang="en-US" sz="1600" i="1" dirty="0" err="1"/>
              <a:t>gm</a:t>
            </a:r>
            <a:r>
              <a:rPr lang="en-US" sz="1600" i="1" dirty="0"/>
              <a:t> </a:t>
            </a:r>
            <a:r>
              <a:rPr lang="en-US" sz="1600" dirty="0"/>
              <a:t>is a list of attributes on which to group (can be empty) </a:t>
            </a:r>
          </a:p>
          <a:p>
            <a:pPr lvl="1">
              <a:defRPr/>
            </a:pPr>
            <a:r>
              <a:rPr lang="en-US" sz="1600" dirty="0"/>
              <a:t>Each </a:t>
            </a:r>
            <a:r>
              <a:rPr lang="en-US" sz="1600" b="1" i="1" dirty="0"/>
              <a:t>Fi</a:t>
            </a:r>
            <a:r>
              <a:rPr lang="en-US" sz="1600" i="1" dirty="0"/>
              <a:t> </a:t>
            </a:r>
            <a:r>
              <a:rPr lang="en-US" sz="1600" dirty="0"/>
              <a:t>is an aggregate function applied on attribute </a:t>
            </a:r>
            <a:r>
              <a:rPr lang="en-US" sz="1600" b="1" i="1" dirty="0"/>
              <a:t>A</a:t>
            </a:r>
            <a:r>
              <a:rPr lang="en-US" sz="1600" i="1" dirty="0"/>
              <a:t>i </a:t>
            </a:r>
            <a:r>
              <a:rPr lang="en-US" sz="1600" dirty="0"/>
              <a:t>within each group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400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Grouping &amp; Aggregation Operator: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43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84" y="1738410"/>
            <a:ext cx="5637955" cy="28219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084" y="4719279"/>
            <a:ext cx="1903625" cy="523220"/>
          </a:xfrm>
          <a:prstGeom prst="rect">
            <a:avLst/>
          </a:prstGeom>
          <a:solidFill>
            <a:srgbClr val="F9FFB9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</a:rPr>
              <a:t>Select</a:t>
            </a:r>
            <a:r>
              <a:rPr lang="en-US" sz="1400" dirty="0" smtClean="0">
                <a:solidFill>
                  <a:srgbClr val="800000"/>
                </a:solidFill>
              </a:rPr>
              <a:t> </a:t>
            </a:r>
            <a:r>
              <a:rPr lang="en-US" sz="1400" dirty="0" smtClean="0"/>
              <a:t>sum(C)</a:t>
            </a:r>
          </a:p>
          <a:p>
            <a:r>
              <a:rPr lang="en-US" sz="1400" b="1" dirty="0" smtClean="0">
                <a:solidFill>
                  <a:srgbClr val="800000"/>
                </a:solidFill>
              </a:rPr>
              <a:t>From</a:t>
            </a:r>
            <a:r>
              <a:rPr lang="en-US" sz="1400" dirty="0" smtClean="0">
                <a:solidFill>
                  <a:srgbClr val="800000"/>
                </a:solidFill>
              </a:rPr>
              <a:t> </a:t>
            </a:r>
            <a:r>
              <a:rPr lang="en-US" sz="1400" dirty="0" smtClean="0"/>
              <a:t>R;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38868" y="4717001"/>
            <a:ext cx="2739263" cy="738664"/>
          </a:xfrm>
          <a:prstGeom prst="rect">
            <a:avLst/>
          </a:prstGeom>
          <a:solidFill>
            <a:srgbClr val="F9FFB9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</a:rPr>
              <a:t>Select</a:t>
            </a:r>
            <a:r>
              <a:rPr lang="en-US" sz="1400" dirty="0" smtClean="0">
                <a:solidFill>
                  <a:srgbClr val="800000"/>
                </a:solidFill>
              </a:rPr>
              <a:t> </a:t>
            </a:r>
            <a:r>
              <a:rPr lang="en-US" sz="1400" dirty="0" smtClean="0"/>
              <a:t>sum(balance)</a:t>
            </a:r>
          </a:p>
          <a:p>
            <a:r>
              <a:rPr lang="en-US" sz="1400" b="1" dirty="0" smtClean="0">
                <a:solidFill>
                  <a:srgbClr val="800000"/>
                </a:solidFill>
              </a:rPr>
              <a:t>From</a:t>
            </a:r>
            <a:r>
              <a:rPr lang="en-US" sz="1400" dirty="0" smtClean="0">
                <a:solidFill>
                  <a:srgbClr val="800000"/>
                </a:solidFill>
              </a:rPr>
              <a:t> </a:t>
            </a:r>
            <a:r>
              <a:rPr lang="en-US" sz="1400" dirty="0" smtClean="0"/>
              <a:t>S</a:t>
            </a:r>
          </a:p>
          <a:p>
            <a:r>
              <a:rPr lang="en-US" sz="1400" b="1" dirty="0" smtClean="0">
                <a:solidFill>
                  <a:srgbClr val="800000"/>
                </a:solidFill>
              </a:rPr>
              <a:t>Group By </a:t>
            </a:r>
            <a:r>
              <a:rPr lang="en-US" sz="1400" dirty="0" err="1" smtClean="0"/>
              <a:t>branch_name</a:t>
            </a:r>
            <a:r>
              <a:rPr lang="en-US" sz="1400" dirty="0" smtClean="0"/>
              <a:t>;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5861" y="3280404"/>
            <a:ext cx="2515373" cy="15685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Hadoop, Grouping &amp; Aggregation is implemented as a </a:t>
            </a:r>
          </a:p>
          <a:p>
            <a:pPr algn="ctr"/>
            <a:r>
              <a:rPr lang="en-US" dirty="0" smtClean="0"/>
              <a:t>Map-Reduce Job</a:t>
            </a:r>
            <a:endParaRPr lang="en-US" dirty="0"/>
          </a:p>
        </p:txBody>
      </p: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5235378" y="5353722"/>
            <a:ext cx="3415856" cy="685800"/>
            <a:chOff x="3401174" y="4876800"/>
            <a:chExt cx="3791657" cy="685800"/>
          </a:xfrm>
        </p:grpSpPr>
        <p:pic>
          <p:nvPicPr>
            <p:cNvPr id="15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174" y="4934622"/>
              <a:ext cx="949121" cy="627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>
              <a:off x="4253593" y="4876800"/>
              <a:ext cx="2939238" cy="685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800" dirty="0" smtClean="0">
                  <a:solidFill>
                    <a:srgbClr val="FFFF00"/>
                  </a:solidFill>
                </a:rPr>
                <a:t>What is the key/value?</a:t>
              </a:r>
              <a:endParaRPr lang="en-US" sz="18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0335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79557"/>
            <a:ext cx="8229600" cy="43762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Word Count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44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90800" y="5635692"/>
            <a:ext cx="677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92934"/>
                </a:solidFill>
              </a:rPr>
              <a:t>Map </a:t>
            </a:r>
          </a:p>
          <a:p>
            <a:r>
              <a:rPr lang="en-US" sz="1400" b="1" dirty="0" smtClean="0">
                <a:solidFill>
                  <a:srgbClr val="292934"/>
                </a:solidFill>
              </a:rPr>
              <a:t>Tasks</a:t>
            </a:r>
            <a:endParaRPr lang="en-US" sz="1400" b="1" dirty="0">
              <a:solidFill>
                <a:srgbClr val="29293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600" y="5625512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92934"/>
                </a:solidFill>
              </a:rPr>
              <a:t>Reduce</a:t>
            </a:r>
          </a:p>
          <a:p>
            <a:r>
              <a:rPr lang="en-US" sz="1400" b="1" dirty="0" smtClean="0">
                <a:solidFill>
                  <a:srgbClr val="292934"/>
                </a:solidFill>
              </a:rPr>
              <a:t>Tasks</a:t>
            </a:r>
            <a:endParaRPr lang="en-US" sz="1400" b="1" dirty="0">
              <a:solidFill>
                <a:srgbClr val="292934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85800"/>
          </a:xfrm>
        </p:spPr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Job: Count the occurrences of each word in a data set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07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Duplicate Elimination: </a:t>
            </a:r>
            <a:r>
              <a:rPr lang="en-US" dirty="0">
                <a:cs typeface="Arial" charset="0"/>
                <a:sym typeface="Symbol" charset="0"/>
              </a:rPr>
              <a:t></a:t>
            </a:r>
            <a:r>
              <a:rPr lang="en-US" dirty="0">
                <a:cs typeface="Arial" charset="0"/>
              </a:rPr>
              <a:t> (R)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675" y="1844973"/>
            <a:ext cx="7345363" cy="97533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Delete all duplicate records</a:t>
            </a:r>
          </a:p>
          <a:p>
            <a:pPr>
              <a:defRPr/>
            </a:pPr>
            <a:r>
              <a:rPr lang="en-US" dirty="0"/>
              <a:t>Convert a bag to a set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45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212" y="3099139"/>
            <a:ext cx="3809699" cy="20662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976" y="2224851"/>
            <a:ext cx="2515373" cy="15685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Hadoop, duplicate elimination  is implemented as a </a:t>
            </a:r>
          </a:p>
          <a:p>
            <a:pPr algn="ctr"/>
            <a:r>
              <a:rPr lang="en-US" dirty="0" smtClean="0"/>
              <a:t>Map-Reduce Job</a:t>
            </a:r>
            <a:endParaRPr lang="en-US" dirty="0"/>
          </a:p>
        </p:txBody>
      </p:sp>
      <p:grpSp>
        <p:nvGrpSpPr>
          <p:cNvPr id="7" name="Group 43"/>
          <p:cNvGrpSpPr>
            <a:grpSpLocks/>
          </p:cNvGrpSpPr>
          <p:nvPr/>
        </p:nvGrpSpPr>
        <p:grpSpPr bwMode="auto">
          <a:xfrm>
            <a:off x="5177648" y="4900164"/>
            <a:ext cx="3415856" cy="685800"/>
            <a:chOff x="3401174" y="4876800"/>
            <a:chExt cx="3791657" cy="685800"/>
          </a:xfrm>
        </p:grpSpPr>
        <p:pic>
          <p:nvPicPr>
            <p:cNvPr id="8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174" y="4934622"/>
              <a:ext cx="949121" cy="627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ounded Rectangle 8"/>
            <p:cNvSpPr/>
            <p:nvPr/>
          </p:nvSpPr>
          <p:spPr>
            <a:xfrm>
              <a:off x="4253593" y="4876800"/>
              <a:ext cx="2939238" cy="685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800" dirty="0" smtClean="0">
                  <a:solidFill>
                    <a:srgbClr val="FFFF00"/>
                  </a:solidFill>
                </a:rPr>
                <a:t>What is the key/value?</a:t>
              </a:r>
              <a:endParaRPr lang="en-US" sz="18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516354" y="2871196"/>
            <a:ext cx="1903625" cy="523220"/>
          </a:xfrm>
          <a:prstGeom prst="rect">
            <a:avLst/>
          </a:prstGeom>
          <a:solidFill>
            <a:srgbClr val="F9FFB9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</a:rPr>
              <a:t>Select</a:t>
            </a:r>
            <a:r>
              <a:rPr lang="en-US" sz="1400" dirty="0" smtClean="0">
                <a:solidFill>
                  <a:srgbClr val="800000"/>
                </a:solidFill>
              </a:rPr>
              <a:t> </a:t>
            </a:r>
            <a:r>
              <a:rPr lang="en-US" sz="1400" dirty="0" smtClean="0"/>
              <a:t>Distinct *</a:t>
            </a:r>
          </a:p>
          <a:p>
            <a:r>
              <a:rPr lang="en-US" sz="1400" b="1" dirty="0" smtClean="0">
                <a:solidFill>
                  <a:srgbClr val="800000"/>
                </a:solidFill>
              </a:rPr>
              <a:t>From</a:t>
            </a:r>
            <a:r>
              <a:rPr lang="en-US" sz="1400" dirty="0" smtClean="0">
                <a:solidFill>
                  <a:srgbClr val="800000"/>
                </a:solidFill>
              </a:rPr>
              <a:t> </a:t>
            </a:r>
            <a:r>
              <a:rPr lang="en-US" sz="1400" dirty="0" smtClean="0"/>
              <a:t>R;</a:t>
            </a:r>
          </a:p>
        </p:txBody>
      </p:sp>
    </p:spTree>
    <p:extLst>
      <p:ext uri="{BB962C8B-B14F-4D97-AF65-F5344CB8AC3E}">
        <p14:creationId xmlns:p14="http://schemas.microsoft.com/office/powerpoint/2010/main" val="2968377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Join: </a:t>
            </a:r>
            <a:r>
              <a:rPr lang="en-US" dirty="0"/>
              <a:t>R </a:t>
            </a:r>
            <a:r>
              <a:rPr lang="en-US" baseline="30000" dirty="0">
                <a:cs typeface="Arial Unicode MS" charset="0"/>
              </a:rPr>
              <a:t>⋈</a:t>
            </a:r>
            <a:r>
              <a:rPr lang="en-US" baseline="-25000" dirty="0">
                <a:cs typeface="Arial Unicode MS" charset="0"/>
              </a:rPr>
              <a:t>C </a:t>
            </a:r>
            <a:r>
              <a:rPr lang="en-US" dirty="0"/>
              <a:t>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215" y="1886206"/>
            <a:ext cx="7345363" cy="3931920"/>
          </a:xfrm>
        </p:spPr>
        <p:txBody>
          <a:bodyPr/>
          <a:lstStyle/>
          <a:p>
            <a:pPr>
              <a:defRPr/>
            </a:pPr>
            <a:r>
              <a:rPr lang="en-US" dirty="0"/>
              <a:t>Theta Join is cross product, with condition C</a:t>
            </a:r>
          </a:p>
          <a:p>
            <a:pPr>
              <a:defRPr/>
            </a:pPr>
            <a:r>
              <a:rPr lang="en-US" dirty="0" smtClean="0"/>
              <a:t> </a:t>
            </a:r>
            <a:r>
              <a:rPr lang="en-US" dirty="0"/>
              <a:t>It is defined as </a:t>
            </a:r>
            <a:r>
              <a:rPr lang="en-US" dirty="0" smtClean="0"/>
              <a:t>:   R </a:t>
            </a:r>
            <a:r>
              <a:rPr lang="en-US" dirty="0">
                <a:cs typeface="Arial Unicode MS" charset="0"/>
              </a:rPr>
              <a:t>⋈</a:t>
            </a:r>
            <a:r>
              <a:rPr lang="en-US" baseline="-25000" dirty="0">
                <a:cs typeface="Arial Unicode MS" charset="0"/>
              </a:rPr>
              <a:t>C </a:t>
            </a:r>
            <a:r>
              <a:rPr lang="en-US" dirty="0"/>
              <a:t>S  =  </a:t>
            </a:r>
            <a:r>
              <a:rPr lang="en-US" dirty="0">
                <a:cs typeface="Arial" charset="0"/>
              </a:rPr>
              <a:t>(</a:t>
            </a:r>
            <a:r>
              <a:rPr lang="en-US" dirty="0" err="1">
                <a:cs typeface="Arial" charset="0"/>
              </a:rPr>
              <a:t>σ</a:t>
            </a:r>
            <a:r>
              <a:rPr lang="en-US" baseline="-25000" dirty="0" err="1">
                <a:cs typeface="Arial" charset="0"/>
              </a:rPr>
              <a:t>C</a:t>
            </a:r>
            <a:r>
              <a:rPr lang="en-US" dirty="0">
                <a:cs typeface="Arial" charset="0"/>
              </a:rPr>
              <a:t> (R X S))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46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689" y="3410166"/>
            <a:ext cx="5355391" cy="149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0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 187"/>
          <p:cNvSpPr>
            <a:spLocks noChangeArrowheads="1"/>
          </p:cNvSpPr>
          <p:nvPr/>
        </p:nvSpPr>
        <p:spPr bwMode="auto">
          <a:xfrm>
            <a:off x="266700" y="1068388"/>
            <a:ext cx="6102350" cy="481012"/>
          </a:xfrm>
          <a:prstGeom prst="rect">
            <a:avLst/>
          </a:prstGeom>
          <a:solidFill>
            <a:srgbClr val="E8E8ED"/>
          </a:solidFill>
          <a:ln w="12700">
            <a:solidFill>
              <a:srgbClr val="22210C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88" y="162452"/>
            <a:ext cx="8812212" cy="82656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ea typeface="+mj-ea"/>
                <a:cs typeface="+mj-cs"/>
              </a:rPr>
              <a:t>Joining Two Large Datasets: </a:t>
            </a:r>
            <a:r>
              <a:rPr lang="en-US" sz="3200" dirty="0" smtClean="0">
                <a:solidFill>
                  <a:srgbClr val="FFFF00"/>
                </a:solidFill>
                <a:ea typeface="+mj-ea"/>
                <a:cs typeface="+mj-cs"/>
              </a:rPr>
              <a:t>Re-Partition Join</a:t>
            </a:r>
            <a:endParaRPr lang="en-US" sz="32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40963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E7B958-D223-724B-8EFE-5EDFF459C407}" type="slidenum">
              <a:rPr lang="x-none" sz="1400">
                <a:solidFill>
                  <a:srgbClr val="FFFFFF"/>
                </a:solidFill>
              </a:rPr>
              <a:pPr eaLnBrk="1" hangingPunct="1"/>
              <a:t>47</a:t>
            </a:fld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6" name="Can 5"/>
          <p:cNvSpPr>
            <a:spLocks noChangeArrowheads="1"/>
          </p:cNvSpPr>
          <p:nvPr/>
        </p:nvSpPr>
        <p:spPr bwMode="auto">
          <a:xfrm>
            <a:off x="266700" y="5435600"/>
            <a:ext cx="1371600" cy="1346200"/>
          </a:xfrm>
          <a:prstGeom prst="can">
            <a:avLst>
              <a:gd name="adj" fmla="val 16509"/>
            </a:avLst>
          </a:prstGeom>
          <a:solidFill>
            <a:srgbClr val="E8E8ED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Can 6"/>
          <p:cNvSpPr>
            <a:spLocks noChangeArrowheads="1"/>
          </p:cNvSpPr>
          <p:nvPr/>
        </p:nvSpPr>
        <p:spPr bwMode="auto">
          <a:xfrm>
            <a:off x="1778000" y="5435600"/>
            <a:ext cx="1371600" cy="1346200"/>
          </a:xfrm>
          <a:prstGeom prst="can">
            <a:avLst>
              <a:gd name="adj" fmla="val 17454"/>
            </a:avLst>
          </a:prstGeom>
          <a:solidFill>
            <a:srgbClr val="E8E8ED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Can 7"/>
          <p:cNvSpPr>
            <a:spLocks noChangeArrowheads="1"/>
          </p:cNvSpPr>
          <p:nvPr/>
        </p:nvSpPr>
        <p:spPr bwMode="auto">
          <a:xfrm>
            <a:off x="3251200" y="5435600"/>
            <a:ext cx="1371600" cy="1346200"/>
          </a:xfrm>
          <a:prstGeom prst="can">
            <a:avLst>
              <a:gd name="adj" fmla="val 14625"/>
            </a:avLst>
          </a:prstGeom>
          <a:solidFill>
            <a:srgbClr val="E8E8ED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Can 8"/>
          <p:cNvSpPr>
            <a:spLocks noChangeArrowheads="1"/>
          </p:cNvSpPr>
          <p:nvPr/>
        </p:nvSpPr>
        <p:spPr bwMode="auto">
          <a:xfrm>
            <a:off x="4749800" y="5435600"/>
            <a:ext cx="1371600" cy="1346200"/>
          </a:xfrm>
          <a:prstGeom prst="can">
            <a:avLst>
              <a:gd name="adj" fmla="val 16509"/>
            </a:avLst>
          </a:prstGeom>
          <a:solidFill>
            <a:srgbClr val="E8E8ED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40968" name="Group 76"/>
          <p:cNvGrpSpPr>
            <a:grpSpLocks/>
          </p:cNvGrpSpPr>
          <p:nvPr/>
        </p:nvGrpSpPr>
        <p:grpSpPr bwMode="auto">
          <a:xfrm>
            <a:off x="3392488" y="6256338"/>
            <a:ext cx="622300" cy="406400"/>
            <a:chOff x="4229100" y="2070100"/>
            <a:chExt cx="622300" cy="406400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229100" y="2070100"/>
              <a:ext cx="622300" cy="406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4389437" y="2298700"/>
              <a:ext cx="111125" cy="109537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Isosceles Triangle 11"/>
            <p:cNvSpPr>
              <a:spLocks noChangeArrowheads="1"/>
            </p:cNvSpPr>
            <p:nvPr/>
          </p:nvSpPr>
          <p:spPr bwMode="auto">
            <a:xfrm>
              <a:off x="4630737" y="2293937"/>
              <a:ext cx="182563" cy="114300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Hexagon 12"/>
            <p:cNvSpPr>
              <a:spLocks noChangeArrowheads="1"/>
            </p:cNvSpPr>
            <p:nvPr/>
          </p:nvSpPr>
          <p:spPr bwMode="auto">
            <a:xfrm>
              <a:off x="4500562" y="2141537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4287837" y="2133600"/>
              <a:ext cx="111125" cy="109537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69" name="Group 75"/>
          <p:cNvGrpSpPr>
            <a:grpSpLocks/>
          </p:cNvGrpSpPr>
          <p:nvPr/>
        </p:nvGrpSpPr>
        <p:grpSpPr bwMode="auto">
          <a:xfrm>
            <a:off x="5391150" y="5740400"/>
            <a:ext cx="622300" cy="406400"/>
            <a:chOff x="5676900" y="2514600"/>
            <a:chExt cx="622300" cy="406400"/>
          </a:xfrm>
        </p:grpSpPr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5676900" y="2514600"/>
              <a:ext cx="622300" cy="406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Isosceles Triangle 23"/>
            <p:cNvSpPr>
              <a:spLocks noChangeArrowheads="1"/>
            </p:cNvSpPr>
            <p:nvPr/>
          </p:nvSpPr>
          <p:spPr bwMode="auto">
            <a:xfrm>
              <a:off x="6078538" y="2738438"/>
              <a:ext cx="182562" cy="114300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Hexagon 24"/>
            <p:cNvSpPr>
              <a:spLocks noChangeArrowheads="1"/>
            </p:cNvSpPr>
            <p:nvPr/>
          </p:nvSpPr>
          <p:spPr bwMode="auto">
            <a:xfrm>
              <a:off x="5897563" y="2586038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5735638" y="2743200"/>
              <a:ext cx="111125" cy="109538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0" name="Group 77"/>
          <p:cNvGrpSpPr>
            <a:grpSpLocks/>
          </p:cNvGrpSpPr>
          <p:nvPr/>
        </p:nvGrpSpPr>
        <p:grpSpPr bwMode="auto">
          <a:xfrm>
            <a:off x="2170113" y="6288088"/>
            <a:ext cx="622300" cy="406400"/>
            <a:chOff x="4381500" y="2654300"/>
            <a:chExt cx="622300" cy="406400"/>
          </a:xfrm>
        </p:grpSpPr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4381500" y="2654300"/>
              <a:ext cx="622300" cy="406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Isosceles Triangle 18"/>
            <p:cNvSpPr>
              <a:spLocks noChangeArrowheads="1"/>
            </p:cNvSpPr>
            <p:nvPr/>
          </p:nvSpPr>
          <p:spPr bwMode="auto">
            <a:xfrm>
              <a:off x="4448175" y="2682875"/>
              <a:ext cx="182562" cy="114300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Hexagon 19"/>
            <p:cNvSpPr>
              <a:spLocks noChangeArrowheads="1"/>
            </p:cNvSpPr>
            <p:nvPr/>
          </p:nvSpPr>
          <p:spPr bwMode="auto">
            <a:xfrm>
              <a:off x="4716462" y="2713037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4783137" y="2921000"/>
              <a:ext cx="111125" cy="109537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Hexagon 26"/>
            <p:cNvSpPr>
              <a:spLocks noChangeArrowheads="1"/>
            </p:cNvSpPr>
            <p:nvPr/>
          </p:nvSpPr>
          <p:spPr bwMode="auto">
            <a:xfrm>
              <a:off x="4475162" y="2878137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1" name="Group 74"/>
          <p:cNvGrpSpPr>
            <a:grpSpLocks/>
          </p:cNvGrpSpPr>
          <p:nvPr/>
        </p:nvGrpSpPr>
        <p:grpSpPr bwMode="auto">
          <a:xfrm>
            <a:off x="331788" y="5764213"/>
            <a:ext cx="622300" cy="406400"/>
            <a:chOff x="4533900" y="3289300"/>
            <a:chExt cx="622300" cy="406400"/>
          </a:xfrm>
        </p:grpSpPr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4533900" y="3289300"/>
              <a:ext cx="622300" cy="406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Isosceles Triangle 28"/>
            <p:cNvSpPr>
              <a:spLocks noChangeArrowheads="1"/>
            </p:cNvSpPr>
            <p:nvPr/>
          </p:nvSpPr>
          <p:spPr bwMode="auto">
            <a:xfrm>
              <a:off x="4600575" y="3317875"/>
              <a:ext cx="182562" cy="114300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Hexagon 31"/>
            <p:cNvSpPr>
              <a:spLocks noChangeArrowheads="1"/>
            </p:cNvSpPr>
            <p:nvPr/>
          </p:nvSpPr>
          <p:spPr bwMode="auto">
            <a:xfrm>
              <a:off x="4627562" y="3513137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Isosceles Triangle 32"/>
            <p:cNvSpPr>
              <a:spLocks noChangeArrowheads="1"/>
            </p:cNvSpPr>
            <p:nvPr/>
          </p:nvSpPr>
          <p:spPr bwMode="auto">
            <a:xfrm>
              <a:off x="4867275" y="3330575"/>
              <a:ext cx="182562" cy="114300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>
              <a:spLocks noChangeArrowheads="1"/>
            </p:cNvSpPr>
            <p:nvPr/>
          </p:nvSpPr>
          <p:spPr bwMode="auto">
            <a:xfrm>
              <a:off x="4867275" y="3521075"/>
              <a:ext cx="182562" cy="114300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2" name="Group 81"/>
          <p:cNvGrpSpPr>
            <a:grpSpLocks/>
          </p:cNvGrpSpPr>
          <p:nvPr/>
        </p:nvGrpSpPr>
        <p:grpSpPr bwMode="auto">
          <a:xfrm>
            <a:off x="4870450" y="6232525"/>
            <a:ext cx="622300" cy="406400"/>
            <a:chOff x="2891536" y="2471928"/>
            <a:chExt cx="622300" cy="406400"/>
          </a:xfrm>
        </p:grpSpPr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2891536" y="2471928"/>
              <a:ext cx="622300" cy="4064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Isosceles Triangle 44"/>
            <p:cNvSpPr>
              <a:spLocks noChangeArrowheads="1"/>
            </p:cNvSpPr>
            <p:nvPr/>
          </p:nvSpPr>
          <p:spPr bwMode="auto">
            <a:xfrm>
              <a:off x="3293174" y="2695766"/>
              <a:ext cx="182562" cy="1143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Hexagon 45"/>
            <p:cNvSpPr>
              <a:spLocks noChangeArrowheads="1"/>
            </p:cNvSpPr>
            <p:nvPr/>
          </p:nvSpPr>
          <p:spPr bwMode="auto">
            <a:xfrm>
              <a:off x="3112199" y="2543366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950274" y="2700528"/>
              <a:ext cx="111125" cy="10953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3" name="Group 82"/>
          <p:cNvGrpSpPr>
            <a:grpSpLocks/>
          </p:cNvGrpSpPr>
          <p:nvPr/>
        </p:nvGrpSpPr>
        <p:grpSpPr bwMode="auto">
          <a:xfrm>
            <a:off x="2487613" y="5759450"/>
            <a:ext cx="622300" cy="406400"/>
            <a:chOff x="1913636" y="1719072"/>
            <a:chExt cx="622300" cy="406400"/>
          </a:xfrm>
        </p:grpSpPr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1913636" y="1719072"/>
              <a:ext cx="622300" cy="4064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7" name="Isosceles Triangle 66"/>
            <p:cNvSpPr>
              <a:spLocks noChangeArrowheads="1"/>
            </p:cNvSpPr>
            <p:nvPr/>
          </p:nvSpPr>
          <p:spPr bwMode="auto">
            <a:xfrm>
              <a:off x="2315273" y="1942910"/>
              <a:ext cx="182563" cy="1143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8" name="Hexagon 67"/>
            <p:cNvSpPr>
              <a:spLocks noChangeArrowheads="1"/>
            </p:cNvSpPr>
            <p:nvPr/>
          </p:nvSpPr>
          <p:spPr bwMode="auto">
            <a:xfrm>
              <a:off x="2134298" y="1790510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" name="Oval 68"/>
            <p:cNvSpPr>
              <a:spLocks noChangeArrowheads="1"/>
            </p:cNvSpPr>
            <p:nvPr/>
          </p:nvSpPr>
          <p:spPr bwMode="auto">
            <a:xfrm>
              <a:off x="1972373" y="1947672"/>
              <a:ext cx="111125" cy="10953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4" name="Group 78"/>
          <p:cNvGrpSpPr>
            <a:grpSpLocks/>
          </p:cNvGrpSpPr>
          <p:nvPr/>
        </p:nvGrpSpPr>
        <p:grpSpPr bwMode="auto">
          <a:xfrm>
            <a:off x="3900488" y="5735638"/>
            <a:ext cx="622300" cy="406400"/>
            <a:chOff x="453136" y="2150872"/>
            <a:chExt cx="622300" cy="406400"/>
          </a:xfrm>
        </p:grpSpPr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453136" y="2150872"/>
              <a:ext cx="622300" cy="4064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Isosceles Triangle 54"/>
            <p:cNvSpPr>
              <a:spLocks noChangeArrowheads="1"/>
            </p:cNvSpPr>
            <p:nvPr/>
          </p:nvSpPr>
          <p:spPr bwMode="auto">
            <a:xfrm>
              <a:off x="854773" y="2374709"/>
              <a:ext cx="182563" cy="1143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>
              <a:spLocks noChangeArrowheads="1"/>
            </p:cNvSpPr>
            <p:nvPr/>
          </p:nvSpPr>
          <p:spPr bwMode="auto">
            <a:xfrm>
              <a:off x="673798" y="2222309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511873" y="2379472"/>
              <a:ext cx="111125" cy="10953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0" name="Oval 69"/>
            <p:cNvSpPr>
              <a:spLocks noChangeArrowheads="1"/>
            </p:cNvSpPr>
            <p:nvPr/>
          </p:nvSpPr>
          <p:spPr bwMode="auto">
            <a:xfrm>
              <a:off x="524573" y="2214372"/>
              <a:ext cx="111125" cy="10953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5" name="Group 79"/>
          <p:cNvGrpSpPr>
            <a:grpSpLocks/>
          </p:cNvGrpSpPr>
          <p:nvPr/>
        </p:nvGrpSpPr>
        <p:grpSpPr bwMode="auto">
          <a:xfrm>
            <a:off x="1811338" y="5748338"/>
            <a:ext cx="622300" cy="406400"/>
            <a:chOff x="1651000" y="2738628"/>
            <a:chExt cx="622300" cy="406400"/>
          </a:xfrm>
        </p:grpSpPr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1651000" y="2738628"/>
              <a:ext cx="622300" cy="4064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" name="Isosceles Triangle 58"/>
            <p:cNvSpPr>
              <a:spLocks noChangeArrowheads="1"/>
            </p:cNvSpPr>
            <p:nvPr/>
          </p:nvSpPr>
          <p:spPr bwMode="auto">
            <a:xfrm>
              <a:off x="2052637" y="2962465"/>
              <a:ext cx="182563" cy="1143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709737" y="2967228"/>
              <a:ext cx="111125" cy="10953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" name="Isosceles Triangle 70"/>
            <p:cNvSpPr>
              <a:spLocks noChangeArrowheads="1"/>
            </p:cNvSpPr>
            <p:nvPr/>
          </p:nvSpPr>
          <p:spPr bwMode="auto">
            <a:xfrm>
              <a:off x="2014537" y="2810065"/>
              <a:ext cx="182563" cy="1143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" name="Isosceles Triangle 71"/>
            <p:cNvSpPr>
              <a:spLocks noChangeArrowheads="1"/>
            </p:cNvSpPr>
            <p:nvPr/>
          </p:nvSpPr>
          <p:spPr bwMode="auto">
            <a:xfrm>
              <a:off x="1874837" y="2962465"/>
              <a:ext cx="182563" cy="1143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" name="Oval 72"/>
            <p:cNvSpPr>
              <a:spLocks noChangeArrowheads="1"/>
            </p:cNvSpPr>
            <p:nvPr/>
          </p:nvSpPr>
          <p:spPr bwMode="auto">
            <a:xfrm>
              <a:off x="1811337" y="2814828"/>
              <a:ext cx="111125" cy="10953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6" name="Group 80"/>
          <p:cNvGrpSpPr>
            <a:grpSpLocks/>
          </p:cNvGrpSpPr>
          <p:nvPr/>
        </p:nvGrpSpPr>
        <p:grpSpPr bwMode="auto">
          <a:xfrm>
            <a:off x="879475" y="6253163"/>
            <a:ext cx="622300" cy="406400"/>
            <a:chOff x="2745486" y="3440684"/>
            <a:chExt cx="622300" cy="406400"/>
          </a:xfrm>
        </p:grpSpPr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2745486" y="3440684"/>
              <a:ext cx="622300" cy="4064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>
              <a:spLocks noChangeArrowheads="1"/>
            </p:cNvSpPr>
            <p:nvPr/>
          </p:nvSpPr>
          <p:spPr bwMode="auto">
            <a:xfrm>
              <a:off x="2953449" y="3499421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" name="Oval 64"/>
            <p:cNvSpPr>
              <a:spLocks noChangeArrowheads="1"/>
            </p:cNvSpPr>
            <p:nvPr/>
          </p:nvSpPr>
          <p:spPr bwMode="auto">
            <a:xfrm>
              <a:off x="2791524" y="3656584"/>
              <a:ext cx="111125" cy="10953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" name="Hexagon 73"/>
            <p:cNvSpPr>
              <a:spLocks noChangeArrowheads="1"/>
            </p:cNvSpPr>
            <p:nvPr/>
          </p:nvSpPr>
          <p:spPr bwMode="auto">
            <a:xfrm>
              <a:off x="3105849" y="3651821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7" name="Group 188"/>
          <p:cNvGrpSpPr>
            <a:grpSpLocks/>
          </p:cNvGrpSpPr>
          <p:nvPr/>
        </p:nvGrpSpPr>
        <p:grpSpPr bwMode="auto">
          <a:xfrm>
            <a:off x="509588" y="1119188"/>
            <a:ext cx="1355725" cy="338137"/>
            <a:chOff x="9283700" y="1898134"/>
            <a:chExt cx="1355782" cy="338554"/>
          </a:xfrm>
        </p:grpSpPr>
        <p:sp>
          <p:nvSpPr>
            <p:cNvPr id="176" name="Rectangle 175"/>
            <p:cNvSpPr>
              <a:spLocks noChangeArrowheads="1"/>
            </p:cNvSpPr>
            <p:nvPr/>
          </p:nvSpPr>
          <p:spPr bwMode="auto">
            <a:xfrm>
              <a:off x="9283700" y="1985554"/>
              <a:ext cx="273061" cy="192325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081" name="TextBox 176"/>
            <p:cNvSpPr txBox="1">
              <a:spLocks noChangeArrowheads="1"/>
            </p:cNvSpPr>
            <p:nvPr/>
          </p:nvSpPr>
          <p:spPr bwMode="auto">
            <a:xfrm>
              <a:off x="9569958" y="1898134"/>
              <a:ext cx="1069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Dataset A</a:t>
              </a:r>
            </a:p>
          </p:txBody>
        </p:sp>
      </p:grpSp>
      <p:grpSp>
        <p:nvGrpSpPr>
          <p:cNvPr id="40978" name="Group 189"/>
          <p:cNvGrpSpPr>
            <a:grpSpLocks/>
          </p:cNvGrpSpPr>
          <p:nvPr/>
        </p:nvGrpSpPr>
        <p:grpSpPr bwMode="auto">
          <a:xfrm>
            <a:off x="2274888" y="1119188"/>
            <a:ext cx="1371600" cy="338137"/>
            <a:chOff x="10769600" y="1898134"/>
            <a:chExt cx="1371912" cy="338554"/>
          </a:xfrm>
        </p:grpSpPr>
        <p:sp>
          <p:nvSpPr>
            <p:cNvPr id="172" name="Rectangle 171"/>
            <p:cNvSpPr>
              <a:spLocks noChangeArrowheads="1"/>
            </p:cNvSpPr>
            <p:nvPr/>
          </p:nvSpPr>
          <p:spPr bwMode="auto">
            <a:xfrm>
              <a:off x="10769600" y="1985554"/>
              <a:ext cx="273112" cy="192325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079" name="TextBox 177"/>
            <p:cNvSpPr txBox="1">
              <a:spLocks noChangeArrowheads="1"/>
            </p:cNvSpPr>
            <p:nvPr/>
          </p:nvSpPr>
          <p:spPr bwMode="auto">
            <a:xfrm>
              <a:off x="11055858" y="1898134"/>
              <a:ext cx="108565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Dataset B</a:t>
              </a:r>
            </a:p>
          </p:txBody>
        </p:sp>
      </p:grpSp>
      <p:grpSp>
        <p:nvGrpSpPr>
          <p:cNvPr id="40979" name="Group 190"/>
          <p:cNvGrpSpPr>
            <a:grpSpLocks/>
          </p:cNvGrpSpPr>
          <p:nvPr/>
        </p:nvGrpSpPr>
        <p:grpSpPr bwMode="auto">
          <a:xfrm>
            <a:off x="4014788" y="1112838"/>
            <a:ext cx="2257425" cy="350837"/>
            <a:chOff x="9316852" y="999490"/>
            <a:chExt cx="2256914" cy="352028"/>
          </a:xfrm>
        </p:grpSpPr>
        <p:sp>
          <p:nvSpPr>
            <p:cNvPr id="173" name="Isosceles Triangle 172"/>
            <p:cNvSpPr>
              <a:spLocks noChangeArrowheads="1"/>
            </p:cNvSpPr>
            <p:nvPr/>
          </p:nvSpPr>
          <p:spPr bwMode="auto">
            <a:xfrm>
              <a:off x="9546987" y="1236830"/>
              <a:ext cx="182522" cy="114688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4" name="Hexagon 173"/>
            <p:cNvSpPr>
              <a:spLocks noChangeArrowheads="1"/>
            </p:cNvSpPr>
            <p:nvPr/>
          </p:nvSpPr>
          <p:spPr bwMode="auto">
            <a:xfrm>
              <a:off x="9316852" y="1118956"/>
              <a:ext cx="177760" cy="152917"/>
            </a:xfrm>
            <a:prstGeom prst="hexagon">
              <a:avLst>
                <a:gd name="adj" fmla="val 24998"/>
                <a:gd name="vf" fmla="val 115470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5" name="Oval 174"/>
            <p:cNvSpPr>
              <a:spLocks noChangeArrowheads="1"/>
            </p:cNvSpPr>
            <p:nvPr/>
          </p:nvSpPr>
          <p:spPr bwMode="auto">
            <a:xfrm>
              <a:off x="9581904" y="1029754"/>
              <a:ext cx="109513" cy="1099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077" name="TextBox 178"/>
            <p:cNvSpPr txBox="1">
              <a:spLocks noChangeArrowheads="1"/>
            </p:cNvSpPr>
            <p:nvPr/>
          </p:nvSpPr>
          <p:spPr bwMode="auto">
            <a:xfrm>
              <a:off x="9762052" y="999490"/>
              <a:ext cx="18117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Different join keys</a:t>
              </a:r>
            </a:p>
          </p:txBody>
        </p:sp>
      </p:grpSp>
      <p:sp>
        <p:nvSpPr>
          <p:cNvPr id="40980" name="TextBox 179"/>
          <p:cNvSpPr txBox="1">
            <a:spLocks noChangeArrowheads="1"/>
          </p:cNvSpPr>
          <p:nvPr/>
        </p:nvSpPr>
        <p:spPr bwMode="auto">
          <a:xfrm>
            <a:off x="6757988" y="6010275"/>
            <a:ext cx="2309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HDFS stores data blocks </a:t>
            </a:r>
            <a:endParaRPr lang="en-US" sz="1400">
              <a:solidFill>
                <a:srgbClr val="800000"/>
              </a:solidFill>
            </a:endParaRPr>
          </a:p>
          <a:p>
            <a:pPr eaLnBrk="1" hangingPunct="1"/>
            <a:r>
              <a:rPr lang="en-US" sz="1400" b="1">
                <a:solidFill>
                  <a:srgbClr val="800000"/>
                </a:solidFill>
              </a:rPr>
              <a:t>(Replicas are not shown)</a:t>
            </a:r>
          </a:p>
        </p:txBody>
      </p:sp>
      <p:sp>
        <p:nvSpPr>
          <p:cNvPr id="183" name="Right Brace 182"/>
          <p:cNvSpPr/>
          <p:nvPr/>
        </p:nvSpPr>
        <p:spPr>
          <a:xfrm>
            <a:off x="6369050" y="5583238"/>
            <a:ext cx="355600" cy="1173162"/>
          </a:xfrm>
          <a:prstGeom prst="rightBrac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94" name="Group 193"/>
          <p:cNvGrpSpPr>
            <a:grpSpLocks/>
          </p:cNvGrpSpPr>
          <p:nvPr/>
        </p:nvGrpSpPr>
        <p:grpSpPr bwMode="auto">
          <a:xfrm>
            <a:off x="182563" y="3835400"/>
            <a:ext cx="9037637" cy="2417763"/>
            <a:chOff x="182118" y="3835400"/>
            <a:chExt cx="9038083" cy="2417128"/>
          </a:xfrm>
        </p:grpSpPr>
        <p:grpSp>
          <p:nvGrpSpPr>
            <p:cNvPr id="41035" name="Group 191"/>
            <p:cNvGrpSpPr>
              <a:grpSpLocks/>
            </p:cNvGrpSpPr>
            <p:nvPr/>
          </p:nvGrpSpPr>
          <p:grpSpPr bwMode="auto">
            <a:xfrm>
              <a:off x="182118" y="3835400"/>
              <a:ext cx="5965952" cy="2417128"/>
              <a:chOff x="182118" y="3835400"/>
              <a:chExt cx="5965952" cy="2417128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5030978" y="4559300"/>
                <a:ext cx="1117092" cy="5207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400" dirty="0"/>
                  <a:t>Mapper </a:t>
                </a:r>
                <a:r>
                  <a:rPr lang="en-US" sz="1400" dirty="0" smtClean="0"/>
                  <a:t>M+N</a:t>
                </a:r>
                <a:endParaRPr lang="en-US" sz="1400" dirty="0"/>
              </a:p>
            </p:txBody>
          </p:sp>
          <p:cxnSp>
            <p:nvCxnSpPr>
              <p:cNvPr id="135" name="Straight Arrow Connector 134"/>
              <p:cNvCxnSpPr>
                <a:stCxn id="28" idx="0"/>
                <a:endCxn id="139" idx="4"/>
              </p:cNvCxnSpPr>
              <p:nvPr/>
            </p:nvCxnSpPr>
            <p:spPr>
              <a:xfrm flipV="1">
                <a:off x="642516" y="5079673"/>
                <a:ext cx="98430" cy="68562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Oval 137"/>
              <p:cNvSpPr/>
              <p:nvPr/>
            </p:nvSpPr>
            <p:spPr>
              <a:xfrm>
                <a:off x="1401826" y="4559300"/>
                <a:ext cx="1117092" cy="5207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400" dirty="0"/>
                  <a:t>Mapper 2</a:t>
                </a:r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182118" y="4559300"/>
                <a:ext cx="1117092" cy="5207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400" dirty="0"/>
                  <a:t>Mapper 1</a:t>
                </a:r>
              </a:p>
            </p:txBody>
          </p:sp>
          <p:cxnSp>
            <p:nvCxnSpPr>
              <p:cNvPr id="141" name="Straight Arrow Connector 140"/>
              <p:cNvCxnSpPr>
                <a:stCxn id="62" idx="0"/>
                <a:endCxn id="138" idx="4"/>
              </p:cNvCxnSpPr>
              <p:nvPr/>
            </p:nvCxnSpPr>
            <p:spPr>
              <a:xfrm flipV="1">
                <a:off x="1191818" y="5079673"/>
                <a:ext cx="768388" cy="117285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Oval 142"/>
              <p:cNvSpPr/>
              <p:nvPr/>
            </p:nvSpPr>
            <p:spPr>
              <a:xfrm>
                <a:off x="2658364" y="4559300"/>
                <a:ext cx="1117092" cy="5207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400" dirty="0"/>
                  <a:t>Mapper 3</a:t>
                </a:r>
              </a:p>
            </p:txBody>
          </p:sp>
          <p:cxnSp>
            <p:nvCxnSpPr>
              <p:cNvPr id="145" name="Straight Arrow Connector 144"/>
              <p:cNvCxnSpPr>
                <a:stCxn id="58" idx="0"/>
                <a:endCxn id="143" idx="4"/>
              </p:cNvCxnSpPr>
              <p:nvPr/>
            </p:nvCxnSpPr>
            <p:spPr>
              <a:xfrm flipV="1">
                <a:off x="2123726" y="5079673"/>
                <a:ext cx="1093842" cy="66816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4030408" y="4838436"/>
                <a:ext cx="72711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/>
              <p:cNvCxnSpPr>
                <a:stCxn id="22" idx="0"/>
                <a:endCxn id="133" idx="4"/>
              </p:cNvCxnSpPr>
              <p:nvPr/>
            </p:nvCxnSpPr>
            <p:spPr>
              <a:xfrm flipH="1" flipV="1">
                <a:off x="5589409" y="5079673"/>
                <a:ext cx="112718" cy="6602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/>
              <p:cNvCxnSpPr/>
              <p:nvPr/>
            </p:nvCxnSpPr>
            <p:spPr>
              <a:xfrm flipV="1">
                <a:off x="3250906" y="3835400"/>
                <a:ext cx="0" cy="68562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/>
              <p:cNvCxnSpPr/>
              <p:nvPr/>
            </p:nvCxnSpPr>
            <p:spPr>
              <a:xfrm flipV="1">
                <a:off x="783810" y="3835400"/>
                <a:ext cx="0" cy="68562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/>
              <p:cNvCxnSpPr/>
              <p:nvPr/>
            </p:nvCxnSpPr>
            <p:spPr>
              <a:xfrm flipV="1">
                <a:off x="2020534" y="3835400"/>
                <a:ext cx="0" cy="68562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 flipV="1">
                <a:off x="5651325" y="3835400"/>
                <a:ext cx="0" cy="68562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Isosceles Triangle 155"/>
              <p:cNvSpPr>
                <a:spLocks noChangeArrowheads="1"/>
              </p:cNvSpPr>
              <p:nvPr/>
            </p:nvSpPr>
            <p:spPr bwMode="auto">
              <a:xfrm>
                <a:off x="813974" y="4336918"/>
                <a:ext cx="182571" cy="114270"/>
              </a:xfrm>
              <a:prstGeom prst="triangle">
                <a:avLst>
                  <a:gd name="adj" fmla="val 50000"/>
                </a:avLst>
              </a:prstGeom>
              <a:solidFill>
                <a:srgbClr val="8000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7" name="Isosceles Triangle 156"/>
              <p:cNvSpPr>
                <a:spLocks noChangeArrowheads="1"/>
              </p:cNvSpPr>
              <p:nvPr/>
            </p:nvSpPr>
            <p:spPr bwMode="auto">
              <a:xfrm>
                <a:off x="825087" y="4114727"/>
                <a:ext cx="182572" cy="114270"/>
              </a:xfrm>
              <a:prstGeom prst="triangle">
                <a:avLst>
                  <a:gd name="adj" fmla="val 50000"/>
                </a:avLst>
              </a:prstGeom>
              <a:solidFill>
                <a:srgbClr val="8000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8" name="Isosceles Triangle 157"/>
              <p:cNvSpPr>
                <a:spLocks noChangeArrowheads="1"/>
              </p:cNvSpPr>
              <p:nvPr/>
            </p:nvSpPr>
            <p:spPr bwMode="auto">
              <a:xfrm>
                <a:off x="532972" y="4333744"/>
                <a:ext cx="182572" cy="114270"/>
              </a:xfrm>
              <a:prstGeom prst="triangle">
                <a:avLst>
                  <a:gd name="adj" fmla="val 50000"/>
                </a:avLst>
              </a:prstGeom>
              <a:solidFill>
                <a:srgbClr val="8000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9" name="Hexagon 158"/>
              <p:cNvSpPr>
                <a:spLocks noChangeArrowheads="1"/>
              </p:cNvSpPr>
              <p:nvPr/>
            </p:nvSpPr>
            <p:spPr bwMode="auto">
              <a:xfrm>
                <a:off x="532972" y="4106792"/>
                <a:ext cx="177809" cy="152360"/>
              </a:xfrm>
              <a:prstGeom prst="hexagon">
                <a:avLst>
                  <a:gd name="adj" fmla="val 24999"/>
                  <a:gd name="vf" fmla="val 115470"/>
                </a:avLst>
              </a:prstGeom>
              <a:solidFill>
                <a:srgbClr val="8000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0" name="Hexagon 159"/>
              <p:cNvSpPr>
                <a:spLocks noChangeArrowheads="1"/>
              </p:cNvSpPr>
              <p:nvPr/>
            </p:nvSpPr>
            <p:spPr bwMode="auto">
              <a:xfrm>
                <a:off x="1787159" y="4348028"/>
                <a:ext cx="177809" cy="152360"/>
              </a:xfrm>
              <a:prstGeom prst="hexagon">
                <a:avLst>
                  <a:gd name="adj" fmla="val 24999"/>
                  <a:gd name="vf" fmla="val 115470"/>
                </a:avLst>
              </a:prstGeom>
              <a:solidFill>
                <a:srgbClr val="0080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1" name="Hexagon 160"/>
              <p:cNvSpPr>
                <a:spLocks noChangeArrowheads="1"/>
              </p:cNvSpPr>
              <p:nvPr/>
            </p:nvSpPr>
            <p:spPr bwMode="auto">
              <a:xfrm>
                <a:off x="1787159" y="4132185"/>
                <a:ext cx="177809" cy="152360"/>
              </a:xfrm>
              <a:prstGeom prst="hexagon">
                <a:avLst>
                  <a:gd name="adj" fmla="val 24999"/>
                  <a:gd name="vf" fmla="val 115470"/>
                </a:avLst>
              </a:prstGeom>
              <a:solidFill>
                <a:srgbClr val="0080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2" name="Oval 161"/>
              <p:cNvSpPr>
                <a:spLocks noChangeArrowheads="1"/>
              </p:cNvSpPr>
              <p:nvPr/>
            </p:nvSpPr>
            <p:spPr bwMode="auto">
              <a:xfrm>
                <a:off x="1825261" y="3952844"/>
                <a:ext cx="109543" cy="10950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3" name="Isosceles Triangle 162"/>
              <p:cNvSpPr>
                <a:spLocks noChangeArrowheads="1"/>
              </p:cNvSpPr>
              <p:nvPr/>
            </p:nvSpPr>
            <p:spPr bwMode="auto">
              <a:xfrm>
                <a:off x="3269957" y="4371834"/>
                <a:ext cx="182572" cy="114270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4" name="Isosceles Triangle 163"/>
              <p:cNvSpPr>
                <a:spLocks noChangeArrowheads="1"/>
              </p:cNvSpPr>
              <p:nvPr/>
            </p:nvSpPr>
            <p:spPr bwMode="auto">
              <a:xfrm>
                <a:off x="3282658" y="4194081"/>
                <a:ext cx="182572" cy="114270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5" name="Isosceles Triangle 164"/>
              <p:cNvSpPr>
                <a:spLocks noChangeArrowheads="1"/>
              </p:cNvSpPr>
              <p:nvPr/>
            </p:nvSpPr>
            <p:spPr bwMode="auto">
              <a:xfrm>
                <a:off x="3009594" y="4360725"/>
                <a:ext cx="182572" cy="114270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6" name="Oval 165"/>
              <p:cNvSpPr>
                <a:spLocks noChangeArrowheads="1"/>
              </p:cNvSpPr>
              <p:nvPr/>
            </p:nvSpPr>
            <p:spPr bwMode="auto">
              <a:xfrm>
                <a:off x="3044521" y="4173449"/>
                <a:ext cx="109543" cy="109508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7" name="Oval 166"/>
              <p:cNvSpPr>
                <a:spLocks noChangeArrowheads="1"/>
              </p:cNvSpPr>
              <p:nvPr/>
            </p:nvSpPr>
            <p:spPr bwMode="auto">
              <a:xfrm>
                <a:off x="3044521" y="3995696"/>
                <a:ext cx="109543" cy="109508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8" name="Isosceles Triangle 167"/>
              <p:cNvSpPr>
                <a:spLocks noChangeArrowheads="1"/>
              </p:cNvSpPr>
              <p:nvPr/>
            </p:nvSpPr>
            <p:spPr bwMode="auto">
              <a:xfrm>
                <a:off x="5697365" y="4314699"/>
                <a:ext cx="182571" cy="114270"/>
              </a:xfrm>
              <a:prstGeom prst="triangle">
                <a:avLst>
                  <a:gd name="adj" fmla="val 50000"/>
                </a:avLst>
              </a:prstGeom>
              <a:solidFill>
                <a:srgbClr val="8000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9" name="Oval 168"/>
              <p:cNvSpPr>
                <a:spLocks noChangeArrowheads="1"/>
              </p:cNvSpPr>
              <p:nvPr/>
            </p:nvSpPr>
            <p:spPr bwMode="auto">
              <a:xfrm>
                <a:off x="5729116" y="4103618"/>
                <a:ext cx="109542" cy="109508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0" name="Hexagon 169"/>
              <p:cNvSpPr>
                <a:spLocks noChangeArrowheads="1"/>
              </p:cNvSpPr>
              <p:nvPr/>
            </p:nvSpPr>
            <p:spPr bwMode="auto">
              <a:xfrm>
                <a:off x="5408426" y="4184558"/>
                <a:ext cx="177809" cy="152360"/>
              </a:xfrm>
              <a:prstGeom prst="hexagon">
                <a:avLst>
                  <a:gd name="adj" fmla="val 24999"/>
                  <a:gd name="vf" fmla="val 115470"/>
                </a:avLst>
              </a:prstGeom>
              <a:solidFill>
                <a:srgbClr val="8000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41036" name="TextBox 180"/>
            <p:cNvSpPr txBox="1">
              <a:spLocks noChangeArrowheads="1"/>
            </p:cNvSpPr>
            <p:nvPr/>
          </p:nvSpPr>
          <p:spPr bwMode="auto">
            <a:xfrm>
              <a:off x="6527801" y="4109303"/>
              <a:ext cx="2692400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- Each mapper processes one block (split)</a:t>
              </a:r>
            </a:p>
            <a:p>
              <a:pPr eaLnBrk="1" hangingPunct="1"/>
              <a:endParaRPr lang="en-US" sz="1400"/>
            </a:p>
            <a:p>
              <a:pPr eaLnBrk="1" hangingPunct="1"/>
              <a:r>
                <a:rPr lang="en-US" sz="1400"/>
                <a:t>- Each mapper produces the join key and the record pairs</a:t>
              </a:r>
            </a:p>
          </p:txBody>
        </p:sp>
        <p:sp>
          <p:nvSpPr>
            <p:cNvPr id="184" name="Right Brace 183"/>
            <p:cNvSpPr/>
            <p:nvPr/>
          </p:nvSpPr>
          <p:spPr>
            <a:xfrm>
              <a:off x="6368910" y="3995696"/>
              <a:ext cx="355618" cy="1426787"/>
            </a:xfrm>
            <a:prstGeom prst="rightBrac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95" name="Group 194"/>
          <p:cNvGrpSpPr>
            <a:grpSpLocks/>
          </p:cNvGrpSpPr>
          <p:nvPr/>
        </p:nvGrpSpPr>
        <p:grpSpPr bwMode="auto">
          <a:xfrm>
            <a:off x="331788" y="1812925"/>
            <a:ext cx="8685212" cy="974725"/>
            <a:chOff x="331470" y="1812516"/>
            <a:chExt cx="8685530" cy="974844"/>
          </a:xfrm>
        </p:grpSpPr>
        <p:sp>
          <p:nvSpPr>
            <p:cNvPr id="86" name="Oval 85"/>
            <p:cNvSpPr/>
            <p:nvPr/>
          </p:nvSpPr>
          <p:spPr>
            <a:xfrm>
              <a:off x="331470" y="2209800"/>
              <a:ext cx="1430528" cy="5207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Reducer 1</a:t>
              </a:r>
            </a:p>
            <a:p>
              <a:pPr algn="ctr">
                <a:defRPr/>
              </a:pPr>
              <a:endParaRPr lang="en-US" sz="1400" dirty="0"/>
            </a:p>
          </p:txBody>
        </p:sp>
        <p:sp>
          <p:nvSpPr>
            <p:cNvPr id="87" name="Oval 86"/>
            <p:cNvSpPr/>
            <p:nvPr/>
          </p:nvSpPr>
          <p:spPr>
            <a:xfrm>
              <a:off x="2131822" y="2209800"/>
              <a:ext cx="1430528" cy="5207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Reducer 2</a:t>
              </a:r>
            </a:p>
            <a:p>
              <a:pPr algn="ctr">
                <a:defRPr/>
              </a:pPr>
              <a:endParaRPr lang="en-US" sz="1400" dirty="0"/>
            </a:p>
          </p:txBody>
        </p:sp>
        <p:sp>
          <p:nvSpPr>
            <p:cNvPr id="88" name="Oval 87"/>
            <p:cNvSpPr/>
            <p:nvPr/>
          </p:nvSpPr>
          <p:spPr>
            <a:xfrm>
              <a:off x="4675378" y="2209800"/>
              <a:ext cx="1547622" cy="5207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Reducer N</a:t>
              </a:r>
            </a:p>
            <a:p>
              <a:pPr algn="ctr">
                <a:defRPr/>
              </a:pPr>
              <a:endParaRPr lang="en-US" sz="1400" dirty="0"/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3795522" y="2514277"/>
              <a:ext cx="727102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021" name="Group 123"/>
            <p:cNvGrpSpPr>
              <a:grpSpLocks/>
            </p:cNvGrpSpPr>
            <p:nvPr/>
          </p:nvGrpSpPr>
          <p:grpSpPr bwMode="auto">
            <a:xfrm>
              <a:off x="858012" y="2566670"/>
              <a:ext cx="224028" cy="91440"/>
              <a:chOff x="6113272" y="3978148"/>
              <a:chExt cx="224028" cy="91440"/>
            </a:xfrm>
          </p:grpSpPr>
          <p:sp>
            <p:nvSpPr>
              <p:cNvPr id="122" name="Isosceles Triangle 121"/>
              <p:cNvSpPr>
                <a:spLocks noChangeArrowheads="1"/>
              </p:cNvSpPr>
              <p:nvPr/>
            </p:nvSpPr>
            <p:spPr bwMode="auto">
              <a:xfrm rot="5400000">
                <a:off x="6122526" y="3969422"/>
                <a:ext cx="92086" cy="109541"/>
              </a:xfrm>
              <a:prstGeom prst="triangle">
                <a:avLst>
                  <a:gd name="adj" fmla="val 5000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3" name="Isosceles Triangle 122"/>
              <p:cNvSpPr>
                <a:spLocks noChangeArrowheads="1"/>
              </p:cNvSpPr>
              <p:nvPr/>
            </p:nvSpPr>
            <p:spPr bwMode="auto">
              <a:xfrm rot="-5400000">
                <a:off x="6236831" y="3969422"/>
                <a:ext cx="92086" cy="109541"/>
              </a:xfrm>
              <a:prstGeom prst="triangle">
                <a:avLst>
                  <a:gd name="adj" fmla="val 5000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41022" name="Group 124"/>
            <p:cNvGrpSpPr>
              <a:grpSpLocks/>
            </p:cNvGrpSpPr>
            <p:nvPr/>
          </p:nvGrpSpPr>
          <p:grpSpPr bwMode="auto">
            <a:xfrm>
              <a:off x="2752090" y="2592070"/>
              <a:ext cx="224028" cy="91440"/>
              <a:chOff x="6113272" y="3978148"/>
              <a:chExt cx="224028" cy="91440"/>
            </a:xfrm>
          </p:grpSpPr>
          <p:sp>
            <p:nvSpPr>
              <p:cNvPr id="126" name="Isosceles Triangle 125"/>
              <p:cNvSpPr>
                <a:spLocks noChangeArrowheads="1"/>
              </p:cNvSpPr>
              <p:nvPr/>
            </p:nvSpPr>
            <p:spPr bwMode="auto">
              <a:xfrm rot="5400000">
                <a:off x="6122405" y="3969425"/>
                <a:ext cx="92086" cy="109542"/>
              </a:xfrm>
              <a:prstGeom prst="triangle">
                <a:avLst>
                  <a:gd name="adj" fmla="val 5000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7" name="Isosceles Triangle 126"/>
              <p:cNvSpPr>
                <a:spLocks noChangeArrowheads="1"/>
              </p:cNvSpPr>
              <p:nvPr/>
            </p:nvSpPr>
            <p:spPr bwMode="auto">
              <a:xfrm rot="-5400000">
                <a:off x="6236710" y="3969425"/>
                <a:ext cx="92086" cy="109542"/>
              </a:xfrm>
              <a:prstGeom prst="triangle">
                <a:avLst>
                  <a:gd name="adj" fmla="val 5000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41023" name="Group 127"/>
            <p:cNvGrpSpPr>
              <a:grpSpLocks/>
            </p:cNvGrpSpPr>
            <p:nvPr/>
          </p:nvGrpSpPr>
          <p:grpSpPr bwMode="auto">
            <a:xfrm>
              <a:off x="5380228" y="2612390"/>
              <a:ext cx="224028" cy="91440"/>
              <a:chOff x="6113272" y="3978148"/>
              <a:chExt cx="224028" cy="91440"/>
            </a:xfrm>
          </p:grpSpPr>
          <p:sp>
            <p:nvSpPr>
              <p:cNvPr id="129" name="Isosceles Triangle 128"/>
              <p:cNvSpPr>
                <a:spLocks noChangeArrowheads="1"/>
              </p:cNvSpPr>
              <p:nvPr/>
            </p:nvSpPr>
            <p:spPr bwMode="auto">
              <a:xfrm rot="5400000">
                <a:off x="6122471" y="3968951"/>
                <a:ext cx="90499" cy="109541"/>
              </a:xfrm>
              <a:prstGeom prst="triangle">
                <a:avLst>
                  <a:gd name="adj" fmla="val 5000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0" name="Isosceles Triangle 129"/>
              <p:cNvSpPr>
                <a:spLocks noChangeArrowheads="1"/>
              </p:cNvSpPr>
              <p:nvPr/>
            </p:nvSpPr>
            <p:spPr bwMode="auto">
              <a:xfrm rot="-5400000">
                <a:off x="6236775" y="3968951"/>
                <a:ext cx="90499" cy="109541"/>
              </a:xfrm>
              <a:prstGeom prst="triangle">
                <a:avLst>
                  <a:gd name="adj" fmla="val 5000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49" name="Up Arrow 148"/>
            <p:cNvSpPr>
              <a:spLocks noChangeArrowheads="1"/>
            </p:cNvSpPr>
            <p:nvPr/>
          </p:nvSpPr>
          <p:spPr bwMode="auto">
            <a:xfrm>
              <a:off x="904578" y="1815691"/>
              <a:ext cx="312749" cy="33024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0" name="Up Arrow 149"/>
            <p:cNvSpPr>
              <a:spLocks noChangeArrowheads="1"/>
            </p:cNvSpPr>
            <p:nvPr/>
          </p:nvSpPr>
          <p:spPr bwMode="auto">
            <a:xfrm>
              <a:off x="2758846" y="1826806"/>
              <a:ext cx="312749" cy="33024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1" name="Up Arrow 150"/>
            <p:cNvSpPr>
              <a:spLocks noChangeArrowheads="1"/>
            </p:cNvSpPr>
            <p:nvPr/>
          </p:nvSpPr>
          <p:spPr bwMode="auto">
            <a:xfrm>
              <a:off x="5335453" y="1826806"/>
              <a:ext cx="312748" cy="33024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027" name="TextBox 181"/>
            <p:cNvSpPr txBox="1">
              <a:spLocks noChangeArrowheads="1"/>
            </p:cNvSpPr>
            <p:nvPr/>
          </p:nvSpPr>
          <p:spPr bwMode="auto">
            <a:xfrm>
              <a:off x="6645981" y="2048240"/>
              <a:ext cx="237101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 Reducers perform the actual join</a:t>
              </a:r>
            </a:p>
          </p:txBody>
        </p:sp>
        <p:sp>
          <p:nvSpPr>
            <p:cNvPr id="185" name="Right Brace 184"/>
            <p:cNvSpPr/>
            <p:nvPr/>
          </p:nvSpPr>
          <p:spPr>
            <a:xfrm>
              <a:off x="6368953" y="1812516"/>
              <a:ext cx="355613" cy="974844"/>
            </a:xfrm>
            <a:prstGeom prst="rightBrac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93" name="Group 192"/>
          <p:cNvGrpSpPr>
            <a:grpSpLocks/>
          </p:cNvGrpSpPr>
          <p:nvPr/>
        </p:nvGrpSpPr>
        <p:grpSpPr bwMode="auto">
          <a:xfrm>
            <a:off x="342900" y="2755900"/>
            <a:ext cx="8623300" cy="1057275"/>
            <a:chOff x="342900" y="2755900"/>
            <a:chExt cx="8623301" cy="1057910"/>
          </a:xfrm>
        </p:grpSpPr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342900" y="3429404"/>
              <a:ext cx="5956301" cy="38122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Shuffling and Sorting Phase</a:t>
              </a:r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flipV="1">
              <a:off x="1003300" y="2768608"/>
              <a:ext cx="0" cy="6862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2889250" y="2755900"/>
              <a:ext cx="0" cy="6862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5559426" y="2755900"/>
              <a:ext cx="0" cy="6862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Isosceles Triangle 100"/>
            <p:cNvSpPr>
              <a:spLocks noChangeArrowheads="1"/>
            </p:cNvSpPr>
            <p:nvPr/>
          </p:nvSpPr>
          <p:spPr bwMode="auto">
            <a:xfrm>
              <a:off x="787400" y="2879799"/>
              <a:ext cx="182563" cy="114369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" name="Isosceles Triangle 101"/>
            <p:cNvSpPr>
              <a:spLocks noChangeArrowheads="1"/>
            </p:cNvSpPr>
            <p:nvPr/>
          </p:nvSpPr>
          <p:spPr bwMode="auto">
            <a:xfrm>
              <a:off x="787400" y="2995757"/>
              <a:ext cx="182563" cy="114369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3" name="Isosceles Triangle 102"/>
            <p:cNvSpPr>
              <a:spLocks noChangeArrowheads="1"/>
            </p:cNvSpPr>
            <p:nvPr/>
          </p:nvSpPr>
          <p:spPr bwMode="auto">
            <a:xfrm>
              <a:off x="787400" y="3113303"/>
              <a:ext cx="182563" cy="114369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" name="Isosceles Triangle 103"/>
            <p:cNvSpPr>
              <a:spLocks noChangeArrowheads="1"/>
            </p:cNvSpPr>
            <p:nvPr/>
          </p:nvSpPr>
          <p:spPr bwMode="auto">
            <a:xfrm>
              <a:off x="787400" y="3240379"/>
              <a:ext cx="182563" cy="114369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5" name="Isosceles Triangle 104"/>
            <p:cNvSpPr>
              <a:spLocks noChangeArrowheads="1"/>
            </p:cNvSpPr>
            <p:nvPr/>
          </p:nvSpPr>
          <p:spPr bwMode="auto">
            <a:xfrm>
              <a:off x="1009650" y="2930630"/>
              <a:ext cx="182563" cy="112781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dist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6" name="Isosceles Triangle 105"/>
            <p:cNvSpPr>
              <a:spLocks noChangeArrowheads="1"/>
            </p:cNvSpPr>
            <p:nvPr/>
          </p:nvSpPr>
          <p:spPr bwMode="auto">
            <a:xfrm>
              <a:off x="1009650" y="3081533"/>
              <a:ext cx="182563" cy="11436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dist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7" name="Isosceles Triangle 106"/>
            <p:cNvSpPr>
              <a:spLocks noChangeArrowheads="1"/>
            </p:cNvSpPr>
            <p:nvPr/>
          </p:nvSpPr>
          <p:spPr bwMode="auto">
            <a:xfrm>
              <a:off x="1009650" y="3234025"/>
              <a:ext cx="182563" cy="11436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dist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" name="Hexagon 107"/>
            <p:cNvSpPr>
              <a:spLocks noChangeArrowheads="1"/>
            </p:cNvSpPr>
            <p:nvPr/>
          </p:nvSpPr>
          <p:spPr bwMode="auto">
            <a:xfrm>
              <a:off x="2673350" y="2841676"/>
              <a:ext cx="177800" cy="152492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9" name="Hexagon 108"/>
            <p:cNvSpPr>
              <a:spLocks noChangeArrowheads="1"/>
            </p:cNvSpPr>
            <p:nvPr/>
          </p:nvSpPr>
          <p:spPr bwMode="auto">
            <a:xfrm>
              <a:off x="2673350" y="3006876"/>
              <a:ext cx="177800" cy="15090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0" name="Hexagon 109"/>
            <p:cNvSpPr>
              <a:spLocks noChangeArrowheads="1"/>
            </p:cNvSpPr>
            <p:nvPr/>
          </p:nvSpPr>
          <p:spPr bwMode="auto">
            <a:xfrm>
              <a:off x="2673350" y="3195902"/>
              <a:ext cx="177800" cy="152492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1" name="Hexagon 110"/>
            <p:cNvSpPr>
              <a:spLocks noChangeArrowheads="1"/>
            </p:cNvSpPr>
            <p:nvPr/>
          </p:nvSpPr>
          <p:spPr bwMode="auto">
            <a:xfrm>
              <a:off x="2943225" y="2855973"/>
              <a:ext cx="177800" cy="152492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2" name="Hexagon 111"/>
            <p:cNvSpPr>
              <a:spLocks noChangeArrowheads="1"/>
            </p:cNvSpPr>
            <p:nvPr/>
          </p:nvSpPr>
          <p:spPr bwMode="auto">
            <a:xfrm>
              <a:off x="2943225" y="3032291"/>
              <a:ext cx="177800" cy="152492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3" name="Hexagon 112"/>
            <p:cNvSpPr>
              <a:spLocks noChangeArrowheads="1"/>
            </p:cNvSpPr>
            <p:nvPr/>
          </p:nvSpPr>
          <p:spPr bwMode="auto">
            <a:xfrm>
              <a:off x="2943225" y="3210198"/>
              <a:ext cx="177800" cy="152492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5" name="Oval 114"/>
            <p:cNvSpPr>
              <a:spLocks noChangeArrowheads="1"/>
            </p:cNvSpPr>
            <p:nvPr/>
          </p:nvSpPr>
          <p:spPr bwMode="auto">
            <a:xfrm>
              <a:off x="5365751" y="2971930"/>
              <a:ext cx="109538" cy="109604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6" name="Oval 115"/>
            <p:cNvSpPr>
              <a:spLocks noChangeArrowheads="1"/>
            </p:cNvSpPr>
            <p:nvPr/>
          </p:nvSpPr>
          <p:spPr bwMode="auto">
            <a:xfrm>
              <a:off x="5365751" y="3124421"/>
              <a:ext cx="109538" cy="109604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" name="Oval 116"/>
            <p:cNvSpPr>
              <a:spLocks noChangeArrowheads="1"/>
            </p:cNvSpPr>
            <p:nvPr/>
          </p:nvSpPr>
          <p:spPr bwMode="auto">
            <a:xfrm>
              <a:off x="5365751" y="3276913"/>
              <a:ext cx="109538" cy="109604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8" name="Oval 117"/>
            <p:cNvSpPr>
              <a:spLocks noChangeArrowheads="1"/>
            </p:cNvSpPr>
            <p:nvPr/>
          </p:nvSpPr>
          <p:spPr bwMode="auto">
            <a:xfrm>
              <a:off x="5637214" y="2832146"/>
              <a:ext cx="109537" cy="11119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9" name="Oval 118"/>
            <p:cNvSpPr>
              <a:spLocks noChangeArrowheads="1"/>
            </p:cNvSpPr>
            <p:nvPr/>
          </p:nvSpPr>
          <p:spPr bwMode="auto">
            <a:xfrm>
              <a:off x="5637214" y="2984637"/>
              <a:ext cx="109537" cy="10960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5637214" y="3137129"/>
              <a:ext cx="109537" cy="10960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5637214" y="3289620"/>
              <a:ext cx="109537" cy="10960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6" name="Right Brace 185"/>
            <p:cNvSpPr/>
            <p:nvPr/>
          </p:nvSpPr>
          <p:spPr>
            <a:xfrm>
              <a:off x="6369051" y="3137129"/>
              <a:ext cx="355600" cy="676681"/>
            </a:xfrm>
            <a:prstGeom prst="rightBrac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010" name="TextBox 186"/>
            <p:cNvSpPr txBox="1">
              <a:spLocks noChangeArrowheads="1"/>
            </p:cNvSpPr>
            <p:nvPr/>
          </p:nvSpPr>
          <p:spPr bwMode="auto">
            <a:xfrm>
              <a:off x="6707461" y="3175000"/>
              <a:ext cx="225874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Shuffling and sorting over the network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4960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 187"/>
          <p:cNvSpPr>
            <a:spLocks noChangeArrowheads="1"/>
          </p:cNvSpPr>
          <p:nvPr/>
        </p:nvSpPr>
        <p:spPr bwMode="auto">
          <a:xfrm>
            <a:off x="266700" y="1068388"/>
            <a:ext cx="6102350" cy="481012"/>
          </a:xfrm>
          <a:prstGeom prst="rect">
            <a:avLst/>
          </a:prstGeom>
          <a:solidFill>
            <a:srgbClr val="E8E8ED"/>
          </a:solidFill>
          <a:ln w="12700">
            <a:solidFill>
              <a:srgbClr val="22210C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35" y="-14766"/>
            <a:ext cx="8706506" cy="107358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ea typeface="+mj-ea"/>
                <a:cs typeface="+mj-cs"/>
              </a:rPr>
              <a:t>Joining Large Dataset (A) with Small Dataset (B)</a:t>
            </a:r>
            <a:br>
              <a:rPr lang="en-US" sz="3200" dirty="0" smtClean="0">
                <a:ea typeface="+mj-ea"/>
                <a:cs typeface="+mj-cs"/>
              </a:rPr>
            </a:br>
            <a:r>
              <a:rPr lang="en-US" sz="3200" dirty="0" smtClean="0">
                <a:solidFill>
                  <a:srgbClr val="FFFF00"/>
                </a:solidFill>
              </a:rPr>
              <a:t>Broadcast/Replication Join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0963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E7B958-D223-724B-8EFE-5EDFF459C407}" type="slidenum">
              <a:rPr lang="x-none" sz="1400">
                <a:solidFill>
                  <a:srgbClr val="FFFFFF"/>
                </a:solidFill>
              </a:rPr>
              <a:pPr eaLnBrk="1" hangingPunct="1"/>
              <a:t>48</a:t>
            </a:fld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6" name="Can 5"/>
          <p:cNvSpPr>
            <a:spLocks noChangeArrowheads="1"/>
          </p:cNvSpPr>
          <p:nvPr/>
        </p:nvSpPr>
        <p:spPr bwMode="auto">
          <a:xfrm>
            <a:off x="266700" y="5435600"/>
            <a:ext cx="1371600" cy="1346200"/>
          </a:xfrm>
          <a:prstGeom prst="can">
            <a:avLst>
              <a:gd name="adj" fmla="val 16509"/>
            </a:avLst>
          </a:prstGeom>
          <a:solidFill>
            <a:srgbClr val="E8E8ED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Can 6"/>
          <p:cNvSpPr>
            <a:spLocks noChangeArrowheads="1"/>
          </p:cNvSpPr>
          <p:nvPr/>
        </p:nvSpPr>
        <p:spPr bwMode="auto">
          <a:xfrm>
            <a:off x="1778000" y="5435600"/>
            <a:ext cx="1371600" cy="1346200"/>
          </a:xfrm>
          <a:prstGeom prst="can">
            <a:avLst>
              <a:gd name="adj" fmla="val 17454"/>
            </a:avLst>
          </a:prstGeom>
          <a:solidFill>
            <a:srgbClr val="E8E8ED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Can 7"/>
          <p:cNvSpPr>
            <a:spLocks noChangeArrowheads="1"/>
          </p:cNvSpPr>
          <p:nvPr/>
        </p:nvSpPr>
        <p:spPr bwMode="auto">
          <a:xfrm>
            <a:off x="3251200" y="5435600"/>
            <a:ext cx="1371600" cy="1346200"/>
          </a:xfrm>
          <a:prstGeom prst="can">
            <a:avLst>
              <a:gd name="adj" fmla="val 14625"/>
            </a:avLst>
          </a:prstGeom>
          <a:solidFill>
            <a:srgbClr val="E8E8ED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Can 8"/>
          <p:cNvSpPr>
            <a:spLocks noChangeArrowheads="1"/>
          </p:cNvSpPr>
          <p:nvPr/>
        </p:nvSpPr>
        <p:spPr bwMode="auto">
          <a:xfrm>
            <a:off x="4749800" y="5435600"/>
            <a:ext cx="1371600" cy="1346200"/>
          </a:xfrm>
          <a:prstGeom prst="can">
            <a:avLst>
              <a:gd name="adj" fmla="val 16509"/>
            </a:avLst>
          </a:prstGeom>
          <a:solidFill>
            <a:srgbClr val="E8E8ED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40968" name="Group 76"/>
          <p:cNvGrpSpPr>
            <a:grpSpLocks/>
          </p:cNvGrpSpPr>
          <p:nvPr/>
        </p:nvGrpSpPr>
        <p:grpSpPr bwMode="auto">
          <a:xfrm>
            <a:off x="3392488" y="6256338"/>
            <a:ext cx="622300" cy="406400"/>
            <a:chOff x="4229100" y="2070100"/>
            <a:chExt cx="622300" cy="406400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229100" y="2070100"/>
              <a:ext cx="622300" cy="406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4389437" y="2298700"/>
              <a:ext cx="111125" cy="109537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Isosceles Triangle 11"/>
            <p:cNvSpPr>
              <a:spLocks noChangeArrowheads="1"/>
            </p:cNvSpPr>
            <p:nvPr/>
          </p:nvSpPr>
          <p:spPr bwMode="auto">
            <a:xfrm>
              <a:off x="4630737" y="2293937"/>
              <a:ext cx="182563" cy="114300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Hexagon 12"/>
            <p:cNvSpPr>
              <a:spLocks noChangeArrowheads="1"/>
            </p:cNvSpPr>
            <p:nvPr/>
          </p:nvSpPr>
          <p:spPr bwMode="auto">
            <a:xfrm>
              <a:off x="4500562" y="2141537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4287837" y="2133600"/>
              <a:ext cx="111125" cy="109537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1" name="Group 74"/>
          <p:cNvGrpSpPr>
            <a:grpSpLocks/>
          </p:cNvGrpSpPr>
          <p:nvPr/>
        </p:nvGrpSpPr>
        <p:grpSpPr bwMode="auto">
          <a:xfrm>
            <a:off x="331788" y="5764213"/>
            <a:ext cx="622300" cy="406400"/>
            <a:chOff x="4533900" y="3289300"/>
            <a:chExt cx="622300" cy="406400"/>
          </a:xfrm>
        </p:grpSpPr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4533900" y="3289300"/>
              <a:ext cx="622300" cy="406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Isosceles Triangle 28"/>
            <p:cNvSpPr>
              <a:spLocks noChangeArrowheads="1"/>
            </p:cNvSpPr>
            <p:nvPr/>
          </p:nvSpPr>
          <p:spPr bwMode="auto">
            <a:xfrm>
              <a:off x="4600575" y="3317875"/>
              <a:ext cx="182562" cy="114300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Hexagon 31"/>
            <p:cNvSpPr>
              <a:spLocks noChangeArrowheads="1"/>
            </p:cNvSpPr>
            <p:nvPr/>
          </p:nvSpPr>
          <p:spPr bwMode="auto">
            <a:xfrm>
              <a:off x="4627562" y="3513137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Isosceles Triangle 32"/>
            <p:cNvSpPr>
              <a:spLocks noChangeArrowheads="1"/>
            </p:cNvSpPr>
            <p:nvPr/>
          </p:nvSpPr>
          <p:spPr bwMode="auto">
            <a:xfrm>
              <a:off x="4867275" y="3330575"/>
              <a:ext cx="182562" cy="114300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>
              <a:spLocks noChangeArrowheads="1"/>
            </p:cNvSpPr>
            <p:nvPr/>
          </p:nvSpPr>
          <p:spPr bwMode="auto">
            <a:xfrm>
              <a:off x="4867275" y="3521075"/>
              <a:ext cx="182562" cy="114300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2" name="Group 81"/>
          <p:cNvGrpSpPr>
            <a:grpSpLocks/>
          </p:cNvGrpSpPr>
          <p:nvPr/>
        </p:nvGrpSpPr>
        <p:grpSpPr bwMode="auto">
          <a:xfrm>
            <a:off x="4870450" y="6232525"/>
            <a:ext cx="622300" cy="406400"/>
            <a:chOff x="2891536" y="2471928"/>
            <a:chExt cx="622300" cy="406400"/>
          </a:xfrm>
        </p:grpSpPr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2891536" y="2471928"/>
              <a:ext cx="622300" cy="4064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Isosceles Triangle 44"/>
            <p:cNvSpPr>
              <a:spLocks noChangeArrowheads="1"/>
            </p:cNvSpPr>
            <p:nvPr/>
          </p:nvSpPr>
          <p:spPr bwMode="auto">
            <a:xfrm>
              <a:off x="3293174" y="2695766"/>
              <a:ext cx="182562" cy="1143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Hexagon 45"/>
            <p:cNvSpPr>
              <a:spLocks noChangeArrowheads="1"/>
            </p:cNvSpPr>
            <p:nvPr/>
          </p:nvSpPr>
          <p:spPr bwMode="auto">
            <a:xfrm>
              <a:off x="3112199" y="2543366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950274" y="2700528"/>
              <a:ext cx="111125" cy="10953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3" name="Group 82"/>
          <p:cNvGrpSpPr>
            <a:grpSpLocks/>
          </p:cNvGrpSpPr>
          <p:nvPr/>
        </p:nvGrpSpPr>
        <p:grpSpPr bwMode="auto">
          <a:xfrm>
            <a:off x="2487613" y="5759450"/>
            <a:ext cx="622300" cy="406400"/>
            <a:chOff x="1913636" y="1719072"/>
            <a:chExt cx="622300" cy="406400"/>
          </a:xfrm>
        </p:grpSpPr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1913636" y="1719072"/>
              <a:ext cx="622300" cy="4064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7" name="Isosceles Triangle 66"/>
            <p:cNvSpPr>
              <a:spLocks noChangeArrowheads="1"/>
            </p:cNvSpPr>
            <p:nvPr/>
          </p:nvSpPr>
          <p:spPr bwMode="auto">
            <a:xfrm>
              <a:off x="2315273" y="1942910"/>
              <a:ext cx="182563" cy="1143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8" name="Hexagon 67"/>
            <p:cNvSpPr>
              <a:spLocks noChangeArrowheads="1"/>
            </p:cNvSpPr>
            <p:nvPr/>
          </p:nvSpPr>
          <p:spPr bwMode="auto">
            <a:xfrm>
              <a:off x="2134298" y="1790510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" name="Oval 68"/>
            <p:cNvSpPr>
              <a:spLocks noChangeArrowheads="1"/>
            </p:cNvSpPr>
            <p:nvPr/>
          </p:nvSpPr>
          <p:spPr bwMode="auto">
            <a:xfrm>
              <a:off x="1972373" y="1947672"/>
              <a:ext cx="111125" cy="10953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4" name="Group 78"/>
          <p:cNvGrpSpPr>
            <a:grpSpLocks/>
          </p:cNvGrpSpPr>
          <p:nvPr/>
        </p:nvGrpSpPr>
        <p:grpSpPr bwMode="auto">
          <a:xfrm>
            <a:off x="3900488" y="5735638"/>
            <a:ext cx="622300" cy="406400"/>
            <a:chOff x="453136" y="2150872"/>
            <a:chExt cx="622300" cy="406400"/>
          </a:xfrm>
        </p:grpSpPr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453136" y="2150872"/>
              <a:ext cx="622300" cy="4064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Isosceles Triangle 54"/>
            <p:cNvSpPr>
              <a:spLocks noChangeArrowheads="1"/>
            </p:cNvSpPr>
            <p:nvPr/>
          </p:nvSpPr>
          <p:spPr bwMode="auto">
            <a:xfrm>
              <a:off x="854773" y="2374709"/>
              <a:ext cx="182563" cy="1143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>
              <a:spLocks noChangeArrowheads="1"/>
            </p:cNvSpPr>
            <p:nvPr/>
          </p:nvSpPr>
          <p:spPr bwMode="auto">
            <a:xfrm>
              <a:off x="673798" y="2222309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511873" y="2379472"/>
              <a:ext cx="111125" cy="10953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0" name="Oval 69"/>
            <p:cNvSpPr>
              <a:spLocks noChangeArrowheads="1"/>
            </p:cNvSpPr>
            <p:nvPr/>
          </p:nvSpPr>
          <p:spPr bwMode="auto">
            <a:xfrm>
              <a:off x="524573" y="2214372"/>
              <a:ext cx="111125" cy="10953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5" name="Group 79"/>
          <p:cNvGrpSpPr>
            <a:grpSpLocks/>
          </p:cNvGrpSpPr>
          <p:nvPr/>
        </p:nvGrpSpPr>
        <p:grpSpPr bwMode="auto">
          <a:xfrm>
            <a:off x="1811338" y="5748338"/>
            <a:ext cx="622300" cy="406400"/>
            <a:chOff x="1651000" y="2738628"/>
            <a:chExt cx="622300" cy="406400"/>
          </a:xfrm>
        </p:grpSpPr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1651000" y="2738628"/>
              <a:ext cx="622300" cy="4064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" name="Isosceles Triangle 58"/>
            <p:cNvSpPr>
              <a:spLocks noChangeArrowheads="1"/>
            </p:cNvSpPr>
            <p:nvPr/>
          </p:nvSpPr>
          <p:spPr bwMode="auto">
            <a:xfrm>
              <a:off x="2052637" y="2962465"/>
              <a:ext cx="182563" cy="1143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709737" y="2967228"/>
              <a:ext cx="111125" cy="10953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" name="Isosceles Triangle 70"/>
            <p:cNvSpPr>
              <a:spLocks noChangeArrowheads="1"/>
            </p:cNvSpPr>
            <p:nvPr/>
          </p:nvSpPr>
          <p:spPr bwMode="auto">
            <a:xfrm>
              <a:off x="2014537" y="2810065"/>
              <a:ext cx="182563" cy="1143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" name="Isosceles Triangle 71"/>
            <p:cNvSpPr>
              <a:spLocks noChangeArrowheads="1"/>
            </p:cNvSpPr>
            <p:nvPr/>
          </p:nvSpPr>
          <p:spPr bwMode="auto">
            <a:xfrm>
              <a:off x="1874837" y="2962465"/>
              <a:ext cx="182563" cy="1143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" name="Oval 72"/>
            <p:cNvSpPr>
              <a:spLocks noChangeArrowheads="1"/>
            </p:cNvSpPr>
            <p:nvPr/>
          </p:nvSpPr>
          <p:spPr bwMode="auto">
            <a:xfrm>
              <a:off x="1811337" y="2814828"/>
              <a:ext cx="111125" cy="10953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6" name="Group 80"/>
          <p:cNvGrpSpPr>
            <a:grpSpLocks/>
          </p:cNvGrpSpPr>
          <p:nvPr/>
        </p:nvGrpSpPr>
        <p:grpSpPr bwMode="auto">
          <a:xfrm>
            <a:off x="879475" y="6253163"/>
            <a:ext cx="622300" cy="406400"/>
            <a:chOff x="2745486" y="3440684"/>
            <a:chExt cx="622300" cy="406400"/>
          </a:xfrm>
        </p:grpSpPr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2745486" y="3440684"/>
              <a:ext cx="622300" cy="4064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>
              <a:spLocks noChangeArrowheads="1"/>
            </p:cNvSpPr>
            <p:nvPr/>
          </p:nvSpPr>
          <p:spPr bwMode="auto">
            <a:xfrm>
              <a:off x="2953449" y="3499421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" name="Oval 64"/>
            <p:cNvSpPr>
              <a:spLocks noChangeArrowheads="1"/>
            </p:cNvSpPr>
            <p:nvPr/>
          </p:nvSpPr>
          <p:spPr bwMode="auto">
            <a:xfrm>
              <a:off x="2791524" y="3656584"/>
              <a:ext cx="111125" cy="10953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" name="Hexagon 73"/>
            <p:cNvSpPr>
              <a:spLocks noChangeArrowheads="1"/>
            </p:cNvSpPr>
            <p:nvPr/>
          </p:nvSpPr>
          <p:spPr bwMode="auto">
            <a:xfrm>
              <a:off x="3105849" y="3651821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7" name="Group 188"/>
          <p:cNvGrpSpPr>
            <a:grpSpLocks/>
          </p:cNvGrpSpPr>
          <p:nvPr/>
        </p:nvGrpSpPr>
        <p:grpSpPr bwMode="auto">
          <a:xfrm>
            <a:off x="509588" y="1119188"/>
            <a:ext cx="1355725" cy="338137"/>
            <a:chOff x="9283700" y="1898134"/>
            <a:chExt cx="1355782" cy="338554"/>
          </a:xfrm>
        </p:grpSpPr>
        <p:sp>
          <p:nvSpPr>
            <p:cNvPr id="176" name="Rectangle 175"/>
            <p:cNvSpPr>
              <a:spLocks noChangeArrowheads="1"/>
            </p:cNvSpPr>
            <p:nvPr/>
          </p:nvSpPr>
          <p:spPr bwMode="auto">
            <a:xfrm>
              <a:off x="9283700" y="1985554"/>
              <a:ext cx="273061" cy="192325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081" name="TextBox 176"/>
            <p:cNvSpPr txBox="1">
              <a:spLocks noChangeArrowheads="1"/>
            </p:cNvSpPr>
            <p:nvPr/>
          </p:nvSpPr>
          <p:spPr bwMode="auto">
            <a:xfrm>
              <a:off x="9569958" y="1898134"/>
              <a:ext cx="1069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Dataset A</a:t>
              </a:r>
            </a:p>
          </p:txBody>
        </p:sp>
      </p:grpSp>
      <p:grpSp>
        <p:nvGrpSpPr>
          <p:cNvPr id="40978" name="Group 189"/>
          <p:cNvGrpSpPr>
            <a:grpSpLocks/>
          </p:cNvGrpSpPr>
          <p:nvPr/>
        </p:nvGrpSpPr>
        <p:grpSpPr bwMode="auto">
          <a:xfrm>
            <a:off x="2274888" y="1119188"/>
            <a:ext cx="1371600" cy="338137"/>
            <a:chOff x="10769600" y="1898134"/>
            <a:chExt cx="1371912" cy="338554"/>
          </a:xfrm>
        </p:grpSpPr>
        <p:sp>
          <p:nvSpPr>
            <p:cNvPr id="172" name="Rectangle 171"/>
            <p:cNvSpPr>
              <a:spLocks noChangeArrowheads="1"/>
            </p:cNvSpPr>
            <p:nvPr/>
          </p:nvSpPr>
          <p:spPr bwMode="auto">
            <a:xfrm>
              <a:off x="10769600" y="1985554"/>
              <a:ext cx="273112" cy="192325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079" name="TextBox 177"/>
            <p:cNvSpPr txBox="1">
              <a:spLocks noChangeArrowheads="1"/>
            </p:cNvSpPr>
            <p:nvPr/>
          </p:nvSpPr>
          <p:spPr bwMode="auto">
            <a:xfrm>
              <a:off x="11055858" y="1898134"/>
              <a:ext cx="108565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Dataset B</a:t>
              </a:r>
            </a:p>
          </p:txBody>
        </p:sp>
      </p:grpSp>
      <p:grpSp>
        <p:nvGrpSpPr>
          <p:cNvPr id="40979" name="Group 190"/>
          <p:cNvGrpSpPr>
            <a:grpSpLocks/>
          </p:cNvGrpSpPr>
          <p:nvPr/>
        </p:nvGrpSpPr>
        <p:grpSpPr bwMode="auto">
          <a:xfrm>
            <a:off x="4014788" y="1112838"/>
            <a:ext cx="2257425" cy="350837"/>
            <a:chOff x="9316852" y="999490"/>
            <a:chExt cx="2256914" cy="352028"/>
          </a:xfrm>
        </p:grpSpPr>
        <p:sp>
          <p:nvSpPr>
            <p:cNvPr id="173" name="Isosceles Triangle 172"/>
            <p:cNvSpPr>
              <a:spLocks noChangeArrowheads="1"/>
            </p:cNvSpPr>
            <p:nvPr/>
          </p:nvSpPr>
          <p:spPr bwMode="auto">
            <a:xfrm>
              <a:off x="9546987" y="1236830"/>
              <a:ext cx="182522" cy="114688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4" name="Hexagon 173"/>
            <p:cNvSpPr>
              <a:spLocks noChangeArrowheads="1"/>
            </p:cNvSpPr>
            <p:nvPr/>
          </p:nvSpPr>
          <p:spPr bwMode="auto">
            <a:xfrm>
              <a:off x="9316852" y="1118956"/>
              <a:ext cx="177760" cy="152917"/>
            </a:xfrm>
            <a:prstGeom prst="hexagon">
              <a:avLst>
                <a:gd name="adj" fmla="val 24998"/>
                <a:gd name="vf" fmla="val 115470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5" name="Oval 174"/>
            <p:cNvSpPr>
              <a:spLocks noChangeArrowheads="1"/>
            </p:cNvSpPr>
            <p:nvPr/>
          </p:nvSpPr>
          <p:spPr bwMode="auto">
            <a:xfrm>
              <a:off x="9581904" y="1029754"/>
              <a:ext cx="109513" cy="1099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077" name="TextBox 178"/>
            <p:cNvSpPr txBox="1">
              <a:spLocks noChangeArrowheads="1"/>
            </p:cNvSpPr>
            <p:nvPr/>
          </p:nvSpPr>
          <p:spPr bwMode="auto">
            <a:xfrm>
              <a:off x="9762052" y="999490"/>
              <a:ext cx="18117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Different join keys</a:t>
              </a:r>
            </a:p>
          </p:txBody>
        </p:sp>
      </p:grpSp>
      <p:sp>
        <p:nvSpPr>
          <p:cNvPr id="40980" name="TextBox 179"/>
          <p:cNvSpPr txBox="1">
            <a:spLocks noChangeArrowheads="1"/>
          </p:cNvSpPr>
          <p:nvPr/>
        </p:nvSpPr>
        <p:spPr bwMode="auto">
          <a:xfrm>
            <a:off x="6757988" y="6010275"/>
            <a:ext cx="2309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HDFS stores data blocks </a:t>
            </a:r>
            <a:endParaRPr lang="en-US" sz="1400">
              <a:solidFill>
                <a:srgbClr val="800000"/>
              </a:solidFill>
            </a:endParaRPr>
          </a:p>
          <a:p>
            <a:pPr eaLnBrk="1" hangingPunct="1"/>
            <a:r>
              <a:rPr lang="en-US" sz="1400" b="1">
                <a:solidFill>
                  <a:srgbClr val="800000"/>
                </a:solidFill>
              </a:rPr>
              <a:t>(Replicas are not shown)</a:t>
            </a:r>
          </a:p>
        </p:txBody>
      </p:sp>
      <p:sp>
        <p:nvSpPr>
          <p:cNvPr id="183" name="Right Brace 182"/>
          <p:cNvSpPr/>
          <p:nvPr/>
        </p:nvSpPr>
        <p:spPr>
          <a:xfrm>
            <a:off x="6369050" y="5583238"/>
            <a:ext cx="355600" cy="1173162"/>
          </a:xfrm>
          <a:prstGeom prst="rightBrac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0997" name="Group 40996"/>
          <p:cNvGrpSpPr/>
          <p:nvPr/>
        </p:nvGrpSpPr>
        <p:grpSpPr>
          <a:xfrm>
            <a:off x="209634" y="3247421"/>
            <a:ext cx="5965658" cy="3212117"/>
            <a:chOff x="182563" y="3835400"/>
            <a:chExt cx="5965658" cy="3212117"/>
          </a:xfrm>
        </p:grpSpPr>
        <p:sp>
          <p:nvSpPr>
            <p:cNvPr id="133" name="Oval 132"/>
            <p:cNvSpPr/>
            <p:nvPr/>
          </p:nvSpPr>
          <p:spPr bwMode="auto">
            <a:xfrm>
              <a:off x="5031184" y="4559490"/>
              <a:ext cx="1117037" cy="5208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Mapper </a:t>
              </a:r>
              <a:r>
                <a:rPr lang="en-US" sz="1400" dirty="0" smtClean="0"/>
                <a:t>N</a:t>
              </a:r>
              <a:endParaRPr lang="en-US" sz="1400" dirty="0"/>
            </a:p>
          </p:txBody>
        </p:sp>
        <p:cxnSp>
          <p:nvCxnSpPr>
            <p:cNvPr id="135" name="Straight Arrow Connector 134"/>
            <p:cNvCxnSpPr>
              <a:stCxn id="28" idx="0"/>
              <a:endCxn id="139" idx="4"/>
            </p:cNvCxnSpPr>
            <p:nvPr/>
          </p:nvCxnSpPr>
          <p:spPr bwMode="auto">
            <a:xfrm flipV="1">
              <a:off x="615867" y="5080327"/>
              <a:ext cx="125215" cy="12718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138"/>
            <p:cNvSpPr/>
            <p:nvPr/>
          </p:nvSpPr>
          <p:spPr bwMode="auto">
            <a:xfrm>
              <a:off x="182563" y="4559490"/>
              <a:ext cx="1117037" cy="5208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Mapper 1</a:t>
              </a:r>
            </a:p>
          </p:txBody>
        </p:sp>
        <p:cxnSp>
          <p:nvCxnSpPr>
            <p:cNvPr id="141" name="Straight Arrow Connector 140"/>
            <p:cNvCxnSpPr>
              <a:stCxn id="62" idx="0"/>
              <a:endCxn id="139" idx="4"/>
            </p:cNvCxnSpPr>
            <p:nvPr/>
          </p:nvCxnSpPr>
          <p:spPr bwMode="auto">
            <a:xfrm flipH="1" flipV="1">
              <a:off x="741082" y="5080327"/>
              <a:ext cx="422472" cy="17608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Oval 142"/>
            <p:cNvSpPr/>
            <p:nvPr/>
          </p:nvSpPr>
          <p:spPr bwMode="auto">
            <a:xfrm>
              <a:off x="2658687" y="4559490"/>
              <a:ext cx="1117037" cy="5208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Mapper </a:t>
              </a:r>
              <a:r>
                <a:rPr lang="en-US" sz="1400" dirty="0" smtClean="0"/>
                <a:t>2</a:t>
              </a:r>
              <a:endParaRPr lang="en-US" sz="1400" dirty="0"/>
            </a:p>
          </p:txBody>
        </p:sp>
        <p:cxnSp>
          <p:nvCxnSpPr>
            <p:cNvPr id="145" name="Straight Arrow Connector 144"/>
            <p:cNvCxnSpPr>
              <a:stCxn id="58" idx="0"/>
              <a:endCxn id="143" idx="4"/>
            </p:cNvCxnSpPr>
            <p:nvPr/>
          </p:nvCxnSpPr>
          <p:spPr bwMode="auto">
            <a:xfrm flipV="1">
              <a:off x="2095417" y="5080327"/>
              <a:ext cx="1121789" cy="12559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 bwMode="auto">
            <a:xfrm>
              <a:off x="4030663" y="4838700"/>
              <a:ext cx="727075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/>
            <p:cNvCxnSpPr/>
            <p:nvPr/>
          </p:nvCxnSpPr>
          <p:spPr bwMode="auto">
            <a:xfrm flipV="1">
              <a:off x="3251200" y="3835400"/>
              <a:ext cx="0" cy="685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 bwMode="auto">
            <a:xfrm flipV="1">
              <a:off x="784225" y="3835400"/>
              <a:ext cx="0" cy="685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 bwMode="auto">
            <a:xfrm flipV="1">
              <a:off x="5651500" y="3835400"/>
              <a:ext cx="0" cy="685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>
              <a:stCxn id="10" idx="1"/>
              <a:endCxn id="139" idx="5"/>
            </p:cNvCxnSpPr>
            <p:nvPr/>
          </p:nvCxnSpPr>
          <p:spPr>
            <a:xfrm flipH="1" flipV="1">
              <a:off x="1136014" y="5004052"/>
              <a:ext cx="2229403" cy="20434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28" idx="0"/>
              <a:endCxn id="143" idx="3"/>
            </p:cNvCxnSpPr>
            <p:nvPr/>
          </p:nvCxnSpPr>
          <p:spPr>
            <a:xfrm flipV="1">
              <a:off x="615867" y="5004052"/>
              <a:ext cx="2206406" cy="13481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0" idx="0"/>
              <a:endCxn id="143" idx="4"/>
            </p:cNvCxnSpPr>
            <p:nvPr/>
          </p:nvCxnSpPr>
          <p:spPr>
            <a:xfrm flipH="1" flipV="1">
              <a:off x="3217206" y="5080327"/>
              <a:ext cx="459361" cy="17639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43" idx="0"/>
              <a:endCxn id="133" idx="4"/>
            </p:cNvCxnSpPr>
            <p:nvPr/>
          </p:nvCxnSpPr>
          <p:spPr>
            <a:xfrm flipV="1">
              <a:off x="5154529" y="5080327"/>
              <a:ext cx="435174" cy="1740177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94" name="Straight Arrow Connector 40993"/>
            <p:cNvCxnSpPr>
              <a:stCxn id="10" idx="0"/>
              <a:endCxn id="133" idx="3"/>
            </p:cNvCxnSpPr>
            <p:nvPr/>
          </p:nvCxnSpPr>
          <p:spPr>
            <a:xfrm flipV="1">
              <a:off x="3676567" y="5004052"/>
              <a:ext cx="1518203" cy="1840265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96" name="Straight Arrow Connector 40995"/>
            <p:cNvCxnSpPr>
              <a:stCxn id="28" idx="3"/>
              <a:endCxn id="133" idx="2"/>
            </p:cNvCxnSpPr>
            <p:nvPr/>
          </p:nvCxnSpPr>
          <p:spPr>
            <a:xfrm flipV="1">
              <a:off x="927017" y="4819909"/>
              <a:ext cx="4104167" cy="1735483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7" name="Content Placeholder 2"/>
          <p:cNvSpPr>
            <a:spLocks noGrp="1"/>
          </p:cNvSpPr>
          <p:nvPr>
            <p:ph idx="1"/>
          </p:nvPr>
        </p:nvSpPr>
        <p:spPr>
          <a:xfrm>
            <a:off x="266700" y="1781616"/>
            <a:ext cx="8229600" cy="1060606"/>
          </a:xfrm>
        </p:spPr>
        <p:txBody>
          <a:bodyPr>
            <a:noAutofit/>
          </a:bodyPr>
          <a:lstStyle/>
          <a:p>
            <a:r>
              <a:rPr lang="en-US" sz="2000" dirty="0" smtClean="0"/>
              <a:t>Every map task processes one block from A and the entire B</a:t>
            </a:r>
          </a:p>
          <a:p>
            <a:r>
              <a:rPr lang="en-US" sz="2000" dirty="0" smtClean="0"/>
              <a:t>Every map task performs the join </a:t>
            </a:r>
            <a:r>
              <a:rPr lang="en-US" sz="2000" b="1" i="1" dirty="0" smtClean="0"/>
              <a:t>(</a:t>
            </a:r>
            <a:r>
              <a:rPr lang="en-US" sz="2000" b="1" i="1" dirty="0" err="1" smtClean="0"/>
              <a:t>MapOnly</a:t>
            </a:r>
            <a:r>
              <a:rPr lang="en-US" sz="2000" b="1" i="1" dirty="0" smtClean="0"/>
              <a:t> job)</a:t>
            </a:r>
          </a:p>
          <a:p>
            <a:r>
              <a:rPr lang="en-US" sz="2000" dirty="0" smtClean="0"/>
              <a:t>Avoid the shuffling and reduce </a:t>
            </a:r>
            <a:r>
              <a:rPr lang="en-US" sz="2000" i="1" dirty="0" smtClean="0">
                <a:solidFill>
                  <a:srgbClr val="3366FF"/>
                </a:solidFill>
              </a:rPr>
              <a:t>expensive</a:t>
            </a:r>
            <a:r>
              <a:rPr lang="en-US" sz="2000" dirty="0" smtClean="0"/>
              <a:t> phases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96175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44158"/>
            <a:ext cx="8354421" cy="13398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Translating DB Operations to Hadoop Jobs</a:t>
            </a:r>
            <a:br>
              <a:rPr lang="en-US" sz="3200" dirty="0" smtClean="0"/>
            </a:br>
            <a:r>
              <a:rPr lang="en-US" sz="3200" dirty="0" smtClean="0"/>
              <a:t>(</a:t>
            </a:r>
            <a:r>
              <a:rPr lang="en-US" sz="3200" b="1" dirty="0" smtClean="0"/>
              <a:t>Summary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182" y="1919871"/>
            <a:ext cx="8077139" cy="4145650"/>
          </a:xfrm>
        </p:spPr>
        <p:txBody>
          <a:bodyPr/>
          <a:lstStyle/>
          <a:p>
            <a:r>
              <a:rPr lang="en-US" dirty="0" smtClean="0"/>
              <a:t>Select (Filter)  </a:t>
            </a:r>
            <a:r>
              <a:rPr lang="en-US" dirty="0" smtClean="0">
                <a:sym typeface="Wingdings"/>
              </a:rPr>
              <a:t> Map-only job</a:t>
            </a:r>
          </a:p>
          <a:p>
            <a:r>
              <a:rPr lang="en-US" dirty="0" smtClean="0">
                <a:sym typeface="Wingdings"/>
              </a:rPr>
              <a:t>Projection  Map-only job</a:t>
            </a:r>
          </a:p>
          <a:p>
            <a:r>
              <a:rPr lang="en-US" dirty="0" smtClean="0">
                <a:sym typeface="Wingdings"/>
              </a:rPr>
              <a:t>Grouping and aggregation  Map-Reduce job</a:t>
            </a:r>
          </a:p>
          <a:p>
            <a:r>
              <a:rPr lang="en-US" dirty="0" smtClean="0">
                <a:sym typeface="Wingdings"/>
              </a:rPr>
              <a:t>Duplicate Elimination   Map-Reduce job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  <a:sym typeface="Wingdings"/>
              </a:rPr>
              <a:t>Map (Key= hash code of the tuple, Value= tuple itself)</a:t>
            </a:r>
          </a:p>
          <a:p>
            <a:r>
              <a:rPr lang="en-US" dirty="0" smtClean="0">
                <a:solidFill>
                  <a:schemeClr val="tx1"/>
                </a:solidFill>
                <a:sym typeface="Wingdings"/>
              </a:rPr>
              <a:t>Join  Map-Reduce job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4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Hadoop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60" y="1828335"/>
            <a:ext cx="8247392" cy="4005588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Hadoop is a software framework for </a:t>
            </a:r>
            <a:r>
              <a:rPr lang="en-US" i="1" dirty="0">
                <a:solidFill>
                  <a:srgbClr val="3366FF"/>
                </a:solidFill>
              </a:rPr>
              <a:t>distributed processing </a:t>
            </a:r>
            <a:r>
              <a:rPr lang="en-US" dirty="0"/>
              <a:t>of </a:t>
            </a:r>
            <a:r>
              <a:rPr lang="en-US" i="1" dirty="0">
                <a:solidFill>
                  <a:srgbClr val="3366FF"/>
                </a:solidFill>
              </a:rPr>
              <a:t>large datasets </a:t>
            </a:r>
            <a:r>
              <a:rPr lang="en-US" dirty="0"/>
              <a:t>across </a:t>
            </a:r>
            <a:r>
              <a:rPr lang="en-US" i="1" dirty="0">
                <a:solidFill>
                  <a:srgbClr val="3366FF"/>
                </a:solidFill>
              </a:rPr>
              <a:t>large clusters </a:t>
            </a:r>
            <a:r>
              <a:rPr lang="en-US" dirty="0"/>
              <a:t>of </a:t>
            </a:r>
            <a:r>
              <a:rPr lang="en-US" dirty="0" smtClean="0"/>
              <a:t>computers</a:t>
            </a:r>
          </a:p>
          <a:p>
            <a:pPr lvl="1">
              <a:lnSpc>
                <a:spcPct val="110000"/>
              </a:lnSpc>
            </a:pPr>
            <a:r>
              <a:rPr lang="en-US" b="1" i="1" dirty="0" smtClean="0"/>
              <a:t>Large datasets </a:t>
            </a:r>
            <a:r>
              <a:rPr lang="en-US" dirty="0" smtClean="0">
                <a:sym typeface="Wingdings"/>
              </a:rPr>
              <a:t> Terabytes or petabytes of data</a:t>
            </a:r>
          </a:p>
          <a:p>
            <a:pPr lvl="1">
              <a:lnSpc>
                <a:spcPct val="110000"/>
              </a:lnSpc>
            </a:pPr>
            <a:r>
              <a:rPr lang="en-US" b="1" i="1" dirty="0" smtClean="0">
                <a:sym typeface="Wingdings"/>
              </a:rPr>
              <a:t>Large clusters </a:t>
            </a:r>
            <a:r>
              <a:rPr lang="en-US" dirty="0" smtClean="0">
                <a:sym typeface="Wingdings"/>
              </a:rPr>
              <a:t> hundreds or thousands of nodes</a:t>
            </a:r>
            <a:r>
              <a:rPr lang="en-US" dirty="0" smtClean="0"/>
              <a:t> 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Hadoop is open-source implementation for Google </a:t>
            </a:r>
            <a:r>
              <a:rPr lang="en-US" b="1" i="1" dirty="0" err="1" smtClean="0">
                <a:solidFill>
                  <a:srgbClr val="800000"/>
                </a:solidFill>
              </a:rPr>
              <a:t>MapReduce</a:t>
            </a:r>
            <a:endParaRPr lang="en-US" b="1" i="1" dirty="0">
              <a:solidFill>
                <a:srgbClr val="8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/>
              <a:t>Hadoop is based on a simple programming model called </a:t>
            </a:r>
            <a:r>
              <a:rPr lang="en-US" i="1" dirty="0" err="1" smtClean="0">
                <a:solidFill>
                  <a:srgbClr val="3366FF"/>
                </a:solidFill>
              </a:rPr>
              <a:t>MapReduce</a:t>
            </a:r>
            <a:endParaRPr lang="en-US" i="1" dirty="0">
              <a:solidFill>
                <a:srgbClr val="3366FF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/>
              <a:t>Hadoop is based on a simple data model, </a:t>
            </a:r>
            <a:r>
              <a:rPr lang="en-US" i="1" dirty="0">
                <a:solidFill>
                  <a:srgbClr val="3366FF"/>
                </a:solidFill>
              </a:rPr>
              <a:t>any data will </a:t>
            </a:r>
            <a:r>
              <a:rPr lang="en-US" i="1" dirty="0" smtClean="0">
                <a:solidFill>
                  <a:srgbClr val="3366FF"/>
                </a:solidFill>
              </a:rPr>
              <a:t>fit</a:t>
            </a:r>
            <a:endParaRPr lang="en-US" i="1" dirty="0">
              <a:solidFill>
                <a:srgbClr val="3366FF"/>
              </a:solidFill>
            </a:endParaRPr>
          </a:p>
          <a:p>
            <a:pPr lvl="1"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872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Hadoop Black-Box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062" y="1845335"/>
            <a:ext cx="7620414" cy="3621223"/>
          </a:xfrm>
        </p:spPr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DBMSs have an Open-Box Model</a:t>
            </a:r>
          </a:p>
          <a:p>
            <a:pPr lvl="1"/>
            <a:r>
              <a:rPr lang="en-US" dirty="0" smtClean="0"/>
              <a:t>Data are known (DB Schema)</a:t>
            </a:r>
          </a:p>
          <a:p>
            <a:pPr lvl="1"/>
            <a:r>
              <a:rPr lang="en-US" dirty="0" smtClean="0"/>
              <a:t>Queries are known (written in SQL)</a:t>
            </a:r>
          </a:p>
          <a:p>
            <a:pPr lvl="1"/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Hadoop has a Black-Box Model</a:t>
            </a:r>
          </a:p>
          <a:p>
            <a:pPr lvl="1"/>
            <a:r>
              <a:rPr lang="en-US" dirty="0" smtClean="0"/>
              <a:t>Data are not known (files of unknown structure)</a:t>
            </a:r>
          </a:p>
          <a:p>
            <a:pPr lvl="1"/>
            <a:r>
              <a:rPr lang="en-US" dirty="0" smtClean="0"/>
              <a:t>Jobs are also unknown (written in java)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50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72832" y="5272795"/>
            <a:ext cx="4712762" cy="9576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Hadoop does very limited optimizations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2339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121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Hadoop Fault Tolerance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8811"/>
            <a:ext cx="8229600" cy="480818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Intermediate data between mappers and reducers are </a:t>
            </a:r>
            <a:r>
              <a:rPr lang="en-US" i="1" dirty="0" smtClean="0">
                <a:solidFill>
                  <a:srgbClr val="3366FF"/>
                </a:solidFill>
              </a:rPr>
              <a:t>materialized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smtClean="0"/>
              <a:t>to simple &amp; straightforward fault tolerance</a:t>
            </a:r>
          </a:p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rgbClr val="800000"/>
                </a:solidFill>
              </a:rPr>
              <a:t>What if a task fails (map or reduce)?</a:t>
            </a:r>
          </a:p>
          <a:p>
            <a:pPr lvl="1">
              <a:lnSpc>
                <a:spcPct val="120000"/>
              </a:lnSpc>
            </a:pPr>
            <a:r>
              <a:rPr lang="en-US" dirty="0" err="1" smtClean="0"/>
              <a:t>Tasktracker</a:t>
            </a:r>
            <a:r>
              <a:rPr lang="en-US" dirty="0" smtClean="0"/>
              <a:t> detects the failure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Sends message to the </a:t>
            </a:r>
            <a:r>
              <a:rPr lang="en-US" dirty="0" err="1"/>
              <a:t>j</a:t>
            </a:r>
            <a:r>
              <a:rPr lang="en-US" dirty="0" err="1" smtClean="0"/>
              <a:t>obtracker</a:t>
            </a:r>
            <a:endParaRPr lang="en-US" dirty="0" smtClean="0"/>
          </a:p>
          <a:p>
            <a:pPr lvl="1">
              <a:lnSpc>
                <a:spcPct val="120000"/>
              </a:lnSpc>
            </a:pPr>
            <a:r>
              <a:rPr lang="en-US" dirty="0" err="1" smtClean="0"/>
              <a:t>Jobtracker</a:t>
            </a:r>
            <a:r>
              <a:rPr lang="en-US" dirty="0" smtClean="0"/>
              <a:t> re-schedules the task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rgbClr val="800000"/>
                </a:solidFill>
              </a:rPr>
              <a:t>What if a </a:t>
            </a:r>
            <a:r>
              <a:rPr lang="en-US" b="1" dirty="0" err="1" smtClean="0">
                <a:solidFill>
                  <a:srgbClr val="800000"/>
                </a:solidFill>
              </a:rPr>
              <a:t>datanode</a:t>
            </a:r>
            <a:r>
              <a:rPr lang="en-US" b="1" dirty="0" smtClean="0">
                <a:solidFill>
                  <a:srgbClr val="800000"/>
                </a:solidFill>
              </a:rPr>
              <a:t> fails?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Both </a:t>
            </a:r>
            <a:r>
              <a:rPr lang="en-US" dirty="0" err="1" smtClean="0"/>
              <a:t>namenode</a:t>
            </a:r>
            <a:r>
              <a:rPr lang="en-US" dirty="0" smtClean="0"/>
              <a:t> and </a:t>
            </a:r>
            <a:r>
              <a:rPr lang="en-US" dirty="0" err="1" smtClean="0"/>
              <a:t>jobtracker</a:t>
            </a:r>
            <a:r>
              <a:rPr lang="en-US" dirty="0" smtClean="0"/>
              <a:t> detect the failure 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All tasks on the failed node are re-scheduled</a:t>
            </a:r>
          </a:p>
          <a:p>
            <a:pPr lvl="1">
              <a:lnSpc>
                <a:spcPct val="120000"/>
              </a:lnSpc>
            </a:pPr>
            <a:r>
              <a:rPr lang="en-US" dirty="0" err="1" smtClean="0"/>
              <a:t>Namenode</a:t>
            </a:r>
            <a:r>
              <a:rPr lang="en-US" dirty="0" smtClean="0"/>
              <a:t> replicates the users’ data to another node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rgbClr val="800000"/>
                </a:solidFill>
              </a:rPr>
              <a:t>What if a </a:t>
            </a:r>
            <a:r>
              <a:rPr lang="en-US" b="1" dirty="0" err="1" smtClean="0">
                <a:solidFill>
                  <a:srgbClr val="800000"/>
                </a:solidFill>
              </a:rPr>
              <a:t>namenode</a:t>
            </a:r>
            <a:r>
              <a:rPr lang="en-US" b="1" dirty="0" smtClean="0">
                <a:solidFill>
                  <a:srgbClr val="800000"/>
                </a:solidFill>
              </a:rPr>
              <a:t> or </a:t>
            </a:r>
            <a:r>
              <a:rPr lang="en-US" b="1" dirty="0" err="1" smtClean="0">
                <a:solidFill>
                  <a:srgbClr val="800000"/>
                </a:solidFill>
              </a:rPr>
              <a:t>jobtracker</a:t>
            </a:r>
            <a:r>
              <a:rPr lang="en-US" b="1" dirty="0" smtClean="0">
                <a:solidFill>
                  <a:srgbClr val="800000"/>
                </a:solidFill>
              </a:rPr>
              <a:t> fails?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The entire cluster is down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90" y="2319894"/>
            <a:ext cx="2440916" cy="193098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610830" y="2188605"/>
            <a:ext cx="540656" cy="2238321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  <a:effectLst>
            <a:outerShdw dist="25400" dir="2700000" sx="0" sy="0" algn="br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endCxn id="6" idx="2"/>
          </p:cNvCxnSpPr>
          <p:nvPr/>
        </p:nvCxnSpPr>
        <p:spPr>
          <a:xfrm flipH="1" flipV="1">
            <a:off x="6881158" y="4426926"/>
            <a:ext cx="635480" cy="2137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61208" y="4562950"/>
            <a:ext cx="158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Intermediate data</a:t>
            </a:r>
          </a:p>
          <a:p>
            <a:pPr algn="ctr"/>
            <a:r>
              <a:rPr lang="en-US" sz="1400" dirty="0" smtClean="0"/>
              <a:t>(materialized)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02553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381000"/>
            <a:ext cx="7772400" cy="1143000"/>
          </a:xfrm>
        </p:spPr>
        <p:txBody>
          <a:bodyPr/>
          <a:lstStyle/>
          <a:p>
            <a:r>
              <a:rPr lang="en-US" altLang="en-US" smtClean="0"/>
              <a:t>Simplicity Comes From…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25" y="1671638"/>
            <a:ext cx="7778750" cy="3522662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2400" dirty="0" smtClean="0">
                <a:ea typeface="+mn-ea"/>
              </a:rPr>
              <a:t>Jobs are read-only (do not change or modify data)</a:t>
            </a:r>
          </a:p>
          <a:p>
            <a:pPr>
              <a:lnSpc>
                <a:spcPct val="150000"/>
              </a:lnSpc>
              <a:defRPr/>
            </a:pPr>
            <a:endParaRPr lang="en-US" sz="2400" dirty="0">
              <a:ea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dirty="0" smtClean="0">
                <a:ea typeface="+mn-ea"/>
              </a:rPr>
              <a:t>Intermediate data between mappers &amp; reducers is materialized until job finishes </a:t>
            </a:r>
            <a:endParaRPr lang="en-US" sz="2400" dirty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fld id="{FCED10ED-4AC8-4A74-AB8B-B9FD038411C8}" type="slidenum">
              <a:rPr lang="en-US" altLang="en-US" sz="1400"/>
              <a:pPr eaLnBrk="1" hangingPunct="1"/>
              <a:t>52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556465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351" y="2902440"/>
            <a:ext cx="8106671" cy="13398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More About Execution Phases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03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841049" y="244158"/>
            <a:ext cx="7345362" cy="133985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Execution Phases</a:t>
            </a:r>
            <a:endParaRPr lang="en-US" dirty="0">
              <a:latin typeface="Arial" charset="0"/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397773" y="1759859"/>
            <a:ext cx="8229600" cy="4704812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InputFormat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  <a:p>
            <a:pPr eaLnBrk="1" hangingPunct="1"/>
            <a:r>
              <a:rPr lang="en-US" sz="2800" b="1" dirty="0">
                <a:solidFill>
                  <a:srgbClr val="008000"/>
                </a:solidFill>
                <a:latin typeface="Arial" charset="0"/>
              </a:rPr>
              <a:t>Map function</a:t>
            </a:r>
          </a:p>
          <a:p>
            <a:pPr eaLnBrk="1" hangingPunct="1"/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Partitioner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  <a:p>
            <a:pPr eaLnBrk="1" hangingPunct="1"/>
            <a:r>
              <a:rPr lang="en-US" sz="2800" b="1" dirty="0" smtClean="0">
                <a:solidFill>
                  <a:srgbClr val="008000"/>
                </a:solidFill>
                <a:latin typeface="Arial" charset="0"/>
              </a:rPr>
              <a:t>Sorting &amp; Merging</a:t>
            </a:r>
            <a:endParaRPr lang="en-US" sz="2800" b="1" dirty="0">
              <a:solidFill>
                <a:srgbClr val="008000"/>
              </a:solidFill>
              <a:latin typeface="Arial" charset="0"/>
            </a:endParaRPr>
          </a:p>
          <a:p>
            <a:pPr eaLnBrk="1" hangingPunct="1"/>
            <a:r>
              <a:rPr lang="en-US" sz="2800" b="1" dirty="0">
                <a:solidFill>
                  <a:srgbClr val="008000"/>
                </a:solidFill>
                <a:latin typeface="Arial" charset="0"/>
              </a:rPr>
              <a:t>Combiner</a:t>
            </a:r>
          </a:p>
          <a:p>
            <a:pPr eaLnBrk="1" hangingPunct="1"/>
            <a:r>
              <a:rPr lang="en-US" sz="2800" b="1" dirty="0" smtClean="0">
                <a:solidFill>
                  <a:srgbClr val="008000"/>
                </a:solidFill>
                <a:latin typeface="Arial" charset="0"/>
              </a:rPr>
              <a:t>Shuffling</a:t>
            </a:r>
          </a:p>
          <a:p>
            <a:pPr eaLnBrk="1" hangingPunct="1"/>
            <a:r>
              <a:rPr lang="en-US" sz="2800" b="1" dirty="0" smtClean="0">
                <a:solidFill>
                  <a:srgbClr val="008000"/>
                </a:solidFill>
                <a:latin typeface="Arial" charset="0"/>
              </a:rPr>
              <a:t>Merging</a:t>
            </a:r>
            <a:endParaRPr lang="en-US" sz="2800" b="1" dirty="0">
              <a:solidFill>
                <a:srgbClr val="008000"/>
              </a:solidFill>
              <a:latin typeface="Arial" charset="0"/>
            </a:endParaRPr>
          </a:p>
          <a:p>
            <a:pPr eaLnBrk="1" hangingPunct="1"/>
            <a:r>
              <a:rPr lang="en-US" sz="2800" b="1" dirty="0">
                <a:solidFill>
                  <a:srgbClr val="008000"/>
                </a:solidFill>
                <a:latin typeface="Arial" charset="0"/>
              </a:rPr>
              <a:t>Reduce function</a:t>
            </a:r>
          </a:p>
          <a:p>
            <a:pPr eaLnBrk="1" hangingPunct="1"/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OutputFormat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011" y="1722872"/>
            <a:ext cx="396240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547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100" y="244158"/>
            <a:ext cx="8638131" cy="13398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Reminder about Covered Phases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55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155937" y="2154890"/>
            <a:ext cx="2099313" cy="4152939"/>
            <a:chOff x="2876837" y="1568696"/>
            <a:chExt cx="2099313" cy="4152939"/>
          </a:xfrm>
        </p:grpSpPr>
        <p:sp>
          <p:nvSpPr>
            <p:cNvPr id="6" name="Rectangle 5"/>
            <p:cNvSpPr/>
            <p:nvPr/>
          </p:nvSpPr>
          <p:spPr>
            <a:xfrm>
              <a:off x="2876837" y="2119311"/>
              <a:ext cx="2099313" cy="360232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2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83398" y="1568696"/>
              <a:ext cx="16634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Shuffle &amp; Sorting based on </a:t>
              </a:r>
              <a:r>
                <a:rPr lang="en-US" sz="1400" i="1" dirty="0" smtClean="0"/>
                <a:t>k</a:t>
              </a:r>
              <a:endParaRPr lang="en-US" sz="1400" i="1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18" y="2705505"/>
            <a:ext cx="1147647" cy="36023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816298" y="3183966"/>
            <a:ext cx="1084652" cy="2300254"/>
            <a:chOff x="5537198" y="2597772"/>
            <a:chExt cx="1084652" cy="23002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7198" y="2597772"/>
              <a:ext cx="1084652" cy="5518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7198" y="3414130"/>
              <a:ext cx="1084650" cy="5518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7198" y="4355774"/>
              <a:ext cx="1084652" cy="54225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639765" y="2886917"/>
            <a:ext cx="1269956" cy="3256938"/>
            <a:chOff x="1360665" y="2300723"/>
            <a:chExt cx="1269956" cy="325693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3442" y="2300723"/>
              <a:ext cx="817179" cy="61853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3164323"/>
              <a:ext cx="817179" cy="6185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4048123"/>
              <a:ext cx="817179" cy="61853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4939127"/>
              <a:ext cx="817179" cy="618534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1360665" y="2609990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360665" y="3462122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360665" y="4356641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1360665" y="5247645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92118" y="2154890"/>
            <a:ext cx="128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Input blocks on HDFS</a:t>
            </a:r>
            <a:endParaRPr lang="en-US" sz="1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1927432" y="2154890"/>
            <a:ext cx="1396968" cy="523220"/>
            <a:chOff x="1648332" y="1568696"/>
            <a:chExt cx="1396968" cy="523220"/>
          </a:xfrm>
        </p:grpSpPr>
        <p:sp>
          <p:nvSpPr>
            <p:cNvPr id="24" name="TextBox 23"/>
            <p:cNvSpPr txBox="1"/>
            <p:nvPr/>
          </p:nvSpPr>
          <p:spPr>
            <a:xfrm>
              <a:off x="1648332" y="1568696"/>
              <a:ext cx="1396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Produces (</a:t>
              </a:r>
              <a:r>
                <a:rPr lang="en-US" sz="1400" i="1" dirty="0" smtClean="0"/>
                <a:t>k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v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/>
                <a:t> </a:t>
              </a:r>
              <a:r>
                <a:rPr lang="en-US" sz="1400" dirty="0" smtClean="0"/>
                <a:t>  (    , 1)</a:t>
              </a:r>
            </a:p>
          </p:txBody>
        </p:sp>
        <p:sp>
          <p:nvSpPr>
            <p:cNvPr id="25" name="Rounded Rectangle 24"/>
            <p:cNvSpPr>
              <a:spLocks noChangeAspect="1"/>
            </p:cNvSpPr>
            <p:nvPr/>
          </p:nvSpPr>
          <p:spPr>
            <a:xfrm>
              <a:off x="1945958" y="1895712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892138" y="3007106"/>
            <a:ext cx="1398165" cy="3015810"/>
            <a:chOff x="2613038" y="2420912"/>
            <a:chExt cx="1398165" cy="301581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65815" y="2420912"/>
              <a:ext cx="945388" cy="37815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3311918"/>
              <a:ext cx="945388" cy="37815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4166696"/>
              <a:ext cx="945388" cy="37815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5058567"/>
              <a:ext cx="945388" cy="378155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>
              <a:off x="2613038" y="2632810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630621" y="3513954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618441" y="4381808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618441" y="5260603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4290303" y="3182227"/>
            <a:ext cx="1525995" cy="2016910"/>
            <a:chOff x="4011203" y="2596033"/>
            <a:chExt cx="1525995" cy="2016910"/>
          </a:xfrm>
        </p:grpSpPr>
        <p:cxnSp>
          <p:nvCxnSpPr>
            <p:cNvPr id="36" name="Straight Connector 35"/>
            <p:cNvCxnSpPr>
              <a:stCxn id="27" idx="3"/>
              <a:endCxn id="11" idx="1"/>
            </p:cNvCxnSpPr>
            <p:nvPr/>
          </p:nvCxnSpPr>
          <p:spPr>
            <a:xfrm>
              <a:off x="4011203" y="2596033"/>
              <a:ext cx="1525995" cy="1080083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27" idx="3"/>
              <a:endCxn id="10" idx="1"/>
            </p:cNvCxnSpPr>
            <p:nvPr/>
          </p:nvCxnSpPr>
          <p:spPr>
            <a:xfrm>
              <a:off x="4011203" y="2596033"/>
              <a:ext cx="1525995" cy="263725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27" idx="3"/>
              <a:endCxn id="12" idx="1"/>
            </p:cNvCxnSpPr>
            <p:nvPr/>
          </p:nvCxnSpPr>
          <p:spPr>
            <a:xfrm>
              <a:off x="4011203" y="2596033"/>
              <a:ext cx="1525995" cy="2016910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4290303" y="3445952"/>
            <a:ext cx="1525995" cy="1753185"/>
            <a:chOff x="4011203" y="2859758"/>
            <a:chExt cx="1525995" cy="1753185"/>
          </a:xfrm>
        </p:grpSpPr>
        <p:cxnSp>
          <p:nvCxnSpPr>
            <p:cNvPr id="40" name="Straight Connector 39"/>
            <p:cNvCxnSpPr>
              <a:stCxn id="28" idx="3"/>
              <a:endCxn id="11" idx="1"/>
            </p:cNvCxnSpPr>
            <p:nvPr/>
          </p:nvCxnSpPr>
          <p:spPr>
            <a:xfrm>
              <a:off x="4011203" y="3487039"/>
              <a:ext cx="1525995" cy="189077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28" idx="3"/>
              <a:endCxn id="10" idx="1"/>
            </p:cNvCxnSpPr>
            <p:nvPr/>
          </p:nvCxnSpPr>
          <p:spPr>
            <a:xfrm flipV="1">
              <a:off x="4011203" y="2859758"/>
              <a:ext cx="1525995" cy="627281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28" idx="3"/>
              <a:endCxn id="12" idx="1"/>
            </p:cNvCxnSpPr>
            <p:nvPr/>
          </p:nvCxnSpPr>
          <p:spPr>
            <a:xfrm>
              <a:off x="4011203" y="3487039"/>
              <a:ext cx="1525995" cy="1125904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4290303" y="3445952"/>
            <a:ext cx="1525995" cy="1753185"/>
            <a:chOff x="4011203" y="2859758"/>
            <a:chExt cx="1525995" cy="1753185"/>
          </a:xfrm>
        </p:grpSpPr>
        <p:cxnSp>
          <p:nvCxnSpPr>
            <p:cNvPr id="44" name="Straight Connector 43"/>
            <p:cNvCxnSpPr>
              <a:stCxn id="29" idx="3"/>
              <a:endCxn id="11" idx="1"/>
            </p:cNvCxnSpPr>
            <p:nvPr/>
          </p:nvCxnSpPr>
          <p:spPr>
            <a:xfrm flipV="1">
              <a:off x="4011203" y="3676116"/>
              <a:ext cx="1525995" cy="665701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29" idx="3"/>
              <a:endCxn id="10" idx="1"/>
            </p:cNvCxnSpPr>
            <p:nvPr/>
          </p:nvCxnSpPr>
          <p:spPr>
            <a:xfrm flipV="1">
              <a:off x="4011203" y="2859758"/>
              <a:ext cx="1525995" cy="1482059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29" idx="3"/>
              <a:endCxn id="12" idx="1"/>
            </p:cNvCxnSpPr>
            <p:nvPr/>
          </p:nvCxnSpPr>
          <p:spPr>
            <a:xfrm>
              <a:off x="4011203" y="4341817"/>
              <a:ext cx="1525995" cy="271126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4290303" y="3445952"/>
            <a:ext cx="1525995" cy="2373930"/>
            <a:chOff x="4011203" y="2859758"/>
            <a:chExt cx="1525995" cy="2373930"/>
          </a:xfrm>
        </p:grpSpPr>
        <p:cxnSp>
          <p:nvCxnSpPr>
            <p:cNvPr id="48" name="Straight Connector 47"/>
            <p:cNvCxnSpPr>
              <a:stCxn id="30" idx="3"/>
              <a:endCxn id="11" idx="1"/>
            </p:cNvCxnSpPr>
            <p:nvPr/>
          </p:nvCxnSpPr>
          <p:spPr>
            <a:xfrm flipV="1">
              <a:off x="4011203" y="3676116"/>
              <a:ext cx="1525995" cy="1557572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0" idx="3"/>
              <a:endCxn id="10" idx="1"/>
            </p:cNvCxnSpPr>
            <p:nvPr/>
          </p:nvCxnSpPr>
          <p:spPr>
            <a:xfrm flipV="1">
              <a:off x="4011203" y="2859758"/>
              <a:ext cx="1525995" cy="2373930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30" idx="3"/>
              <a:endCxn id="12" idx="1"/>
            </p:cNvCxnSpPr>
            <p:nvPr/>
          </p:nvCxnSpPr>
          <p:spPr>
            <a:xfrm flipV="1">
              <a:off x="4011203" y="4612943"/>
              <a:ext cx="1525995" cy="620745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503981" y="2154890"/>
            <a:ext cx="1915375" cy="523220"/>
            <a:chOff x="5224881" y="1568696"/>
            <a:chExt cx="1915375" cy="523220"/>
          </a:xfrm>
        </p:grpSpPr>
        <p:sp>
          <p:nvSpPr>
            <p:cNvPr id="52" name="TextBox 51"/>
            <p:cNvSpPr txBox="1"/>
            <p:nvPr/>
          </p:nvSpPr>
          <p:spPr>
            <a:xfrm>
              <a:off x="5224881" y="1568696"/>
              <a:ext cx="1915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Consumes(</a:t>
              </a:r>
              <a:r>
                <a:rPr lang="en-US" sz="1400" i="1" dirty="0" smtClean="0"/>
                <a:t>k</a:t>
              </a:r>
              <a:r>
                <a:rPr lang="en-US" sz="1400" dirty="0" smtClean="0"/>
                <a:t>, [</a:t>
              </a:r>
              <a:r>
                <a:rPr lang="en-US" sz="1400" i="1" dirty="0" smtClean="0"/>
                <a:t>v</a:t>
              </a:r>
              <a:r>
                <a:rPr lang="en-US" sz="1400" dirty="0" smtClean="0"/>
                <a:t>])</a:t>
              </a:r>
            </a:p>
            <a:p>
              <a:r>
                <a:rPr lang="en-US" sz="1400" dirty="0" smtClean="0"/>
                <a:t> </a:t>
              </a:r>
              <a:r>
                <a:rPr lang="en-US" sz="1400" dirty="0"/>
                <a:t> </a:t>
              </a:r>
              <a:r>
                <a:rPr lang="en-US" sz="1400" dirty="0" smtClean="0"/>
                <a:t>  (     , [1,1,1,1,1,1..])</a:t>
              </a:r>
              <a:endParaRPr lang="en-US" sz="1400" dirty="0"/>
            </a:p>
          </p:txBody>
        </p:sp>
        <p:sp>
          <p:nvSpPr>
            <p:cNvPr id="53" name="Rounded Rectangle 52"/>
            <p:cNvSpPr>
              <a:spLocks noChangeAspect="1"/>
            </p:cNvSpPr>
            <p:nvPr/>
          </p:nvSpPr>
          <p:spPr>
            <a:xfrm>
              <a:off x="5571370" y="1892616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810235" y="2836202"/>
            <a:ext cx="1915375" cy="2383809"/>
            <a:chOff x="6531135" y="2250008"/>
            <a:chExt cx="1915375" cy="2383809"/>
          </a:xfrm>
        </p:grpSpPr>
        <p:sp>
          <p:nvSpPr>
            <p:cNvPr id="55" name="TextBox 54"/>
            <p:cNvSpPr txBox="1"/>
            <p:nvPr/>
          </p:nvSpPr>
          <p:spPr>
            <a:xfrm>
              <a:off x="6531135" y="2250008"/>
              <a:ext cx="1915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Produces(</a:t>
              </a:r>
              <a:r>
                <a:rPr lang="en-US" sz="1400" i="1" dirty="0" smtClean="0"/>
                <a:t>k’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v’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 smtClean="0"/>
                <a:t> </a:t>
              </a:r>
              <a:r>
                <a:rPr lang="en-US" sz="1400" dirty="0"/>
                <a:t> </a:t>
              </a:r>
              <a:r>
                <a:rPr lang="en-US" sz="1400" dirty="0" smtClean="0"/>
                <a:t>  (     , 100)</a:t>
              </a:r>
              <a:endParaRPr lang="en-US" sz="1400" dirty="0"/>
            </a:p>
          </p:txBody>
        </p:sp>
        <p:sp>
          <p:nvSpPr>
            <p:cNvPr id="56" name="Rounded Rectangle 55"/>
            <p:cNvSpPr>
              <a:spLocks noChangeAspect="1"/>
            </p:cNvSpPr>
            <p:nvPr/>
          </p:nvSpPr>
          <p:spPr>
            <a:xfrm>
              <a:off x="6903039" y="2576294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>
              <a:off x="6595930" y="2873715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6582973" y="3690073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6582973" y="4633817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92117" y="1606258"/>
            <a:ext cx="7308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Job: Count the </a:t>
            </a:r>
            <a:r>
              <a:rPr lang="en-US" b="1" dirty="0" smtClean="0">
                <a:solidFill>
                  <a:srgbClr val="800000"/>
                </a:solidFill>
              </a:rPr>
              <a:t>number of </a:t>
            </a:r>
            <a:r>
              <a:rPr lang="en-US" b="1" dirty="0">
                <a:solidFill>
                  <a:srgbClr val="800000"/>
                </a:solidFill>
              </a:rPr>
              <a:t>each </a:t>
            </a:r>
            <a:r>
              <a:rPr lang="en-US" b="1" dirty="0" smtClean="0">
                <a:solidFill>
                  <a:srgbClr val="800000"/>
                </a:solidFill>
              </a:rPr>
              <a:t>color </a:t>
            </a:r>
            <a:r>
              <a:rPr lang="en-US" b="1" dirty="0">
                <a:solidFill>
                  <a:srgbClr val="800000"/>
                </a:solidFill>
              </a:rPr>
              <a:t>in a data set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633901" y="3229374"/>
            <a:ext cx="3307291" cy="3390945"/>
            <a:chOff x="5633901" y="3229374"/>
            <a:chExt cx="3307291" cy="3390945"/>
          </a:xfrm>
        </p:grpSpPr>
        <p:sp>
          <p:nvSpPr>
            <p:cNvPr id="64" name="TextBox 63"/>
            <p:cNvSpPr txBox="1"/>
            <p:nvPr/>
          </p:nvSpPr>
          <p:spPr>
            <a:xfrm>
              <a:off x="8037439" y="3229374"/>
              <a:ext cx="884873" cy="2295948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noAutofit/>
            </a:bodyPr>
            <a:lstStyle/>
            <a:p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050274" y="5045248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Part0003</a:t>
              </a:r>
              <a:endParaRPr lang="en-US" sz="14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050274" y="4108421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Part0002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074235" y="3265948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Part0001</a:t>
              </a:r>
              <a:endParaRPr lang="en-US" sz="1400" dirty="0"/>
            </a:p>
          </p:txBody>
        </p:sp>
        <p:cxnSp>
          <p:nvCxnSpPr>
            <p:cNvPr id="65" name="Straight Arrow Connector 64"/>
            <p:cNvCxnSpPr>
              <a:stCxn id="66" idx="0"/>
              <a:endCxn id="64" idx="2"/>
            </p:cNvCxnSpPr>
            <p:nvPr/>
          </p:nvCxnSpPr>
          <p:spPr>
            <a:xfrm flipV="1">
              <a:off x="6900950" y="5525322"/>
              <a:ext cx="1578926" cy="264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633901" y="5789322"/>
              <a:ext cx="25340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That’s the output file, it has 3 parts on probably 3 different machines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60693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Partitioners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187" y="1824690"/>
            <a:ext cx="7977303" cy="4240831"/>
          </a:xfrm>
        </p:spPr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The output of the mappers need to be partitioned </a:t>
            </a:r>
          </a:p>
          <a:p>
            <a:pPr lvl="1"/>
            <a:r>
              <a:rPr lang="en-US" dirty="0" smtClean="0"/>
              <a:t># of partitions  = #  of reducers</a:t>
            </a:r>
          </a:p>
          <a:p>
            <a:pPr lvl="1"/>
            <a:r>
              <a:rPr lang="en-US" dirty="0" smtClean="0"/>
              <a:t>The same key in all mappers must go to the same partition (and hence same reducer)</a:t>
            </a:r>
          </a:p>
          <a:p>
            <a:pPr lvl="1"/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Default partitioning is hash-based</a:t>
            </a:r>
          </a:p>
          <a:p>
            <a:endParaRPr lang="en-US" b="1" dirty="0">
              <a:solidFill>
                <a:srgbClr val="800000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Users can customize it as they need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218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Customized </a:t>
            </a:r>
            <a:r>
              <a:rPr lang="en-US" dirty="0" err="1" smtClean="0"/>
              <a:t>Partitioner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57</a:t>
            </a:fld>
            <a:endParaRPr lang="en-US" dirty="0"/>
          </a:p>
        </p:txBody>
      </p:sp>
      <p:pic>
        <p:nvPicPr>
          <p:cNvPr id="5" name="Picture 4" descr="Screen shot 2013-01-17 at 2.29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87" y="1822565"/>
            <a:ext cx="6965233" cy="404603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292025" y="4623371"/>
            <a:ext cx="2268661" cy="456172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0686" y="4438705"/>
            <a:ext cx="2380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Returns a partition Id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496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Optimization: Balance the Load among Reducers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701" y="1764690"/>
            <a:ext cx="4179762" cy="155345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Assume we have N reducers</a:t>
            </a:r>
          </a:p>
          <a:p>
            <a:r>
              <a:rPr lang="en-US" dirty="0" smtClean="0"/>
              <a:t>Many keys {k1, k2, …, Km}</a:t>
            </a:r>
          </a:p>
          <a:p>
            <a:r>
              <a:rPr lang="en-US" dirty="0" smtClean="0"/>
              <a:t>Distribution is skew</a:t>
            </a:r>
          </a:p>
          <a:p>
            <a:pPr lvl="1"/>
            <a:r>
              <a:rPr lang="en-US" dirty="0" smtClean="0"/>
              <a:t>K1 and K2 have many records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58</a:t>
            </a:fld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1593547" y="2729337"/>
            <a:ext cx="5599144" cy="3401078"/>
            <a:chOff x="1593547" y="2729337"/>
            <a:chExt cx="5599144" cy="3401078"/>
          </a:xfrm>
        </p:grpSpPr>
        <p:grpSp>
          <p:nvGrpSpPr>
            <p:cNvPr id="17" name="Group 16"/>
            <p:cNvGrpSpPr/>
            <p:nvPr/>
          </p:nvGrpSpPr>
          <p:grpSpPr>
            <a:xfrm>
              <a:off x="6198525" y="2729337"/>
              <a:ext cx="952699" cy="1624339"/>
              <a:chOff x="5816295" y="2729337"/>
              <a:chExt cx="952699" cy="1624339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5816295" y="2729337"/>
                <a:ext cx="952699" cy="1624339"/>
                <a:chOff x="5537198" y="2597772"/>
                <a:chExt cx="1084652" cy="2300254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537198" y="2597772"/>
                  <a:ext cx="1084652" cy="5518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537198" y="3414130"/>
                  <a:ext cx="1084650" cy="551886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37198" y="4355774"/>
                  <a:ext cx="1084652" cy="542252"/>
                </a:xfrm>
                <a:prstGeom prst="rect">
                  <a:avLst/>
                </a:prstGeom>
              </p:spPr>
            </p:pic>
          </p:grpSp>
          <p:pic>
            <p:nvPicPr>
              <p:cNvPr id="13" name="Picture 12" descr="Screen shot 2013-01-17 at 2.52.35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7762" y="2741666"/>
                <a:ext cx="184253" cy="177429"/>
              </a:xfrm>
              <a:prstGeom prst="rect">
                <a:avLst/>
              </a:prstGeom>
            </p:spPr>
          </p:pic>
          <p:pic>
            <p:nvPicPr>
              <p:cNvPr id="14" name="Picture 13" descr="Screen shot 2013-01-17 at 2.52.35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4055" y="3326415"/>
                <a:ext cx="184253" cy="177429"/>
              </a:xfrm>
              <a:prstGeom prst="rect">
                <a:avLst/>
              </a:prstGeom>
            </p:spPr>
          </p:pic>
          <p:pic>
            <p:nvPicPr>
              <p:cNvPr id="15" name="Picture 14" descr="Screen shot 2013-01-17 at 2.52.35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0955" y="3983090"/>
                <a:ext cx="184253" cy="177429"/>
              </a:xfrm>
              <a:prstGeom prst="rect">
                <a:avLst/>
              </a:prstGeom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6239992" y="4506076"/>
              <a:ext cx="952699" cy="1624339"/>
              <a:chOff x="5816295" y="2729337"/>
              <a:chExt cx="952699" cy="1624339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816295" y="2729337"/>
                <a:ext cx="952699" cy="1624339"/>
                <a:chOff x="5537198" y="2597772"/>
                <a:chExt cx="1084652" cy="2300254"/>
              </a:xfrm>
            </p:grpSpPr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537198" y="2597772"/>
                  <a:ext cx="1084652" cy="551886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537198" y="3414130"/>
                  <a:ext cx="1084650" cy="551886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37198" y="4355774"/>
                  <a:ext cx="1084652" cy="542252"/>
                </a:xfrm>
                <a:prstGeom prst="rect">
                  <a:avLst/>
                </a:prstGeom>
              </p:spPr>
            </p:pic>
          </p:grpSp>
          <p:pic>
            <p:nvPicPr>
              <p:cNvPr id="20" name="Picture 19" descr="Screen shot 2013-01-17 at 2.52.35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7762" y="2741666"/>
                <a:ext cx="184253" cy="177429"/>
              </a:xfrm>
              <a:prstGeom prst="rect">
                <a:avLst/>
              </a:prstGeom>
            </p:spPr>
          </p:pic>
          <p:pic>
            <p:nvPicPr>
              <p:cNvPr id="21" name="Picture 20" descr="Screen shot 2013-01-17 at 2.52.35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4055" y="3326415"/>
                <a:ext cx="184253" cy="177429"/>
              </a:xfrm>
              <a:prstGeom prst="rect">
                <a:avLst/>
              </a:prstGeom>
            </p:spPr>
          </p:pic>
          <p:pic>
            <p:nvPicPr>
              <p:cNvPr id="22" name="Picture 21" descr="Screen shot 2013-01-17 at 2.52.35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0955" y="3983090"/>
                <a:ext cx="184253" cy="177429"/>
              </a:xfrm>
              <a:prstGeom prst="rect">
                <a:avLst/>
              </a:prstGeom>
            </p:spPr>
          </p:pic>
        </p:grpSp>
        <p:cxnSp>
          <p:nvCxnSpPr>
            <p:cNvPr id="27" name="Straight Arrow Connector 26"/>
            <p:cNvCxnSpPr>
              <a:stCxn id="35" idx="3"/>
              <a:endCxn id="6" idx="1"/>
            </p:cNvCxnSpPr>
            <p:nvPr/>
          </p:nvCxnSpPr>
          <p:spPr>
            <a:xfrm flipV="1">
              <a:off x="3780988" y="2924196"/>
              <a:ext cx="2417537" cy="5342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36" idx="3"/>
              <a:endCxn id="7" idx="1"/>
            </p:cNvCxnSpPr>
            <p:nvPr/>
          </p:nvCxnSpPr>
          <p:spPr>
            <a:xfrm flipV="1">
              <a:off x="3711234" y="3500672"/>
              <a:ext cx="2487291" cy="4561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3780988" y="5030366"/>
              <a:ext cx="1027588" cy="521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Left Brace 32"/>
            <p:cNvSpPr/>
            <p:nvPr/>
          </p:nvSpPr>
          <p:spPr>
            <a:xfrm>
              <a:off x="4808576" y="3983090"/>
              <a:ext cx="308242" cy="2147325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663301" y="3289159"/>
              <a:ext cx="21176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Send K1 to Reducer 1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93547" y="3787555"/>
              <a:ext cx="21176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Send K2 to Reducer 2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803157" y="4883465"/>
              <a:ext cx="19543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Rest are hash-based 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996751" y="3993019"/>
              <a:ext cx="837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K3, K5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020574" y="4514626"/>
              <a:ext cx="14341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K7, K10, K20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31605" y="5111306"/>
              <a:ext cx="5311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…..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094192" y="5727741"/>
              <a:ext cx="5311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…..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758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Input/Output</a:t>
            </a:r>
            <a:r>
              <a:rPr lang="en-US" dirty="0" smtClean="0"/>
              <a:t> Formats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518" y="1837019"/>
            <a:ext cx="8026622" cy="3600065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Hadoop’s data model </a:t>
            </a:r>
            <a:r>
              <a:rPr lang="en-US" b="1" dirty="0" smtClean="0">
                <a:solidFill>
                  <a:srgbClr val="800000"/>
                </a:solidFill>
                <a:sym typeface="Wingdings"/>
              </a:rPr>
              <a:t> Any data in any format will fit</a:t>
            </a:r>
          </a:p>
          <a:p>
            <a:pPr lvl="1"/>
            <a:r>
              <a:rPr lang="en-US" dirty="0" smtClean="0">
                <a:sym typeface="Wingdings"/>
              </a:rPr>
              <a:t>Text, binary, in a certain structure</a:t>
            </a:r>
          </a:p>
          <a:p>
            <a:r>
              <a:rPr lang="en-US" b="1" dirty="0" smtClean="0">
                <a:solidFill>
                  <a:srgbClr val="800000"/>
                </a:solidFill>
                <a:sym typeface="Wingdings"/>
              </a:rPr>
              <a:t>How Hadoop understands and reads the data ??</a:t>
            </a:r>
          </a:p>
          <a:p>
            <a:endParaRPr lang="en-US" b="1" dirty="0" smtClean="0">
              <a:solidFill>
                <a:srgbClr val="0000FF"/>
              </a:solidFill>
              <a:sym typeface="Wingdings"/>
            </a:endParaRP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The </a:t>
            </a:r>
            <a:r>
              <a:rPr lang="en-US" b="1" i="1" dirty="0" smtClean="0">
                <a:solidFill>
                  <a:srgbClr val="0000FF"/>
                </a:solidFill>
                <a:sym typeface="Wingdings"/>
              </a:rPr>
              <a:t>input format 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is the piece of code that understands the data and how to reads it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sym typeface="Wingdings"/>
              </a:rPr>
              <a:t>Hadoop has several built-in input formats to use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sym typeface="Wingdings"/>
              </a:rPr>
              <a:t>Text files, binary sequence files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702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 Cluster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53" y="2243071"/>
            <a:ext cx="5847210" cy="3568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5171" y="5811670"/>
            <a:ext cx="306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machine </a:t>
            </a:r>
            <a:r>
              <a:rPr lang="en-US" dirty="0" smtClean="0">
                <a:sym typeface="Wingdings"/>
              </a:rPr>
              <a:t> One node 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1426753" y="2053380"/>
            <a:ext cx="478333" cy="63498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4439" y="1708873"/>
            <a:ext cx="2089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 rack of </a:t>
            </a:r>
            <a:r>
              <a:rPr lang="en-US" sz="1600" i="1" dirty="0" smtClean="0"/>
              <a:t>N</a:t>
            </a:r>
            <a:r>
              <a:rPr lang="en-US" sz="1600" dirty="0" smtClean="0"/>
              <a:t> machines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90026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Formats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60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2" y="2046613"/>
            <a:ext cx="5072050" cy="38589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59190" y="2280863"/>
            <a:ext cx="1565870" cy="530146"/>
          </a:xfrm>
          <a:prstGeom prst="rect">
            <a:avLst/>
          </a:prstGeom>
          <a:noFill/>
          <a:ln w="19050">
            <a:solidFill>
              <a:srgbClr val="8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59190" y="3062042"/>
            <a:ext cx="1565870" cy="530146"/>
          </a:xfrm>
          <a:prstGeom prst="rect">
            <a:avLst/>
          </a:prstGeom>
          <a:noFill/>
          <a:ln w="19050">
            <a:solidFill>
              <a:srgbClr val="8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59190" y="3838768"/>
            <a:ext cx="1565870" cy="530146"/>
          </a:xfrm>
          <a:prstGeom prst="rect">
            <a:avLst/>
          </a:prstGeom>
          <a:noFill/>
          <a:ln w="19050">
            <a:solidFill>
              <a:srgbClr val="8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59190" y="4603165"/>
            <a:ext cx="1565870" cy="530146"/>
          </a:xfrm>
          <a:prstGeom prst="rect">
            <a:avLst/>
          </a:prstGeom>
          <a:noFill/>
          <a:ln w="19050">
            <a:solidFill>
              <a:srgbClr val="8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59190" y="5318247"/>
            <a:ext cx="1565870" cy="530146"/>
          </a:xfrm>
          <a:prstGeom prst="rect">
            <a:avLst/>
          </a:prstGeom>
          <a:noFill/>
          <a:ln w="19050">
            <a:solidFill>
              <a:srgbClr val="8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63279" y="1711028"/>
            <a:ext cx="2465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Record reader reads bytes and converts them to records</a:t>
            </a:r>
            <a:endParaRPr lang="en-US" sz="1400" b="1" dirty="0">
              <a:solidFill>
                <a:srgbClr val="0000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423" y="2336343"/>
            <a:ext cx="817179" cy="4191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219" y="3107476"/>
            <a:ext cx="817179" cy="4477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219" y="3904973"/>
            <a:ext cx="817179" cy="459489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stCxn id="6" idx="3"/>
          </p:cNvCxnSpPr>
          <p:nvPr/>
        </p:nvCxnSpPr>
        <p:spPr>
          <a:xfrm>
            <a:off x="5425060" y="2545936"/>
            <a:ext cx="9369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425060" y="3331301"/>
            <a:ext cx="98115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425060" y="4139517"/>
            <a:ext cx="9369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425060" y="4919561"/>
            <a:ext cx="9369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219" y="4627823"/>
            <a:ext cx="817179" cy="4594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219" y="5318247"/>
            <a:ext cx="817179" cy="459489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5425060" y="5577450"/>
            <a:ext cx="9369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421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793" y="330461"/>
            <a:ext cx="7345362" cy="569555"/>
          </a:xfrm>
        </p:spPr>
        <p:txBody>
          <a:bodyPr>
            <a:noAutofit/>
          </a:bodyPr>
          <a:lstStyle/>
          <a:p>
            <a:r>
              <a:rPr lang="en-US" sz="2800" dirty="0" smtClean="0"/>
              <a:t>Tell Hadoop which </a:t>
            </a:r>
            <a:r>
              <a:rPr lang="en-US" sz="2800" dirty="0" err="1" smtClean="0"/>
              <a:t>Input/Output</a:t>
            </a:r>
            <a:r>
              <a:rPr lang="en-US" sz="2800" dirty="0" smtClean="0"/>
              <a:t> Formats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61</a:t>
            </a:fld>
            <a:endParaRPr lang="en-US" dirty="0"/>
          </a:p>
        </p:txBody>
      </p:sp>
      <p:pic>
        <p:nvPicPr>
          <p:cNvPr id="5" name="Picture 4" descr="mapredu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95" y="990600"/>
            <a:ext cx="6019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3575609" y="5190504"/>
            <a:ext cx="1479560" cy="34521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21893" y="4944193"/>
            <a:ext cx="209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Define the formats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21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841049" y="244158"/>
            <a:ext cx="7345362" cy="13398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We Covered All Execution Phases</a:t>
            </a:r>
            <a:endParaRPr lang="en-US" dirty="0">
              <a:latin typeface="Arial" charset="0"/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397773" y="1759859"/>
            <a:ext cx="8229600" cy="4704812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sz="2800" b="1" dirty="0" err="1">
                <a:solidFill>
                  <a:srgbClr val="008000"/>
                </a:solidFill>
                <a:latin typeface="Arial" charset="0"/>
              </a:rPr>
              <a:t>InputFormat</a:t>
            </a:r>
            <a:endParaRPr lang="en-US" sz="2800" b="1" dirty="0">
              <a:solidFill>
                <a:srgbClr val="008000"/>
              </a:solidFill>
              <a:latin typeface="Arial" charset="0"/>
            </a:endParaRPr>
          </a:p>
          <a:p>
            <a:pPr eaLnBrk="1" hangingPunct="1"/>
            <a:r>
              <a:rPr lang="en-US" sz="2800" b="1" dirty="0">
                <a:solidFill>
                  <a:srgbClr val="008000"/>
                </a:solidFill>
                <a:latin typeface="Arial" charset="0"/>
              </a:rPr>
              <a:t>Map function</a:t>
            </a:r>
          </a:p>
          <a:p>
            <a:pPr eaLnBrk="1" hangingPunct="1"/>
            <a:r>
              <a:rPr lang="en-US" sz="2800" b="1" dirty="0" err="1">
                <a:solidFill>
                  <a:srgbClr val="008000"/>
                </a:solidFill>
                <a:latin typeface="Arial" charset="0"/>
              </a:rPr>
              <a:t>Partitioner</a:t>
            </a:r>
            <a:endParaRPr lang="en-US" sz="2800" b="1" dirty="0">
              <a:solidFill>
                <a:srgbClr val="008000"/>
              </a:solidFill>
              <a:latin typeface="Arial" charset="0"/>
            </a:endParaRPr>
          </a:p>
          <a:p>
            <a:pPr eaLnBrk="1" hangingPunct="1"/>
            <a:r>
              <a:rPr lang="en-US" sz="2800" b="1" dirty="0" smtClean="0">
                <a:solidFill>
                  <a:srgbClr val="008000"/>
                </a:solidFill>
                <a:latin typeface="Arial" charset="0"/>
              </a:rPr>
              <a:t>Sorting &amp; Merging</a:t>
            </a:r>
            <a:endParaRPr lang="en-US" sz="2800" b="1" dirty="0">
              <a:solidFill>
                <a:srgbClr val="008000"/>
              </a:solidFill>
              <a:latin typeface="Arial" charset="0"/>
            </a:endParaRPr>
          </a:p>
          <a:p>
            <a:pPr eaLnBrk="1" hangingPunct="1"/>
            <a:r>
              <a:rPr lang="en-US" sz="2800" b="1" dirty="0">
                <a:solidFill>
                  <a:srgbClr val="008000"/>
                </a:solidFill>
                <a:latin typeface="Arial" charset="0"/>
              </a:rPr>
              <a:t>Combiner</a:t>
            </a:r>
          </a:p>
          <a:p>
            <a:pPr eaLnBrk="1" hangingPunct="1"/>
            <a:r>
              <a:rPr lang="en-US" sz="2800" b="1" dirty="0" smtClean="0">
                <a:solidFill>
                  <a:srgbClr val="008000"/>
                </a:solidFill>
                <a:latin typeface="Arial" charset="0"/>
              </a:rPr>
              <a:t>Shuffling</a:t>
            </a:r>
          </a:p>
          <a:p>
            <a:pPr eaLnBrk="1" hangingPunct="1"/>
            <a:r>
              <a:rPr lang="en-US" sz="2800" b="1" dirty="0" smtClean="0">
                <a:solidFill>
                  <a:srgbClr val="008000"/>
                </a:solidFill>
                <a:latin typeface="Arial" charset="0"/>
              </a:rPr>
              <a:t>Merging</a:t>
            </a:r>
            <a:endParaRPr lang="en-US" sz="2800" b="1" dirty="0">
              <a:solidFill>
                <a:srgbClr val="008000"/>
              </a:solidFill>
              <a:latin typeface="Arial" charset="0"/>
            </a:endParaRPr>
          </a:p>
          <a:p>
            <a:pPr eaLnBrk="1" hangingPunct="1"/>
            <a:r>
              <a:rPr lang="en-US" sz="2800" b="1" dirty="0">
                <a:solidFill>
                  <a:srgbClr val="008000"/>
                </a:solidFill>
                <a:latin typeface="Arial" charset="0"/>
              </a:rPr>
              <a:t>Reduce function</a:t>
            </a:r>
          </a:p>
          <a:p>
            <a:pPr eaLnBrk="1" hangingPunct="1"/>
            <a:r>
              <a:rPr lang="en-US" sz="2800" b="1" dirty="0" err="1">
                <a:solidFill>
                  <a:srgbClr val="008000"/>
                </a:solidFill>
                <a:latin typeface="Arial" charset="0"/>
              </a:rPr>
              <a:t>OutputFormat</a:t>
            </a:r>
            <a:endParaRPr lang="en-US" sz="2800" b="1" dirty="0">
              <a:solidFill>
                <a:srgbClr val="008000"/>
              </a:solidFill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011" y="1722872"/>
            <a:ext cx="396240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734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Questions So Far…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63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249" y="1898664"/>
            <a:ext cx="4253501" cy="425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1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2512692"/>
            <a:ext cx="7345362" cy="133985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00FF"/>
                </a:solidFill>
              </a:rPr>
              <a:t>More on HDFS</a:t>
            </a:r>
            <a:endParaRPr lang="en-US" sz="60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102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HDFS and </a:t>
            </a:r>
            <a:r>
              <a:rPr lang="en-US" smtClean="0"/>
              <a:t>Placement Policy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69" y="2330179"/>
            <a:ext cx="4524948" cy="2847655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</a:pPr>
            <a:r>
              <a:rPr lang="en-US" sz="1800" b="1" i="1" dirty="0">
                <a:solidFill>
                  <a:srgbClr val="800000"/>
                </a:solidFill>
              </a:rPr>
              <a:t>First copy </a:t>
            </a:r>
            <a:r>
              <a:rPr lang="en-US" sz="1800" dirty="0"/>
              <a:t>is written to the node creating the file (write affinity)</a:t>
            </a:r>
          </a:p>
          <a:p>
            <a:pPr>
              <a:buFont typeface="Arial" charset="0"/>
              <a:buChar char="•"/>
            </a:pPr>
            <a:r>
              <a:rPr lang="en-US" sz="1800" b="1" i="1" dirty="0">
                <a:solidFill>
                  <a:srgbClr val="800000"/>
                </a:solidFill>
              </a:rPr>
              <a:t>Second copy </a:t>
            </a:r>
            <a:r>
              <a:rPr lang="en-US" sz="1800" dirty="0"/>
              <a:t>is written to a data node within the same rack</a:t>
            </a:r>
          </a:p>
          <a:p>
            <a:pPr>
              <a:buFont typeface="Arial" charset="0"/>
              <a:buChar char="•"/>
            </a:pPr>
            <a:r>
              <a:rPr lang="en-US" sz="1800" b="1" i="1" dirty="0">
                <a:solidFill>
                  <a:srgbClr val="800000"/>
                </a:solidFill>
              </a:rPr>
              <a:t>Third copy</a:t>
            </a:r>
            <a:r>
              <a:rPr lang="en-US" sz="1800" dirty="0">
                <a:solidFill>
                  <a:srgbClr val="800000"/>
                </a:solidFill>
              </a:rPr>
              <a:t> </a:t>
            </a:r>
            <a:r>
              <a:rPr lang="en-US" sz="1800" dirty="0"/>
              <a:t>is written to a data node in a different rack</a:t>
            </a:r>
          </a:p>
          <a:p>
            <a:pPr>
              <a:buFont typeface="Arial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Objective:</a:t>
            </a:r>
            <a:r>
              <a:rPr lang="en-US" sz="1800" dirty="0"/>
              <a:t> load balancing &amp; fault tolerance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65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896061"/>
            <a:ext cx="3801073" cy="31341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51" y="1778792"/>
            <a:ext cx="362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0000FF"/>
                </a:solidFill>
              </a:rPr>
              <a:t>Default Placement Policy </a:t>
            </a:r>
            <a:endParaRPr lang="en-US" sz="2400" b="1" u="sng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86390" y="5177834"/>
            <a:ext cx="3026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800000"/>
                </a:solidFill>
              </a:rPr>
              <a:t>Rack-aware replica placement</a:t>
            </a:r>
          </a:p>
        </p:txBody>
      </p:sp>
    </p:spTree>
    <p:extLst>
      <p:ext uri="{BB962C8B-B14F-4D97-AF65-F5344CB8AC3E}">
        <p14:creationId xmlns:p14="http://schemas.microsoft.com/office/powerpoint/2010/main" val="399277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7B9899"/>
                </a:solidFill>
                <a:latin typeface="Georgia" charset="0"/>
              </a:rPr>
              <a:t>Safemode Startup</a:t>
            </a:r>
          </a:p>
        </p:txBody>
      </p:sp>
      <p:sp>
        <p:nvSpPr>
          <p:cNvPr id="26627" name="Date Placeholder 2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C3E1A62-181B-4942-BA51-0BFC9DDF45D0}" type="datetime1">
              <a:rPr lang="en-US">
                <a:solidFill>
                  <a:srgbClr val="FFFFFF"/>
                </a:solidFill>
                <a:latin typeface="Georgia" charset="0"/>
              </a:rPr>
              <a:pPr eaLnBrk="1" hangingPunct="1"/>
              <a:t>1/25/17</a:t>
            </a:fld>
            <a:endParaRPr lang="en-US">
              <a:solidFill>
                <a:srgbClr val="FFFFFF"/>
              </a:solidFill>
              <a:latin typeface="Georgi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DC9D82A-5D32-EF4E-8C6F-BDBC9FEECB6D}" type="slidenum">
              <a:rPr lang="en-US">
                <a:solidFill>
                  <a:srgbClr val="7B9899"/>
                </a:solidFill>
                <a:latin typeface="Georgia" charset="0"/>
              </a:rPr>
              <a:pPr eaLnBrk="1" hangingPunct="1"/>
              <a:t>66</a:t>
            </a:fld>
            <a:endParaRPr lang="en-US">
              <a:solidFill>
                <a:srgbClr val="7B9899"/>
              </a:solidFill>
              <a:latin typeface="Georgia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625" y="1693349"/>
            <a:ext cx="8255174" cy="417525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</a:rPr>
              <a:t>On startup Namenode enters </a:t>
            </a:r>
            <a:r>
              <a:rPr lang="en-US" dirty="0" err="1" smtClean="0">
                <a:ea typeface="+mn-ea"/>
              </a:rPr>
              <a:t>Safemode</a:t>
            </a:r>
            <a:r>
              <a:rPr lang="en-US" dirty="0" smtClean="0">
                <a:ea typeface="+mn-ea"/>
              </a:rPr>
              <a:t> (</a:t>
            </a:r>
            <a:r>
              <a:rPr lang="en-US" dirty="0" smtClean="0">
                <a:solidFill>
                  <a:srgbClr val="800000"/>
                </a:solidFill>
                <a:ea typeface="+mn-ea"/>
              </a:rPr>
              <a:t>few seconds</a:t>
            </a:r>
            <a:r>
              <a:rPr lang="en-US" dirty="0" smtClean="0">
                <a:ea typeface="+mn-ea"/>
              </a:rPr>
              <a:t>).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</a:rPr>
              <a:t>Each DataNode checks in with Heartbeat and BlockReport.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</a:rPr>
              <a:t>Namenode verifies that each block has acceptable number of replicas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solidFill>
                  <a:srgbClr val="0000FF"/>
                </a:solidFill>
                <a:ea typeface="+mn-ea"/>
              </a:rPr>
              <a:t>If things are fine </a:t>
            </a:r>
            <a:r>
              <a:rPr lang="en-US" dirty="0" smtClean="0">
                <a:solidFill>
                  <a:srgbClr val="0000FF"/>
                </a:solidFill>
                <a:ea typeface="+mn-ea"/>
                <a:sym typeface="Wingdings"/>
              </a:rPr>
              <a:t> </a:t>
            </a:r>
            <a:r>
              <a:rPr lang="en-US" dirty="0" err="1" smtClean="0">
                <a:solidFill>
                  <a:srgbClr val="0000FF"/>
                </a:solidFill>
                <a:ea typeface="+mn-ea"/>
              </a:rPr>
              <a:t>Namenode</a:t>
            </a:r>
            <a:r>
              <a:rPr lang="en-US" dirty="0" smtClean="0">
                <a:solidFill>
                  <a:srgbClr val="0000FF"/>
                </a:solidFill>
                <a:ea typeface="+mn-ea"/>
              </a:rPr>
              <a:t> exits </a:t>
            </a:r>
            <a:r>
              <a:rPr lang="en-US" dirty="0" err="1" smtClean="0">
                <a:solidFill>
                  <a:srgbClr val="0000FF"/>
                </a:solidFill>
                <a:ea typeface="+mn-ea"/>
              </a:rPr>
              <a:t>Safemode</a:t>
            </a:r>
            <a:endParaRPr lang="en-US" dirty="0" smtClean="0">
              <a:solidFill>
                <a:srgbClr val="0000FF"/>
              </a:solidFill>
              <a:ea typeface="+mn-ea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solidFill>
                  <a:srgbClr val="0000FF"/>
                </a:solidFill>
                <a:ea typeface="+mn-ea"/>
              </a:rPr>
              <a:t>If some blocks are under replicated</a:t>
            </a:r>
          </a:p>
          <a:p>
            <a:pPr marL="510858" lvl="1" indent="-274320">
              <a:buFont typeface="Wingdings 2"/>
              <a:buChar char=""/>
              <a:defRPr/>
            </a:pPr>
            <a:r>
              <a:rPr lang="en-US" dirty="0" smtClean="0">
                <a:solidFill>
                  <a:srgbClr val="0000FF"/>
                </a:solidFill>
                <a:ea typeface="+mn-ea"/>
              </a:rPr>
              <a:t>Replicate these blocks to other </a:t>
            </a:r>
            <a:r>
              <a:rPr lang="en-US" dirty="0" err="1" smtClean="0">
                <a:solidFill>
                  <a:srgbClr val="0000FF"/>
                </a:solidFill>
                <a:ea typeface="+mn-ea"/>
              </a:rPr>
              <a:t>Datanodes</a:t>
            </a:r>
            <a:endParaRPr lang="en-US" dirty="0" smtClean="0">
              <a:solidFill>
                <a:srgbClr val="0000FF"/>
              </a:solidFill>
              <a:ea typeface="+mn-ea"/>
            </a:endParaRPr>
          </a:p>
          <a:p>
            <a:pPr marL="510858" lvl="1" indent="-274320">
              <a:buFont typeface="Wingdings 2"/>
              <a:buChar char=""/>
              <a:defRPr/>
            </a:pPr>
            <a:r>
              <a:rPr lang="en-US" dirty="0" smtClean="0">
                <a:solidFill>
                  <a:srgbClr val="0000FF"/>
                </a:solidFill>
              </a:rPr>
              <a:t>Then, exit </a:t>
            </a:r>
            <a:r>
              <a:rPr lang="en-US" dirty="0" err="1" smtClean="0">
                <a:solidFill>
                  <a:srgbClr val="0000FF"/>
                </a:solidFill>
              </a:rPr>
              <a:t>safemode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95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solidFill>
                  <a:srgbClr val="7B9899"/>
                </a:solidFill>
                <a:latin typeface="Georgia" charset="0"/>
              </a:rPr>
              <a:t>The Communication Protocol</a:t>
            </a:r>
          </a:p>
        </p:txBody>
      </p:sp>
      <p:sp>
        <p:nvSpPr>
          <p:cNvPr id="30723" name="Date Placeholder 2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94A24AB-5123-6845-99EB-874AE83DD38B}" type="datetime1">
              <a:rPr lang="en-US">
                <a:solidFill>
                  <a:srgbClr val="FFFFFF"/>
                </a:solidFill>
                <a:latin typeface="Georgia" charset="0"/>
              </a:rPr>
              <a:pPr eaLnBrk="1" hangingPunct="1"/>
              <a:t>1/25/17</a:t>
            </a:fld>
            <a:endParaRPr lang="en-US">
              <a:solidFill>
                <a:srgbClr val="FFFFFF"/>
              </a:solidFill>
              <a:latin typeface="Georgi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4EF21D5-0B07-E047-8EC3-0305217F1C97}" type="slidenum">
              <a:rPr lang="en-US">
                <a:solidFill>
                  <a:srgbClr val="7B9899"/>
                </a:solidFill>
                <a:latin typeface="Georgia" charset="0"/>
              </a:rPr>
              <a:pPr eaLnBrk="1" hangingPunct="1"/>
              <a:t>67</a:t>
            </a:fld>
            <a:endParaRPr lang="en-US">
              <a:solidFill>
                <a:srgbClr val="7B9899"/>
              </a:solidFill>
              <a:latin typeface="Georgia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31539" y="3489103"/>
            <a:ext cx="7952644" cy="2831993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</a:rPr>
              <a:t>All HDFS communication protocols are layered on top of the TCP/IP protocol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</a:rPr>
              <a:t>A client establishes a connection to a configurable TCP port on the Namenode machine. It talks </a:t>
            </a:r>
            <a:r>
              <a:rPr lang="en-US" dirty="0" err="1" smtClean="0">
                <a:ea typeface="+mn-ea"/>
              </a:rPr>
              <a:t>ClientProtocol</a:t>
            </a:r>
            <a:r>
              <a:rPr lang="en-US" dirty="0" smtClean="0">
                <a:ea typeface="+mn-ea"/>
              </a:rPr>
              <a:t> with the </a:t>
            </a:r>
            <a:r>
              <a:rPr lang="en-US" dirty="0" err="1" smtClean="0">
                <a:ea typeface="+mn-ea"/>
              </a:rPr>
              <a:t>Namenode</a:t>
            </a:r>
            <a:endParaRPr lang="en-US" dirty="0" smtClean="0">
              <a:ea typeface="+mn-ea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</a:rPr>
              <a:t>The Datanodes talk to the Namenode using </a:t>
            </a:r>
            <a:r>
              <a:rPr lang="en-US" dirty="0" err="1" smtClean="0">
                <a:ea typeface="+mn-ea"/>
              </a:rPr>
              <a:t>Datanode</a:t>
            </a:r>
            <a:r>
              <a:rPr lang="en-US" dirty="0" smtClean="0">
                <a:ea typeface="+mn-ea"/>
              </a:rPr>
              <a:t> protocol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 smtClean="0">
                <a:solidFill>
                  <a:srgbClr val="0000FF"/>
                </a:solidFill>
              </a:rPr>
              <a:t>File transfers are done directly between </a:t>
            </a:r>
            <a:r>
              <a:rPr lang="en-US" b="1" dirty="0" err="1" smtClean="0">
                <a:solidFill>
                  <a:srgbClr val="0000FF"/>
                </a:solidFill>
              </a:rPr>
              <a:t>datanodes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</a:p>
          <a:p>
            <a:pPr marL="510858" lvl="1" indent="-274320">
              <a:buFont typeface="Wingdings 2"/>
              <a:buChar char=""/>
              <a:defRPr/>
            </a:pPr>
            <a:r>
              <a:rPr lang="en-US" b="1" dirty="0" smtClean="0">
                <a:solidFill>
                  <a:srgbClr val="0000FF"/>
                </a:solidFill>
              </a:rPr>
              <a:t>Does not go though the </a:t>
            </a:r>
            <a:r>
              <a:rPr lang="en-US" b="1" dirty="0" err="1" smtClean="0">
                <a:solidFill>
                  <a:srgbClr val="0000FF"/>
                </a:solidFill>
              </a:rPr>
              <a:t>namenode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795" y="1708935"/>
            <a:ext cx="426720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13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Hadoop Ecosystem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68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945" y="2015561"/>
            <a:ext cx="5376530" cy="3927012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>
            <a:off x="2453607" y="4426107"/>
            <a:ext cx="415338" cy="140550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4570" y="4944193"/>
            <a:ext cx="19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We covered these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8" name="Left Brace 7"/>
          <p:cNvSpPr/>
          <p:nvPr/>
        </p:nvSpPr>
        <p:spPr>
          <a:xfrm>
            <a:off x="2394035" y="2157573"/>
            <a:ext cx="415338" cy="211270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8008" y="2862433"/>
            <a:ext cx="242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Next week we cover more of these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2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484" y="1910993"/>
            <a:ext cx="7817018" cy="3082247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Several files control Hadoop’s cluster configurations</a:t>
            </a:r>
          </a:p>
          <a:p>
            <a:pPr lvl="1"/>
            <a:r>
              <a:rPr lang="en-US" b="1" dirty="0" err="1" smtClean="0">
                <a:solidFill>
                  <a:srgbClr val="800000"/>
                </a:solidFill>
              </a:rPr>
              <a:t>Mapred-site.xml</a:t>
            </a:r>
            <a:r>
              <a:rPr lang="en-US" b="1" dirty="0" smtClean="0">
                <a:solidFill>
                  <a:srgbClr val="800000"/>
                </a:solidFill>
              </a:rPr>
              <a:t>: </a:t>
            </a:r>
            <a:r>
              <a:rPr lang="en-US" dirty="0" smtClean="0"/>
              <a:t>map-reduce parameters</a:t>
            </a:r>
          </a:p>
          <a:p>
            <a:pPr lvl="1"/>
            <a:r>
              <a:rPr lang="en-US" b="1" dirty="0" err="1" smtClean="0">
                <a:solidFill>
                  <a:srgbClr val="800000"/>
                </a:solidFill>
              </a:rPr>
              <a:t>Hdfs-site.xml</a:t>
            </a:r>
            <a:r>
              <a:rPr lang="en-US" b="1" dirty="0" smtClean="0">
                <a:solidFill>
                  <a:srgbClr val="800000"/>
                </a:solidFill>
              </a:rPr>
              <a:t>: </a:t>
            </a:r>
            <a:r>
              <a:rPr lang="en-US" dirty="0" smtClean="0"/>
              <a:t>HDFS parameters</a:t>
            </a:r>
          </a:p>
          <a:p>
            <a:pPr lvl="1"/>
            <a:r>
              <a:rPr lang="en-US" b="1" dirty="0" err="1" smtClean="0">
                <a:solidFill>
                  <a:srgbClr val="800000"/>
                </a:solidFill>
              </a:rPr>
              <a:t>Matsers</a:t>
            </a:r>
            <a:r>
              <a:rPr lang="en-US" b="1" dirty="0" smtClean="0">
                <a:solidFill>
                  <a:srgbClr val="800000"/>
                </a:solidFill>
              </a:rPr>
              <a:t>: </a:t>
            </a:r>
            <a:r>
              <a:rPr lang="en-US" dirty="0" smtClean="0"/>
              <a:t>Which node(s) are the master ones</a:t>
            </a:r>
          </a:p>
          <a:p>
            <a:pPr lvl="1"/>
            <a:r>
              <a:rPr lang="en-US" b="1" dirty="0" smtClean="0">
                <a:solidFill>
                  <a:srgbClr val="800000"/>
                </a:solidFill>
              </a:rPr>
              <a:t>Slaves: </a:t>
            </a:r>
            <a:r>
              <a:rPr lang="en-US" dirty="0" smtClean="0"/>
              <a:t>which nodes are the slaves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Hadoop has around 190 parameters</a:t>
            </a:r>
          </a:p>
          <a:p>
            <a:pPr lvl="1"/>
            <a:r>
              <a:rPr lang="en-US" dirty="0" smtClean="0"/>
              <a:t>Mostly 10-20 are the effective 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59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 Cluster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053" y="1830723"/>
            <a:ext cx="7577458" cy="37934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Cluster </a:t>
            </a:r>
            <a:r>
              <a:rPr lang="en-US" dirty="0" smtClean="0">
                <a:sym typeface="Wingdings"/>
              </a:rPr>
              <a:t> Set of machines connected together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916238"/>
            <a:ext cx="2716213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9600" y="2546350"/>
            <a:ext cx="1812925" cy="338138"/>
          </a:xfrm>
          <a:prstGeom prst="rect">
            <a:avLst/>
          </a:prstGeom>
          <a:solidFill>
            <a:srgbClr val="F9FFB9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800000"/>
                </a:solidFill>
              </a:rPr>
              <a:t>Shared-memory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135313" y="2563813"/>
            <a:ext cx="2384425" cy="2890837"/>
            <a:chOff x="3135313" y="2563813"/>
            <a:chExt cx="2384425" cy="289083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5313" y="2900363"/>
              <a:ext cx="2384425" cy="2554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3548063" y="2563813"/>
              <a:ext cx="1363662" cy="338137"/>
            </a:xfrm>
            <a:prstGeom prst="rect">
              <a:avLst/>
            </a:prstGeom>
            <a:solidFill>
              <a:srgbClr val="F9FFB9"/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800000"/>
                  </a:solidFill>
                </a:rPr>
                <a:t>Shared-disk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641975" y="2925763"/>
            <a:ext cx="3333750" cy="2284412"/>
            <a:chOff x="5641975" y="2925763"/>
            <a:chExt cx="3333750" cy="22844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975" y="3290888"/>
              <a:ext cx="3333750" cy="1919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6446838" y="2925763"/>
              <a:ext cx="1716087" cy="338137"/>
            </a:xfrm>
            <a:prstGeom prst="rect">
              <a:avLst/>
            </a:prstGeom>
            <a:solidFill>
              <a:srgbClr val="F9FFB9"/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800000"/>
                  </a:solidFill>
                </a:rPr>
                <a:t>Shared-nothing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7086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70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69640" y="474529"/>
            <a:ext cx="7001598" cy="5129108"/>
            <a:chOff x="269640" y="474529"/>
            <a:chExt cx="7001598" cy="512910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9640" y="474529"/>
              <a:ext cx="7001598" cy="51291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3619672" y="875668"/>
              <a:ext cx="17920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HDFS Interface</a:t>
              </a:r>
              <a:endParaRPr lang="en-US" b="1" dirty="0">
                <a:solidFill>
                  <a:srgbClr val="8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7592" y="237195"/>
            <a:ext cx="2516409" cy="1339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Web Interface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02426" y="1646897"/>
            <a:ext cx="7299151" cy="5049248"/>
            <a:chOff x="502426" y="1646897"/>
            <a:chExt cx="6768811" cy="50492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426" y="1646897"/>
              <a:ext cx="6768811" cy="504924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110669" y="2675340"/>
              <a:ext cx="23493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800000"/>
                  </a:solidFill>
                </a:rPr>
                <a:t>MapReduce</a:t>
              </a:r>
              <a:r>
                <a:rPr lang="en-US" b="1" dirty="0" smtClean="0">
                  <a:solidFill>
                    <a:srgbClr val="800000"/>
                  </a:solidFill>
                </a:rPr>
                <a:t> Interface</a:t>
              </a:r>
              <a:endParaRPr lang="en-US" b="1" dirty="0">
                <a:solidFill>
                  <a:srgbClr val="80000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989" y="1995816"/>
            <a:ext cx="5261529" cy="44587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336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91" y="286029"/>
            <a:ext cx="8539240" cy="997993"/>
          </a:xfrm>
        </p:spPr>
        <p:txBody>
          <a:bodyPr>
            <a:noAutofit/>
          </a:bodyPr>
          <a:lstStyle/>
          <a:p>
            <a:r>
              <a:rPr lang="en-US" sz="3600" dirty="0"/>
              <a:t>Bigger Picture: Hadoop vs. Other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71</a:t>
            </a:fld>
            <a:endParaRPr lang="en-US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0094656"/>
              </p:ext>
            </p:extLst>
          </p:nvPr>
        </p:nvGraphicFramePr>
        <p:xfrm>
          <a:off x="324491" y="1393805"/>
          <a:ext cx="8539240" cy="319088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26218"/>
                <a:gridCol w="3459793"/>
                <a:gridCol w="3153229"/>
              </a:tblGrid>
              <a:tr h="288560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Distributed Databases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Hadoop</a:t>
                      </a:r>
                      <a:endParaRPr lang="en-US" sz="1400" dirty="0"/>
                    </a:p>
                  </a:txBody>
                  <a:tcPr/>
                </a:tc>
              </a:tr>
              <a:tr h="775726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Computing Model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Notion of transactions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Transaction is the unit of work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ACID properties, Concurrency control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Notion of jobs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Job</a:t>
                      </a:r>
                      <a:r>
                        <a:rPr lang="en-US" sz="1400" baseline="0" dirty="0" smtClean="0"/>
                        <a:t> is the unit of work</a:t>
                      </a:r>
                      <a:endParaRPr lang="en-US" sz="140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No c</a:t>
                      </a:r>
                      <a:r>
                        <a:rPr lang="en-US" sz="1400" baseline="0" dirty="0" smtClean="0"/>
                        <a:t>oncurrency control</a:t>
                      </a:r>
                      <a:endParaRPr lang="en-US" sz="1400" dirty="0"/>
                    </a:p>
                  </a:txBody>
                  <a:tcPr/>
                </a:tc>
              </a:tr>
              <a:tr h="692545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Data Model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Structured</a:t>
                      </a:r>
                      <a:r>
                        <a:rPr lang="en-US" sz="1400" baseline="0" dirty="0" smtClean="0"/>
                        <a:t> data with known schema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Read/Write mode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Any</a:t>
                      </a:r>
                      <a:r>
                        <a:rPr lang="en-US" sz="1400" baseline="0" dirty="0" smtClean="0"/>
                        <a:t> data will fit in any format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(un)(semi)structured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err="1" smtClean="0"/>
                        <a:t>ReadOnly</a:t>
                      </a:r>
                      <a:r>
                        <a:rPr lang="en-US" sz="1400" baseline="0" dirty="0" smtClean="0"/>
                        <a:t> mode</a:t>
                      </a:r>
                      <a:endParaRPr lang="en-US" sz="1400" dirty="0"/>
                    </a:p>
                  </a:txBody>
                  <a:tcPr/>
                </a:tc>
              </a:tr>
              <a:tr h="34252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Cost Model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Expensive</a:t>
                      </a:r>
                      <a:r>
                        <a:rPr lang="en-US" sz="1400" baseline="0" dirty="0" smtClean="0"/>
                        <a:t> servers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Cheap commodity machines </a:t>
                      </a:r>
                      <a:endParaRPr lang="en-US" sz="1400" dirty="0"/>
                    </a:p>
                  </a:txBody>
                  <a:tcPr/>
                </a:tc>
              </a:tr>
              <a:tr h="692545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Fault Tolerance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Failures are rare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Recovery mechanisms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Failures are common over thousands</a:t>
                      </a:r>
                      <a:r>
                        <a:rPr lang="en-US" sz="1400" baseline="0" dirty="0" smtClean="0"/>
                        <a:t> of machines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Simple yet efficient fault tolerance</a:t>
                      </a:r>
                      <a:endParaRPr lang="en-US" sz="1400" dirty="0"/>
                    </a:p>
                  </a:txBody>
                  <a:tcPr/>
                </a:tc>
              </a:tr>
              <a:tr h="28856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Key Characteristics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 Efficiency, optimizations, fine-tuning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 Scalability, flexibility, fault tolerance 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662px-Cloud_comput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331" y="4558859"/>
            <a:ext cx="2888982" cy="179749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1387" y="4668614"/>
            <a:ext cx="5634938" cy="181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i="1" dirty="0" smtClean="0">
                <a:solidFill>
                  <a:srgbClr val="800000"/>
                </a:solidFill>
              </a:rPr>
              <a:t>Cloud Computing</a:t>
            </a:r>
          </a:p>
          <a:p>
            <a:pPr lvl="1"/>
            <a:r>
              <a:rPr lang="en-US" sz="1600" dirty="0" smtClean="0"/>
              <a:t>A computing model where any computing infrastructure can run on the cloud</a:t>
            </a:r>
          </a:p>
          <a:p>
            <a:pPr lvl="1"/>
            <a:r>
              <a:rPr lang="en-US" sz="1600" dirty="0" smtClean="0"/>
              <a:t>Hardware &amp; Software are provided as remote services</a:t>
            </a:r>
          </a:p>
          <a:p>
            <a:pPr lvl="1"/>
            <a:r>
              <a:rPr lang="en-US" sz="1600" dirty="0" smtClean="0"/>
              <a:t>Elastic: grows and shrinks based on the user’s demand</a:t>
            </a:r>
          </a:p>
          <a:p>
            <a:pPr lvl="1"/>
            <a:r>
              <a:rPr lang="en-US" sz="1600" dirty="0" smtClean="0"/>
              <a:t>Example: Amazon EC2  </a:t>
            </a:r>
          </a:p>
        </p:txBody>
      </p:sp>
    </p:spTree>
    <p:extLst>
      <p:ext uri="{BB962C8B-B14F-4D97-AF65-F5344CB8AC3E}">
        <p14:creationId xmlns:p14="http://schemas.microsoft.com/office/powerpoint/2010/main" val="108456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Recall…DBMS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72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286200" y="2882964"/>
            <a:ext cx="4562230" cy="2195993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0951" y="2559643"/>
            <a:ext cx="4806512" cy="2901357"/>
          </a:xfrm>
        </p:spPr>
        <p:txBody>
          <a:bodyPr>
            <a:normAutofit/>
          </a:bodyPr>
          <a:lstStyle/>
          <a:p>
            <a:r>
              <a:rPr lang="en-US" sz="1600" b="1" dirty="0" smtClean="0"/>
              <a:t>Data is nicely structured (known in advance)</a:t>
            </a:r>
          </a:p>
          <a:p>
            <a:r>
              <a:rPr lang="en-US" sz="1600" b="1" dirty="0" smtClean="0"/>
              <a:t>Data is correct &amp; certain</a:t>
            </a:r>
          </a:p>
          <a:p>
            <a:r>
              <a:rPr lang="en-US" sz="1600" b="1" dirty="0" smtClean="0"/>
              <a:t>Data is relatively static &amp; small-mid size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Access pattern: Mix Read/Write</a:t>
            </a:r>
          </a:p>
          <a:p>
            <a:r>
              <a:rPr lang="en-US" sz="1600" b="1" dirty="0" smtClean="0"/>
              <a:t>Notion of transactions </a:t>
            </a:r>
            <a:endParaRPr lang="en-US" sz="16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2862385" y="2559644"/>
            <a:ext cx="3606933" cy="3702432"/>
            <a:chOff x="2862385" y="2559644"/>
            <a:chExt cx="3606933" cy="370243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4826000" y="2754923"/>
              <a:ext cx="1643318" cy="664308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3135923" y="2559644"/>
              <a:ext cx="3333395" cy="71304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862385" y="3849077"/>
              <a:ext cx="3606933" cy="810846"/>
            </a:xfrm>
            <a:prstGeom prst="line">
              <a:avLst/>
            </a:prstGeom>
            <a:ln>
              <a:solidFill>
                <a:srgbClr val="8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946769" y="3849077"/>
              <a:ext cx="2522549" cy="1895231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ight Brace 18"/>
            <p:cNvSpPr/>
            <p:nvPr/>
          </p:nvSpPr>
          <p:spPr>
            <a:xfrm rot="1816960">
              <a:off x="3519550" y="4609358"/>
              <a:ext cx="283308" cy="104300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62385" y="5615745"/>
              <a:ext cx="30284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In Big Data</a:t>
              </a:r>
              <a:r>
                <a:rPr lang="en-US" dirty="0" smtClean="0"/>
                <a:t>: </a:t>
              </a:r>
              <a:r>
                <a:rPr lang="en-US" b="1" i="1" dirty="0" smtClean="0">
                  <a:solidFill>
                    <a:srgbClr val="0000FF"/>
                  </a:solidFill>
                </a:rPr>
                <a:t>It is read only, No notion of transactions</a:t>
              </a:r>
              <a:endParaRPr lang="en-US" b="1" i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973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About Hadoop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73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286200" y="2882964"/>
            <a:ext cx="4562230" cy="2195993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0951" y="2559643"/>
            <a:ext cx="4806512" cy="2901357"/>
          </a:xfrm>
        </p:spPr>
        <p:txBody>
          <a:bodyPr>
            <a:normAutofit/>
          </a:bodyPr>
          <a:lstStyle/>
          <a:p>
            <a:r>
              <a:rPr lang="en-US" sz="1600" b="1" dirty="0" smtClean="0"/>
              <a:t>Any structure will fit</a:t>
            </a:r>
          </a:p>
          <a:p>
            <a:r>
              <a:rPr lang="en-US" sz="1600" b="1" dirty="0" smtClean="0"/>
              <a:t>Data is correct &amp; certain</a:t>
            </a:r>
          </a:p>
          <a:p>
            <a:r>
              <a:rPr lang="en-US" sz="1600" b="1" dirty="0" smtClean="0"/>
              <a:t>Data is  static, but scales  to petabytes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Access pattern: Read-Only</a:t>
            </a:r>
          </a:p>
          <a:p>
            <a:r>
              <a:rPr lang="en-US" sz="1600" b="1" dirty="0" smtClean="0"/>
              <a:t>Notion of jobs</a:t>
            </a:r>
            <a:endParaRPr lang="en-US" sz="16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707444" y="2559644"/>
            <a:ext cx="4761874" cy="3702432"/>
            <a:chOff x="1707444" y="2559644"/>
            <a:chExt cx="4761874" cy="3702432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3135923" y="2559644"/>
              <a:ext cx="3333395" cy="71304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707444" y="3849077"/>
              <a:ext cx="4761874" cy="810846"/>
            </a:xfrm>
            <a:prstGeom prst="line">
              <a:avLst/>
            </a:prstGeom>
            <a:ln>
              <a:solidFill>
                <a:srgbClr val="8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ight Brace 18"/>
            <p:cNvSpPr/>
            <p:nvPr/>
          </p:nvSpPr>
          <p:spPr>
            <a:xfrm rot="1816960">
              <a:off x="3223219" y="4609358"/>
              <a:ext cx="283308" cy="104300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82607" y="5615745"/>
              <a:ext cx="30284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In Big Data</a:t>
              </a:r>
              <a:r>
                <a:rPr lang="en-US" dirty="0" smtClean="0"/>
                <a:t>: </a:t>
              </a:r>
              <a:r>
                <a:rPr lang="en-US" b="1" i="1" dirty="0" smtClean="0">
                  <a:solidFill>
                    <a:srgbClr val="0000FF"/>
                  </a:solidFill>
                </a:rPr>
                <a:t>It is read only, No notion of transactions</a:t>
              </a:r>
              <a:endParaRPr lang="en-US" b="1" i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4682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Hadoop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" y="1840509"/>
            <a:ext cx="7345363" cy="117415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Hadoop framework consists on two main layers</a:t>
            </a:r>
          </a:p>
          <a:p>
            <a:pPr lvl="1"/>
            <a:r>
              <a:rPr lang="en-US" sz="2300" dirty="0">
                <a:solidFill>
                  <a:srgbClr val="292934"/>
                </a:solidFill>
              </a:rPr>
              <a:t>Distributed file system (HDFS)</a:t>
            </a:r>
          </a:p>
          <a:p>
            <a:pPr lvl="1"/>
            <a:r>
              <a:rPr lang="en-US" sz="2300" dirty="0">
                <a:solidFill>
                  <a:srgbClr val="292934"/>
                </a:solidFill>
              </a:rPr>
              <a:t>Execution engine (</a:t>
            </a:r>
            <a:r>
              <a:rPr lang="en-US" sz="2300" dirty="0" err="1">
                <a:solidFill>
                  <a:srgbClr val="292934"/>
                </a:solidFill>
              </a:rPr>
              <a:t>MapReduce</a:t>
            </a:r>
            <a:r>
              <a:rPr lang="en-US" sz="2300" dirty="0">
                <a:solidFill>
                  <a:srgbClr val="292934"/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34" y="3159611"/>
            <a:ext cx="5405516" cy="26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7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416" y="1845127"/>
            <a:ext cx="2532736" cy="2388206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800000"/>
                </a:solidFill>
              </a:rPr>
              <a:t>Contrast it with RDBMS</a:t>
            </a:r>
            <a:endParaRPr lang="en-US" i="1" dirty="0">
              <a:solidFill>
                <a:srgbClr val="8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0785"/>
            <a:ext cx="5575300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196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877</TotalTime>
  <Words>3420</Words>
  <Application>Microsoft Macintosh PowerPoint</Application>
  <PresentationFormat>On-screen Show (4:3)</PresentationFormat>
  <Paragraphs>630</Paragraphs>
  <Slides>73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Capital</vt:lpstr>
      <vt:lpstr>PowerPoint Presentation</vt:lpstr>
      <vt:lpstr>Large-Scale Data Analytics</vt:lpstr>
      <vt:lpstr>Why Hadoop is able to compete? </vt:lpstr>
      <vt:lpstr>What is MapReduce</vt:lpstr>
      <vt:lpstr>What is Hadoop</vt:lpstr>
      <vt:lpstr>Compute Cluster</vt:lpstr>
      <vt:lpstr>Compute Cluster</vt:lpstr>
      <vt:lpstr>What is Hadoop (Cont’d)</vt:lpstr>
      <vt:lpstr>Contrast it with RDBMS</vt:lpstr>
      <vt:lpstr>Hadoop Master/Slave Architecture</vt:lpstr>
      <vt:lpstr>Design Principles of Hadoop</vt:lpstr>
      <vt:lpstr>Design Principles of Hadoop</vt:lpstr>
      <vt:lpstr>Who Uses MapReduce/Hadoop</vt:lpstr>
      <vt:lpstr>Hadoop: How it Works</vt:lpstr>
      <vt:lpstr>Hadoop Architecture</vt:lpstr>
      <vt:lpstr>Hadoop Distributed File System (HDFS)</vt:lpstr>
      <vt:lpstr>Main Properties of HDFS</vt:lpstr>
      <vt:lpstr>Map-Reduce Execution Engine (Example: Color Count)</vt:lpstr>
      <vt:lpstr>Properties of MapReduce Engine</vt:lpstr>
      <vt:lpstr>Properties of MapReduce Engine (Cont’d)</vt:lpstr>
      <vt:lpstr>Key-Value Pairs </vt:lpstr>
      <vt:lpstr>MapReduce Phases</vt:lpstr>
      <vt:lpstr>Example 1: Word Count</vt:lpstr>
      <vt:lpstr>Example 2: Color Count</vt:lpstr>
      <vt:lpstr>Example 3: Color Filter</vt:lpstr>
      <vt:lpstr>MapReduce Phases</vt:lpstr>
      <vt:lpstr>Processing Granularity</vt:lpstr>
      <vt:lpstr>How it looks like in Java</vt:lpstr>
      <vt:lpstr>Optimization 1</vt:lpstr>
      <vt:lpstr>Optimization 1: Takes Place inside Mappers</vt:lpstr>
      <vt:lpstr>Inside the Mapper Class</vt:lpstr>
      <vt:lpstr>Optimization 2: Map-Combine-Reduce</vt:lpstr>
      <vt:lpstr>Optimization 2: Outside Mappers, But on Each Machine</vt:lpstr>
      <vt:lpstr>Tell Hadoop to use a Combiner</vt:lpstr>
      <vt:lpstr>Optimizations 3: Speculative Execution</vt:lpstr>
      <vt:lpstr>Optimizations 4: Locality</vt:lpstr>
      <vt:lpstr>Translating DB Operations to Hadoop Jobs</vt:lpstr>
      <vt:lpstr>DB Operations</vt:lpstr>
      <vt:lpstr>Selection: σ</vt:lpstr>
      <vt:lpstr>Back to Color Filter</vt:lpstr>
      <vt:lpstr>Projection: π</vt:lpstr>
      <vt:lpstr>Grouping &amp; Aggregation</vt:lpstr>
      <vt:lpstr>Grouping &amp; Aggregation Operator: Example</vt:lpstr>
      <vt:lpstr>Back to Word Count</vt:lpstr>
      <vt:lpstr>Duplicate Elimination:  (R)</vt:lpstr>
      <vt:lpstr>Join: R ⋈C S</vt:lpstr>
      <vt:lpstr>Joining Two Large Datasets: Re-Partition Join</vt:lpstr>
      <vt:lpstr>Joining Large Dataset (A) with Small Dataset (B) Broadcast/Replication Join</vt:lpstr>
      <vt:lpstr>Translating DB Operations to Hadoop Jobs (Summary)</vt:lpstr>
      <vt:lpstr>Hadoop Black-Box Model</vt:lpstr>
      <vt:lpstr>Hadoop Fault Tolerance</vt:lpstr>
      <vt:lpstr>Simplicity Comes From…</vt:lpstr>
      <vt:lpstr>More About Execution Phases</vt:lpstr>
      <vt:lpstr>Execution Phases</vt:lpstr>
      <vt:lpstr>Reminder about Covered Phases</vt:lpstr>
      <vt:lpstr>Partitioners </vt:lpstr>
      <vt:lpstr>Customized Partitioner</vt:lpstr>
      <vt:lpstr>Optimization: Balance the Load among Reducers</vt:lpstr>
      <vt:lpstr>Input/Output Formats</vt:lpstr>
      <vt:lpstr>Input Formats</vt:lpstr>
      <vt:lpstr>Tell Hadoop which Input/Output Formats</vt:lpstr>
      <vt:lpstr>We Covered All Execution Phases</vt:lpstr>
      <vt:lpstr>Any Questions So Far…</vt:lpstr>
      <vt:lpstr>More on HDFS</vt:lpstr>
      <vt:lpstr>HDFS and Placement Policy</vt:lpstr>
      <vt:lpstr>Safemode Startup</vt:lpstr>
      <vt:lpstr>The Communication Protocol</vt:lpstr>
      <vt:lpstr>Hadoop Ecosystem</vt:lpstr>
      <vt:lpstr>Configuration</vt:lpstr>
      <vt:lpstr>Web Interface</vt:lpstr>
      <vt:lpstr>Bigger Picture: Hadoop vs. Other Systems</vt:lpstr>
      <vt:lpstr>Recall…DBMS </vt:lpstr>
      <vt:lpstr>What About Hadoop</vt:lpstr>
    </vt:vector>
  </TitlesOfParts>
  <Company>WPI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Mohamed Eltabakh</dc:creator>
  <cp:lastModifiedBy>Mohamed Eltabakh</cp:lastModifiedBy>
  <cp:revision>182</cp:revision>
  <dcterms:created xsi:type="dcterms:W3CDTF">2013-01-13T20:33:29Z</dcterms:created>
  <dcterms:modified xsi:type="dcterms:W3CDTF">2017-01-25T21:30:37Z</dcterms:modified>
</cp:coreProperties>
</file>