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86" r:id="rId5"/>
    <p:sldId id="293" r:id="rId6"/>
    <p:sldId id="260" r:id="rId7"/>
    <p:sldId id="262" r:id="rId8"/>
    <p:sldId id="265" r:id="rId9"/>
    <p:sldId id="264" r:id="rId10"/>
    <p:sldId id="284" r:id="rId11"/>
    <p:sldId id="268" r:id="rId12"/>
    <p:sldId id="285" r:id="rId13"/>
    <p:sldId id="269" r:id="rId14"/>
    <p:sldId id="270" r:id="rId15"/>
    <p:sldId id="280" r:id="rId16"/>
    <p:sldId id="281" r:id="rId17"/>
    <p:sldId id="261" r:id="rId18"/>
    <p:sldId id="271" r:id="rId19"/>
    <p:sldId id="266" r:id="rId20"/>
    <p:sldId id="267" r:id="rId21"/>
    <p:sldId id="272" r:id="rId22"/>
    <p:sldId id="287" r:id="rId23"/>
    <p:sldId id="289" r:id="rId24"/>
    <p:sldId id="291" r:id="rId25"/>
    <p:sldId id="292" r:id="rId26"/>
    <p:sldId id="273" r:id="rId27"/>
    <p:sldId id="274" r:id="rId28"/>
    <p:sldId id="275" r:id="rId29"/>
    <p:sldId id="276" r:id="rId30"/>
    <p:sldId id="278" r:id="rId31"/>
    <p:sldId id="279" r:id="rId32"/>
    <p:sldId id="282" r:id="rId33"/>
    <p:sldId id="283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3" d="100"/>
          <a:sy n="163" d="100"/>
        </p:scale>
        <p:origin x="-15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9761D-1F95-3B4C-BE9C-CDD1389A8812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DCD51-711A-044D-9B2C-C47F74A9A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5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5A596-FA52-0448-9C24-EA3FEFB30C0E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C5791-7364-9E4F-986D-297FD347B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9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CF164A81-75B2-194C-A843-C64EC5C16B31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8DB3-0A53-D340-B3CF-599B34F5F3EB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82E5-7E97-2F44-B961-B3631B15779F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2E74-C78C-C942-965B-B6CC6D494C40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67E5-F24F-664E-AC9C-26173D2CF6BA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139F-CB8F-D149-BA56-8B0C015E5021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2CA6-DA21-D448-9BFF-3B41542CED08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F87D6CFC-0B4B-2148-A17F-CDDE4D02F4BF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00D79-2A23-4C40-804A-C01F394F0C72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B835-C713-9846-B110-24995DE671EF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93BC9-E94F-5B47-BD76-EECA0CBE7CA1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08A2-EBB5-744B-B5B4-7699A7EC7B98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72E7-27FD-CA40-8E81-E7A5851A1F00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C8EB-B6A2-A747-83AD-60E35A0235F5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F6F81F14-9AEC-394B-B8F6-AE69A194437D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.cs.wpi.edu/~cs585/s17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.cs.wpi.edu/~cs585/s17/readings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57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173" y="578700"/>
            <a:ext cx="7781442" cy="2459476"/>
          </a:xfrm>
        </p:spPr>
        <p:txBody>
          <a:bodyPr/>
          <a:lstStyle/>
          <a:p>
            <a:r>
              <a:rPr lang="en-US" sz="4000" dirty="0" smtClean="0"/>
              <a:t>CS585/DS503 </a:t>
            </a:r>
            <a:br>
              <a:rPr lang="en-US" sz="4000" dirty="0" smtClean="0"/>
            </a:br>
            <a:r>
              <a:rPr lang="en-US" sz="4000" dirty="0" smtClean="0"/>
              <a:t>Big</a:t>
            </a:r>
            <a:r>
              <a:rPr lang="en-US" sz="4400" dirty="0" smtClean="0"/>
              <a:t> Data Management</a:t>
            </a:r>
            <a:br>
              <a:rPr lang="en-US" sz="4400" dirty="0" smtClean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7342188" cy="2358003"/>
          </a:xfrm>
        </p:spPr>
        <p:txBody>
          <a:bodyPr>
            <a:normAutofit/>
          </a:bodyPr>
          <a:lstStyle/>
          <a:p>
            <a:r>
              <a:rPr lang="en-US" sz="4300" b="1" dirty="0" smtClean="0">
                <a:solidFill>
                  <a:srgbClr val="800000"/>
                </a:solidFill>
              </a:rPr>
              <a:t>Introduction &amp; Logistics</a:t>
            </a:r>
          </a:p>
          <a:p>
            <a:endParaRPr lang="en-US" sz="3600" b="1" dirty="0" smtClean="0">
              <a:solidFill>
                <a:srgbClr val="800000"/>
              </a:solidFill>
            </a:endParaRPr>
          </a:p>
          <a:p>
            <a:r>
              <a:rPr lang="en-US" sz="3000" dirty="0" smtClean="0"/>
              <a:t>WPI</a:t>
            </a:r>
            <a:r>
              <a:rPr lang="en-US" sz="3000" dirty="0"/>
              <a:t>, Mohamed Eltabakh</a:t>
            </a:r>
            <a:endParaRPr lang="en-US" sz="3000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3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Make it 4V’s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33" y="1948548"/>
            <a:ext cx="7012956" cy="35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Harnessing Big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32" y="1711110"/>
            <a:ext cx="4636981" cy="2763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2808" y="4653113"/>
            <a:ext cx="8370002" cy="1637941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OLTP: </a:t>
            </a:r>
            <a:r>
              <a:rPr lang="en-US" sz="1800" dirty="0" smtClean="0"/>
              <a:t>Online Transaction Processing   (DBMSs)</a:t>
            </a:r>
          </a:p>
          <a:p>
            <a:r>
              <a:rPr lang="en-US" sz="1800" b="1" dirty="0" smtClean="0">
                <a:solidFill>
                  <a:srgbClr val="0000FF"/>
                </a:solidFill>
              </a:rPr>
              <a:t>OLAP: </a:t>
            </a:r>
            <a:r>
              <a:rPr lang="en-US" sz="1800" dirty="0" smtClean="0"/>
              <a:t>Online Analytical Processing   (Data Warehousing)</a:t>
            </a:r>
          </a:p>
          <a:p>
            <a:r>
              <a:rPr lang="en-US" sz="1800" b="1" dirty="0" smtClean="0">
                <a:solidFill>
                  <a:srgbClr val="0000FF"/>
                </a:solidFill>
              </a:rPr>
              <a:t>RTAP: </a:t>
            </a:r>
            <a:r>
              <a:rPr lang="en-US" sz="1800" dirty="0" smtClean="0"/>
              <a:t>Real-Time Analytics Processing  (Big Data Architecture &amp; technology)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3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Explosion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48" y="1445716"/>
            <a:ext cx="8662993" cy="49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Who’s Generating Big Data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661" y="1694798"/>
            <a:ext cx="2724724" cy="2202150"/>
            <a:chOff x="320661" y="1694798"/>
            <a:chExt cx="2724724" cy="2202150"/>
          </a:xfrm>
        </p:grpSpPr>
        <p:pic>
          <p:nvPicPr>
            <p:cNvPr id="9" name="Picture 8" descr="Screen shot 2013-01-13 at 5.24.3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73" y="1694798"/>
              <a:ext cx="1092761" cy="180690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0661" y="3312172"/>
              <a:ext cx="272472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Social media and networks</a:t>
              </a:r>
            </a:p>
            <a:p>
              <a:r>
                <a:rPr lang="en-US" sz="1600" dirty="0" smtClean="0"/>
                <a:t>(all of us are generating data)</a:t>
              </a:r>
              <a:endParaRPr lang="en-US" sz="16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7431" y="1677257"/>
            <a:ext cx="2791218" cy="2266489"/>
            <a:chOff x="3047431" y="1677257"/>
            <a:chExt cx="2791218" cy="22664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1644" y="1868931"/>
              <a:ext cx="994591" cy="6712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011" y="1868931"/>
              <a:ext cx="800633" cy="6712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1715" y="2540220"/>
              <a:ext cx="984520" cy="7478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7431" y="1677257"/>
              <a:ext cx="691475" cy="9680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2577" y="2540220"/>
              <a:ext cx="1149067" cy="74782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289353" y="3358970"/>
              <a:ext cx="254929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Scientific instruments</a:t>
              </a:r>
            </a:p>
            <a:p>
              <a:r>
                <a:rPr lang="en-US" sz="1600" dirty="0" smtClean="0"/>
                <a:t>(collecting all sorts of data) </a:t>
              </a:r>
              <a:endParaRPr lang="en-US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15278" y="1765168"/>
            <a:ext cx="2957260" cy="1359828"/>
            <a:chOff x="6115278" y="1765168"/>
            <a:chExt cx="2957260" cy="135982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5339" y="1765168"/>
              <a:ext cx="797063" cy="7970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7879" y="1766568"/>
              <a:ext cx="877460" cy="7956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115278" y="2540220"/>
              <a:ext cx="295726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Mobile devices </a:t>
              </a:r>
            </a:p>
            <a:p>
              <a:r>
                <a:rPr lang="en-US" sz="1600" dirty="0" smtClean="0"/>
                <a:t>(tracking all objects all the time)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59696" y="3469326"/>
            <a:ext cx="3161506" cy="1228153"/>
            <a:chOff x="5859696" y="3469326"/>
            <a:chExt cx="3161506" cy="12281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69098" y="3501410"/>
              <a:ext cx="984502" cy="6409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53600" y="3469326"/>
              <a:ext cx="1143056" cy="64337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859696" y="4112703"/>
              <a:ext cx="316150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Sensor technology and networks</a:t>
              </a:r>
            </a:p>
            <a:p>
              <a:r>
                <a:rPr lang="en-US" sz="1600" dirty="0" smtClean="0"/>
                <a:t>(measuring all kinds of data) </a:t>
              </a:r>
              <a:endParaRPr lang="en-US" sz="1600" dirty="0"/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25331" y="4985478"/>
            <a:ext cx="8071325" cy="132931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The </a:t>
            </a:r>
            <a:r>
              <a:rPr lang="en-US" dirty="0"/>
              <a:t>progress and innovation </a:t>
            </a:r>
            <a:r>
              <a:rPr lang="en-US" dirty="0" smtClean="0"/>
              <a:t>is </a:t>
            </a:r>
            <a:r>
              <a:rPr lang="en-US" dirty="0"/>
              <a:t>no longer hindered by </a:t>
            </a:r>
            <a:r>
              <a:rPr lang="en-US" dirty="0" smtClean="0"/>
              <a:t>the </a:t>
            </a:r>
            <a:r>
              <a:rPr lang="en-US" dirty="0"/>
              <a:t>ability to collect </a:t>
            </a:r>
            <a:r>
              <a:rPr lang="en-US" dirty="0" smtClean="0"/>
              <a:t>data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But, </a:t>
            </a:r>
            <a:r>
              <a:rPr lang="en-US" dirty="0"/>
              <a:t>by </a:t>
            </a:r>
            <a:r>
              <a:rPr lang="en-US" dirty="0" smtClean="0"/>
              <a:t>the </a:t>
            </a:r>
            <a:r>
              <a:rPr lang="en-US" dirty="0"/>
              <a:t>ability to manage, analyze</a:t>
            </a:r>
            <a:r>
              <a:rPr lang="en-US" dirty="0" smtClean="0"/>
              <a:t>, summarize</a:t>
            </a:r>
            <a:r>
              <a:rPr lang="en-US" dirty="0"/>
              <a:t>, visualize, and discover knowledge from the collected data in a timely manner and in a </a:t>
            </a:r>
            <a:r>
              <a:rPr lang="en-US" dirty="0" smtClean="0"/>
              <a:t>scalable fashion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9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Model Has Changed…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5" y="1801236"/>
            <a:ext cx="8144480" cy="691503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The Model of Generating/Consuming Data has </a:t>
            </a:r>
            <a:r>
              <a:rPr lang="en-US" b="1" dirty="0" smtClean="0">
                <a:solidFill>
                  <a:srgbClr val="800000"/>
                </a:solidFill>
              </a:rPr>
              <a:t>Changed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Screen shot 2013-01-13 at 5.4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" y="3190160"/>
            <a:ext cx="996168" cy="928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960" y="3190160"/>
            <a:ext cx="889834" cy="889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461" y="2729902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Old Model: </a:t>
            </a:r>
            <a:r>
              <a:rPr lang="en-US" dirty="0" smtClean="0"/>
              <a:t>Few companies are generating data, all others are consuming data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831" y="3099234"/>
            <a:ext cx="1251853" cy="92956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884299" y="3383003"/>
            <a:ext cx="1768562" cy="486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13460" y="4565868"/>
            <a:ext cx="7717177" cy="1381096"/>
            <a:chOff x="413460" y="4565868"/>
            <a:chExt cx="7717177" cy="1381096"/>
          </a:xfrm>
        </p:grpSpPr>
        <p:pic>
          <p:nvPicPr>
            <p:cNvPr id="8" name="Picture 7" descr="Screen shot 2013-01-13 at 5.50.25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65" y="5032760"/>
              <a:ext cx="1317519" cy="91420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3460" y="4565868"/>
              <a:ext cx="77171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New Model: </a:t>
              </a:r>
              <a:r>
                <a:rPr lang="en-US" dirty="0" smtClean="0"/>
                <a:t>all of us are generating data, and all of us are consuming data </a:t>
              </a:r>
              <a:endParaRPr lang="en-US" dirty="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277048" y="5185359"/>
              <a:ext cx="1768562" cy="48667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8754" y="4973409"/>
              <a:ext cx="1251853" cy="929560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6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driving Big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68" y="1945773"/>
            <a:ext cx="5170209" cy="38642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6987" y="4191949"/>
            <a:ext cx="6692952" cy="1200329"/>
            <a:chOff x="2206987" y="4191949"/>
            <a:chExt cx="6692952" cy="120032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206987" y="4451385"/>
              <a:ext cx="31868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393851" y="4191949"/>
              <a:ext cx="3506088" cy="12003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 Ad-hoc querying and reporting</a:t>
              </a:r>
            </a:p>
            <a:p>
              <a:r>
                <a:rPr lang="en-US" dirty="0" smtClean="0"/>
                <a:t>- Data mining techniques</a:t>
              </a:r>
            </a:p>
            <a:p>
              <a:r>
                <a:rPr lang="en-US" dirty="0" smtClean="0"/>
                <a:t>- Structured data, typical sources</a:t>
              </a:r>
            </a:p>
            <a:p>
              <a:r>
                <a:rPr lang="en-US" dirty="0" smtClean="0"/>
                <a:t>- Small to mid-size datasets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34655" y="1960356"/>
            <a:ext cx="6530418" cy="1477328"/>
            <a:chOff x="2034655" y="1960356"/>
            <a:chExt cx="6530418" cy="1477328"/>
          </a:xfrm>
        </p:grpSpPr>
        <p:sp>
          <p:nvSpPr>
            <p:cNvPr id="11" name="TextBox 10"/>
            <p:cNvSpPr txBox="1"/>
            <p:nvPr/>
          </p:nvSpPr>
          <p:spPr>
            <a:xfrm>
              <a:off x="4508441" y="1960356"/>
              <a:ext cx="4056632" cy="147732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 Optimizations and predictive analytics</a:t>
              </a:r>
            </a:p>
            <a:p>
              <a:r>
                <a:rPr lang="en-US" dirty="0" smtClean="0"/>
                <a:t>- Complex statistical analysis</a:t>
              </a:r>
            </a:p>
            <a:p>
              <a:r>
                <a:rPr lang="en-US" dirty="0" smtClean="0"/>
                <a:t>- All types of data, and many sources</a:t>
              </a:r>
            </a:p>
            <a:p>
              <a:r>
                <a:rPr lang="en-US" dirty="0" smtClean="0"/>
                <a:t>- Very large datasets</a:t>
              </a:r>
            </a:p>
            <a:p>
              <a:r>
                <a:rPr lang="en-US" dirty="0" smtClean="0"/>
                <a:t>- More of a real-time 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034655" y="2553402"/>
              <a:ext cx="2473786" cy="4779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1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of Big Data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931" y="1870673"/>
            <a:ext cx="4398184" cy="4110022"/>
          </a:xfrm>
        </p:spPr>
        <p:txBody>
          <a:bodyPr>
            <a:noAutofit/>
          </a:bodyPr>
          <a:lstStyle/>
          <a:p>
            <a:r>
              <a:rPr lang="en-US" sz="2000" dirty="0"/>
              <a:t>Big data is more real-time in nature than traditional DW </a:t>
            </a:r>
            <a:r>
              <a:rPr lang="en-US" sz="2000" dirty="0" smtClean="0"/>
              <a:t>applications</a:t>
            </a:r>
            <a:endParaRPr lang="en-US" sz="2000" dirty="0"/>
          </a:p>
          <a:p>
            <a:r>
              <a:rPr lang="en-US" sz="2000" dirty="0"/>
              <a:t>Traditional DW architectures (e.g. </a:t>
            </a:r>
            <a:r>
              <a:rPr lang="en-US" sz="2000" dirty="0" err="1"/>
              <a:t>Exadata</a:t>
            </a:r>
            <a:r>
              <a:rPr lang="en-US" sz="2000" dirty="0"/>
              <a:t>, Teradata) are not well-suited for big data </a:t>
            </a:r>
            <a:r>
              <a:rPr lang="en-US" sz="2000" dirty="0" smtClean="0"/>
              <a:t>apps</a:t>
            </a:r>
            <a:endParaRPr lang="en-US" sz="2000" dirty="0"/>
          </a:p>
          <a:p>
            <a:r>
              <a:rPr lang="en-US" sz="2000" dirty="0"/>
              <a:t>Shared nothing, massively parallel processing, scale out architectures are well-suited for big data </a:t>
            </a:r>
            <a:r>
              <a:rPr lang="en-US" sz="2000" dirty="0" smtClean="0"/>
              <a:t>apps</a:t>
            </a:r>
            <a:endParaRPr lang="en-US" sz="2000" dirty="0"/>
          </a:p>
        </p:txBody>
      </p:sp>
      <p:pic>
        <p:nvPicPr>
          <p:cNvPr id="5" name="Picture 4" descr="Screen shot 2013-01-13 at 9.4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8" y="1802401"/>
            <a:ext cx="3851882" cy="28128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7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Challenges in Handling Big Data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86" y="1792399"/>
            <a:ext cx="6803221" cy="2528350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520287" y="4531379"/>
            <a:ext cx="7345363" cy="1652988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The Bottleneck is in technology</a:t>
            </a:r>
          </a:p>
          <a:p>
            <a:pPr lvl="1"/>
            <a:r>
              <a:rPr lang="en-US" dirty="0" smtClean="0"/>
              <a:t>New architecture, algorithms, techniques are needed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Also in technical skills</a:t>
            </a:r>
          </a:p>
          <a:p>
            <a:pPr lvl="1"/>
            <a:r>
              <a:rPr lang="en-US" dirty="0" smtClean="0"/>
              <a:t>Experts in using the new technology and dealing with big data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6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457" y="2174566"/>
            <a:ext cx="7345363" cy="393192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200" b="1" dirty="0" smtClean="0"/>
              <a:t>What Technology Do We Have</a:t>
            </a:r>
          </a:p>
          <a:p>
            <a:pPr marL="0" indent="0" algn="ctr">
              <a:buNone/>
            </a:pPr>
            <a:r>
              <a:rPr lang="en-US" sz="3200" b="1" dirty="0" smtClean="0"/>
              <a:t>For Big Data ??</a:t>
            </a:r>
            <a:endParaRPr lang="en-US" sz="32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2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0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50" y="244158"/>
            <a:ext cx="8486133" cy="1339850"/>
          </a:xfrm>
        </p:spPr>
        <p:txBody>
          <a:bodyPr/>
          <a:lstStyle/>
          <a:p>
            <a:r>
              <a:rPr lang="en-US" dirty="0" smtClean="0"/>
              <a:t>Theme of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875" y="3841925"/>
            <a:ext cx="4812496" cy="594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rgbClr val="0000FF"/>
                </a:solidFill>
              </a:rPr>
              <a:t>Large-Scale Data Management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99" y="1823825"/>
            <a:ext cx="3360169" cy="185735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92989" y="4275952"/>
            <a:ext cx="3304452" cy="594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i="1" dirty="0" smtClean="0">
                <a:solidFill>
                  <a:srgbClr val="800000"/>
                </a:solidFill>
              </a:rPr>
              <a:t>Big Data Analytics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39681" y="4753334"/>
            <a:ext cx="4550114" cy="594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i="1" dirty="0" smtClean="0">
                <a:solidFill>
                  <a:srgbClr val="008000"/>
                </a:solidFill>
              </a:rPr>
              <a:t>Data Science and Analytics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489" y="5484861"/>
            <a:ext cx="785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How to manage very large amounts of data and extract value and knowledge from them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7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Technology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8" y="1584008"/>
            <a:ext cx="8542618" cy="48848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00FF"/>
                </a:solidFill>
              </a:rPr>
              <a:t>MapReduce/Hadoop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860587"/>
            <a:ext cx="7966438" cy="434752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Learn the platform (how it is designed and works)</a:t>
            </a:r>
          </a:p>
          <a:p>
            <a:pPr lvl="1"/>
            <a:r>
              <a:rPr lang="en-US" dirty="0" smtClean="0"/>
              <a:t>How big data are managed in a scalable, efficient way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Learn writing Hadoop jobs in different languages </a:t>
            </a:r>
          </a:p>
          <a:p>
            <a:pPr lvl="1"/>
            <a:r>
              <a:rPr lang="en-US" dirty="0" smtClean="0"/>
              <a:t>Programming Languages: Java, C, Python </a:t>
            </a:r>
          </a:p>
          <a:p>
            <a:pPr lvl="1"/>
            <a:r>
              <a:rPr lang="en-US" dirty="0" smtClean="0"/>
              <a:t>High-Level Languages: Apache Pig, Hive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Learn advanced analytics tools on top of Hadoop</a:t>
            </a:r>
          </a:p>
          <a:p>
            <a:pPr lvl="1"/>
            <a:r>
              <a:rPr lang="en-US" dirty="0" err="1" smtClean="0"/>
              <a:t>RHadoop</a:t>
            </a:r>
            <a:r>
              <a:rPr lang="en-US" dirty="0" smtClean="0"/>
              <a:t>: Statistical tools for managing big data</a:t>
            </a:r>
          </a:p>
          <a:p>
            <a:pPr lvl="1"/>
            <a:r>
              <a:rPr lang="en-US" dirty="0" smtClean="0"/>
              <a:t>Mahout: Data mining and machine learning tools over big data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Learn state-of-art technology from recent research papers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Optimizations, indexing techniques, and other extensions to Hadoop 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1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00FF"/>
                </a:solidFill>
              </a:rPr>
              <a:t>Distributed DBMSs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918589"/>
            <a:ext cx="7966438" cy="166636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Differences from traditional DBMSs</a:t>
            </a:r>
            <a:endParaRPr lang="en-US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Data and Query Models</a:t>
            </a:r>
            <a:endParaRPr lang="en-US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Several operators and transaction management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814763"/>
            <a:ext cx="32543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621088"/>
            <a:ext cx="46228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66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err="1" smtClean="0">
                <a:solidFill>
                  <a:srgbClr val="0000FF"/>
                </a:solidFill>
              </a:rPr>
              <a:t>NoSQL</a:t>
            </a:r>
            <a:r>
              <a:rPr lang="en-US" sz="3600" b="1" i="1" dirty="0" smtClean="0">
                <a:solidFill>
                  <a:srgbClr val="0000FF"/>
                </a:solidFill>
              </a:rPr>
              <a:t> DBs 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954608"/>
            <a:ext cx="7966438" cy="91874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>
                <a:solidFill>
                  <a:srgbClr val="800000"/>
                </a:solidFill>
              </a:rPr>
              <a:t>MongoDB</a:t>
            </a:r>
            <a:r>
              <a:rPr lang="en-US" b="1" dirty="0" smtClean="0">
                <a:solidFill>
                  <a:srgbClr val="800000"/>
                </a:solidFill>
              </a:rPr>
              <a:t> and Document DBs</a:t>
            </a:r>
          </a:p>
          <a:p>
            <a:r>
              <a:rPr lang="en-US" b="1" dirty="0" err="1" smtClean="0">
                <a:solidFill>
                  <a:srgbClr val="800000"/>
                </a:solidFill>
              </a:rPr>
              <a:t>Lucene</a:t>
            </a:r>
            <a:r>
              <a:rPr lang="en-US" b="1" dirty="0" smtClean="0">
                <a:solidFill>
                  <a:srgbClr val="800000"/>
                </a:solidFill>
              </a:rPr>
              <a:t>  Index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8" y="3429000"/>
            <a:ext cx="3060774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05" y="2484441"/>
            <a:ext cx="2747028" cy="10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00FF"/>
                </a:solidFill>
              </a:rPr>
              <a:t>Spark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954608"/>
            <a:ext cx="7966438" cy="91874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In-Memory Data Processing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142" y="1699114"/>
            <a:ext cx="2621753" cy="1398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3422861"/>
            <a:ext cx="4842228" cy="22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3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00FF"/>
                </a:solidFill>
              </a:rPr>
              <a:t>State-of-art in Research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954608"/>
            <a:ext cx="7966438" cy="91874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Covering many research papers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Presentations/discussion/quizzes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34" y="3273182"/>
            <a:ext cx="7208075" cy="23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9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Logistics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814" y="2146693"/>
            <a:ext cx="3834619" cy="21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9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95" y="2077283"/>
            <a:ext cx="7814868" cy="3727094"/>
          </a:xfrm>
        </p:spPr>
        <p:txBody>
          <a:bodyPr/>
          <a:lstStyle/>
          <a:p>
            <a:pPr marL="111125">
              <a:lnSpc>
                <a:spcPct val="120000"/>
              </a:lnSpc>
              <a:defRPr/>
            </a:pPr>
            <a:r>
              <a:rPr lang="en-US" dirty="0">
                <a:solidFill>
                  <a:srgbClr val="800000"/>
                </a:solidFill>
              </a:rPr>
              <a:t>Web </a:t>
            </a:r>
            <a:r>
              <a:rPr lang="en-US" dirty="0" smtClean="0">
                <a:solidFill>
                  <a:srgbClr val="800000"/>
                </a:solidFill>
              </a:rPr>
              <a:t>Page: </a:t>
            </a:r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://web.cs.wpi.edu/~</a:t>
            </a:r>
            <a:r>
              <a:rPr lang="en-US" u="sng" dirty="0" smtClean="0">
                <a:hlinkClick r:id="rId2"/>
              </a:rPr>
              <a:t>cs585/s17/</a:t>
            </a:r>
            <a:endParaRPr lang="en-US" u="sng" dirty="0" smtClean="0"/>
          </a:p>
          <a:p>
            <a:pPr>
              <a:defRPr/>
            </a:pPr>
            <a:r>
              <a:rPr lang="en-US" sz="2200" dirty="0" smtClean="0">
                <a:solidFill>
                  <a:srgbClr val="800000"/>
                </a:solidFill>
              </a:rPr>
              <a:t>Electronic WPI system: </a:t>
            </a:r>
            <a:r>
              <a:rPr lang="en-US" sz="2200" dirty="0" err="1" smtClean="0"/>
              <a:t>blackboard.wpi.edu</a:t>
            </a:r>
            <a:endParaRPr lang="en-US" sz="2200" dirty="0" smtClean="0"/>
          </a:p>
          <a:p>
            <a:pPr>
              <a:defRPr/>
            </a:pPr>
            <a:r>
              <a:rPr lang="en-US" sz="2200" dirty="0" smtClean="0">
                <a:solidFill>
                  <a:srgbClr val="800000"/>
                </a:solidFill>
              </a:rPr>
              <a:t>Lectures</a:t>
            </a:r>
            <a:endParaRPr lang="en-US" sz="2200" dirty="0">
              <a:solidFill>
                <a:srgbClr val="800000"/>
              </a:solidFill>
            </a:endParaRPr>
          </a:p>
          <a:p>
            <a:pPr lvl="1">
              <a:defRPr/>
            </a:pPr>
            <a:r>
              <a:rPr lang="en-US" dirty="0" smtClean="0"/>
              <a:t>Thursdays: (6:00 </a:t>
            </a:r>
            <a:r>
              <a:rPr lang="en-US" dirty="0"/>
              <a:t>- </a:t>
            </a:r>
            <a:r>
              <a:rPr lang="en-US" dirty="0" smtClean="0"/>
              <a:t>8:50pm)</a:t>
            </a:r>
          </a:p>
          <a:p>
            <a:pPr lvl="2">
              <a:defRPr/>
            </a:pPr>
            <a:r>
              <a:rPr lang="en-US" dirty="0" smtClean="0"/>
              <a:t>Divided into 2 sub-lectures 80, 80, &amp; 10 </a:t>
            </a:r>
            <a:r>
              <a:rPr lang="en-US" dirty="0" err="1" smtClean="0"/>
              <a:t>mins</a:t>
            </a:r>
            <a:r>
              <a:rPr lang="en-US" dirty="0" smtClean="0"/>
              <a:t> break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7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Textbook &amp; Reading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61" y="1986685"/>
            <a:ext cx="8322524" cy="3462779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No specific textbook</a:t>
            </a:r>
          </a:p>
          <a:p>
            <a:pPr lvl="1"/>
            <a:r>
              <a:rPr lang="en-US" dirty="0" smtClean="0"/>
              <a:t>Big Data is a relatively new topic (so no fixed syllabus)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Reading List</a:t>
            </a:r>
          </a:p>
          <a:p>
            <a:pPr lvl="1"/>
            <a:r>
              <a:rPr lang="en-US" dirty="0" smtClean="0"/>
              <a:t>We will cover the state-of-art technology from research papers in big conferences</a:t>
            </a:r>
          </a:p>
          <a:p>
            <a:pPr lvl="1"/>
            <a:r>
              <a:rPr lang="en-US" dirty="0" smtClean="0"/>
              <a:t>Many Hadoop-related papers are available on the course website</a:t>
            </a:r>
          </a:p>
          <a:p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Related books: </a:t>
            </a:r>
          </a:p>
          <a:p>
            <a:pPr lvl="1"/>
            <a:r>
              <a:rPr lang="en-US" dirty="0" smtClean="0"/>
              <a:t>Check the course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5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&amp;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151" y="1820526"/>
            <a:ext cx="8224292" cy="445415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Seminar-Type Course</a:t>
            </a:r>
          </a:p>
          <a:p>
            <a:pPr lvl="1"/>
            <a:r>
              <a:rPr lang="en-US" dirty="0" smtClean="0"/>
              <a:t>Students will read research papers and present them (</a:t>
            </a:r>
            <a:r>
              <a:rPr lang="en-US" dirty="0" smtClean="0">
                <a:hlinkClick r:id="rId2"/>
              </a:rPr>
              <a:t>Reading List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Hands-on Course</a:t>
            </a:r>
          </a:p>
          <a:p>
            <a:pPr lvl="1"/>
            <a:r>
              <a:rPr lang="en-US" dirty="0" smtClean="0"/>
              <a:t>Several coding projects covering the entire semester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Assignments </a:t>
            </a:r>
          </a:p>
          <a:p>
            <a:pPr lvl="1"/>
            <a:r>
              <a:rPr lang="en-US" dirty="0" smtClean="0"/>
              <a:t>Coding Projects</a:t>
            </a:r>
          </a:p>
          <a:p>
            <a:pPr lvl="1"/>
            <a:r>
              <a:rPr lang="en-US" dirty="0" smtClean="0"/>
              <a:t>Presentations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800000"/>
                </a:solidFill>
              </a:rPr>
              <a:t>4</a:t>
            </a:r>
            <a:r>
              <a:rPr lang="en-US" b="1" dirty="0" smtClean="0">
                <a:solidFill>
                  <a:srgbClr val="800000"/>
                </a:solidFill>
              </a:rPr>
              <a:t> Quizzes</a:t>
            </a:r>
          </a:p>
          <a:p>
            <a:endParaRPr lang="en-US" b="1" dirty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Final Exam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81116" y="3429940"/>
            <a:ext cx="1850982" cy="1184017"/>
            <a:chOff x="7087148" y="1952602"/>
            <a:chExt cx="1850982" cy="1184017"/>
          </a:xfrm>
        </p:grpSpPr>
        <p:sp>
          <p:nvSpPr>
            <p:cNvPr id="5" name="Right Brace 4"/>
            <p:cNvSpPr/>
            <p:nvPr/>
          </p:nvSpPr>
          <p:spPr>
            <a:xfrm>
              <a:off x="7087148" y="1952602"/>
              <a:ext cx="341385" cy="118401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28533" y="2214659"/>
              <a:ext cx="1509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00FF"/>
                  </a:solidFill>
                </a:rPr>
                <a:t>Done in teams of two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1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rgbClr val="0000FF"/>
                </a:solidFill>
              </a:rPr>
              <a:t>What is Big Data?</a:t>
            </a:r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rgbClr val="0000FF"/>
                </a:solidFill>
              </a:rPr>
              <a:t>What makes data, “Big” Data?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5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Submission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17" y="1819548"/>
            <a:ext cx="8126111" cy="2482598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For Projects</a:t>
            </a:r>
          </a:p>
          <a:p>
            <a:pPr lvl="1"/>
            <a:r>
              <a:rPr lang="en-US" dirty="0" smtClean="0"/>
              <a:t>One</a:t>
            </a:r>
            <a:r>
              <a:rPr lang="en-US" dirty="0"/>
              <a:t>-day late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10% off the max </a:t>
            </a:r>
            <a:r>
              <a:rPr lang="en-US" dirty="0" smtClean="0"/>
              <a:t>grade </a:t>
            </a:r>
          </a:p>
          <a:p>
            <a:pPr lvl="1"/>
            <a:r>
              <a:rPr lang="en-US" dirty="0" smtClean="0"/>
              <a:t>Two</a:t>
            </a:r>
            <a:r>
              <a:rPr lang="en-US" dirty="0"/>
              <a:t>-day late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20% off the max </a:t>
            </a:r>
            <a:r>
              <a:rPr lang="en-US" dirty="0" smtClean="0"/>
              <a:t>grade</a:t>
            </a:r>
          </a:p>
          <a:p>
            <a:pPr lvl="1"/>
            <a:r>
              <a:rPr lang="en-US" dirty="0" smtClean="0"/>
              <a:t>Beyond </a:t>
            </a:r>
            <a:r>
              <a:rPr lang="en-US" dirty="0"/>
              <a:t>that, no late submission is </a:t>
            </a:r>
            <a:r>
              <a:rPr lang="en-US" dirty="0" smtClean="0"/>
              <a:t>accepted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Submissions:</a:t>
            </a:r>
          </a:p>
          <a:p>
            <a:pPr lvl="2"/>
            <a:r>
              <a:rPr lang="en-US" dirty="0" smtClean="0"/>
              <a:t>Submitted via blackboard system by the due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0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about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50" y="1928782"/>
            <a:ext cx="8083999" cy="417480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</a:rPr>
              <a:t>A virtual machine is created including </a:t>
            </a:r>
            <a:r>
              <a:rPr lang="en-US" sz="1800" b="1" dirty="0">
                <a:solidFill>
                  <a:srgbClr val="800000"/>
                </a:solidFill>
              </a:rPr>
              <a:t>the needed platform for the </a:t>
            </a:r>
            <a:r>
              <a:rPr lang="en-US" sz="1800" b="1" dirty="0" smtClean="0">
                <a:solidFill>
                  <a:srgbClr val="800000"/>
                </a:solidFill>
              </a:rPr>
              <a:t>projects </a:t>
            </a:r>
          </a:p>
          <a:p>
            <a:pPr lvl="1"/>
            <a:r>
              <a:rPr lang="en-US" sz="1800" dirty="0" smtClean="0"/>
              <a:t>Ubuntu </a:t>
            </a:r>
            <a:r>
              <a:rPr lang="en-US" sz="1800" dirty="0"/>
              <a:t>OS </a:t>
            </a:r>
            <a:endParaRPr lang="en-US" sz="1800" dirty="0" smtClean="0"/>
          </a:p>
          <a:p>
            <a:pPr lvl="1"/>
            <a:r>
              <a:rPr lang="nl-NL" sz="1800" dirty="0" smtClean="0"/>
              <a:t>Hadoop </a:t>
            </a:r>
            <a:r>
              <a:rPr lang="nl-NL" sz="1800" dirty="0"/>
              <a:t>platform </a:t>
            </a:r>
            <a:endParaRPr lang="nl-NL" sz="1800" dirty="0" smtClean="0"/>
          </a:p>
          <a:p>
            <a:pPr lvl="1"/>
            <a:r>
              <a:rPr lang="de-DE" sz="1800" dirty="0" smtClean="0"/>
              <a:t>Apache </a:t>
            </a:r>
            <a:r>
              <a:rPr lang="de-DE" sz="1800" dirty="0" err="1" smtClean="0"/>
              <a:t>Pig</a:t>
            </a:r>
            <a:r>
              <a:rPr lang="de-DE" sz="1800" dirty="0" smtClean="0"/>
              <a:t>/ </a:t>
            </a:r>
            <a:r>
              <a:rPr lang="de-DE" sz="1800" dirty="0" err="1" smtClean="0"/>
              <a:t>Hive</a:t>
            </a:r>
            <a:r>
              <a:rPr lang="de-DE" sz="1800" dirty="0"/>
              <a:t> </a:t>
            </a:r>
            <a:endParaRPr lang="de-DE" sz="1800" dirty="0" smtClean="0"/>
          </a:p>
          <a:p>
            <a:pPr lvl="1"/>
            <a:r>
              <a:rPr lang="en-US" sz="1800" dirty="0" smtClean="0"/>
              <a:t>Mahout </a:t>
            </a:r>
            <a:r>
              <a:rPr lang="en-US" sz="1800" dirty="0"/>
              <a:t>library (Version 0.7</a:t>
            </a:r>
            <a:r>
              <a:rPr lang="en-US" sz="1800" dirty="0" smtClean="0"/>
              <a:t>)</a:t>
            </a:r>
          </a:p>
          <a:p>
            <a:pPr lvl="1"/>
            <a:r>
              <a:rPr lang="nl-NL" sz="1800" dirty="0" err="1" smtClean="0"/>
              <a:t>Rhadoop</a:t>
            </a:r>
            <a:endParaRPr lang="nl-NL" sz="1800" dirty="0"/>
          </a:p>
          <a:p>
            <a:pPr lvl="1"/>
            <a:r>
              <a:rPr lang="nl-NL" sz="1800" dirty="0" err="1" smtClean="0"/>
              <a:t>MongoDB</a:t>
            </a:r>
            <a:endParaRPr lang="nl-NL" sz="1800" dirty="0"/>
          </a:p>
          <a:p>
            <a:r>
              <a:rPr lang="nl-NL" sz="2000" b="1" dirty="0" err="1" smtClean="0">
                <a:solidFill>
                  <a:srgbClr val="800000"/>
                </a:solidFill>
              </a:rPr>
              <a:t>Need</a:t>
            </a:r>
            <a:r>
              <a:rPr lang="nl-NL" sz="2000" b="1" dirty="0" smtClean="0">
                <a:solidFill>
                  <a:srgbClr val="800000"/>
                </a:solidFill>
              </a:rPr>
              <a:t> </a:t>
            </a:r>
            <a:r>
              <a:rPr lang="nl-NL" sz="2000" b="1" dirty="0">
                <a:solidFill>
                  <a:srgbClr val="800000"/>
                </a:solidFill>
              </a:rPr>
              <a:t>Virtual Box (</a:t>
            </a:r>
            <a:r>
              <a:rPr lang="nl-NL" sz="2000" b="1" dirty="0" err="1">
                <a:solidFill>
                  <a:srgbClr val="800000"/>
                </a:solidFill>
              </a:rPr>
              <a:t>Vbox</a:t>
            </a:r>
            <a:r>
              <a:rPr lang="nl-NL" sz="2000" b="1" dirty="0">
                <a:solidFill>
                  <a:srgbClr val="800000"/>
                </a:solidFill>
              </a:rPr>
              <a:t>) </a:t>
            </a:r>
            <a:r>
              <a:rPr lang="nl-NL" sz="2000" dirty="0">
                <a:solidFill>
                  <a:schemeClr val="tx1"/>
                </a:solidFill>
              </a:rPr>
              <a:t>[</a:t>
            </a:r>
            <a:r>
              <a:rPr lang="nl-NL" sz="2000" dirty="0" smtClean="0">
                <a:solidFill>
                  <a:schemeClr val="tx1"/>
                </a:solidFill>
              </a:rPr>
              <a:t>free</a:t>
            </a:r>
            <a:r>
              <a:rPr lang="nl-NL" sz="2000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3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Next Step from You…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5" y="1816056"/>
            <a:ext cx="8083999" cy="441042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Form teams of two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Visit the course website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Plan ahead:</a:t>
            </a:r>
          </a:p>
          <a:p>
            <a:pPr marL="693738" lvl="1" indent="-457200">
              <a:buFont typeface="+mj-lt"/>
              <a:buAutoNum type="arabicPeriod"/>
            </a:pPr>
            <a:r>
              <a:rPr lang="en-US" dirty="0" smtClean="0"/>
              <a:t>Decide what/when you want to present??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Blackboard “Discussion” forum for posts or for searching for teammates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0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What You Will Learn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2" y="2009968"/>
            <a:ext cx="2045462" cy="1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67" y="2009968"/>
            <a:ext cx="2214520" cy="1530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515" y="3554011"/>
            <a:ext cx="2756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Distributed DBs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4567" y="3540377"/>
            <a:ext cx="237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MapReduce &amp; Hadoop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7706" y="2481435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37166" y="2540507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pic>
        <p:nvPicPr>
          <p:cNvPr id="14" name="Picture 13" descr="0212-nosql-log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03" y="2009968"/>
            <a:ext cx="1763393" cy="13792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3717" y="3371100"/>
            <a:ext cx="2434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800000"/>
                </a:solidFill>
              </a:rPr>
              <a:t>NoSQL</a:t>
            </a:r>
            <a:r>
              <a:rPr lang="en-US" sz="1600" b="1" dirty="0" smtClean="0">
                <a:solidFill>
                  <a:srgbClr val="800000"/>
                </a:solidFill>
              </a:rPr>
              <a:t>: </a:t>
            </a:r>
            <a:r>
              <a:rPr lang="en-US" sz="1600" b="1" dirty="0" err="1" smtClean="0">
                <a:solidFill>
                  <a:srgbClr val="800000"/>
                </a:solidFill>
              </a:rPr>
              <a:t>NotOnly</a:t>
            </a:r>
            <a:r>
              <a:rPr lang="en-US" sz="1600" b="1" dirty="0" smtClean="0">
                <a:solidFill>
                  <a:srgbClr val="800000"/>
                </a:solidFill>
              </a:rPr>
              <a:t> SQL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78479" y="4602915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395" y="4125004"/>
            <a:ext cx="2068811" cy="12949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1234" y="5374896"/>
            <a:ext cx="24347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Presenting &amp; Reading Research Papers</a:t>
            </a:r>
            <a:endParaRPr lang="en-US" sz="1600" b="1" dirty="0">
              <a:solidFill>
                <a:srgbClr val="8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82" y="4466769"/>
            <a:ext cx="1916351" cy="9963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97165" y="4602915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684" y="4145202"/>
            <a:ext cx="1854790" cy="13178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94513" y="5472558"/>
            <a:ext cx="24347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Big Data Mining &amp; Analytics</a:t>
            </a:r>
            <a:endParaRPr lang="en-US" sz="1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3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412" y="1918574"/>
            <a:ext cx="7687063" cy="2837327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Good knowledge about database systems</a:t>
            </a:r>
          </a:p>
          <a:p>
            <a:pPr lvl="1"/>
            <a:r>
              <a:rPr lang="en-US" dirty="0" smtClean="0"/>
              <a:t>CS4432 (DB II)   or   CS542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Programming skills </a:t>
            </a:r>
          </a:p>
          <a:p>
            <a:pPr lvl="1"/>
            <a:r>
              <a:rPr lang="en-US" dirty="0" smtClean="0"/>
              <a:t>Java, Python, </a:t>
            </a:r>
            <a:r>
              <a:rPr lang="en-US" dirty="0" err="1" smtClean="0"/>
              <a:t>Scala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63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46" y="244158"/>
            <a:ext cx="8520290" cy="1339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Data Management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064902" y="6284294"/>
            <a:ext cx="762000" cy="271463"/>
          </a:xfrm>
        </p:spPr>
        <p:txBody>
          <a:bodyPr/>
          <a:lstStyle/>
          <a:p>
            <a:pPr>
              <a:defRPr/>
            </a:pPr>
            <a:fld id="{DAE0399C-FD6F-4841-B239-69E6150A5B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870075"/>
            <a:ext cx="63992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Screen shot 2014-01-20 at 4.59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" y="2760044"/>
            <a:ext cx="11064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2" y="3449019"/>
            <a:ext cx="9334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Screen shot 2014-01-20 at 5.02.1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0" y="4603132"/>
            <a:ext cx="1017587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8"/>
          <p:cNvSpPr txBox="1">
            <a:spLocks noChangeArrowheads="1"/>
          </p:cNvSpPr>
          <p:nvPr/>
        </p:nvSpPr>
        <p:spPr bwMode="auto">
          <a:xfrm>
            <a:off x="3670300" y="2024063"/>
            <a:ext cx="165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Big Spectrum </a:t>
            </a:r>
          </a:p>
        </p:txBody>
      </p:sp>
      <p:sp>
        <p:nvSpPr>
          <p:cNvPr id="20488" name="TextBox 19"/>
          <p:cNvSpPr txBox="1">
            <a:spLocks noChangeArrowheads="1"/>
          </p:cNvSpPr>
          <p:nvPr/>
        </p:nvSpPr>
        <p:spPr bwMode="auto">
          <a:xfrm>
            <a:off x="412065" y="5955682"/>
            <a:ext cx="132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Traditional </a:t>
            </a:r>
          </a:p>
        </p:txBody>
      </p: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1591577" y="2815607"/>
            <a:ext cx="1090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Banking</a:t>
            </a:r>
          </a:p>
        </p:txBody>
      </p:sp>
      <p:sp>
        <p:nvSpPr>
          <p:cNvPr id="20490" name="TextBox 23"/>
          <p:cNvSpPr txBox="1">
            <a:spLocks noChangeArrowheads="1"/>
          </p:cNvSpPr>
          <p:nvPr/>
        </p:nvSpPr>
        <p:spPr bwMode="auto">
          <a:xfrm>
            <a:off x="1543952" y="3663332"/>
            <a:ext cx="1217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Retail Sys</a:t>
            </a:r>
          </a:p>
        </p:txBody>
      </p:sp>
      <p:sp>
        <p:nvSpPr>
          <p:cNvPr id="20491" name="TextBox 24"/>
          <p:cNvSpPr txBox="1">
            <a:spLocks noChangeArrowheads="1"/>
          </p:cNvSpPr>
          <p:nvPr/>
        </p:nvSpPr>
        <p:spPr bwMode="auto">
          <a:xfrm>
            <a:off x="1591577" y="4779344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Airlines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489015" y="2683844"/>
            <a:ext cx="2441575" cy="3773488"/>
            <a:chOff x="6615129" y="2755635"/>
            <a:chExt cx="2441204" cy="3774266"/>
          </a:xfrm>
        </p:grpSpPr>
        <p:pic>
          <p:nvPicPr>
            <p:cNvPr id="2050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129" y="2755635"/>
              <a:ext cx="1130103" cy="75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129" y="4967896"/>
              <a:ext cx="1518044" cy="101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6" name="Picture 17" descr="Screen shot 2014-01-20 at 5.06.35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390" y="3733827"/>
              <a:ext cx="978851" cy="106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7" name="TextBox 21"/>
            <p:cNvSpPr txBox="1">
              <a:spLocks noChangeArrowheads="1"/>
            </p:cNvSpPr>
            <p:nvPr/>
          </p:nvSpPr>
          <p:spPr bwMode="auto">
            <a:xfrm>
              <a:off x="6690755" y="6160569"/>
              <a:ext cx="11264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Big Data </a:t>
              </a:r>
            </a:p>
          </p:txBody>
        </p:sp>
        <p:sp>
          <p:nvSpPr>
            <p:cNvPr id="20508" name="TextBox 29"/>
            <p:cNvSpPr txBox="1">
              <a:spLocks noChangeArrowheads="1"/>
            </p:cNvSpPr>
            <p:nvPr/>
          </p:nvSpPr>
          <p:spPr bwMode="auto">
            <a:xfrm>
              <a:off x="7745232" y="2887293"/>
              <a:ext cx="13111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Streaming</a:t>
              </a:r>
            </a:p>
          </p:txBody>
        </p:sp>
        <p:sp>
          <p:nvSpPr>
            <p:cNvPr id="20509" name="TextBox 30"/>
            <p:cNvSpPr txBox="1">
              <a:spLocks noChangeArrowheads="1"/>
            </p:cNvSpPr>
            <p:nvPr/>
          </p:nvSpPr>
          <p:spPr bwMode="auto">
            <a:xfrm>
              <a:off x="8108999" y="5118131"/>
              <a:ext cx="7202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Big </a:t>
              </a:r>
            </a:p>
            <a:p>
              <a:pPr eaLnBrk="1" hangingPunct="1"/>
              <a:r>
                <a:rPr lang="en-US" sz="1800" b="1"/>
                <a:t>Data </a:t>
              </a:r>
            </a:p>
          </p:txBody>
        </p:sp>
        <p:sp>
          <p:nvSpPr>
            <p:cNvPr id="20510" name="TextBox 31"/>
            <p:cNvSpPr txBox="1">
              <a:spLocks noChangeArrowheads="1"/>
            </p:cNvSpPr>
            <p:nvPr/>
          </p:nvSpPr>
          <p:spPr bwMode="auto">
            <a:xfrm>
              <a:off x="7602241" y="4104192"/>
              <a:ext cx="115026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Social Media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218765" y="2693369"/>
            <a:ext cx="2847975" cy="3859212"/>
            <a:chOff x="3345602" y="2765671"/>
            <a:chExt cx="2846660" cy="3858745"/>
          </a:xfrm>
        </p:grpSpPr>
        <p:pic>
          <p:nvPicPr>
            <p:cNvPr id="20494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996" y="2790514"/>
              <a:ext cx="843369" cy="599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987" y="3515645"/>
              <a:ext cx="989387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602" y="2765671"/>
              <a:ext cx="650090" cy="54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934" y="5163502"/>
              <a:ext cx="887493" cy="66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TextBox 20"/>
            <p:cNvSpPr txBox="1">
              <a:spLocks noChangeArrowheads="1"/>
            </p:cNvSpPr>
            <p:nvPr/>
          </p:nvSpPr>
          <p:spPr bwMode="auto">
            <a:xfrm>
              <a:off x="3530932" y="5978085"/>
              <a:ext cx="19992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Scientific and </a:t>
              </a:r>
            </a:p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More advanced</a:t>
              </a:r>
            </a:p>
          </p:txBody>
        </p:sp>
        <p:sp>
          <p:nvSpPr>
            <p:cNvPr id="20499" name="TextBox 25"/>
            <p:cNvSpPr txBox="1">
              <a:spLocks noChangeArrowheads="1"/>
            </p:cNvSpPr>
            <p:nvPr/>
          </p:nvSpPr>
          <p:spPr bwMode="auto">
            <a:xfrm>
              <a:off x="4674365" y="2887293"/>
              <a:ext cx="9925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Physics</a:t>
              </a:r>
            </a:p>
          </p:txBody>
        </p:sp>
        <p:sp>
          <p:nvSpPr>
            <p:cNvPr id="20500" name="TextBox 26"/>
            <p:cNvSpPr txBox="1">
              <a:spLocks noChangeArrowheads="1"/>
            </p:cNvSpPr>
            <p:nvPr/>
          </p:nvSpPr>
          <p:spPr bwMode="auto">
            <a:xfrm>
              <a:off x="4747374" y="3639918"/>
              <a:ext cx="1011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Biology</a:t>
              </a:r>
            </a:p>
          </p:txBody>
        </p:sp>
        <p:sp>
          <p:nvSpPr>
            <p:cNvPr id="20501" name="TextBox 27"/>
            <p:cNvSpPr txBox="1">
              <a:spLocks noChangeArrowheads="1"/>
            </p:cNvSpPr>
            <p:nvPr/>
          </p:nvSpPr>
          <p:spPr bwMode="auto">
            <a:xfrm>
              <a:off x="4696427" y="4477541"/>
              <a:ext cx="14958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Graph Data</a:t>
              </a:r>
            </a:p>
          </p:txBody>
        </p:sp>
        <p:sp>
          <p:nvSpPr>
            <p:cNvPr id="20502" name="TextBox 28"/>
            <p:cNvSpPr txBox="1">
              <a:spLocks noChangeArrowheads="1"/>
            </p:cNvSpPr>
            <p:nvPr/>
          </p:nvSpPr>
          <p:spPr bwMode="auto">
            <a:xfrm>
              <a:off x="4696427" y="5134476"/>
              <a:ext cx="122803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Spatio-</a:t>
              </a:r>
            </a:p>
            <a:p>
              <a:pPr eaLnBrk="1" hangingPunct="1"/>
              <a:r>
                <a:rPr lang="en-US" sz="1800" b="1"/>
                <a:t>Temporal</a:t>
              </a:r>
            </a:p>
          </p:txBody>
        </p:sp>
        <p:pic>
          <p:nvPicPr>
            <p:cNvPr id="20503" name="Pictur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647" y="4245585"/>
              <a:ext cx="1039721" cy="86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056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 single standard definition…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lnSpc>
                <a:spcPct val="130000"/>
              </a:lnSpc>
              <a:buNone/>
            </a:pPr>
            <a:r>
              <a:rPr lang="en-US" dirty="0" smtClean="0"/>
              <a:t>“</a:t>
            </a:r>
            <a:r>
              <a:rPr lang="en-US" b="1" i="1" dirty="0" smtClean="0">
                <a:solidFill>
                  <a:srgbClr val="800000"/>
                </a:solidFill>
              </a:rPr>
              <a:t>Big Data</a:t>
            </a:r>
            <a:r>
              <a:rPr lang="en-US" dirty="0" smtClean="0"/>
              <a:t>” is data whose scale, diversity, and complexity require new architecture, techniques, algorithms, and analytics to manage it and extract value and hidden knowledge from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8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Big Data: 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1-Scale (Volume)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17" y="1956776"/>
            <a:ext cx="5030405" cy="14782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Data Volume</a:t>
            </a:r>
          </a:p>
          <a:p>
            <a:pPr lvl="1"/>
            <a:r>
              <a:rPr lang="en-US" dirty="0" smtClean="0"/>
              <a:t>44x increase from 2009 2020</a:t>
            </a:r>
          </a:p>
          <a:p>
            <a:pPr lvl="1"/>
            <a:r>
              <a:rPr lang="en-US" dirty="0" smtClean="0"/>
              <a:t>From 0.8 </a:t>
            </a:r>
            <a:r>
              <a:rPr lang="en-US" dirty="0" err="1" smtClean="0"/>
              <a:t>zettabytes</a:t>
            </a:r>
            <a:r>
              <a:rPr lang="en-US" dirty="0" smtClean="0"/>
              <a:t> to 35zb</a:t>
            </a:r>
          </a:p>
          <a:p>
            <a:r>
              <a:rPr lang="en-US" dirty="0" smtClean="0"/>
              <a:t>Data volume is increasing exponentially </a:t>
            </a:r>
            <a:endParaRPr lang="en-US" dirty="0"/>
          </a:p>
        </p:txBody>
      </p:sp>
      <p:pic>
        <p:nvPicPr>
          <p:cNvPr id="5" name="Picture 4" descr="Screen shot 2013-01-13 at 4.01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24" y="3235328"/>
            <a:ext cx="2559546" cy="1632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224" y="1956776"/>
            <a:ext cx="2332251" cy="1233073"/>
          </a:xfrm>
          <a:prstGeom prst="rect">
            <a:avLst/>
          </a:prstGeom>
        </p:spPr>
      </p:pic>
      <p:pic>
        <p:nvPicPr>
          <p:cNvPr id="8" name="Picture 7" descr="Screen shot 2013-01-13 at 4.07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4" y="3775267"/>
            <a:ext cx="5546690" cy="5966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0318" y="4371924"/>
            <a:ext cx="5674607" cy="1814950"/>
            <a:chOff x="500318" y="4371924"/>
            <a:chExt cx="5674607" cy="1814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318" y="4371924"/>
              <a:ext cx="2419934" cy="1814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4637546" y="4531910"/>
              <a:ext cx="1443220" cy="10006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2386124" y="5388258"/>
              <a:ext cx="1991643" cy="144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31074" y="5542207"/>
              <a:ext cx="2443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rgbClr val="0000FF"/>
                  </a:solidFill>
                </a:rPr>
                <a:t>Exponential increase in collected/generated data</a:t>
              </a:r>
              <a:endParaRPr lang="en-US" sz="1400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66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Big Data: 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2-Complexity (Varity)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559" y="1860326"/>
            <a:ext cx="5144976" cy="3287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Various formats, types, and structures</a:t>
            </a:r>
          </a:p>
          <a:p>
            <a:r>
              <a:rPr lang="en-US" dirty="0" smtClean="0"/>
              <a:t>Text, numerical, images, audio, video, sequences, time series, social media data, multi-dim arrays, etc…</a:t>
            </a:r>
          </a:p>
          <a:p>
            <a:r>
              <a:rPr lang="en-US" dirty="0" smtClean="0"/>
              <a:t>Static data vs. streaming data  </a:t>
            </a:r>
          </a:p>
          <a:p>
            <a:r>
              <a:rPr lang="en-US" dirty="0" smtClean="0"/>
              <a:t>A single application can be generating/collecting many types of data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045" y="1860326"/>
            <a:ext cx="1127257" cy="112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535" y="1860326"/>
            <a:ext cx="1559504" cy="1169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747" y="3311452"/>
            <a:ext cx="1175797" cy="9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039" y="4321189"/>
            <a:ext cx="1791729" cy="1057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535" y="3195705"/>
            <a:ext cx="1589510" cy="1204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4291" y="4616977"/>
            <a:ext cx="1527524" cy="123432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5017" y="5378635"/>
            <a:ext cx="4416252" cy="731263"/>
          </a:xfrm>
          <a:prstGeom prst="rect">
            <a:avLst/>
          </a:prstGeom>
          <a:solidFill>
            <a:srgbClr val="FDFFC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To extract knowledge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 all these types of data need to linked together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86" y="5247008"/>
            <a:ext cx="1490489" cy="114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27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Big Data</a:t>
            </a:r>
            <a:r>
              <a:rPr lang="en-US"/>
              <a:t>: </a:t>
            </a:r>
            <a:r>
              <a:rPr lang="en-US">
                <a:solidFill>
                  <a:srgbClr val="0000FF"/>
                </a:solidFill>
              </a:rPr>
              <a:t/>
            </a:r>
            <a:br>
              <a:rPr lang="en-US">
                <a:solidFill>
                  <a:srgbClr val="0000FF"/>
                </a:solidFill>
              </a:rPr>
            </a:br>
            <a:r>
              <a:rPr lang="en-US" smtClean="0">
                <a:solidFill>
                  <a:srgbClr val="0000FF"/>
                </a:solidFill>
              </a:rPr>
              <a:t>3-Speed </a:t>
            </a:r>
            <a:r>
              <a:rPr lang="en-US" dirty="0" smtClean="0">
                <a:solidFill>
                  <a:srgbClr val="0000FF"/>
                </a:solidFill>
              </a:rPr>
              <a:t>(Velocity)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44" y="1768251"/>
            <a:ext cx="8231609" cy="4297270"/>
          </a:xfrm>
        </p:spPr>
        <p:txBody>
          <a:bodyPr>
            <a:normAutofit/>
          </a:bodyPr>
          <a:lstStyle/>
          <a:p>
            <a:r>
              <a:rPr lang="en-US" dirty="0" smtClean="0"/>
              <a:t>Data is begin generated fast and need to be processed fast</a:t>
            </a:r>
          </a:p>
          <a:p>
            <a:r>
              <a:rPr lang="en-US" dirty="0" smtClean="0"/>
              <a:t>Online Data Analytics</a:t>
            </a:r>
          </a:p>
          <a:p>
            <a:r>
              <a:rPr lang="en-US" dirty="0" smtClean="0"/>
              <a:t>Late decisions </a:t>
            </a:r>
            <a:r>
              <a:rPr lang="en-US" dirty="0" smtClean="0">
                <a:sym typeface="Wingdings"/>
              </a:rPr>
              <a:t> missing opportunities</a:t>
            </a:r>
          </a:p>
          <a:p>
            <a:r>
              <a:rPr lang="en-US" b="1" dirty="0" smtClean="0">
                <a:solidFill>
                  <a:srgbClr val="800000"/>
                </a:solidFill>
                <a:sym typeface="Wingdings"/>
              </a:rPr>
              <a:t>Examples</a:t>
            </a:r>
            <a:endParaRPr lang="en-US" b="1" dirty="0">
              <a:solidFill>
                <a:srgbClr val="800000"/>
              </a:solidFill>
              <a:sym typeface="Wingdings"/>
            </a:endParaRPr>
          </a:p>
          <a:p>
            <a:pPr lvl="1"/>
            <a:r>
              <a:rPr lang="en-US" sz="1900" b="1" dirty="0" smtClean="0">
                <a:solidFill>
                  <a:srgbClr val="0000FF"/>
                </a:solidFill>
                <a:sym typeface="Wingdings"/>
              </a:rPr>
              <a:t>E-Promotions: </a:t>
            </a:r>
            <a:r>
              <a:rPr lang="en-US" sz="1900" dirty="0" smtClean="0">
                <a:sym typeface="Wingdings"/>
              </a:rPr>
              <a:t>Based on your current location, your purchase history, what you like  send promotions right now for store next to you</a:t>
            </a:r>
          </a:p>
          <a:p>
            <a:pPr lvl="1"/>
            <a:endParaRPr lang="en-US" sz="1900" dirty="0" smtClean="0">
              <a:sym typeface="Wingdings"/>
            </a:endParaRPr>
          </a:p>
          <a:p>
            <a:pPr lvl="1"/>
            <a:r>
              <a:rPr lang="en-US" sz="1900" b="1" dirty="0" smtClean="0">
                <a:solidFill>
                  <a:srgbClr val="0000FF"/>
                </a:solidFill>
                <a:sym typeface="Wingdings"/>
              </a:rPr>
              <a:t>Healthcare monitoring: </a:t>
            </a:r>
            <a:r>
              <a:rPr lang="en-US" sz="1900" dirty="0" smtClean="0">
                <a:sym typeface="Wingdings"/>
              </a:rPr>
              <a:t>sensors monitoring your activities and body   any abnormal measurements require immediate reaction</a:t>
            </a: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736" y="2295602"/>
            <a:ext cx="1263656" cy="13855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Data: 3V’s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12" y="1904503"/>
            <a:ext cx="5380341" cy="3804147"/>
          </a:xfrm>
          <a:prstGeom prst="rect">
            <a:avLst/>
          </a:prstGeom>
        </p:spPr>
      </p:pic>
      <p:pic>
        <p:nvPicPr>
          <p:cNvPr id="5" name="Picture 4" descr="Screen shot 2013-01-13 at 4.45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7" y="1795882"/>
            <a:ext cx="1962503" cy="23703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4379033"/>
            <a:ext cx="2559729" cy="17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8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666</TotalTime>
  <Words>1118</Words>
  <Application>Microsoft Macintosh PowerPoint</Application>
  <PresentationFormat>On-screen Show (4:3)</PresentationFormat>
  <Paragraphs>225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Capital</vt:lpstr>
      <vt:lpstr>CS585/DS503  Big Data Management </vt:lpstr>
      <vt:lpstr>Theme of this Course</vt:lpstr>
      <vt:lpstr>Introduction to Big Data</vt:lpstr>
      <vt:lpstr>Data Management Applications</vt:lpstr>
      <vt:lpstr>Big Data Definition</vt:lpstr>
      <vt:lpstr>Characteristics of Big Data:  1-Scale (Volume)</vt:lpstr>
      <vt:lpstr>Characteristics of Big Data:  2-Complexity (Varity)</vt:lpstr>
      <vt:lpstr>Characteristics of Big Data:  3-Speed (Velocity)</vt:lpstr>
      <vt:lpstr>Big Data: 3V’s</vt:lpstr>
      <vt:lpstr>Some Make it 4V’s</vt:lpstr>
      <vt:lpstr>Harnessing Big Data</vt:lpstr>
      <vt:lpstr>Data Explosion</vt:lpstr>
      <vt:lpstr>Who’s Generating Big Data</vt:lpstr>
      <vt:lpstr>The Model Has Changed…</vt:lpstr>
      <vt:lpstr>What’s driving Big Data</vt:lpstr>
      <vt:lpstr>Value of Big Data Analytics</vt:lpstr>
      <vt:lpstr>Challenges in Handling Big Data</vt:lpstr>
      <vt:lpstr>PowerPoint Presentation</vt:lpstr>
      <vt:lpstr>PowerPoint Presentation</vt:lpstr>
      <vt:lpstr>Big Data Technology</vt:lpstr>
      <vt:lpstr>What You Will Learn MapReduce/Hadoop</vt:lpstr>
      <vt:lpstr>What You Will Learn Distributed DBMSs</vt:lpstr>
      <vt:lpstr>What You Will Learn NoSQL DBs </vt:lpstr>
      <vt:lpstr>What You Will Learn Spark</vt:lpstr>
      <vt:lpstr>What You Will Learn State-of-art in Research</vt:lpstr>
      <vt:lpstr>Course Logistics</vt:lpstr>
      <vt:lpstr>Course Logistics</vt:lpstr>
      <vt:lpstr>Textbook &amp; Reading List</vt:lpstr>
      <vt:lpstr>Requirements &amp; Grading</vt:lpstr>
      <vt:lpstr>Late Submission Policy</vt:lpstr>
      <vt:lpstr>More about Projects</vt:lpstr>
      <vt:lpstr>Next Step from You…</vt:lpstr>
      <vt:lpstr>Summary of What You Will Learn </vt:lpstr>
      <vt:lpstr>Prerequisites </vt:lpstr>
    </vt:vector>
  </TitlesOfParts>
  <Company>WPI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Eltabakh</dc:creator>
  <cp:lastModifiedBy>Mohamed Eltabakh</cp:lastModifiedBy>
  <cp:revision>119</cp:revision>
  <dcterms:created xsi:type="dcterms:W3CDTF">2013-01-13T20:33:29Z</dcterms:created>
  <dcterms:modified xsi:type="dcterms:W3CDTF">2017-01-19T20:32:01Z</dcterms:modified>
</cp:coreProperties>
</file>