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2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9" r:id="rId10"/>
    <p:sldId id="320" r:id="rId11"/>
    <p:sldId id="321" r:id="rId12"/>
    <p:sldId id="322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FB9"/>
    <a:srgbClr val="FFF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95" d="100"/>
          <a:sy n="195" d="100"/>
        </p:scale>
        <p:origin x="-11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9761D-1F95-3B4C-BE9C-CDD1389A8812}" type="datetimeFigureOut">
              <a:rPr lang="en-US" smtClean="0"/>
              <a:t>4/14/16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DCD51-711A-044D-9B2C-C47F74A9A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955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5A596-FA52-0448-9C24-EA3FEFB30C0E}" type="datetimeFigureOut">
              <a:rPr lang="en-US" smtClean="0"/>
              <a:t>4/14/16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C5791-7364-9E4F-986D-297FD347B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994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CF164A81-75B2-194C-A843-C64EC5C16B31}" type="datetime1">
              <a:rPr lang="en-US" smtClean="0"/>
              <a:t>4/14/16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8DB3-0A53-D340-B3CF-599B34F5F3EB}" type="datetime1">
              <a:rPr lang="en-US" smtClean="0"/>
              <a:t>4/14/16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82E5-7E97-2F44-B961-B3631B15779F}" type="datetime1">
              <a:rPr lang="en-US" smtClean="0"/>
              <a:t>4/14/16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2E74-C78C-C942-965B-B6CC6D494C40}" type="datetime1">
              <a:rPr lang="en-US" smtClean="0"/>
              <a:t>4/14/16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67E5-F24F-664E-AC9C-26173D2CF6BA}" type="datetime1">
              <a:rPr lang="en-US" smtClean="0"/>
              <a:t>4/14/16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39F-CB8F-D149-BA56-8B0C015E5021}" type="datetime1">
              <a:rPr lang="en-US" smtClean="0"/>
              <a:t>4/14/16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2CA6-DA21-D448-9BFF-3B41542CED08}" type="datetime1">
              <a:rPr lang="en-US" smtClean="0"/>
              <a:t>4/14/16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F87D6CFC-0B4B-2148-A17F-CDDE4D02F4BF}" type="datetime1">
              <a:rPr lang="en-US" smtClean="0"/>
              <a:t>4/14/16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0D79-2A23-4C40-804A-C01F394F0C72}" type="datetime1">
              <a:rPr lang="en-US" smtClean="0"/>
              <a:t>4/14/16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B835-C713-9846-B110-24995DE671EF}" type="datetime1">
              <a:rPr lang="en-US" smtClean="0"/>
              <a:t>4/14/16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3BC9-E94F-5B47-BD76-EECA0CBE7CA1}" type="datetime1">
              <a:rPr lang="en-US" smtClean="0"/>
              <a:t>4/14/16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08A2-EBB5-744B-B5B4-7699A7EC7B98}" type="datetime1">
              <a:rPr lang="en-US" smtClean="0"/>
              <a:t>4/14/16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872E7-27FD-CA40-8E81-E7A5851A1F00}" type="datetime1">
              <a:rPr lang="en-US" smtClean="0"/>
              <a:t>4/14/16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C8EB-B6A2-A747-83AD-60E35A0235F5}" type="datetime1">
              <a:rPr lang="en-US" smtClean="0"/>
              <a:t>4/14/16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F6F81F14-9AEC-394B-B8F6-AE69A194437D}" type="datetime1">
              <a:rPr lang="en-US" smtClean="0"/>
              <a:t>4/14/16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173" y="578700"/>
            <a:ext cx="7781442" cy="2459476"/>
          </a:xfrm>
        </p:spPr>
        <p:txBody>
          <a:bodyPr/>
          <a:lstStyle/>
          <a:p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8999"/>
            <a:ext cx="7342188" cy="2358003"/>
          </a:xfrm>
        </p:spPr>
        <p:txBody>
          <a:bodyPr>
            <a:normAutofit/>
          </a:bodyPr>
          <a:lstStyle/>
          <a:p>
            <a:r>
              <a:rPr lang="en-US" sz="4300" b="1" err="1" smtClean="0">
                <a:solidFill>
                  <a:srgbClr val="800000"/>
                </a:solidFill>
              </a:rPr>
              <a:t>MongoDB</a:t>
            </a:r>
            <a:r>
              <a:rPr lang="en-US" sz="4300" b="1" smtClean="0">
                <a:solidFill>
                  <a:srgbClr val="800000"/>
                </a:solidFill>
              </a:rPr>
              <a:t>-4</a:t>
            </a:r>
            <a:endParaRPr lang="en-US" sz="4300" b="1" dirty="0" smtClean="0">
              <a:solidFill>
                <a:srgbClr val="800000"/>
              </a:solidFill>
            </a:endParaRPr>
          </a:p>
          <a:p>
            <a:endParaRPr lang="en-US" sz="3600" b="1" dirty="0" smtClean="0">
              <a:solidFill>
                <a:srgbClr val="800000"/>
              </a:solidFill>
            </a:endParaRPr>
          </a:p>
          <a:p>
            <a:r>
              <a:rPr lang="en-US" sz="3000" dirty="0" smtClean="0"/>
              <a:t>WPI</a:t>
            </a:r>
            <a:r>
              <a:rPr lang="en-US" sz="3000" dirty="0"/>
              <a:t>, Mohamed Eltabakh</a:t>
            </a:r>
            <a:endParaRPr lang="en-US" sz="3000" b="1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38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By…Having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390" y="1780062"/>
            <a:ext cx="7345363" cy="563770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MongoDB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 $match operator after the $group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7249" y="2500689"/>
            <a:ext cx="3722804" cy="2031325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{ "</a:t>
            </a:r>
            <a:r>
              <a:rPr lang="en-US" dirty="0"/>
              <a:t>_id": "10280"</a:t>
            </a:r>
            <a:r>
              <a:rPr lang="en-US" dirty="0" smtClean="0"/>
              <a:t>,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"</a:t>
            </a:r>
            <a:r>
              <a:rPr lang="en-US" dirty="0" smtClean="0"/>
              <a:t>country": "USA", </a:t>
            </a:r>
            <a:endParaRPr lang="en-US" dirty="0"/>
          </a:p>
          <a:p>
            <a:r>
              <a:rPr lang="en-US" dirty="0" smtClean="0"/>
              <a:t>   "</a:t>
            </a:r>
            <a:r>
              <a:rPr lang="en-US" dirty="0"/>
              <a:t>city": "NEW YORK",</a:t>
            </a:r>
          </a:p>
          <a:p>
            <a:r>
              <a:rPr lang="en-US" dirty="0" smtClean="0"/>
              <a:t>   "</a:t>
            </a:r>
            <a:r>
              <a:rPr lang="en-US" dirty="0"/>
              <a:t>state": "NY",</a:t>
            </a:r>
          </a:p>
          <a:p>
            <a:r>
              <a:rPr lang="en-US" dirty="0" smtClean="0"/>
              <a:t>   "</a:t>
            </a:r>
            <a:r>
              <a:rPr lang="en-US" dirty="0"/>
              <a:t>pop": 5574,</a:t>
            </a:r>
          </a:p>
          <a:p>
            <a:r>
              <a:rPr lang="en-US" dirty="0" smtClean="0"/>
              <a:t>   "</a:t>
            </a:r>
            <a:r>
              <a:rPr lang="en-US" dirty="0" err="1"/>
              <a:t>loc</a:t>
            </a:r>
            <a:r>
              <a:rPr lang="en-US" dirty="0"/>
              <a:t>": </a:t>
            </a:r>
            <a:r>
              <a:rPr lang="en-US" dirty="0" smtClean="0"/>
              <a:t>[ -74.016323, 40.710537]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4908" y="4627088"/>
            <a:ext cx="7480567" cy="1477328"/>
          </a:xfrm>
          <a:prstGeom prst="rect">
            <a:avLst/>
          </a:prstGeom>
          <a:solidFill>
            <a:srgbClr val="3366FF">
              <a:alpha val="35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db.zipcodes.aggregate</a:t>
            </a:r>
            <a:r>
              <a:rPr lang="en-US" dirty="0"/>
              <a:t>( </a:t>
            </a:r>
            <a:r>
              <a:rPr lang="en-US" dirty="0" smtClean="0"/>
              <a:t>[</a:t>
            </a:r>
          </a:p>
          <a:p>
            <a:r>
              <a:rPr lang="nl-NL" dirty="0"/>
              <a:t>{ $match: { </a:t>
            </a:r>
            <a:r>
              <a:rPr lang="nl-NL" dirty="0" smtClean="0"/>
              <a:t>country: </a:t>
            </a:r>
            <a:r>
              <a:rPr lang="fr-FR" dirty="0"/>
              <a:t>"</a:t>
            </a:r>
            <a:r>
              <a:rPr lang="nl-NL" dirty="0" smtClean="0"/>
              <a:t>USA</a:t>
            </a:r>
            <a:r>
              <a:rPr lang="fr-FR" dirty="0"/>
              <a:t>"</a:t>
            </a:r>
            <a:r>
              <a:rPr lang="nl-NL" dirty="0" smtClean="0"/>
              <a:t> }}, </a:t>
            </a:r>
            <a:endParaRPr lang="en-US" dirty="0"/>
          </a:p>
          <a:p>
            <a:r>
              <a:rPr lang="fr-FR" dirty="0"/>
              <a:t>{ $group: { _id: "$state", </a:t>
            </a:r>
            <a:r>
              <a:rPr lang="fr-FR" dirty="0" err="1"/>
              <a:t>totalPop</a:t>
            </a:r>
            <a:r>
              <a:rPr lang="fr-FR" dirty="0"/>
              <a:t>: { $</a:t>
            </a:r>
            <a:r>
              <a:rPr lang="fr-FR" dirty="0" err="1"/>
              <a:t>sum</a:t>
            </a:r>
            <a:r>
              <a:rPr lang="fr-FR" dirty="0"/>
              <a:t>: "$pop" } } },</a:t>
            </a:r>
          </a:p>
          <a:p>
            <a:r>
              <a:rPr lang="nl-NL" dirty="0"/>
              <a:t>{ $match: { </a:t>
            </a:r>
            <a:r>
              <a:rPr lang="nl-NL" dirty="0" err="1"/>
              <a:t>totalPop</a:t>
            </a:r>
            <a:r>
              <a:rPr lang="nl-NL" dirty="0"/>
              <a:t>: { $</a:t>
            </a:r>
            <a:r>
              <a:rPr lang="nl-NL" dirty="0" err="1" smtClean="0"/>
              <a:t>gt</a:t>
            </a:r>
            <a:r>
              <a:rPr lang="nl-NL" dirty="0" smtClean="0"/>
              <a:t>: </a:t>
            </a:r>
            <a:r>
              <a:rPr lang="nl-NL" dirty="0"/>
              <a:t>10*1000*1000 } } }</a:t>
            </a:r>
          </a:p>
          <a:p>
            <a:r>
              <a:rPr lang="nl-NL" dirty="0"/>
              <a:t>] 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52411" y="2615898"/>
            <a:ext cx="3290196" cy="1477328"/>
          </a:xfrm>
          <a:prstGeom prst="rect">
            <a:avLst/>
          </a:prstGeom>
          <a:solidFill>
            <a:srgbClr val="F9FFB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Select state, sum(pop)</a:t>
            </a:r>
          </a:p>
          <a:p>
            <a:r>
              <a:rPr lang="en-US" dirty="0" smtClean="0"/>
              <a:t>From collection</a:t>
            </a:r>
          </a:p>
          <a:p>
            <a:r>
              <a:rPr lang="en-US" dirty="0" smtClean="0"/>
              <a:t>Where country = “USA”</a:t>
            </a:r>
          </a:p>
          <a:p>
            <a:r>
              <a:rPr lang="en-US" dirty="0" smtClean="0"/>
              <a:t>Group By state</a:t>
            </a:r>
          </a:p>
          <a:p>
            <a:r>
              <a:rPr lang="en-US" dirty="0" smtClean="0"/>
              <a:t>Having sum(pop) &gt; 10,000,000;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46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8196" y="1716527"/>
            <a:ext cx="3722804" cy="2031325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{ "</a:t>
            </a:r>
            <a:r>
              <a:rPr lang="en-US" dirty="0"/>
              <a:t>_id": "10280"</a:t>
            </a:r>
            <a:r>
              <a:rPr lang="en-US" dirty="0" smtClean="0"/>
              <a:t>,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"</a:t>
            </a:r>
            <a:r>
              <a:rPr lang="en-US" dirty="0" smtClean="0"/>
              <a:t>country": "USA", </a:t>
            </a:r>
            <a:endParaRPr lang="en-US" dirty="0"/>
          </a:p>
          <a:p>
            <a:r>
              <a:rPr lang="en-US" dirty="0" smtClean="0"/>
              <a:t>   "</a:t>
            </a:r>
            <a:r>
              <a:rPr lang="en-US" dirty="0"/>
              <a:t>city": "NEW YORK",</a:t>
            </a:r>
          </a:p>
          <a:p>
            <a:r>
              <a:rPr lang="en-US" dirty="0" smtClean="0"/>
              <a:t>   "</a:t>
            </a:r>
            <a:r>
              <a:rPr lang="en-US" dirty="0"/>
              <a:t>state": "NY",</a:t>
            </a:r>
          </a:p>
          <a:p>
            <a:r>
              <a:rPr lang="en-US" dirty="0" smtClean="0"/>
              <a:t>   "</a:t>
            </a:r>
            <a:r>
              <a:rPr lang="en-US" dirty="0"/>
              <a:t>pop": 5574,</a:t>
            </a:r>
          </a:p>
          <a:p>
            <a:r>
              <a:rPr lang="en-US" dirty="0" smtClean="0"/>
              <a:t>   "</a:t>
            </a:r>
            <a:r>
              <a:rPr lang="en-US" dirty="0" err="1"/>
              <a:t>loc</a:t>
            </a:r>
            <a:r>
              <a:rPr lang="en-US" dirty="0"/>
              <a:t>": </a:t>
            </a:r>
            <a:r>
              <a:rPr lang="en-US" dirty="0" smtClean="0"/>
              <a:t>[ -74.016323, 40.710537]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88168" y="4311482"/>
            <a:ext cx="6999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USA, Report for each state, the average population across its cities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22671" y="1716527"/>
            <a:ext cx="3722804" cy="2031325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{ "</a:t>
            </a:r>
            <a:r>
              <a:rPr lang="en-US" dirty="0"/>
              <a:t>_id": "</a:t>
            </a:r>
            <a:r>
              <a:rPr lang="en-US" dirty="0" smtClean="0"/>
              <a:t>10290",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"</a:t>
            </a:r>
            <a:r>
              <a:rPr lang="en-US" dirty="0" smtClean="0"/>
              <a:t>country": "USA", </a:t>
            </a:r>
            <a:endParaRPr lang="en-US" dirty="0"/>
          </a:p>
          <a:p>
            <a:r>
              <a:rPr lang="en-US" dirty="0" smtClean="0"/>
              <a:t>   "</a:t>
            </a:r>
            <a:r>
              <a:rPr lang="en-US" dirty="0"/>
              <a:t>city": "NEW YORK",</a:t>
            </a:r>
          </a:p>
          <a:p>
            <a:r>
              <a:rPr lang="en-US" dirty="0" smtClean="0"/>
              <a:t>   "</a:t>
            </a:r>
            <a:r>
              <a:rPr lang="en-US" dirty="0"/>
              <a:t>state": "NY",</a:t>
            </a:r>
          </a:p>
          <a:p>
            <a:r>
              <a:rPr lang="en-US" dirty="0" smtClean="0"/>
              <a:t>   "</a:t>
            </a:r>
            <a:r>
              <a:rPr lang="en-US" dirty="0"/>
              <a:t>pop": </a:t>
            </a:r>
            <a:r>
              <a:rPr lang="en-US" dirty="0" smtClean="0"/>
              <a:t>87652,</a:t>
            </a:r>
            <a:endParaRPr lang="en-US" dirty="0"/>
          </a:p>
          <a:p>
            <a:r>
              <a:rPr lang="en-US" dirty="0" smtClean="0"/>
              <a:t>   "</a:t>
            </a:r>
            <a:r>
              <a:rPr lang="en-US" dirty="0" err="1"/>
              <a:t>loc</a:t>
            </a:r>
            <a:r>
              <a:rPr lang="en-US" dirty="0"/>
              <a:t>": </a:t>
            </a:r>
            <a:r>
              <a:rPr lang="en-US" dirty="0" smtClean="0"/>
              <a:t>[ 43.23, 121.53]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554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8196" y="1716527"/>
            <a:ext cx="3722804" cy="2031325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{ "</a:t>
            </a:r>
            <a:r>
              <a:rPr lang="en-US" dirty="0"/>
              <a:t>_id": "10280"</a:t>
            </a:r>
            <a:r>
              <a:rPr lang="en-US" dirty="0" smtClean="0"/>
              <a:t>,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"</a:t>
            </a:r>
            <a:r>
              <a:rPr lang="en-US" dirty="0" smtClean="0"/>
              <a:t>country": "USA", </a:t>
            </a:r>
            <a:endParaRPr lang="en-US" dirty="0"/>
          </a:p>
          <a:p>
            <a:r>
              <a:rPr lang="en-US" dirty="0" smtClean="0"/>
              <a:t>   "</a:t>
            </a:r>
            <a:r>
              <a:rPr lang="en-US" dirty="0"/>
              <a:t>city": "NEW YORK",</a:t>
            </a:r>
          </a:p>
          <a:p>
            <a:r>
              <a:rPr lang="en-US" dirty="0" smtClean="0"/>
              <a:t>   "</a:t>
            </a:r>
            <a:r>
              <a:rPr lang="en-US" dirty="0"/>
              <a:t>state": "NY",</a:t>
            </a:r>
          </a:p>
          <a:p>
            <a:r>
              <a:rPr lang="en-US" dirty="0" smtClean="0"/>
              <a:t>   "</a:t>
            </a:r>
            <a:r>
              <a:rPr lang="en-US" dirty="0"/>
              <a:t>pop": 5574,</a:t>
            </a:r>
          </a:p>
          <a:p>
            <a:r>
              <a:rPr lang="en-US" dirty="0" smtClean="0"/>
              <a:t>   "</a:t>
            </a:r>
            <a:r>
              <a:rPr lang="en-US" dirty="0" err="1"/>
              <a:t>loc</a:t>
            </a:r>
            <a:r>
              <a:rPr lang="en-US" dirty="0"/>
              <a:t>": </a:t>
            </a:r>
            <a:r>
              <a:rPr lang="en-US" dirty="0" smtClean="0"/>
              <a:t>[ -74.016323, 40.710537]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1456" y="4052282"/>
            <a:ext cx="6999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each state, return the largest and the smallest city along with their population.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22671" y="1716527"/>
            <a:ext cx="3722804" cy="2031325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{ "</a:t>
            </a:r>
            <a:r>
              <a:rPr lang="en-US" dirty="0"/>
              <a:t>_id": "</a:t>
            </a:r>
            <a:r>
              <a:rPr lang="en-US" dirty="0" smtClean="0"/>
              <a:t>10290",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"</a:t>
            </a:r>
            <a:r>
              <a:rPr lang="en-US" dirty="0" smtClean="0"/>
              <a:t>country": "USA", </a:t>
            </a:r>
            <a:endParaRPr lang="en-US" dirty="0"/>
          </a:p>
          <a:p>
            <a:r>
              <a:rPr lang="en-US" dirty="0" smtClean="0"/>
              <a:t>   "</a:t>
            </a:r>
            <a:r>
              <a:rPr lang="en-US" dirty="0"/>
              <a:t>city": "NEW YORK",</a:t>
            </a:r>
          </a:p>
          <a:p>
            <a:r>
              <a:rPr lang="en-US" dirty="0" smtClean="0"/>
              <a:t>   "</a:t>
            </a:r>
            <a:r>
              <a:rPr lang="en-US" dirty="0"/>
              <a:t>state": "NY",</a:t>
            </a:r>
          </a:p>
          <a:p>
            <a:r>
              <a:rPr lang="en-US" dirty="0" smtClean="0"/>
              <a:t>   "</a:t>
            </a:r>
            <a:r>
              <a:rPr lang="en-US" dirty="0"/>
              <a:t>pop": </a:t>
            </a:r>
            <a:r>
              <a:rPr lang="en-US" dirty="0" smtClean="0"/>
              <a:t>87652,</a:t>
            </a:r>
            <a:endParaRPr lang="en-US" dirty="0"/>
          </a:p>
          <a:p>
            <a:r>
              <a:rPr lang="en-US" dirty="0" smtClean="0"/>
              <a:t>   "</a:t>
            </a:r>
            <a:r>
              <a:rPr lang="en-US" dirty="0" err="1"/>
              <a:t>loc</a:t>
            </a:r>
            <a:r>
              <a:rPr lang="en-US" dirty="0"/>
              <a:t>": </a:t>
            </a:r>
            <a:r>
              <a:rPr lang="en-US" dirty="0" smtClean="0"/>
              <a:t>[ 43.23, 121.53]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657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Aggregation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132" y="1842634"/>
            <a:ext cx="7689344" cy="4222887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Aggregation Pipeline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Documents go through a pipeline of operators until aggregated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800000"/>
                </a:solidFill>
              </a:rPr>
              <a:t>Map-Reduce Model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Similar concept as Hadoop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Uses JavaScript inside the functions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687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Picture 4" descr="Screen Shot 2015-04-06 at 6.12.2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14" y="920015"/>
            <a:ext cx="6910548" cy="55707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44159"/>
            <a:ext cx="7345362" cy="984264"/>
          </a:xfrm>
        </p:spPr>
        <p:txBody>
          <a:bodyPr/>
          <a:lstStyle/>
          <a:p>
            <a:r>
              <a:rPr lang="en-US" dirty="0" smtClean="0"/>
              <a:t>Map-Reduce Model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87551" y="2112147"/>
            <a:ext cx="2957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Map 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 emits key-value pair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0726" y="2901772"/>
            <a:ext cx="4562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800000"/>
                </a:solidFill>
              </a:rPr>
              <a:t>All processing is internal within </a:t>
            </a:r>
            <a:r>
              <a:rPr lang="en-US" b="1" dirty="0" err="1" smtClean="0">
                <a:solidFill>
                  <a:srgbClr val="800000"/>
                </a:solidFill>
              </a:rPr>
              <a:t>MongoDB</a:t>
            </a:r>
            <a:endParaRPr lang="en-US" b="1" dirty="0" smtClean="0">
              <a:solidFill>
                <a:srgbClr val="800000"/>
              </a:solidFill>
            </a:endParaRPr>
          </a:p>
          <a:p>
            <a:pPr algn="ctr"/>
            <a:r>
              <a:rPr lang="en-US" b="1" dirty="0" smtClean="0">
                <a:solidFill>
                  <a:srgbClr val="800000"/>
                </a:solidFill>
              </a:rPr>
              <a:t>(No Hadoop communication)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57985" y="5632271"/>
            <a:ext cx="3967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800000"/>
                </a:solidFill>
              </a:rPr>
              <a:t>Slower than “aggregate” as it involve </a:t>
            </a:r>
          </a:p>
          <a:p>
            <a:pPr algn="ctr"/>
            <a:r>
              <a:rPr lang="en-US" b="1" dirty="0" smtClean="0">
                <a:solidFill>
                  <a:srgbClr val="800000"/>
                </a:solidFill>
              </a:rPr>
              <a:t>black-box JavaScript code</a:t>
            </a:r>
            <a:endParaRPr lang="en-US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39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15</a:t>
            </a:fld>
            <a:endParaRPr lang="en-US" dirty="0"/>
          </a:p>
        </p:txBody>
      </p:sp>
      <p:pic>
        <p:nvPicPr>
          <p:cNvPr id="5" name="Picture 4" descr="Screen Shot 2015-04-06 at 8.30.5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57" y="1738251"/>
            <a:ext cx="6096102" cy="3043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8300" y="5078073"/>
            <a:ext cx="7602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Group the documents by the customer id, and get the sum of Price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384406" y="3498649"/>
            <a:ext cx="1269954" cy="129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76781" y="3175483"/>
            <a:ext cx="3069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800000"/>
                </a:solidFill>
              </a:rPr>
              <a:t>Aggregation over all records in “items” array </a:t>
            </a:r>
          </a:p>
        </p:txBody>
      </p:sp>
    </p:spTree>
    <p:extLst>
      <p:ext uri="{BB962C8B-B14F-4D97-AF65-F5344CB8AC3E}">
        <p14:creationId xmlns:p14="http://schemas.microsoft.com/office/powerpoint/2010/main" val="360034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16</a:t>
            </a:fld>
            <a:endParaRPr lang="en-US" dirty="0"/>
          </a:p>
        </p:txBody>
      </p:sp>
      <p:pic>
        <p:nvPicPr>
          <p:cNvPr id="5" name="Picture 4" descr="Screen Shot 2015-04-06 at 8.36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1" y="1364007"/>
            <a:ext cx="7007920" cy="1145625"/>
          </a:xfrm>
          <a:prstGeom prst="rect">
            <a:avLst/>
          </a:prstGeom>
        </p:spPr>
      </p:pic>
      <p:pic>
        <p:nvPicPr>
          <p:cNvPr id="6" name="Picture 5" descr="Screen Shot 2015-04-06 at 8.37.5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1" y="2717860"/>
            <a:ext cx="7007920" cy="1066315"/>
          </a:xfrm>
          <a:prstGeom prst="rect">
            <a:avLst/>
          </a:prstGeom>
        </p:spPr>
      </p:pic>
      <p:pic>
        <p:nvPicPr>
          <p:cNvPr id="7" name="Picture 6" descr="Screen Shot 2015-04-06 at 8.38.0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1" y="4046056"/>
            <a:ext cx="7007920" cy="187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048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17</a:t>
            </a:fld>
            <a:endParaRPr lang="en-US" dirty="0"/>
          </a:p>
        </p:txBody>
      </p:sp>
      <p:pic>
        <p:nvPicPr>
          <p:cNvPr id="5" name="Picture 4" descr="Screen Shot 2015-04-06 at 8.30.5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57" y="1738251"/>
            <a:ext cx="6096102" cy="3043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8300" y="5078073"/>
            <a:ext cx="7602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each </a:t>
            </a:r>
            <a:r>
              <a:rPr lang="en-US" dirty="0" err="1" smtClean="0"/>
              <a:t>item.sku</a:t>
            </a:r>
            <a:r>
              <a:rPr lang="en-US" dirty="0" smtClean="0"/>
              <a:t>, report the average quantity across all orders after 1/1/2012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66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Map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18</a:t>
            </a:fld>
            <a:endParaRPr lang="en-US" dirty="0"/>
          </a:p>
        </p:txBody>
      </p:sp>
      <p:pic>
        <p:nvPicPr>
          <p:cNvPr id="5" name="Picture 4" descr="Screen Shot 2015-04-06 at 8.46.2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11" y="1971810"/>
            <a:ext cx="8379681" cy="3815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182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2: Reduce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19</a:t>
            </a:fld>
            <a:endParaRPr lang="en-US" dirty="0"/>
          </a:p>
        </p:txBody>
      </p:sp>
      <p:pic>
        <p:nvPicPr>
          <p:cNvPr id="5" name="Picture 4" descr="Screen Shot 2015-04-06 at 8.46.3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11" y="1812752"/>
            <a:ext cx="8288029" cy="344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483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12" y="2667802"/>
            <a:ext cx="7345362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Aggregation in </a:t>
            </a:r>
            <a:r>
              <a:rPr lang="en-US" dirty="0" err="1" smtClean="0"/>
              <a:t>MongoDB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(Chapter 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694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Final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20</a:t>
            </a:fld>
            <a:endParaRPr lang="en-US" dirty="0"/>
          </a:p>
        </p:txBody>
      </p:sp>
      <p:pic>
        <p:nvPicPr>
          <p:cNvPr id="5" name="Picture 4" descr="Screen Shot 2015-04-06 at 8.56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36" y="1976720"/>
            <a:ext cx="7947605" cy="20824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88032" y="3663631"/>
            <a:ext cx="480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}})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543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Aggregation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132" y="1842634"/>
            <a:ext cx="7689344" cy="4222887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Aggregation Pipeline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Documents go through a pipeline of operators until aggregated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800000"/>
                </a:solidFill>
              </a:rPr>
              <a:t>Map-Reduce Model</a:t>
            </a:r>
            <a:endParaRPr lang="en-US" b="1" dirty="0">
              <a:solidFill>
                <a:srgbClr val="8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404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 descr="Screen Shot 2015-04-06 at 5.16.3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839" y="1687309"/>
            <a:ext cx="6681875" cy="4760342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2340732" y="1584008"/>
            <a:ext cx="5848139" cy="1493041"/>
            <a:chOff x="2340732" y="1584008"/>
            <a:chExt cx="5848139" cy="1493041"/>
          </a:xfrm>
        </p:grpSpPr>
        <p:cxnSp>
          <p:nvCxnSpPr>
            <p:cNvPr id="7" name="Straight Arrow Connector 6"/>
            <p:cNvCxnSpPr/>
            <p:nvPr/>
          </p:nvCxnSpPr>
          <p:spPr>
            <a:xfrm flipH="1">
              <a:off x="2340732" y="1867534"/>
              <a:ext cx="373520" cy="18260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531642" y="1584008"/>
              <a:ext cx="21210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Use “aggregate” operator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4381900" y="2025886"/>
              <a:ext cx="373520" cy="18260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664110" y="1775560"/>
              <a:ext cx="35247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All predicates, e.g., AND &amp; OR can go here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3602402" y="2616872"/>
              <a:ext cx="265616" cy="18857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468631" y="2739051"/>
              <a:ext cx="25850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Defines the grouping column(s)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 flipV="1">
              <a:off x="5270796" y="2616873"/>
              <a:ext cx="448225" cy="18857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396271" y="2769272"/>
              <a:ext cx="15720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Aggregation fields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8053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 descr="Screen Shot 2015-04-06 at 5.25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985" y="1718131"/>
            <a:ext cx="6300053" cy="457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380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578" y="1776694"/>
            <a:ext cx="8529216" cy="1974974"/>
          </a:xfrm>
          <a:solidFill>
            <a:srgbClr val="CCFFCC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1400"/>
              </a:spcBef>
              <a:buNone/>
            </a:pPr>
            <a:r>
              <a:rPr lang="it-IT" sz="1400" dirty="0"/>
              <a:t>{ "</a:t>
            </a:r>
            <a:r>
              <a:rPr lang="it-IT" sz="1400" dirty="0">
                <a:solidFill>
                  <a:srgbClr val="800000"/>
                </a:solidFill>
              </a:rPr>
              <a:t>_id</a:t>
            </a:r>
            <a:r>
              <a:rPr lang="it-IT" sz="1400" dirty="0"/>
              <a:t>" : 1, "</a:t>
            </a:r>
            <a:r>
              <a:rPr lang="it-IT" sz="1400" dirty="0">
                <a:solidFill>
                  <a:srgbClr val="800000"/>
                </a:solidFill>
              </a:rPr>
              <a:t>item</a:t>
            </a:r>
            <a:r>
              <a:rPr lang="it-IT" sz="1400" dirty="0"/>
              <a:t>" : "</a:t>
            </a:r>
            <a:r>
              <a:rPr lang="it-IT" sz="1400" dirty="0" err="1"/>
              <a:t>abc</a:t>
            </a:r>
            <a:r>
              <a:rPr lang="it-IT" sz="1400" dirty="0"/>
              <a:t>", "</a:t>
            </a:r>
            <a:r>
              <a:rPr lang="it-IT" sz="1400" dirty="0" err="1">
                <a:solidFill>
                  <a:srgbClr val="800000"/>
                </a:solidFill>
              </a:rPr>
              <a:t>price</a:t>
            </a:r>
            <a:r>
              <a:rPr lang="it-IT" sz="1400" dirty="0"/>
              <a:t>" : 10, "</a:t>
            </a:r>
            <a:r>
              <a:rPr lang="it-IT" sz="1400" dirty="0" err="1">
                <a:solidFill>
                  <a:srgbClr val="800000"/>
                </a:solidFill>
              </a:rPr>
              <a:t>quantity</a:t>
            </a:r>
            <a:r>
              <a:rPr lang="it-IT" sz="1400" dirty="0"/>
              <a:t>" : 2, "</a:t>
            </a:r>
            <a:r>
              <a:rPr lang="it-IT" sz="1400" dirty="0">
                <a:solidFill>
                  <a:srgbClr val="800000"/>
                </a:solidFill>
              </a:rPr>
              <a:t>date</a:t>
            </a:r>
            <a:r>
              <a:rPr lang="it-IT" sz="1400" dirty="0"/>
              <a:t>" : </a:t>
            </a:r>
            <a:r>
              <a:rPr lang="it-IT" sz="1400" dirty="0" err="1"/>
              <a:t>ISODate</a:t>
            </a:r>
            <a:r>
              <a:rPr lang="it-IT" sz="1400" dirty="0"/>
              <a:t>("2014-03-01T08:00:00Z") }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it-IT" sz="1400" dirty="0"/>
              <a:t>{ "</a:t>
            </a:r>
            <a:r>
              <a:rPr lang="it-IT" sz="1400" dirty="0">
                <a:solidFill>
                  <a:srgbClr val="800000"/>
                </a:solidFill>
              </a:rPr>
              <a:t>_id</a:t>
            </a:r>
            <a:r>
              <a:rPr lang="it-IT" sz="1400" dirty="0"/>
              <a:t>" : 2, "</a:t>
            </a:r>
            <a:r>
              <a:rPr lang="it-IT" sz="1400" dirty="0">
                <a:solidFill>
                  <a:srgbClr val="800000"/>
                </a:solidFill>
              </a:rPr>
              <a:t>item</a:t>
            </a:r>
            <a:r>
              <a:rPr lang="it-IT" sz="1400" dirty="0"/>
              <a:t>" : "</a:t>
            </a:r>
            <a:r>
              <a:rPr lang="it-IT" sz="1400" dirty="0" err="1"/>
              <a:t>jkl</a:t>
            </a:r>
            <a:r>
              <a:rPr lang="it-IT" sz="1400" dirty="0"/>
              <a:t>", "</a:t>
            </a:r>
            <a:r>
              <a:rPr lang="it-IT" sz="1400" dirty="0" err="1">
                <a:solidFill>
                  <a:srgbClr val="800000"/>
                </a:solidFill>
              </a:rPr>
              <a:t>price</a:t>
            </a:r>
            <a:r>
              <a:rPr lang="it-IT" sz="1400" dirty="0"/>
              <a:t>" : 20, "</a:t>
            </a:r>
            <a:r>
              <a:rPr lang="it-IT" sz="1400" dirty="0" err="1">
                <a:solidFill>
                  <a:srgbClr val="800000"/>
                </a:solidFill>
              </a:rPr>
              <a:t>quantity</a:t>
            </a:r>
            <a:r>
              <a:rPr lang="it-IT" sz="1400" dirty="0"/>
              <a:t>" : 1, "</a:t>
            </a:r>
            <a:r>
              <a:rPr lang="it-IT" sz="1400" dirty="0">
                <a:solidFill>
                  <a:srgbClr val="800000"/>
                </a:solidFill>
              </a:rPr>
              <a:t>date</a:t>
            </a:r>
            <a:r>
              <a:rPr lang="it-IT" sz="1400" dirty="0"/>
              <a:t>" : </a:t>
            </a:r>
            <a:r>
              <a:rPr lang="it-IT" sz="1400" dirty="0" err="1"/>
              <a:t>ISODate</a:t>
            </a:r>
            <a:r>
              <a:rPr lang="it-IT" sz="1400" dirty="0"/>
              <a:t>("2014-03-01T09:00:00Z") }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it-IT" sz="1400" dirty="0"/>
              <a:t>{ "</a:t>
            </a:r>
            <a:r>
              <a:rPr lang="it-IT" sz="1400" dirty="0">
                <a:solidFill>
                  <a:srgbClr val="800000"/>
                </a:solidFill>
              </a:rPr>
              <a:t>_id</a:t>
            </a:r>
            <a:r>
              <a:rPr lang="it-IT" sz="1400" dirty="0"/>
              <a:t>" : 3, "</a:t>
            </a:r>
            <a:r>
              <a:rPr lang="it-IT" sz="1400" dirty="0">
                <a:solidFill>
                  <a:srgbClr val="800000"/>
                </a:solidFill>
              </a:rPr>
              <a:t>item</a:t>
            </a:r>
            <a:r>
              <a:rPr lang="it-IT" sz="1400" dirty="0"/>
              <a:t>" : "</a:t>
            </a:r>
            <a:r>
              <a:rPr lang="it-IT" sz="1400" dirty="0" err="1"/>
              <a:t>xyz</a:t>
            </a:r>
            <a:r>
              <a:rPr lang="it-IT" sz="1400" dirty="0"/>
              <a:t>", "</a:t>
            </a:r>
            <a:r>
              <a:rPr lang="it-IT" sz="1400" dirty="0" err="1">
                <a:solidFill>
                  <a:srgbClr val="800000"/>
                </a:solidFill>
              </a:rPr>
              <a:t>price</a:t>
            </a:r>
            <a:r>
              <a:rPr lang="it-IT" sz="1400" dirty="0"/>
              <a:t>" : 5, "</a:t>
            </a:r>
            <a:r>
              <a:rPr lang="it-IT" sz="1400" dirty="0" err="1">
                <a:solidFill>
                  <a:srgbClr val="800000"/>
                </a:solidFill>
              </a:rPr>
              <a:t>quantity</a:t>
            </a:r>
            <a:r>
              <a:rPr lang="it-IT" sz="1400" dirty="0"/>
              <a:t>" : 10, "</a:t>
            </a:r>
            <a:r>
              <a:rPr lang="it-IT" sz="1400" dirty="0">
                <a:solidFill>
                  <a:srgbClr val="800000"/>
                </a:solidFill>
              </a:rPr>
              <a:t>date</a:t>
            </a:r>
            <a:r>
              <a:rPr lang="it-IT" sz="1400" dirty="0"/>
              <a:t>" : </a:t>
            </a:r>
            <a:r>
              <a:rPr lang="it-IT" sz="1400" dirty="0" err="1"/>
              <a:t>ISODate</a:t>
            </a:r>
            <a:r>
              <a:rPr lang="it-IT" sz="1400" dirty="0"/>
              <a:t>("2014-03-15T09:00:00Z") }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it-IT" sz="1400" dirty="0"/>
              <a:t>{ "</a:t>
            </a:r>
            <a:r>
              <a:rPr lang="it-IT" sz="1400" dirty="0">
                <a:solidFill>
                  <a:srgbClr val="800000"/>
                </a:solidFill>
              </a:rPr>
              <a:t>_id</a:t>
            </a:r>
            <a:r>
              <a:rPr lang="it-IT" sz="1400" dirty="0"/>
              <a:t>" : 4, "</a:t>
            </a:r>
            <a:r>
              <a:rPr lang="it-IT" sz="1400" dirty="0">
                <a:solidFill>
                  <a:srgbClr val="800000"/>
                </a:solidFill>
              </a:rPr>
              <a:t>item</a:t>
            </a:r>
            <a:r>
              <a:rPr lang="it-IT" sz="1400" dirty="0"/>
              <a:t>" : "</a:t>
            </a:r>
            <a:r>
              <a:rPr lang="it-IT" sz="1400" dirty="0" err="1"/>
              <a:t>xyz</a:t>
            </a:r>
            <a:r>
              <a:rPr lang="it-IT" sz="1400" dirty="0"/>
              <a:t>", "</a:t>
            </a:r>
            <a:r>
              <a:rPr lang="it-IT" sz="1400" dirty="0" err="1">
                <a:solidFill>
                  <a:srgbClr val="800000"/>
                </a:solidFill>
              </a:rPr>
              <a:t>price</a:t>
            </a:r>
            <a:r>
              <a:rPr lang="it-IT" sz="1400" dirty="0"/>
              <a:t>" : 5, "</a:t>
            </a:r>
            <a:r>
              <a:rPr lang="it-IT" sz="1400" dirty="0" err="1">
                <a:solidFill>
                  <a:srgbClr val="800000"/>
                </a:solidFill>
              </a:rPr>
              <a:t>quantity</a:t>
            </a:r>
            <a:r>
              <a:rPr lang="it-IT" sz="1400" dirty="0"/>
              <a:t>" : 20, "</a:t>
            </a:r>
            <a:r>
              <a:rPr lang="it-IT" sz="1400" dirty="0">
                <a:solidFill>
                  <a:srgbClr val="800000"/>
                </a:solidFill>
              </a:rPr>
              <a:t>date</a:t>
            </a:r>
            <a:r>
              <a:rPr lang="it-IT" sz="1400" dirty="0"/>
              <a:t>" : </a:t>
            </a:r>
            <a:r>
              <a:rPr lang="it-IT" sz="1400" dirty="0" err="1"/>
              <a:t>ISODate</a:t>
            </a:r>
            <a:r>
              <a:rPr lang="it-IT" sz="1400" dirty="0"/>
              <a:t>("2014-04-04T11:21:39.736Z") }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it-IT" sz="1400" dirty="0"/>
              <a:t>{ "</a:t>
            </a:r>
            <a:r>
              <a:rPr lang="it-IT" sz="1400" dirty="0">
                <a:solidFill>
                  <a:srgbClr val="800000"/>
                </a:solidFill>
              </a:rPr>
              <a:t>_id</a:t>
            </a:r>
            <a:r>
              <a:rPr lang="it-IT" sz="1400" dirty="0"/>
              <a:t>" : 5, "</a:t>
            </a:r>
            <a:r>
              <a:rPr lang="it-IT" sz="1400" dirty="0">
                <a:solidFill>
                  <a:srgbClr val="800000"/>
                </a:solidFill>
              </a:rPr>
              <a:t>item</a:t>
            </a:r>
            <a:r>
              <a:rPr lang="it-IT" sz="1400" dirty="0"/>
              <a:t>" : "</a:t>
            </a:r>
            <a:r>
              <a:rPr lang="it-IT" sz="1400" dirty="0" err="1"/>
              <a:t>abc</a:t>
            </a:r>
            <a:r>
              <a:rPr lang="it-IT" sz="1400" dirty="0"/>
              <a:t>", "</a:t>
            </a:r>
            <a:r>
              <a:rPr lang="it-IT" sz="1400" dirty="0" err="1">
                <a:solidFill>
                  <a:srgbClr val="800000"/>
                </a:solidFill>
              </a:rPr>
              <a:t>price</a:t>
            </a:r>
            <a:r>
              <a:rPr lang="it-IT" sz="1400" dirty="0"/>
              <a:t>" : 10, "</a:t>
            </a:r>
            <a:r>
              <a:rPr lang="it-IT" sz="1400" dirty="0" err="1">
                <a:solidFill>
                  <a:srgbClr val="800000"/>
                </a:solidFill>
              </a:rPr>
              <a:t>quantity</a:t>
            </a:r>
            <a:r>
              <a:rPr lang="it-IT" sz="1400" dirty="0"/>
              <a:t>" : 10, "</a:t>
            </a:r>
            <a:r>
              <a:rPr lang="it-IT" sz="1400" dirty="0">
                <a:solidFill>
                  <a:srgbClr val="800000"/>
                </a:solidFill>
              </a:rPr>
              <a:t>date</a:t>
            </a:r>
            <a:r>
              <a:rPr lang="it-IT" sz="1400" dirty="0"/>
              <a:t>" : </a:t>
            </a:r>
            <a:r>
              <a:rPr lang="it-IT" sz="1400" dirty="0" err="1"/>
              <a:t>ISODate</a:t>
            </a:r>
            <a:r>
              <a:rPr lang="it-IT" sz="1400" dirty="0"/>
              <a:t>("2014-04-04T21:23:13.331Z") }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3908" y="4033873"/>
            <a:ext cx="402656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For each day, get the: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- </a:t>
            </a:r>
            <a:r>
              <a:rPr lang="en-US" sz="1600" dirty="0" err="1" smtClean="0"/>
              <a:t>TotalPrice</a:t>
            </a:r>
            <a:r>
              <a:rPr lang="en-US" sz="1600" dirty="0" smtClean="0"/>
              <a:t> </a:t>
            </a:r>
            <a:r>
              <a:rPr lang="en-US" sz="1600" dirty="0" smtClean="0">
                <a:sym typeface="Wingdings"/>
              </a:rPr>
              <a:t> Sum (Price * Quantity)</a:t>
            </a:r>
          </a:p>
          <a:p>
            <a:r>
              <a:rPr lang="en-US" sz="1600" dirty="0">
                <a:sym typeface="Wingdings"/>
              </a:rPr>
              <a:t>	</a:t>
            </a:r>
            <a:r>
              <a:rPr lang="en-US" sz="1600" dirty="0" smtClean="0">
                <a:sym typeface="Wingdings"/>
              </a:rPr>
              <a:t>- average quantity</a:t>
            </a:r>
            <a:r>
              <a:rPr lang="en-US" sz="1600" dirty="0" smtClean="0"/>
              <a:t>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- Count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09207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300" y="2581809"/>
            <a:ext cx="7345363" cy="299589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1800" dirty="0" err="1"/>
              <a:t>db.sales.aggregate</a:t>
            </a:r>
            <a:r>
              <a:rPr lang="en-US" sz="1800" dirty="0" smtClean="0"/>
              <a:t>([</a:t>
            </a:r>
            <a:endParaRPr lang="en-US" sz="1800" dirty="0"/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1800" dirty="0"/>
              <a:t>      </a:t>
            </a:r>
            <a:r>
              <a:rPr lang="en-US" sz="1800" dirty="0" smtClean="0"/>
              <a:t>{$</a:t>
            </a:r>
            <a:r>
              <a:rPr lang="en-US" sz="1800" dirty="0"/>
              <a:t>group : </a:t>
            </a:r>
            <a:r>
              <a:rPr lang="en-US" sz="1800" dirty="0" smtClean="0"/>
              <a:t>{</a:t>
            </a:r>
            <a:r>
              <a:rPr lang="en-US" sz="1800" b="1" dirty="0" smtClean="0">
                <a:solidFill>
                  <a:srgbClr val="800000"/>
                </a:solidFill>
              </a:rPr>
              <a:t>_id </a:t>
            </a:r>
            <a:r>
              <a:rPr lang="en-US" sz="1800" b="1" dirty="0">
                <a:solidFill>
                  <a:srgbClr val="800000"/>
                </a:solidFill>
              </a:rPr>
              <a:t>: </a:t>
            </a:r>
            <a:r>
              <a:rPr lang="en-US" sz="1800" dirty="0">
                <a:solidFill>
                  <a:srgbClr val="0000FF"/>
                </a:solidFill>
              </a:rPr>
              <a:t>{ </a:t>
            </a:r>
            <a:r>
              <a:rPr lang="en-US" sz="1800" dirty="0" smtClean="0">
                <a:solidFill>
                  <a:srgbClr val="0000FF"/>
                </a:solidFill>
              </a:rPr>
              <a:t> month</a:t>
            </a:r>
            <a:r>
              <a:rPr lang="en-US" sz="1800" dirty="0">
                <a:solidFill>
                  <a:srgbClr val="0000FF"/>
                </a:solidFill>
              </a:rPr>
              <a:t>: { $month: "$date" }, </a:t>
            </a:r>
            <a:endParaRPr lang="en-US" sz="1800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                                    day</a:t>
            </a:r>
            <a:r>
              <a:rPr lang="en-US" sz="1800" dirty="0">
                <a:solidFill>
                  <a:srgbClr val="0000FF"/>
                </a:solidFill>
              </a:rPr>
              <a:t>: { $</a:t>
            </a:r>
            <a:r>
              <a:rPr lang="en-US" sz="1800" dirty="0" err="1">
                <a:solidFill>
                  <a:srgbClr val="0000FF"/>
                </a:solidFill>
              </a:rPr>
              <a:t>dayOfMonth</a:t>
            </a:r>
            <a:r>
              <a:rPr lang="en-US" sz="1800" dirty="0">
                <a:solidFill>
                  <a:srgbClr val="0000FF"/>
                </a:solidFill>
              </a:rPr>
              <a:t>: "$date" }, </a:t>
            </a:r>
            <a:endParaRPr lang="en-US" sz="1800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                                    year</a:t>
            </a:r>
            <a:r>
              <a:rPr lang="en-US" sz="1800" dirty="0">
                <a:solidFill>
                  <a:srgbClr val="0000FF"/>
                </a:solidFill>
              </a:rPr>
              <a:t>: { $year: "$date" </a:t>
            </a:r>
            <a:r>
              <a:rPr lang="en-US" sz="1800" dirty="0" smtClean="0">
                <a:solidFill>
                  <a:srgbClr val="0000FF"/>
                </a:solidFill>
              </a:rPr>
              <a:t>} } </a:t>
            </a:r>
            <a:r>
              <a:rPr lang="en-US" sz="1800" dirty="0" smtClean="0"/>
              <a:t>,</a:t>
            </a:r>
            <a:endParaRPr lang="en-US" sz="1800" dirty="0"/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1800" dirty="0"/>
              <a:t>           </a:t>
            </a:r>
            <a:r>
              <a:rPr lang="en-US" sz="1800" b="1" dirty="0" err="1">
                <a:solidFill>
                  <a:srgbClr val="800000"/>
                </a:solidFill>
              </a:rPr>
              <a:t>totalPrice</a:t>
            </a:r>
            <a:r>
              <a:rPr lang="en-US" sz="1800" b="1" dirty="0">
                <a:solidFill>
                  <a:srgbClr val="800000"/>
                </a:solidFill>
              </a:rPr>
              <a:t>: </a:t>
            </a:r>
            <a:r>
              <a:rPr lang="en-US" sz="1800" dirty="0"/>
              <a:t>{ $sum: { $multiply: [ "$price", "$quantity" ] } },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1800" dirty="0"/>
              <a:t>           </a:t>
            </a:r>
            <a:r>
              <a:rPr lang="en-US" sz="1800" b="1" dirty="0" err="1">
                <a:solidFill>
                  <a:srgbClr val="800000"/>
                </a:solidFill>
              </a:rPr>
              <a:t>averageQuantity</a:t>
            </a:r>
            <a:r>
              <a:rPr lang="en-US" sz="1800" b="1" dirty="0">
                <a:solidFill>
                  <a:srgbClr val="800000"/>
                </a:solidFill>
              </a:rPr>
              <a:t>: </a:t>
            </a:r>
            <a:r>
              <a:rPr lang="en-US" sz="1800" dirty="0"/>
              <a:t>{ $</a:t>
            </a:r>
            <a:r>
              <a:rPr lang="en-US" sz="1800" dirty="0" err="1"/>
              <a:t>avg</a:t>
            </a:r>
            <a:r>
              <a:rPr lang="en-US" sz="1800" dirty="0"/>
              <a:t>: "$quantity" },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1800" dirty="0"/>
              <a:t>           </a:t>
            </a:r>
            <a:r>
              <a:rPr lang="en-US" sz="1800" b="1" dirty="0">
                <a:solidFill>
                  <a:srgbClr val="800000"/>
                </a:solidFill>
              </a:rPr>
              <a:t>count: </a:t>
            </a:r>
            <a:r>
              <a:rPr lang="en-US" sz="1800" dirty="0"/>
              <a:t>{ $sum: 1 }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1800" dirty="0"/>
              <a:t>        </a:t>
            </a:r>
            <a:r>
              <a:rPr lang="en-US" sz="1800" dirty="0" smtClean="0"/>
              <a:t>}}])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7578" y="373969"/>
            <a:ext cx="8529216" cy="1974974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400"/>
              </a:spcBef>
              <a:buFont typeface="Arial" pitchFamily="34" charset="0"/>
              <a:buNone/>
            </a:pPr>
            <a:r>
              <a:rPr lang="it-IT" sz="1400" smtClean="0"/>
              <a:t>{ "</a:t>
            </a:r>
            <a:r>
              <a:rPr lang="it-IT" sz="1400" smtClean="0">
                <a:solidFill>
                  <a:srgbClr val="800000"/>
                </a:solidFill>
              </a:rPr>
              <a:t>_id</a:t>
            </a:r>
            <a:r>
              <a:rPr lang="it-IT" sz="1400" smtClean="0"/>
              <a:t>" : 1, "</a:t>
            </a:r>
            <a:r>
              <a:rPr lang="it-IT" sz="1400" smtClean="0">
                <a:solidFill>
                  <a:srgbClr val="800000"/>
                </a:solidFill>
              </a:rPr>
              <a:t>item</a:t>
            </a:r>
            <a:r>
              <a:rPr lang="it-IT" sz="1400" smtClean="0"/>
              <a:t>" : "abc", "</a:t>
            </a:r>
            <a:r>
              <a:rPr lang="it-IT" sz="1400" smtClean="0">
                <a:solidFill>
                  <a:srgbClr val="800000"/>
                </a:solidFill>
              </a:rPr>
              <a:t>price</a:t>
            </a:r>
            <a:r>
              <a:rPr lang="it-IT" sz="1400" smtClean="0"/>
              <a:t>" : 10, "</a:t>
            </a:r>
            <a:r>
              <a:rPr lang="it-IT" sz="1400" smtClean="0">
                <a:solidFill>
                  <a:srgbClr val="800000"/>
                </a:solidFill>
              </a:rPr>
              <a:t>quantity</a:t>
            </a:r>
            <a:r>
              <a:rPr lang="it-IT" sz="1400" smtClean="0"/>
              <a:t>" : 2, "</a:t>
            </a:r>
            <a:r>
              <a:rPr lang="it-IT" sz="1400" smtClean="0">
                <a:solidFill>
                  <a:srgbClr val="800000"/>
                </a:solidFill>
              </a:rPr>
              <a:t>date</a:t>
            </a:r>
            <a:r>
              <a:rPr lang="it-IT" sz="1400" smtClean="0"/>
              <a:t>" : ISODate("2014-03-01T08:00:00Z") }</a:t>
            </a:r>
          </a:p>
          <a:p>
            <a:pPr marL="0" indent="0">
              <a:spcBef>
                <a:spcPts val="1400"/>
              </a:spcBef>
              <a:buFont typeface="Arial" pitchFamily="34" charset="0"/>
              <a:buNone/>
            </a:pPr>
            <a:r>
              <a:rPr lang="it-IT" sz="1400" smtClean="0"/>
              <a:t>{ "</a:t>
            </a:r>
            <a:r>
              <a:rPr lang="it-IT" sz="1400" smtClean="0">
                <a:solidFill>
                  <a:srgbClr val="800000"/>
                </a:solidFill>
              </a:rPr>
              <a:t>_id</a:t>
            </a:r>
            <a:r>
              <a:rPr lang="it-IT" sz="1400" smtClean="0"/>
              <a:t>" : 2, "</a:t>
            </a:r>
            <a:r>
              <a:rPr lang="it-IT" sz="1400" smtClean="0">
                <a:solidFill>
                  <a:srgbClr val="800000"/>
                </a:solidFill>
              </a:rPr>
              <a:t>item</a:t>
            </a:r>
            <a:r>
              <a:rPr lang="it-IT" sz="1400" smtClean="0"/>
              <a:t>" : "jkl", "</a:t>
            </a:r>
            <a:r>
              <a:rPr lang="it-IT" sz="1400" smtClean="0">
                <a:solidFill>
                  <a:srgbClr val="800000"/>
                </a:solidFill>
              </a:rPr>
              <a:t>price</a:t>
            </a:r>
            <a:r>
              <a:rPr lang="it-IT" sz="1400" smtClean="0"/>
              <a:t>" : 20, "</a:t>
            </a:r>
            <a:r>
              <a:rPr lang="it-IT" sz="1400" smtClean="0">
                <a:solidFill>
                  <a:srgbClr val="800000"/>
                </a:solidFill>
              </a:rPr>
              <a:t>quantity</a:t>
            </a:r>
            <a:r>
              <a:rPr lang="it-IT" sz="1400" smtClean="0"/>
              <a:t>" : 1, "</a:t>
            </a:r>
            <a:r>
              <a:rPr lang="it-IT" sz="1400" smtClean="0">
                <a:solidFill>
                  <a:srgbClr val="800000"/>
                </a:solidFill>
              </a:rPr>
              <a:t>date</a:t>
            </a:r>
            <a:r>
              <a:rPr lang="it-IT" sz="1400" smtClean="0"/>
              <a:t>" : ISODate("2014-03-01T09:00:00Z") }</a:t>
            </a:r>
          </a:p>
          <a:p>
            <a:pPr marL="0" indent="0">
              <a:spcBef>
                <a:spcPts val="1400"/>
              </a:spcBef>
              <a:buFont typeface="Arial" pitchFamily="34" charset="0"/>
              <a:buNone/>
            </a:pPr>
            <a:r>
              <a:rPr lang="it-IT" sz="1400" smtClean="0"/>
              <a:t>{ "</a:t>
            </a:r>
            <a:r>
              <a:rPr lang="it-IT" sz="1400" smtClean="0">
                <a:solidFill>
                  <a:srgbClr val="800000"/>
                </a:solidFill>
              </a:rPr>
              <a:t>_id</a:t>
            </a:r>
            <a:r>
              <a:rPr lang="it-IT" sz="1400" smtClean="0"/>
              <a:t>" : 3, "</a:t>
            </a:r>
            <a:r>
              <a:rPr lang="it-IT" sz="1400" smtClean="0">
                <a:solidFill>
                  <a:srgbClr val="800000"/>
                </a:solidFill>
              </a:rPr>
              <a:t>item</a:t>
            </a:r>
            <a:r>
              <a:rPr lang="it-IT" sz="1400" smtClean="0"/>
              <a:t>" : "xyz", "</a:t>
            </a:r>
            <a:r>
              <a:rPr lang="it-IT" sz="1400" smtClean="0">
                <a:solidFill>
                  <a:srgbClr val="800000"/>
                </a:solidFill>
              </a:rPr>
              <a:t>price</a:t>
            </a:r>
            <a:r>
              <a:rPr lang="it-IT" sz="1400" smtClean="0"/>
              <a:t>" : 5, "</a:t>
            </a:r>
            <a:r>
              <a:rPr lang="it-IT" sz="1400" smtClean="0">
                <a:solidFill>
                  <a:srgbClr val="800000"/>
                </a:solidFill>
              </a:rPr>
              <a:t>quantity</a:t>
            </a:r>
            <a:r>
              <a:rPr lang="it-IT" sz="1400" smtClean="0"/>
              <a:t>" : 10, "</a:t>
            </a:r>
            <a:r>
              <a:rPr lang="it-IT" sz="1400" smtClean="0">
                <a:solidFill>
                  <a:srgbClr val="800000"/>
                </a:solidFill>
              </a:rPr>
              <a:t>date</a:t>
            </a:r>
            <a:r>
              <a:rPr lang="it-IT" sz="1400" smtClean="0"/>
              <a:t>" : ISODate("2014-03-15T09:00:00Z") }</a:t>
            </a:r>
          </a:p>
          <a:p>
            <a:pPr marL="0" indent="0">
              <a:spcBef>
                <a:spcPts val="1400"/>
              </a:spcBef>
              <a:buFont typeface="Arial" pitchFamily="34" charset="0"/>
              <a:buNone/>
            </a:pPr>
            <a:r>
              <a:rPr lang="it-IT" sz="1400" smtClean="0"/>
              <a:t>{ "</a:t>
            </a:r>
            <a:r>
              <a:rPr lang="it-IT" sz="1400" smtClean="0">
                <a:solidFill>
                  <a:srgbClr val="800000"/>
                </a:solidFill>
              </a:rPr>
              <a:t>_id</a:t>
            </a:r>
            <a:r>
              <a:rPr lang="it-IT" sz="1400" smtClean="0"/>
              <a:t>" : 4, "</a:t>
            </a:r>
            <a:r>
              <a:rPr lang="it-IT" sz="1400" smtClean="0">
                <a:solidFill>
                  <a:srgbClr val="800000"/>
                </a:solidFill>
              </a:rPr>
              <a:t>item</a:t>
            </a:r>
            <a:r>
              <a:rPr lang="it-IT" sz="1400" smtClean="0"/>
              <a:t>" : "xyz", "</a:t>
            </a:r>
            <a:r>
              <a:rPr lang="it-IT" sz="1400" smtClean="0">
                <a:solidFill>
                  <a:srgbClr val="800000"/>
                </a:solidFill>
              </a:rPr>
              <a:t>price</a:t>
            </a:r>
            <a:r>
              <a:rPr lang="it-IT" sz="1400" smtClean="0"/>
              <a:t>" : 5, "</a:t>
            </a:r>
            <a:r>
              <a:rPr lang="it-IT" sz="1400" smtClean="0">
                <a:solidFill>
                  <a:srgbClr val="800000"/>
                </a:solidFill>
              </a:rPr>
              <a:t>quantity</a:t>
            </a:r>
            <a:r>
              <a:rPr lang="it-IT" sz="1400" smtClean="0"/>
              <a:t>" : 20, "</a:t>
            </a:r>
            <a:r>
              <a:rPr lang="it-IT" sz="1400" smtClean="0">
                <a:solidFill>
                  <a:srgbClr val="800000"/>
                </a:solidFill>
              </a:rPr>
              <a:t>date</a:t>
            </a:r>
            <a:r>
              <a:rPr lang="it-IT" sz="1400" smtClean="0"/>
              <a:t>" : ISODate("2014-04-04T11:21:39.736Z") }</a:t>
            </a:r>
          </a:p>
          <a:p>
            <a:pPr marL="0" indent="0">
              <a:spcBef>
                <a:spcPts val="1400"/>
              </a:spcBef>
              <a:buFont typeface="Arial" pitchFamily="34" charset="0"/>
              <a:buNone/>
            </a:pPr>
            <a:r>
              <a:rPr lang="it-IT" sz="1400" smtClean="0"/>
              <a:t>{ "</a:t>
            </a:r>
            <a:r>
              <a:rPr lang="it-IT" sz="1400" smtClean="0">
                <a:solidFill>
                  <a:srgbClr val="800000"/>
                </a:solidFill>
              </a:rPr>
              <a:t>_id</a:t>
            </a:r>
            <a:r>
              <a:rPr lang="it-IT" sz="1400" smtClean="0"/>
              <a:t>" : 5, "</a:t>
            </a:r>
            <a:r>
              <a:rPr lang="it-IT" sz="1400" smtClean="0">
                <a:solidFill>
                  <a:srgbClr val="800000"/>
                </a:solidFill>
              </a:rPr>
              <a:t>item</a:t>
            </a:r>
            <a:r>
              <a:rPr lang="it-IT" sz="1400" smtClean="0"/>
              <a:t>" : "abc", "</a:t>
            </a:r>
            <a:r>
              <a:rPr lang="it-IT" sz="1400" smtClean="0">
                <a:solidFill>
                  <a:srgbClr val="800000"/>
                </a:solidFill>
              </a:rPr>
              <a:t>price</a:t>
            </a:r>
            <a:r>
              <a:rPr lang="it-IT" sz="1400" smtClean="0"/>
              <a:t>" : 10, "</a:t>
            </a:r>
            <a:r>
              <a:rPr lang="it-IT" sz="1400" smtClean="0">
                <a:solidFill>
                  <a:srgbClr val="800000"/>
                </a:solidFill>
              </a:rPr>
              <a:t>quantity</a:t>
            </a:r>
            <a:r>
              <a:rPr lang="it-IT" sz="1400" smtClean="0"/>
              <a:t>" : 10, "</a:t>
            </a:r>
            <a:r>
              <a:rPr lang="it-IT" sz="1400" smtClean="0">
                <a:solidFill>
                  <a:srgbClr val="800000"/>
                </a:solidFill>
              </a:rPr>
              <a:t>date</a:t>
            </a:r>
            <a:r>
              <a:rPr lang="it-IT" sz="1400" smtClean="0"/>
              <a:t>" : ISODate("2014-04-04T21:23:13.331Z") 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45791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578" y="1776694"/>
            <a:ext cx="8529216" cy="1974974"/>
          </a:xfrm>
          <a:solidFill>
            <a:srgbClr val="CCFFCC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1400"/>
              </a:spcBef>
              <a:buNone/>
            </a:pPr>
            <a:r>
              <a:rPr lang="it-IT" sz="1400" dirty="0"/>
              <a:t>{ "</a:t>
            </a:r>
            <a:r>
              <a:rPr lang="it-IT" sz="1400" dirty="0">
                <a:solidFill>
                  <a:srgbClr val="800000"/>
                </a:solidFill>
              </a:rPr>
              <a:t>_id</a:t>
            </a:r>
            <a:r>
              <a:rPr lang="it-IT" sz="1400" dirty="0"/>
              <a:t>" : 1, "</a:t>
            </a:r>
            <a:r>
              <a:rPr lang="it-IT" sz="1400" dirty="0">
                <a:solidFill>
                  <a:srgbClr val="800000"/>
                </a:solidFill>
              </a:rPr>
              <a:t>item</a:t>
            </a:r>
            <a:r>
              <a:rPr lang="it-IT" sz="1400" dirty="0"/>
              <a:t>" : "</a:t>
            </a:r>
            <a:r>
              <a:rPr lang="it-IT" sz="1400" dirty="0" err="1"/>
              <a:t>abc</a:t>
            </a:r>
            <a:r>
              <a:rPr lang="it-IT" sz="1400" dirty="0"/>
              <a:t>", "</a:t>
            </a:r>
            <a:r>
              <a:rPr lang="it-IT" sz="1400" dirty="0" err="1">
                <a:solidFill>
                  <a:srgbClr val="800000"/>
                </a:solidFill>
              </a:rPr>
              <a:t>price</a:t>
            </a:r>
            <a:r>
              <a:rPr lang="it-IT" sz="1400" dirty="0"/>
              <a:t>" : 10, "</a:t>
            </a:r>
            <a:r>
              <a:rPr lang="it-IT" sz="1400" dirty="0" err="1">
                <a:solidFill>
                  <a:srgbClr val="800000"/>
                </a:solidFill>
              </a:rPr>
              <a:t>quantity</a:t>
            </a:r>
            <a:r>
              <a:rPr lang="it-IT" sz="1400" dirty="0"/>
              <a:t>" : 2, "</a:t>
            </a:r>
            <a:r>
              <a:rPr lang="it-IT" sz="1400" dirty="0">
                <a:solidFill>
                  <a:srgbClr val="800000"/>
                </a:solidFill>
              </a:rPr>
              <a:t>date</a:t>
            </a:r>
            <a:r>
              <a:rPr lang="it-IT" sz="1400" dirty="0"/>
              <a:t>" : </a:t>
            </a:r>
            <a:r>
              <a:rPr lang="it-IT" sz="1400" dirty="0" err="1"/>
              <a:t>ISODate</a:t>
            </a:r>
            <a:r>
              <a:rPr lang="it-IT" sz="1400" dirty="0"/>
              <a:t>("2014-03-01T08:00:00Z") }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it-IT" sz="1400" dirty="0"/>
              <a:t>{ "</a:t>
            </a:r>
            <a:r>
              <a:rPr lang="it-IT" sz="1400" dirty="0">
                <a:solidFill>
                  <a:srgbClr val="800000"/>
                </a:solidFill>
              </a:rPr>
              <a:t>_id</a:t>
            </a:r>
            <a:r>
              <a:rPr lang="it-IT" sz="1400" dirty="0"/>
              <a:t>" : 2, "</a:t>
            </a:r>
            <a:r>
              <a:rPr lang="it-IT" sz="1400" dirty="0">
                <a:solidFill>
                  <a:srgbClr val="800000"/>
                </a:solidFill>
              </a:rPr>
              <a:t>item</a:t>
            </a:r>
            <a:r>
              <a:rPr lang="it-IT" sz="1400" dirty="0"/>
              <a:t>" : "</a:t>
            </a:r>
            <a:r>
              <a:rPr lang="it-IT" sz="1400" dirty="0" err="1"/>
              <a:t>jkl</a:t>
            </a:r>
            <a:r>
              <a:rPr lang="it-IT" sz="1400" dirty="0"/>
              <a:t>", "</a:t>
            </a:r>
            <a:r>
              <a:rPr lang="it-IT" sz="1400" dirty="0" err="1">
                <a:solidFill>
                  <a:srgbClr val="800000"/>
                </a:solidFill>
              </a:rPr>
              <a:t>price</a:t>
            </a:r>
            <a:r>
              <a:rPr lang="it-IT" sz="1400" dirty="0"/>
              <a:t>" : 20, "</a:t>
            </a:r>
            <a:r>
              <a:rPr lang="it-IT" sz="1400" dirty="0" err="1">
                <a:solidFill>
                  <a:srgbClr val="800000"/>
                </a:solidFill>
              </a:rPr>
              <a:t>quantity</a:t>
            </a:r>
            <a:r>
              <a:rPr lang="it-IT" sz="1400" dirty="0"/>
              <a:t>" : 1, "</a:t>
            </a:r>
            <a:r>
              <a:rPr lang="it-IT" sz="1400" dirty="0">
                <a:solidFill>
                  <a:srgbClr val="800000"/>
                </a:solidFill>
              </a:rPr>
              <a:t>date</a:t>
            </a:r>
            <a:r>
              <a:rPr lang="it-IT" sz="1400" dirty="0"/>
              <a:t>" : </a:t>
            </a:r>
            <a:r>
              <a:rPr lang="it-IT" sz="1400" dirty="0" err="1"/>
              <a:t>ISODate</a:t>
            </a:r>
            <a:r>
              <a:rPr lang="it-IT" sz="1400" dirty="0"/>
              <a:t>("2014-03-01T09:00:00Z") }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it-IT" sz="1400" dirty="0"/>
              <a:t>{ "</a:t>
            </a:r>
            <a:r>
              <a:rPr lang="it-IT" sz="1400" dirty="0">
                <a:solidFill>
                  <a:srgbClr val="800000"/>
                </a:solidFill>
              </a:rPr>
              <a:t>_id</a:t>
            </a:r>
            <a:r>
              <a:rPr lang="it-IT" sz="1400" dirty="0"/>
              <a:t>" : 3, "</a:t>
            </a:r>
            <a:r>
              <a:rPr lang="it-IT" sz="1400" dirty="0">
                <a:solidFill>
                  <a:srgbClr val="800000"/>
                </a:solidFill>
              </a:rPr>
              <a:t>item</a:t>
            </a:r>
            <a:r>
              <a:rPr lang="it-IT" sz="1400" dirty="0"/>
              <a:t>" : "</a:t>
            </a:r>
            <a:r>
              <a:rPr lang="it-IT" sz="1400" dirty="0" err="1"/>
              <a:t>xyz</a:t>
            </a:r>
            <a:r>
              <a:rPr lang="it-IT" sz="1400" dirty="0"/>
              <a:t>", "</a:t>
            </a:r>
            <a:r>
              <a:rPr lang="it-IT" sz="1400" dirty="0" err="1">
                <a:solidFill>
                  <a:srgbClr val="800000"/>
                </a:solidFill>
              </a:rPr>
              <a:t>price</a:t>
            </a:r>
            <a:r>
              <a:rPr lang="it-IT" sz="1400" dirty="0"/>
              <a:t>" : 5, "</a:t>
            </a:r>
            <a:r>
              <a:rPr lang="it-IT" sz="1400" dirty="0" err="1">
                <a:solidFill>
                  <a:srgbClr val="800000"/>
                </a:solidFill>
              </a:rPr>
              <a:t>quantity</a:t>
            </a:r>
            <a:r>
              <a:rPr lang="it-IT" sz="1400" dirty="0"/>
              <a:t>" : 10, "</a:t>
            </a:r>
            <a:r>
              <a:rPr lang="it-IT" sz="1400" dirty="0">
                <a:solidFill>
                  <a:srgbClr val="800000"/>
                </a:solidFill>
              </a:rPr>
              <a:t>date</a:t>
            </a:r>
            <a:r>
              <a:rPr lang="it-IT" sz="1400" dirty="0"/>
              <a:t>" : </a:t>
            </a:r>
            <a:r>
              <a:rPr lang="it-IT" sz="1400" dirty="0" err="1"/>
              <a:t>ISODate</a:t>
            </a:r>
            <a:r>
              <a:rPr lang="it-IT" sz="1400" dirty="0"/>
              <a:t>("2014-03-15T09:00:00Z") }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it-IT" sz="1400" dirty="0"/>
              <a:t>{ "</a:t>
            </a:r>
            <a:r>
              <a:rPr lang="it-IT" sz="1400" dirty="0">
                <a:solidFill>
                  <a:srgbClr val="800000"/>
                </a:solidFill>
              </a:rPr>
              <a:t>_id</a:t>
            </a:r>
            <a:r>
              <a:rPr lang="it-IT" sz="1400" dirty="0"/>
              <a:t>" : 4, "</a:t>
            </a:r>
            <a:r>
              <a:rPr lang="it-IT" sz="1400" dirty="0">
                <a:solidFill>
                  <a:srgbClr val="800000"/>
                </a:solidFill>
              </a:rPr>
              <a:t>item</a:t>
            </a:r>
            <a:r>
              <a:rPr lang="it-IT" sz="1400" dirty="0"/>
              <a:t>" : "</a:t>
            </a:r>
            <a:r>
              <a:rPr lang="it-IT" sz="1400" dirty="0" err="1"/>
              <a:t>xyz</a:t>
            </a:r>
            <a:r>
              <a:rPr lang="it-IT" sz="1400" dirty="0"/>
              <a:t>", "</a:t>
            </a:r>
            <a:r>
              <a:rPr lang="it-IT" sz="1400" dirty="0" err="1">
                <a:solidFill>
                  <a:srgbClr val="800000"/>
                </a:solidFill>
              </a:rPr>
              <a:t>price</a:t>
            </a:r>
            <a:r>
              <a:rPr lang="it-IT" sz="1400" dirty="0"/>
              <a:t>" : 5, "</a:t>
            </a:r>
            <a:r>
              <a:rPr lang="it-IT" sz="1400" dirty="0" err="1">
                <a:solidFill>
                  <a:srgbClr val="800000"/>
                </a:solidFill>
              </a:rPr>
              <a:t>quantity</a:t>
            </a:r>
            <a:r>
              <a:rPr lang="it-IT" sz="1400" dirty="0"/>
              <a:t>" : 20, "</a:t>
            </a:r>
            <a:r>
              <a:rPr lang="it-IT" sz="1400" dirty="0">
                <a:solidFill>
                  <a:srgbClr val="800000"/>
                </a:solidFill>
              </a:rPr>
              <a:t>date</a:t>
            </a:r>
            <a:r>
              <a:rPr lang="it-IT" sz="1400" dirty="0"/>
              <a:t>" : </a:t>
            </a:r>
            <a:r>
              <a:rPr lang="it-IT" sz="1400" dirty="0" err="1"/>
              <a:t>ISODate</a:t>
            </a:r>
            <a:r>
              <a:rPr lang="it-IT" sz="1400" dirty="0"/>
              <a:t>("2014-04-04T11:21:39.736Z") }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it-IT" sz="1400" dirty="0"/>
              <a:t>{ "</a:t>
            </a:r>
            <a:r>
              <a:rPr lang="it-IT" sz="1400" dirty="0">
                <a:solidFill>
                  <a:srgbClr val="800000"/>
                </a:solidFill>
              </a:rPr>
              <a:t>_id</a:t>
            </a:r>
            <a:r>
              <a:rPr lang="it-IT" sz="1400" dirty="0"/>
              <a:t>" : 5, "</a:t>
            </a:r>
            <a:r>
              <a:rPr lang="it-IT" sz="1400" dirty="0">
                <a:solidFill>
                  <a:srgbClr val="800000"/>
                </a:solidFill>
              </a:rPr>
              <a:t>item</a:t>
            </a:r>
            <a:r>
              <a:rPr lang="it-IT" sz="1400" dirty="0"/>
              <a:t>" : "</a:t>
            </a:r>
            <a:r>
              <a:rPr lang="it-IT" sz="1400" dirty="0" err="1"/>
              <a:t>abc</a:t>
            </a:r>
            <a:r>
              <a:rPr lang="it-IT" sz="1400" dirty="0"/>
              <a:t>", "</a:t>
            </a:r>
            <a:r>
              <a:rPr lang="it-IT" sz="1400" dirty="0" err="1">
                <a:solidFill>
                  <a:srgbClr val="800000"/>
                </a:solidFill>
              </a:rPr>
              <a:t>price</a:t>
            </a:r>
            <a:r>
              <a:rPr lang="it-IT" sz="1400" dirty="0"/>
              <a:t>" : 10, "</a:t>
            </a:r>
            <a:r>
              <a:rPr lang="it-IT" sz="1400" dirty="0" err="1">
                <a:solidFill>
                  <a:srgbClr val="800000"/>
                </a:solidFill>
              </a:rPr>
              <a:t>quantity</a:t>
            </a:r>
            <a:r>
              <a:rPr lang="it-IT" sz="1400" dirty="0"/>
              <a:t>" : 10, "</a:t>
            </a:r>
            <a:r>
              <a:rPr lang="it-IT" sz="1400" dirty="0">
                <a:solidFill>
                  <a:srgbClr val="800000"/>
                </a:solidFill>
              </a:rPr>
              <a:t>date</a:t>
            </a:r>
            <a:r>
              <a:rPr lang="it-IT" sz="1400" dirty="0"/>
              <a:t>" : </a:t>
            </a:r>
            <a:r>
              <a:rPr lang="it-IT" sz="1400" dirty="0" err="1"/>
              <a:t>ISODate</a:t>
            </a:r>
            <a:r>
              <a:rPr lang="it-IT" sz="1400" dirty="0"/>
              <a:t>("2014-04-04T21:23:13.331Z") }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3908" y="4133475"/>
            <a:ext cx="34034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Get the distinct values of the items…</a:t>
            </a:r>
            <a:endParaRPr lang="en-US" sz="1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80318" y="4747686"/>
            <a:ext cx="7345363" cy="58101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800" dirty="0" err="1" smtClean="0"/>
              <a:t>db.sales.aggregate</a:t>
            </a:r>
            <a:r>
              <a:rPr lang="en-US" sz="1800" dirty="0" smtClean="0"/>
              <a:t>([ {$group : {</a:t>
            </a:r>
            <a:r>
              <a:rPr lang="en-US" sz="1800" b="1" dirty="0" smtClean="0">
                <a:solidFill>
                  <a:srgbClr val="800000"/>
                </a:solidFill>
              </a:rPr>
              <a:t>_id : </a:t>
            </a:r>
            <a:r>
              <a:rPr lang="it-IT" sz="1800" dirty="0" smtClean="0"/>
              <a:t>"</a:t>
            </a:r>
            <a:r>
              <a:rPr lang="it-IT" sz="1800" dirty="0" smtClean="0">
                <a:solidFill>
                  <a:srgbClr val="800000"/>
                </a:solidFill>
              </a:rPr>
              <a:t>$item</a:t>
            </a:r>
            <a:r>
              <a:rPr lang="it-IT" sz="1800" dirty="0" smtClean="0"/>
              <a:t>”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smtClean="0"/>
              <a:t>} ])</a:t>
            </a:r>
            <a:endParaRPr lang="en-US" sz="1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62509" y="5515504"/>
            <a:ext cx="7345363" cy="58101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1800" dirty="0" err="1" smtClean="0"/>
              <a:t>db.sales.distinct</a:t>
            </a:r>
            <a:r>
              <a:rPr lang="en-US" sz="1800" dirty="0" smtClean="0"/>
              <a:t>(</a:t>
            </a:r>
            <a:r>
              <a:rPr lang="it-IT" sz="1800" dirty="0"/>
              <a:t>"</a:t>
            </a:r>
            <a:r>
              <a:rPr lang="it-IT" sz="1800" dirty="0" smtClean="0">
                <a:solidFill>
                  <a:srgbClr val="800000"/>
                </a:solidFill>
              </a:rPr>
              <a:t>item</a:t>
            </a:r>
            <a:r>
              <a:rPr lang="it-IT" sz="1800" dirty="0" smtClean="0"/>
              <a:t>"</a:t>
            </a:r>
            <a:r>
              <a:rPr lang="en-US" sz="1800" dirty="0" smtClean="0"/>
              <a:t>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01768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By…Having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MongoDB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 $match operator after the $group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7249" y="2932791"/>
            <a:ext cx="3722804" cy="2031325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{ "</a:t>
            </a:r>
            <a:r>
              <a:rPr lang="en-US" dirty="0"/>
              <a:t>_id": "10280"</a:t>
            </a:r>
            <a:r>
              <a:rPr lang="en-US" dirty="0" smtClean="0"/>
              <a:t>,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"</a:t>
            </a:r>
            <a:r>
              <a:rPr lang="en-US" dirty="0" smtClean="0"/>
              <a:t>country": "USA", </a:t>
            </a:r>
            <a:endParaRPr lang="en-US" dirty="0"/>
          </a:p>
          <a:p>
            <a:r>
              <a:rPr lang="en-US" dirty="0" smtClean="0"/>
              <a:t>   "</a:t>
            </a:r>
            <a:r>
              <a:rPr lang="en-US" dirty="0"/>
              <a:t>city": "NEW YORK",</a:t>
            </a:r>
          </a:p>
          <a:p>
            <a:r>
              <a:rPr lang="en-US" dirty="0" smtClean="0"/>
              <a:t>   "</a:t>
            </a:r>
            <a:r>
              <a:rPr lang="en-US" dirty="0"/>
              <a:t>state": "NY",</a:t>
            </a:r>
          </a:p>
          <a:p>
            <a:r>
              <a:rPr lang="en-US" dirty="0" smtClean="0"/>
              <a:t>   "</a:t>
            </a:r>
            <a:r>
              <a:rPr lang="en-US" dirty="0"/>
              <a:t>pop": 5574,</a:t>
            </a:r>
          </a:p>
          <a:p>
            <a:r>
              <a:rPr lang="en-US" dirty="0" smtClean="0"/>
              <a:t>   "</a:t>
            </a:r>
            <a:r>
              <a:rPr lang="en-US" dirty="0" err="1"/>
              <a:t>loc</a:t>
            </a:r>
            <a:r>
              <a:rPr lang="en-US" dirty="0"/>
              <a:t>": </a:t>
            </a:r>
            <a:r>
              <a:rPr lang="en-US" dirty="0" smtClean="0"/>
              <a:t>[ -74.016323, 40.710537]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3520" y="5203226"/>
            <a:ext cx="5833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all documents of USA, report the states having total population &gt; 10,000,000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52411" y="3048000"/>
            <a:ext cx="3290196" cy="1477328"/>
          </a:xfrm>
          <a:prstGeom prst="rect">
            <a:avLst/>
          </a:prstGeom>
          <a:solidFill>
            <a:srgbClr val="F9FFB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Select state, sum(pop)</a:t>
            </a:r>
          </a:p>
          <a:p>
            <a:r>
              <a:rPr lang="en-US" dirty="0" smtClean="0"/>
              <a:t>From collection</a:t>
            </a:r>
          </a:p>
          <a:p>
            <a:r>
              <a:rPr lang="en-US" dirty="0" smtClean="0"/>
              <a:t>Where country = “USA”</a:t>
            </a:r>
          </a:p>
          <a:p>
            <a:r>
              <a:rPr lang="en-US" dirty="0" smtClean="0"/>
              <a:t>Group By state</a:t>
            </a:r>
          </a:p>
          <a:p>
            <a:r>
              <a:rPr lang="en-US" dirty="0" smtClean="0"/>
              <a:t>Having sum(pop) &gt; 10,000,000;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280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4505</TotalTime>
  <Words>1561</Words>
  <Application>Microsoft Macintosh PowerPoint</Application>
  <PresentationFormat>On-screen Show (4:3)</PresentationFormat>
  <Paragraphs>156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Capital</vt:lpstr>
      <vt:lpstr>PowerPoint Presentation</vt:lpstr>
      <vt:lpstr>Aggregation in MongoDB (Chapter 7)</vt:lpstr>
      <vt:lpstr>Aggregation Mechanisms</vt:lpstr>
      <vt:lpstr>Aggregation Pipeline</vt:lpstr>
      <vt:lpstr>Aggregation Function</vt:lpstr>
      <vt:lpstr>Example 1</vt:lpstr>
      <vt:lpstr>PowerPoint Presentation</vt:lpstr>
      <vt:lpstr>Example 2</vt:lpstr>
      <vt:lpstr>Group By…Having</vt:lpstr>
      <vt:lpstr>Group By…Having</vt:lpstr>
      <vt:lpstr>Example 3</vt:lpstr>
      <vt:lpstr>Example 4</vt:lpstr>
      <vt:lpstr>Aggregation Mechanisms</vt:lpstr>
      <vt:lpstr>Map-Reduce Model</vt:lpstr>
      <vt:lpstr>Example 1</vt:lpstr>
      <vt:lpstr>Example 1</vt:lpstr>
      <vt:lpstr>Example 2</vt:lpstr>
      <vt:lpstr>Example 2: Map Function</vt:lpstr>
      <vt:lpstr>Example 2: Reduce Function</vt:lpstr>
      <vt:lpstr>Example 2: Final</vt:lpstr>
    </vt:vector>
  </TitlesOfParts>
  <Company>WPI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Eltabakh</dc:creator>
  <cp:lastModifiedBy>Mohamed Eltabakh</cp:lastModifiedBy>
  <cp:revision>506</cp:revision>
  <dcterms:created xsi:type="dcterms:W3CDTF">2013-01-13T20:33:29Z</dcterms:created>
  <dcterms:modified xsi:type="dcterms:W3CDTF">2016-04-14T20:03:58Z</dcterms:modified>
</cp:coreProperties>
</file>