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FB9"/>
    <a:srgbClr val="FF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5" d="100"/>
          <a:sy n="195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761D-1F95-3B4C-BE9C-CDD1389A8812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DCD51-711A-044D-9B2C-C47F74A9A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5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A596-FA52-0448-9C24-EA3FEFB30C0E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C5791-7364-9E4F-986D-297FD347B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99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CF164A81-75B2-194C-A843-C64EC5C16B31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8DB3-0A53-D340-B3CF-599B34F5F3EB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82E5-7E97-2F44-B961-B3631B15779F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2E74-C78C-C942-965B-B6CC6D494C40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67E5-F24F-664E-AC9C-26173D2CF6BA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139F-CB8F-D149-BA56-8B0C015E5021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2CA6-DA21-D448-9BFF-3B41542CED08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87D6CFC-0B4B-2148-A17F-CDDE4D02F4BF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0D79-2A23-4C40-804A-C01F394F0C72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B835-C713-9846-B110-24995DE671EF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3BC9-E94F-5B47-BD76-EECA0CBE7CA1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08A2-EBB5-744B-B5B4-7699A7EC7B98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872E7-27FD-CA40-8E81-E7A5851A1F00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C8EB-B6A2-A747-83AD-60E35A0235F5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6F81F14-9AEC-394B-B8F6-AE69A194437D}" type="datetime1">
              <a:rPr lang="en-US" smtClean="0"/>
              <a:t>4/14/16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BFB1032-EA64-7144-B003-9BCC9D94B5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173" y="578700"/>
            <a:ext cx="7781442" cy="2459476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8999"/>
            <a:ext cx="7342188" cy="2358003"/>
          </a:xfrm>
        </p:spPr>
        <p:txBody>
          <a:bodyPr>
            <a:normAutofit/>
          </a:bodyPr>
          <a:lstStyle/>
          <a:p>
            <a:r>
              <a:rPr lang="en-US" sz="4300" b="1" dirty="0" smtClean="0">
                <a:solidFill>
                  <a:srgbClr val="800000"/>
                </a:solidFill>
              </a:rPr>
              <a:t>MongoDB-3</a:t>
            </a:r>
          </a:p>
          <a:p>
            <a:endParaRPr lang="en-US" sz="3600" b="1" dirty="0" smtClean="0">
              <a:solidFill>
                <a:srgbClr val="800000"/>
              </a:solidFill>
            </a:endParaRPr>
          </a:p>
          <a:p>
            <a:r>
              <a:rPr lang="en-US" sz="3000" dirty="0" smtClean="0"/>
              <a:t>WPI</a:t>
            </a:r>
            <a:r>
              <a:rPr lang="en-US" sz="3000" dirty="0"/>
              <a:t>, Mohamed Eltabakh</a:t>
            </a:r>
            <a:endParaRPr lang="en-US" sz="3000" b="1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3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698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2: Child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10</a:t>
            </a:fld>
            <a:endParaRPr lang="en-US" dirty="0"/>
          </a:p>
        </p:txBody>
      </p:sp>
      <p:pic>
        <p:nvPicPr>
          <p:cNvPr id="9" name="Picture 8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472" y="1415590"/>
            <a:ext cx="4146078" cy="2884098"/>
          </a:xfrm>
          <a:prstGeom prst="rect">
            <a:avLst/>
          </a:prstGeom>
        </p:spPr>
      </p:pic>
      <p:pic>
        <p:nvPicPr>
          <p:cNvPr id="5" name="Picture 4" descr="Screen Shot 2015-03-26 at 5.38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9" y="4352608"/>
            <a:ext cx="8147983" cy="1190680"/>
          </a:xfrm>
          <a:prstGeom prst="rect">
            <a:avLst/>
          </a:prstGeom>
        </p:spPr>
      </p:pic>
      <p:pic>
        <p:nvPicPr>
          <p:cNvPr id="6" name="Picture 5" descr="Screen Shot 2015-03-26 at 5.38.1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9" y="5394861"/>
            <a:ext cx="8457881" cy="743767"/>
          </a:xfrm>
          <a:prstGeom prst="rect">
            <a:avLst/>
          </a:prstGeom>
        </p:spPr>
      </p:pic>
      <p:sp>
        <p:nvSpPr>
          <p:cNvPr id="10" name="Content Placeholder 6"/>
          <p:cNvSpPr>
            <a:spLocks noGrp="1"/>
          </p:cNvSpPr>
          <p:nvPr>
            <p:ph idx="1"/>
          </p:nvPr>
        </p:nvSpPr>
        <p:spPr>
          <a:xfrm>
            <a:off x="437123" y="1884036"/>
            <a:ext cx="5039355" cy="3650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800000"/>
                </a:solidFill>
              </a:rPr>
              <a:t>Q1: Get children documents of “Programming”</a:t>
            </a: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8072" y="2421607"/>
            <a:ext cx="530898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/>
              <a:t>var</a:t>
            </a:r>
            <a:r>
              <a:rPr lang="en-US" sz="1500" dirty="0"/>
              <a:t> x = </a:t>
            </a:r>
            <a:r>
              <a:rPr lang="en-US" sz="1500" dirty="0" err="1"/>
              <a:t>db.categories.findOne</a:t>
            </a:r>
            <a:r>
              <a:rPr lang="en-US" sz="1500" dirty="0"/>
              <a:t>({_id: "Programming"}).children;</a:t>
            </a:r>
          </a:p>
          <a:p>
            <a:endParaRPr lang="en-US" sz="1500" dirty="0" smtClean="0"/>
          </a:p>
          <a:p>
            <a:r>
              <a:rPr lang="en-US" sz="1500" dirty="0" err="1" smtClean="0"/>
              <a:t>db.categories.find</a:t>
            </a:r>
            <a:r>
              <a:rPr lang="en-US" sz="1500" dirty="0"/>
              <a:t>({_id: {$in: x}});</a:t>
            </a:r>
          </a:p>
        </p:txBody>
      </p:sp>
    </p:spTree>
    <p:extLst>
      <p:ext uri="{BB962C8B-B14F-4D97-AF65-F5344CB8AC3E}">
        <p14:creationId xmlns:p14="http://schemas.microsoft.com/office/powerpoint/2010/main" val="184994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698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2: </a:t>
            </a:r>
            <a:r>
              <a:rPr lang="en-US" dirty="0"/>
              <a:t>Child 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46" y="1791426"/>
            <a:ext cx="4193343" cy="761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800000"/>
                </a:solidFill>
              </a:rPr>
              <a:t>Q2: Ancestors of “</a:t>
            </a:r>
            <a:r>
              <a:rPr lang="en-US" sz="2000" b="1" dirty="0" err="1" smtClean="0">
                <a:solidFill>
                  <a:srgbClr val="800000"/>
                </a:solidFill>
              </a:rPr>
              <a:t>MongoDB</a:t>
            </a:r>
            <a:r>
              <a:rPr lang="en-US" sz="2000" b="1" dirty="0" smtClean="0">
                <a:solidFill>
                  <a:srgbClr val="800000"/>
                </a:solidFill>
              </a:rPr>
              <a:t>”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9" name="Picture 8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62" y="1791426"/>
            <a:ext cx="3352387" cy="2627145"/>
          </a:xfrm>
          <a:prstGeom prst="rect">
            <a:avLst/>
          </a:prstGeom>
        </p:spPr>
      </p:pic>
      <p:pic>
        <p:nvPicPr>
          <p:cNvPr id="8" name="Picture 7" descr="Screen Shot 2015-03-26 at 5.38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9" y="4603978"/>
            <a:ext cx="8147983" cy="1190680"/>
          </a:xfrm>
          <a:prstGeom prst="rect">
            <a:avLst/>
          </a:prstGeom>
        </p:spPr>
      </p:pic>
      <p:pic>
        <p:nvPicPr>
          <p:cNvPr id="11" name="Picture 10" descr="Screen Shot 2015-03-26 at 5.38.1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9" y="5646231"/>
            <a:ext cx="8457881" cy="74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7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698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2: </a:t>
            </a:r>
            <a:r>
              <a:rPr lang="en-US" dirty="0"/>
              <a:t>Child 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46" y="1791426"/>
            <a:ext cx="4193343" cy="761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800000"/>
                </a:solidFill>
              </a:rPr>
              <a:t>Q2: Ancestors of “</a:t>
            </a:r>
            <a:r>
              <a:rPr lang="en-US" sz="2000" b="1" dirty="0" err="1" smtClean="0">
                <a:solidFill>
                  <a:srgbClr val="800000"/>
                </a:solidFill>
              </a:rPr>
              <a:t>MongoDB</a:t>
            </a:r>
            <a:r>
              <a:rPr lang="en-US" sz="2000" b="1" dirty="0" smtClean="0">
                <a:solidFill>
                  <a:srgbClr val="800000"/>
                </a:solidFill>
              </a:rPr>
              <a:t>”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474" y="2375303"/>
            <a:ext cx="7965862" cy="3808735"/>
          </a:xfrm>
          <a:prstGeom prst="rect">
            <a:avLst/>
          </a:prstGeom>
          <a:solidFill>
            <a:srgbClr val="FFFFE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results=[];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var</a:t>
            </a:r>
            <a:r>
              <a:rPr lang="en-US" dirty="0"/>
              <a:t> parent = </a:t>
            </a:r>
            <a:r>
              <a:rPr lang="en-US" dirty="0" err="1"/>
              <a:t>db.categories.findOne</a:t>
            </a:r>
            <a:r>
              <a:rPr lang="en-US" dirty="0"/>
              <a:t>({children: "</a:t>
            </a:r>
            <a:r>
              <a:rPr lang="en-US" dirty="0" err="1"/>
              <a:t>MongoDB</a:t>
            </a:r>
            <a:r>
              <a:rPr lang="en-US" dirty="0"/>
              <a:t>"});</a:t>
            </a:r>
          </a:p>
          <a:p>
            <a:pPr>
              <a:lnSpc>
                <a:spcPct val="150000"/>
              </a:lnSpc>
            </a:pPr>
            <a:r>
              <a:rPr lang="en-US" dirty="0"/>
              <a:t>while(parent){</a:t>
            </a:r>
          </a:p>
          <a:p>
            <a:pPr>
              <a:lnSpc>
                <a:spcPct val="150000"/>
              </a:lnSpc>
            </a:pPr>
            <a:r>
              <a:rPr lang="en-US" dirty="0"/>
              <a:t>	print({Message: "Going up one level…"});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err="1"/>
              <a:t>results.push</a:t>
            </a:r>
            <a:r>
              <a:rPr lang="en-US" dirty="0"/>
              <a:t>(</a:t>
            </a:r>
            <a:r>
              <a:rPr lang="en-US" dirty="0" err="1"/>
              <a:t>parent._id</a:t>
            </a:r>
            <a:r>
              <a:rPr lang="en-US" dirty="0"/>
              <a:t>);</a:t>
            </a:r>
          </a:p>
          <a:p>
            <a:pPr>
              <a:lnSpc>
                <a:spcPct val="150000"/>
              </a:lnSpc>
            </a:pPr>
            <a:r>
              <a:rPr lang="en-US" dirty="0"/>
              <a:t>	parent = </a:t>
            </a:r>
            <a:r>
              <a:rPr lang="en-US" dirty="0" err="1"/>
              <a:t>db.categories.findOne</a:t>
            </a:r>
            <a:r>
              <a:rPr lang="en-US" dirty="0"/>
              <a:t>({children: </a:t>
            </a:r>
            <a:r>
              <a:rPr lang="en-US" dirty="0" err="1"/>
              <a:t>parent._id</a:t>
            </a:r>
            <a:r>
              <a:rPr lang="en-US" dirty="0"/>
              <a:t>});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}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</a:t>
            </a:r>
            <a:r>
              <a:rPr lang="en-US" dirty="0" smtClean="0"/>
              <a:t>esults;</a:t>
            </a:r>
            <a:endParaRPr lang="en-US" dirty="0"/>
          </a:p>
        </p:txBody>
      </p:sp>
      <p:pic>
        <p:nvPicPr>
          <p:cNvPr id="6" name="Picture 5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31" y="1310601"/>
            <a:ext cx="2287570" cy="17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7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698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/>
              <a:t>2</a:t>
            </a:r>
            <a:r>
              <a:rPr lang="en-US" dirty="0" smtClean="0"/>
              <a:t>: </a:t>
            </a:r>
            <a:r>
              <a:rPr lang="en-US" dirty="0"/>
              <a:t>Child 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46" y="1791426"/>
            <a:ext cx="4193343" cy="761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800000"/>
                </a:solidFill>
              </a:rPr>
              <a:t>Q3: descendants of “Books”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9" name="Picture 8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62" y="1791426"/>
            <a:ext cx="3352387" cy="2627145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661411" y="2884104"/>
            <a:ext cx="4450327" cy="1534468"/>
          </a:xfrm>
          <a:prstGeom prst="wedgeRoundRectCallout">
            <a:avLst>
              <a:gd name="adj1" fmla="val -11853"/>
              <a:gd name="adj2" fmla="val -9175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Try it yourself….</a:t>
            </a:r>
          </a:p>
          <a:p>
            <a:pPr algn="ctr"/>
            <a:endParaRPr lang="en-US" sz="2000" b="1" dirty="0"/>
          </a:p>
          <a:p>
            <a:r>
              <a:rPr lang="en-US" sz="2000" b="1" dirty="0" smtClean="0">
                <a:solidFill>
                  <a:srgbClr val="FFFF00"/>
                </a:solidFill>
              </a:rPr>
              <a:t>Should be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all nodes</a:t>
            </a:r>
          </a:p>
        </p:txBody>
      </p:sp>
      <p:pic>
        <p:nvPicPr>
          <p:cNvPr id="8" name="Picture 7" descr="Screen Shot 2015-03-26 at 5.38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9" y="4603978"/>
            <a:ext cx="8147983" cy="1190680"/>
          </a:xfrm>
          <a:prstGeom prst="rect">
            <a:avLst/>
          </a:prstGeom>
        </p:spPr>
      </p:pic>
      <p:pic>
        <p:nvPicPr>
          <p:cNvPr id="11" name="Picture 10" descr="Screen Shot 2015-03-26 at 5.38.1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9" y="5646231"/>
            <a:ext cx="8457881" cy="74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89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48" y="1882234"/>
            <a:ext cx="7896647" cy="4216706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Several other methods:</a:t>
            </a:r>
          </a:p>
          <a:p>
            <a:pPr lvl="1"/>
            <a:r>
              <a:rPr lang="en-US" dirty="0" smtClean="0"/>
              <a:t>Include both parent and children </a:t>
            </a:r>
          </a:p>
          <a:p>
            <a:pPr lvl="1"/>
            <a:r>
              <a:rPr lang="en-US" dirty="0" smtClean="0"/>
              <a:t>Include Ancestors</a:t>
            </a:r>
          </a:p>
          <a:p>
            <a:pPr lvl="1"/>
            <a:r>
              <a:rPr lang="en-US" dirty="0" smtClean="0"/>
              <a:t>Include root-to-node path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103285" y="4524593"/>
            <a:ext cx="4603417" cy="1098074"/>
          </a:xfrm>
          <a:prstGeom prst="wedgeRoundRectCallout">
            <a:avLst>
              <a:gd name="adj1" fmla="val -44684"/>
              <a:gd name="adj2" fmla="val -1182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</a:t>
            </a:r>
            <a:r>
              <a:rPr lang="en-US" sz="2400" dirty="0" err="1" smtClean="0"/>
              <a:t>MongoDB</a:t>
            </a:r>
            <a:r>
              <a:rPr lang="en-US" sz="2400" dirty="0" smtClean="0"/>
              <a:t> manual…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873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870" y="3075336"/>
            <a:ext cx="7345362" cy="1339850"/>
          </a:xfrm>
        </p:spPr>
        <p:txBody>
          <a:bodyPr/>
          <a:lstStyle/>
          <a:p>
            <a:r>
              <a:rPr lang="en-US" dirty="0" smtClean="0"/>
              <a:t>Modeling Tree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Collections with Tree-Like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56" y="2415033"/>
            <a:ext cx="4912910" cy="37119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116" y="1912251"/>
            <a:ext cx="7391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Insert these records while maintaining this tree-like relationship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382952" y="2464761"/>
            <a:ext cx="3844021" cy="3243993"/>
            <a:chOff x="382952" y="2464761"/>
            <a:chExt cx="3844021" cy="3243993"/>
          </a:xfrm>
        </p:grpSpPr>
        <p:sp>
          <p:nvSpPr>
            <p:cNvPr id="7" name="TextBox 6"/>
            <p:cNvSpPr txBox="1"/>
            <p:nvPr/>
          </p:nvSpPr>
          <p:spPr>
            <a:xfrm>
              <a:off x="382952" y="2464761"/>
              <a:ext cx="38440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u="sng" dirty="0" smtClean="0">
                  <a:solidFill>
                    <a:srgbClr val="800000"/>
                  </a:solidFill>
                </a:rPr>
                <a:t>Given one node, answer queries: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5866" y="2872080"/>
              <a:ext cx="3326552" cy="2836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/>
                <a:buChar char="•"/>
              </a:pPr>
              <a:r>
                <a:rPr lang="en-US" sz="2000" dirty="0" smtClean="0"/>
                <a:t>Report the parent node</a:t>
              </a:r>
            </a:p>
            <a:p>
              <a:pPr marL="342900" indent="-342900">
                <a:lnSpc>
                  <a:spcPct val="150000"/>
                </a:lnSpc>
                <a:buFont typeface="Arial"/>
                <a:buChar char="•"/>
              </a:pPr>
              <a:r>
                <a:rPr lang="en-US" sz="2000" dirty="0" smtClean="0"/>
                <a:t>Report the children nodes</a:t>
              </a:r>
            </a:p>
            <a:p>
              <a:pPr marL="342900" indent="-342900">
                <a:lnSpc>
                  <a:spcPct val="150000"/>
                </a:lnSpc>
                <a:buFont typeface="Arial"/>
                <a:buChar char="•"/>
              </a:pPr>
              <a:r>
                <a:rPr lang="en-US" sz="2000" dirty="0" smtClean="0"/>
                <a:t>Report the ancestors</a:t>
              </a:r>
            </a:p>
            <a:p>
              <a:pPr marL="342900" indent="-342900">
                <a:lnSpc>
                  <a:spcPct val="150000"/>
                </a:lnSpc>
                <a:buFont typeface="Arial"/>
                <a:buChar char="•"/>
              </a:pPr>
              <a:r>
                <a:rPr lang="en-US" sz="2000" dirty="0"/>
                <a:t>Report the </a:t>
              </a:r>
              <a:r>
                <a:rPr lang="en-US" sz="2000" dirty="0" smtClean="0"/>
                <a:t>descendants </a:t>
              </a:r>
            </a:p>
            <a:p>
              <a:pPr marL="342900" indent="-342900">
                <a:lnSpc>
                  <a:spcPct val="150000"/>
                </a:lnSpc>
                <a:buFont typeface="Arial"/>
                <a:buChar char="•"/>
              </a:pPr>
              <a:r>
                <a:rPr lang="en-US" sz="2000" dirty="0" smtClean="0"/>
                <a:t>Report the siblings</a:t>
              </a:r>
              <a:endParaRPr lang="en-US" sz="2000" dirty="0"/>
            </a:p>
            <a:p>
              <a:pPr marL="342900" indent="-342900">
                <a:lnSpc>
                  <a:spcPct val="150000"/>
                </a:lnSpc>
                <a:buFont typeface="Arial"/>
                <a:buChar char="•"/>
              </a:pP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9110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1: Parent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3" y="1449257"/>
            <a:ext cx="3915550" cy="30684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24" y="1988077"/>
            <a:ext cx="5383288" cy="1120927"/>
          </a:xfrm>
        </p:spPr>
        <p:txBody>
          <a:bodyPr>
            <a:normAutofit/>
          </a:bodyPr>
          <a:lstStyle/>
          <a:p>
            <a:r>
              <a:rPr lang="en-US" dirty="0" smtClean="0"/>
              <a:t>Each document has a field “parent”</a:t>
            </a:r>
          </a:p>
          <a:p>
            <a:r>
              <a:rPr lang="en-US" dirty="0" smtClean="0"/>
              <a:t>Order does not matter</a:t>
            </a:r>
            <a:endParaRPr lang="en-US" dirty="0"/>
          </a:p>
        </p:txBody>
      </p:sp>
      <p:pic>
        <p:nvPicPr>
          <p:cNvPr id="6" name="Picture 5" descr="Screen Shot 2015-03-26 at 4.47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4" y="4517732"/>
            <a:ext cx="7729799" cy="165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9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1: Parent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879" y="1449257"/>
            <a:ext cx="3915550" cy="3068475"/>
          </a:xfrm>
          <a:prstGeom prst="rect">
            <a:avLst/>
          </a:prstGeom>
        </p:spPr>
      </p:pic>
      <p:pic>
        <p:nvPicPr>
          <p:cNvPr id="6" name="Picture 5" descr="Screen Shot 2015-03-26 at 4.47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4" y="4650032"/>
            <a:ext cx="7729799" cy="165421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7124" y="1884036"/>
            <a:ext cx="3753876" cy="3650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800000"/>
                </a:solidFill>
              </a:rPr>
              <a:t>Q1: Parent of “Programming”</a:t>
            </a: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37124" y="3028671"/>
            <a:ext cx="4126608" cy="3650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485900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712913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947863" indent="-228600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74875" indent="-228600" algn="l" defTabSz="914400" rtl="0" eaLnBrk="1" latinLnBrk="0" hangingPunct="1">
              <a:spcBef>
                <a:spcPct val="20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lang="en-US"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smtClean="0">
                <a:solidFill>
                  <a:srgbClr val="800000"/>
                </a:solidFill>
              </a:rPr>
              <a:t>Q2: Siblings of “Databases”</a:t>
            </a: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072" y="2223157"/>
            <a:ext cx="531988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 smtClean="0"/>
              <a:t>db.categories.find</a:t>
            </a:r>
            <a:r>
              <a:rPr lang="en-US" sz="1500" dirty="0" smtClean="0"/>
              <a:t>( {_id: </a:t>
            </a:r>
            <a:r>
              <a:rPr lang="en-US" sz="1500" dirty="0"/>
              <a:t>"</a:t>
            </a:r>
            <a:r>
              <a:rPr lang="en-US" sz="1500" dirty="0" smtClean="0"/>
              <a:t>Programming</a:t>
            </a:r>
            <a:r>
              <a:rPr lang="en-US" sz="1500" dirty="0"/>
              <a:t>"}</a:t>
            </a:r>
            <a:r>
              <a:rPr lang="en-US" sz="1500" dirty="0" smtClean="0"/>
              <a:t>, {parent: 1, _id: </a:t>
            </a:r>
            <a:r>
              <a:rPr lang="en-US" sz="1500" dirty="0"/>
              <a:t>0</a:t>
            </a:r>
            <a:r>
              <a:rPr lang="en-US" sz="1500" dirty="0" smtClean="0"/>
              <a:t>}); </a:t>
            </a:r>
            <a:endParaRPr lang="en-US" sz="1500" dirty="0"/>
          </a:p>
        </p:txBody>
      </p:sp>
      <p:grpSp>
        <p:nvGrpSpPr>
          <p:cNvPr id="3" name="Group 2"/>
          <p:cNvGrpSpPr/>
          <p:nvPr/>
        </p:nvGrpSpPr>
        <p:grpSpPr>
          <a:xfrm>
            <a:off x="338192" y="3381022"/>
            <a:ext cx="5159873" cy="904848"/>
            <a:chOff x="338192" y="3381022"/>
            <a:chExt cx="5159873" cy="904848"/>
          </a:xfrm>
        </p:grpSpPr>
        <p:sp>
          <p:nvSpPr>
            <p:cNvPr id="10" name="TextBox 9"/>
            <p:cNvSpPr txBox="1"/>
            <p:nvPr/>
          </p:nvSpPr>
          <p:spPr>
            <a:xfrm>
              <a:off x="344528" y="3381022"/>
              <a:ext cx="515353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err="1" smtClean="0"/>
                <a:t>var</a:t>
              </a:r>
              <a:r>
                <a:rPr lang="en-US" sz="1500" dirty="0" smtClean="0"/>
                <a:t>  </a:t>
              </a:r>
              <a:r>
                <a:rPr lang="en-US" sz="1500" dirty="0" err="1" smtClean="0"/>
                <a:t>parentDoc</a:t>
              </a:r>
              <a:r>
                <a:rPr lang="en-US" sz="1500" dirty="0" smtClean="0"/>
                <a:t> = </a:t>
              </a:r>
              <a:r>
                <a:rPr lang="en-US" sz="1500" dirty="0" err="1" smtClean="0"/>
                <a:t>db.categories.findOne</a:t>
              </a:r>
              <a:r>
                <a:rPr lang="en-US" sz="1500" dirty="0" smtClean="0"/>
                <a:t>( {_id: </a:t>
              </a:r>
              <a:r>
                <a:rPr lang="en-US" sz="1500" dirty="0"/>
                <a:t>"</a:t>
              </a:r>
              <a:r>
                <a:rPr lang="en-US" sz="1500" dirty="0" smtClean="0"/>
                <a:t>Databases</a:t>
              </a:r>
              <a:r>
                <a:rPr lang="en-US" sz="1500" dirty="0"/>
                <a:t>"}</a:t>
              </a:r>
              <a:r>
                <a:rPr lang="en-US" sz="1500" dirty="0" smtClean="0"/>
                <a:t>); </a:t>
              </a:r>
              <a:endParaRPr lang="en-US" sz="15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8192" y="3731872"/>
              <a:ext cx="42602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 err="1" smtClean="0"/>
                <a:t>db.categories.find</a:t>
              </a:r>
              <a:r>
                <a:rPr lang="en-US" sz="1500" dirty="0" smtClean="0"/>
                <a:t>( {parent:  </a:t>
              </a:r>
              <a:r>
                <a:rPr lang="en-US" sz="1500" dirty="0" err="1" smtClean="0"/>
                <a:t>parentDoc.parent</a:t>
              </a:r>
              <a:r>
                <a:rPr lang="en-US" sz="1500" dirty="0" smtClean="0"/>
                <a:t>,  </a:t>
              </a:r>
              <a:endParaRPr lang="en-US" sz="1500" dirty="0" smtClean="0"/>
            </a:p>
            <a:p>
              <a:r>
                <a:rPr lang="en-US" sz="1500" dirty="0"/>
                <a:t> </a:t>
              </a:r>
              <a:r>
                <a:rPr lang="en-US" sz="1500" dirty="0" smtClean="0"/>
                <a:t>                                _id: { $ne </a:t>
              </a:r>
              <a:r>
                <a:rPr lang="en-US" sz="1500" dirty="0"/>
                <a:t>:"</a:t>
              </a:r>
              <a:r>
                <a:rPr lang="en-US" sz="1500" dirty="0" smtClean="0"/>
                <a:t>Databases</a:t>
              </a:r>
              <a:r>
                <a:rPr lang="en-US" sz="1500" dirty="0"/>
                <a:t>"}     </a:t>
              </a:r>
              <a:r>
                <a:rPr lang="en-US" sz="1500" dirty="0" smtClean="0"/>
                <a:t>}); </a:t>
              </a:r>
              <a:endParaRPr lang="en-US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508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1: Parent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805" y="1449257"/>
            <a:ext cx="3915550" cy="3068475"/>
          </a:xfrm>
          <a:prstGeom prst="rect">
            <a:avLst/>
          </a:prstGeom>
        </p:spPr>
      </p:pic>
      <p:pic>
        <p:nvPicPr>
          <p:cNvPr id="6" name="Picture 5" descr="Screen Shot 2015-03-26 at 4.47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4" y="4650032"/>
            <a:ext cx="7729799" cy="165421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37124" y="1884036"/>
            <a:ext cx="3753876" cy="3650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800000"/>
                </a:solidFill>
              </a:rPr>
              <a:t>Q3: Descendants of “Programming”</a:t>
            </a: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1243452" y="2791489"/>
            <a:ext cx="3240911" cy="1243601"/>
          </a:xfrm>
          <a:prstGeom prst="wedgeRoundRectCallout">
            <a:avLst>
              <a:gd name="adj1" fmla="val -11853"/>
              <a:gd name="adj2" fmla="val -9175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Complex…Requires recursive calls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6477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6290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1: Parent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72580" y="1010868"/>
            <a:ext cx="5648446" cy="3650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800000"/>
                </a:solidFill>
              </a:rPr>
              <a:t>Q3: Descendants of “Programming”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896" y="1466121"/>
            <a:ext cx="8161806" cy="5069082"/>
          </a:xfrm>
          <a:prstGeom prst="rect">
            <a:avLst/>
          </a:prstGeom>
          <a:solidFill>
            <a:srgbClr val="FFFFE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800000"/>
                </a:solidFill>
              </a:rPr>
              <a:t>var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descendants = [];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800000"/>
                </a:solidFill>
              </a:rPr>
              <a:t>var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stack = [];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800000"/>
                </a:solidFill>
              </a:rPr>
              <a:t>var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item = </a:t>
            </a:r>
            <a:r>
              <a:rPr lang="en-US" dirty="0" err="1" smtClean="0"/>
              <a:t>db.categories.findOne</a:t>
            </a:r>
            <a:r>
              <a:rPr lang="en-US" dirty="0" smtClean="0"/>
              <a:t>({_id: </a:t>
            </a:r>
            <a:r>
              <a:rPr lang="en-US" dirty="0"/>
              <a:t>"</a:t>
            </a:r>
            <a:r>
              <a:rPr lang="en-US" dirty="0" smtClean="0"/>
              <a:t>Programming</a:t>
            </a:r>
            <a:r>
              <a:rPr lang="en-US" dirty="0"/>
              <a:t>"}</a:t>
            </a:r>
            <a:r>
              <a:rPr lang="en-US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stack.</a:t>
            </a:r>
            <a:r>
              <a:rPr lang="en-US" b="1" dirty="0" err="1" smtClean="0">
                <a:solidFill>
                  <a:srgbClr val="800000"/>
                </a:solidFill>
              </a:rPr>
              <a:t>push</a:t>
            </a:r>
            <a:r>
              <a:rPr lang="en-US" dirty="0" smtClean="0"/>
              <a:t>(item);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solidFill>
                  <a:srgbClr val="800000"/>
                </a:solidFill>
              </a:rPr>
              <a:t>while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stack.length</a:t>
            </a:r>
            <a:r>
              <a:rPr lang="en-US" dirty="0"/>
              <a:t> </a:t>
            </a:r>
            <a:r>
              <a:rPr lang="en-US" dirty="0" smtClean="0"/>
              <a:t>&gt; 0) {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current = </a:t>
            </a:r>
            <a:r>
              <a:rPr lang="en-US" dirty="0" err="1" smtClean="0"/>
              <a:t>stack.</a:t>
            </a:r>
            <a:r>
              <a:rPr lang="en-US" b="1" dirty="0" err="1" smtClean="0">
                <a:solidFill>
                  <a:srgbClr val="800000"/>
                </a:solidFill>
              </a:rPr>
              <a:t>pop</a:t>
            </a:r>
            <a:r>
              <a:rPr lang="en-US" dirty="0" smtClean="0"/>
              <a:t>();</a:t>
            </a:r>
          </a:p>
          <a:p>
            <a:pPr>
              <a:lnSpc>
                <a:spcPct val="120000"/>
              </a:lnSpc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var</a:t>
            </a:r>
            <a:r>
              <a:rPr lang="en-US" dirty="0" smtClean="0"/>
              <a:t> children =  </a:t>
            </a:r>
            <a:r>
              <a:rPr lang="en-US" dirty="0" err="1"/>
              <a:t>db.categories.find</a:t>
            </a:r>
            <a:r>
              <a:rPr lang="en-US" dirty="0" smtClean="0"/>
              <a:t>(</a:t>
            </a:r>
            <a:r>
              <a:rPr lang="en-US" dirty="0"/>
              <a:t> </a:t>
            </a:r>
            <a:r>
              <a:rPr lang="en-US" dirty="0" smtClean="0"/>
              <a:t>{parent: </a:t>
            </a:r>
            <a:r>
              <a:rPr lang="en-US" dirty="0" err="1" smtClean="0"/>
              <a:t>current._id</a:t>
            </a:r>
            <a:r>
              <a:rPr lang="en-US" dirty="0" smtClean="0"/>
              <a:t>}</a:t>
            </a:r>
            <a:r>
              <a:rPr lang="en-US" dirty="0"/>
              <a:t>);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800000"/>
                </a:solidFill>
              </a:rPr>
              <a:t>while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children.hasNext</a:t>
            </a:r>
            <a:r>
              <a:rPr lang="en-US" dirty="0" smtClean="0"/>
              <a:t>() == true) {</a:t>
            </a:r>
          </a:p>
          <a:p>
            <a:pPr>
              <a:lnSpc>
                <a:spcPct val="120000"/>
              </a:lnSpc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800000"/>
                </a:solidFill>
              </a:rPr>
              <a:t>var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child = </a:t>
            </a:r>
            <a:r>
              <a:rPr lang="en-US" dirty="0" err="1" smtClean="0"/>
              <a:t>children.next</a:t>
            </a:r>
            <a:r>
              <a:rPr lang="en-US" dirty="0" smtClean="0"/>
              <a:t>();</a:t>
            </a:r>
          </a:p>
          <a:p>
            <a:pPr>
              <a:lnSpc>
                <a:spcPct val="120000"/>
              </a:lnSpc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descendants.</a:t>
            </a:r>
            <a:r>
              <a:rPr lang="en-US" b="1" dirty="0" err="1" smtClean="0">
                <a:solidFill>
                  <a:srgbClr val="800000"/>
                </a:solidFill>
              </a:rPr>
              <a:t>push</a:t>
            </a:r>
            <a:r>
              <a:rPr lang="en-US" dirty="0" smtClean="0"/>
              <a:t>(</a:t>
            </a:r>
            <a:r>
              <a:rPr lang="en-US" dirty="0" err="1" smtClean="0"/>
              <a:t>child._id</a:t>
            </a:r>
            <a:r>
              <a:rPr lang="en-US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stack.</a:t>
            </a:r>
            <a:r>
              <a:rPr lang="en-US" b="1" dirty="0" err="1" smtClean="0">
                <a:solidFill>
                  <a:srgbClr val="800000"/>
                </a:solidFill>
              </a:rPr>
              <a:t>push</a:t>
            </a:r>
            <a:r>
              <a:rPr lang="en-US" dirty="0" smtClean="0"/>
              <a:t>(child);</a:t>
            </a:r>
          </a:p>
          <a:p>
            <a:pPr>
              <a:lnSpc>
                <a:spcPct val="120000"/>
              </a:lnSpc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}</a:t>
            </a:r>
          </a:p>
          <a:p>
            <a:pPr>
              <a:lnSpc>
                <a:spcPct val="120000"/>
              </a:lnSpc>
            </a:pPr>
            <a:endParaRPr lang="en-US" sz="1100" dirty="0" smtClean="0"/>
          </a:p>
          <a:p>
            <a:pPr>
              <a:lnSpc>
                <a:spcPct val="120000"/>
              </a:lnSpc>
            </a:pPr>
            <a:r>
              <a:rPr lang="en-US" dirty="0"/>
              <a:t>d</a:t>
            </a:r>
            <a:r>
              <a:rPr lang="en-US" dirty="0" smtClean="0"/>
              <a:t>escendants; </a:t>
            </a:r>
            <a:endParaRPr lang="en-US" dirty="0"/>
          </a:p>
        </p:txBody>
      </p:sp>
      <p:pic>
        <p:nvPicPr>
          <p:cNvPr id="6" name="Picture 5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975" y="3965606"/>
            <a:ext cx="3050727" cy="239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749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698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1: Parent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46" y="1791426"/>
            <a:ext cx="4193343" cy="7619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800000"/>
                </a:solidFill>
              </a:rPr>
              <a:t>Q4: Ancestors of “</a:t>
            </a:r>
            <a:r>
              <a:rPr lang="en-US" sz="2000" b="1" dirty="0" err="1" smtClean="0">
                <a:solidFill>
                  <a:srgbClr val="800000"/>
                </a:solidFill>
              </a:rPr>
              <a:t>MongoDB</a:t>
            </a:r>
            <a:r>
              <a:rPr lang="en-US" sz="2000" b="1" dirty="0" smtClean="0">
                <a:solidFill>
                  <a:srgbClr val="800000"/>
                </a:solidFill>
              </a:rPr>
              <a:t>”</a:t>
            </a:r>
            <a:endParaRPr lang="en-US" sz="2000" b="1" dirty="0">
              <a:solidFill>
                <a:srgbClr val="800000"/>
              </a:solidFill>
            </a:endParaRPr>
          </a:p>
        </p:txBody>
      </p:sp>
      <p:pic>
        <p:nvPicPr>
          <p:cNvPr id="9" name="Picture 8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002" y="1791426"/>
            <a:ext cx="3709548" cy="2907039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437124" y="2844407"/>
            <a:ext cx="4450327" cy="1593947"/>
          </a:xfrm>
          <a:prstGeom prst="wedgeRoundRectCallout">
            <a:avLst>
              <a:gd name="adj1" fmla="val -11853"/>
              <a:gd name="adj2" fmla="val -9175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Try it yourself….</a:t>
            </a:r>
            <a:endParaRPr lang="en-US" sz="2000" b="1" dirty="0"/>
          </a:p>
          <a:p>
            <a:r>
              <a:rPr lang="en-US" sz="2000" b="1" dirty="0" smtClean="0">
                <a:solidFill>
                  <a:srgbClr val="FFFF00"/>
                </a:solidFill>
              </a:rPr>
              <a:t>Should be: </a:t>
            </a:r>
          </a:p>
          <a:p>
            <a:pPr algn="ctr"/>
            <a:r>
              <a:rPr lang="en-US" sz="2000" b="1" dirty="0" smtClean="0"/>
              <a:t>“Databases”, “Programming”, “Books” </a:t>
            </a:r>
            <a:endParaRPr lang="en-US" sz="2000" b="1" dirty="0"/>
          </a:p>
        </p:txBody>
      </p:sp>
      <p:pic>
        <p:nvPicPr>
          <p:cNvPr id="8" name="Picture 7" descr="Screen Shot 2015-03-26 at 4.47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4" y="4716182"/>
            <a:ext cx="7729799" cy="165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698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 2: Child 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1032-EA64-7144-B003-9BCC9D94B503}" type="slidenum">
              <a:rPr lang="en-US" smtClean="0"/>
              <a:t>9</a:t>
            </a:fld>
            <a:endParaRPr lang="en-US" dirty="0"/>
          </a:p>
        </p:txBody>
      </p:sp>
      <p:pic>
        <p:nvPicPr>
          <p:cNvPr id="9" name="Picture 8" descr="Screen Shot 2015-03-26 at 2.11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472" y="1415590"/>
            <a:ext cx="4146078" cy="288409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65" y="1808258"/>
            <a:ext cx="4589595" cy="890622"/>
          </a:xfrm>
        </p:spPr>
        <p:txBody>
          <a:bodyPr/>
          <a:lstStyle/>
          <a:p>
            <a:r>
              <a:rPr lang="en-US" dirty="0" smtClean="0"/>
              <a:t>Each document has an array of immediate children</a:t>
            </a:r>
            <a:endParaRPr lang="en-US" dirty="0"/>
          </a:p>
        </p:txBody>
      </p:sp>
      <p:pic>
        <p:nvPicPr>
          <p:cNvPr id="5" name="Picture 4" descr="Screen Shot 2015-03-26 at 5.38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9" y="4352608"/>
            <a:ext cx="8147983" cy="1190680"/>
          </a:xfrm>
          <a:prstGeom prst="rect">
            <a:avLst/>
          </a:prstGeom>
        </p:spPr>
      </p:pic>
      <p:pic>
        <p:nvPicPr>
          <p:cNvPr id="6" name="Picture 5" descr="Screen Shot 2015-03-26 at 5.38.16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69" y="5394861"/>
            <a:ext cx="8457881" cy="74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3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4144</TotalTime>
  <Words>405</Words>
  <Application>Microsoft Macintosh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Capital</vt:lpstr>
      <vt:lpstr>PowerPoint Presentation</vt:lpstr>
      <vt:lpstr>Modeling Tree Structure</vt:lpstr>
      <vt:lpstr>Collections with Tree-Like Relationships</vt:lpstr>
      <vt:lpstr>Method 1: Parent References</vt:lpstr>
      <vt:lpstr>Method 1: Parent References</vt:lpstr>
      <vt:lpstr>Method 1: Parent References</vt:lpstr>
      <vt:lpstr>Method 1: Parent References</vt:lpstr>
      <vt:lpstr>Method 1: Parent References</vt:lpstr>
      <vt:lpstr>Method 2: Child References</vt:lpstr>
      <vt:lpstr>Method 2: Child References</vt:lpstr>
      <vt:lpstr>Method 2: Child References</vt:lpstr>
      <vt:lpstr>Method 2: Child References</vt:lpstr>
      <vt:lpstr>Method 2: Child References</vt:lpstr>
      <vt:lpstr>Other Methods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460</cp:revision>
  <dcterms:created xsi:type="dcterms:W3CDTF">2013-01-13T20:33:29Z</dcterms:created>
  <dcterms:modified xsi:type="dcterms:W3CDTF">2016-04-14T20:03:49Z</dcterms:modified>
</cp:coreProperties>
</file>