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261" r:id="rId4"/>
    <p:sldId id="265" r:id="rId5"/>
    <p:sldId id="267" r:id="rId6"/>
    <p:sldId id="281" r:id="rId7"/>
    <p:sldId id="282" r:id="rId8"/>
    <p:sldId id="283" r:id="rId9"/>
    <p:sldId id="262" r:id="rId10"/>
    <p:sldId id="290" r:id="rId11"/>
    <p:sldId id="289" r:id="rId12"/>
    <p:sldId id="291" r:id="rId13"/>
    <p:sldId id="292" r:id="rId14"/>
    <p:sldId id="293" r:id="rId15"/>
    <p:sldId id="299" r:id="rId16"/>
    <p:sldId id="338" r:id="rId17"/>
    <p:sldId id="294" r:id="rId18"/>
    <p:sldId id="295" r:id="rId19"/>
    <p:sldId id="297" r:id="rId20"/>
    <p:sldId id="298" r:id="rId21"/>
    <p:sldId id="259" r:id="rId22"/>
    <p:sldId id="300" r:id="rId23"/>
    <p:sldId id="269" r:id="rId24"/>
    <p:sldId id="308" r:id="rId25"/>
    <p:sldId id="310" r:id="rId26"/>
    <p:sldId id="309" r:id="rId27"/>
    <p:sldId id="339" r:id="rId28"/>
    <p:sldId id="330" r:id="rId29"/>
    <p:sldId id="285" r:id="rId30"/>
    <p:sldId id="312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11" r:id="rId39"/>
    <p:sldId id="313" r:id="rId40"/>
    <p:sldId id="314" r:id="rId41"/>
    <p:sldId id="260" r:id="rId42"/>
    <p:sldId id="337" r:id="rId43"/>
    <p:sldId id="286" r:id="rId44"/>
    <p:sldId id="287" r:id="rId45"/>
    <p:sldId id="316" r:id="rId46"/>
    <p:sldId id="315" r:id="rId47"/>
    <p:sldId id="317" r:id="rId48"/>
    <p:sldId id="318" r:id="rId49"/>
    <p:sldId id="319" r:id="rId50"/>
    <p:sldId id="329" r:id="rId51"/>
    <p:sldId id="331" r:id="rId52"/>
    <p:sldId id="332" r:id="rId53"/>
    <p:sldId id="33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3/30/17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3/30/17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4F006B0-FA12-3C45-9E73-20AF6E48C7E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61F6A9-5394-6842-8B8B-1439FA7842C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161F6A9-5394-6842-8B8B-1439FA7842C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3/30/17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mongodb.com/manual/reference/bios-example-collection/" TargetMode="External"/><Relationship Id="rId3" Type="http://schemas.openxmlformats.org/officeDocument/2006/relationships/hyperlink" Target="http://www.tutorialspoint.com/mongodb_terminal_online.php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MongoDB-1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r>
              <a:rPr lang="en-US" sz="3000" dirty="0" smtClean="0"/>
              <a:t>WPI</a:t>
            </a:r>
            <a:r>
              <a:rPr lang="en-US" sz="3000" dirty="0"/>
              <a:t>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654338"/>
            <a:ext cx="7345362" cy="1339850"/>
          </a:xfrm>
        </p:spPr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DBs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5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: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 descr="Screen Shot 2015-03-13 at 8.40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5" y="1734028"/>
            <a:ext cx="7345362" cy="45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4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NoSQL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757566" y="1917778"/>
            <a:ext cx="7345363" cy="4082954"/>
          </a:xfrm>
        </p:spPr>
        <p:txBody>
          <a:bodyPr>
            <a:normAutofit fontScale="92500" lnSpcReduction="20000"/>
          </a:bodyPr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Stands for 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/>
              <a:t>ot </a:t>
            </a:r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/>
              <a:t>nly </a:t>
            </a:r>
            <a:r>
              <a:rPr lang="en-US" sz="2800" b="1" dirty="0" smtClean="0">
                <a:solidFill>
                  <a:srgbClr val="FF0000"/>
                </a:solidFill>
              </a:rPr>
              <a:t>SQL</a:t>
            </a:r>
            <a:r>
              <a:rPr lang="en-US" sz="2800" b="1" dirty="0" smtClean="0"/>
              <a:t>??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Class of non-relational data storage systems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Usually do not require a fixed table schema nor </a:t>
            </a:r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do they use the concept of joins</a:t>
            </a:r>
          </a:p>
          <a:p>
            <a:pPr marL="741363" lvl="1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Distributed data storage systems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dirty="0" smtClean="0"/>
          </a:p>
          <a:p>
            <a:pPr marL="341313" indent="-341313" eaLnBrk="1" hangingPunct="1">
              <a:lnSpc>
                <a:spcPct val="12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All </a:t>
            </a:r>
            <a:r>
              <a:rPr lang="en-US" sz="2800" dirty="0" err="1" smtClean="0"/>
              <a:t>NoSQL</a:t>
            </a:r>
            <a:r>
              <a:rPr lang="en-US" sz="2800" dirty="0" smtClean="0"/>
              <a:t> offerings relax one or more of the ACID properties </a:t>
            </a:r>
          </a:p>
          <a:p>
            <a:pPr marL="577851" lvl="1" indent="-341313">
              <a:lnSpc>
                <a:spcPct val="12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will talk about the CAP theorem</a:t>
            </a:r>
          </a:p>
        </p:txBody>
      </p:sp>
    </p:spTree>
    <p:extLst>
      <p:ext uri="{BB962C8B-B14F-4D97-AF65-F5344CB8AC3E}">
        <p14:creationId xmlns:p14="http://schemas.microsoft.com/office/powerpoint/2010/main" val="56702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Column-Family</a:t>
            </a:r>
            <a:br>
              <a:rPr lang="en-US" dirty="0" smtClean="0"/>
            </a:br>
            <a:r>
              <a:rPr lang="en-US" dirty="0" smtClean="0"/>
              <a:t>(E.g., </a:t>
            </a:r>
            <a:r>
              <a:rPr lang="en-US" dirty="0" err="1" smtClean="0"/>
              <a:t>Hbase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05" y="1948973"/>
            <a:ext cx="6259666" cy="3467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105" y="5597839"/>
            <a:ext cx="666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Typical APIs:   </a:t>
            </a:r>
            <a:r>
              <a:rPr lang="en-US" dirty="0" smtClean="0"/>
              <a:t>get(key), put(key, value), delete(key), …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953001" y="3317237"/>
            <a:ext cx="3599758" cy="1671577"/>
          </a:xfrm>
          <a:prstGeom prst="wedgeEllipseCallout">
            <a:avLst>
              <a:gd name="adj1" fmla="val -51305"/>
              <a:gd name="adj2" fmla="val 935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MongoDB</a:t>
            </a:r>
            <a:r>
              <a:rPr lang="en-US" sz="2000" b="1" dirty="0" smtClean="0"/>
              <a:t> has more flexible data model &amp; stronger querying interface</a:t>
            </a:r>
            <a:endParaRPr lang="en-US" sz="2000" b="1" dirty="0"/>
          </a:p>
        </p:txBody>
      </p:sp>
      <p:pic>
        <p:nvPicPr>
          <p:cNvPr id="8" name="图片 4" descr="chart-10g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1" y="2399960"/>
            <a:ext cx="5873655" cy="319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29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979" y="1848525"/>
            <a:ext cx="8041408" cy="4151009"/>
          </a:xfrm>
        </p:spPr>
        <p:txBody>
          <a:bodyPr>
            <a:normAutofit/>
          </a:bodyPr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/>
              <a:t>Three properties of a system</a:t>
            </a:r>
          </a:p>
          <a:p>
            <a:pPr marL="668338" lvl="1" indent="-325438">
              <a:lnSpc>
                <a:spcPct val="80000"/>
              </a:lnSpc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800000"/>
                </a:solidFill>
              </a:rPr>
              <a:t>Consistency</a:t>
            </a:r>
            <a:r>
              <a:rPr lang="en-US" sz="2400" dirty="0"/>
              <a:t> (all copies have same value)</a:t>
            </a:r>
          </a:p>
          <a:p>
            <a:pPr marL="668338" lvl="1" indent="-325438">
              <a:lnSpc>
                <a:spcPct val="80000"/>
              </a:lnSpc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solidFill>
                  <a:srgbClr val="800000"/>
                </a:solidFill>
              </a:rPr>
              <a:t>Availability</a:t>
            </a:r>
            <a:r>
              <a:rPr lang="en-US" sz="2400" dirty="0"/>
              <a:t> (system can run even if parts have failed)</a:t>
            </a:r>
          </a:p>
          <a:p>
            <a:pPr marL="1068388" lvl="2" indent="-325438">
              <a:lnSpc>
                <a:spcPct val="80000"/>
              </a:lnSpc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All nodes can still accept reads and writes </a:t>
            </a:r>
            <a:endParaRPr lang="en-US" dirty="0"/>
          </a:p>
          <a:p>
            <a:pPr marL="668338" lvl="1" indent="-325438">
              <a:lnSpc>
                <a:spcPct val="80000"/>
              </a:lnSpc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Partition Tolerance</a:t>
            </a:r>
            <a:r>
              <a:rPr lang="en-US" sz="2400" dirty="0" smtClean="0"/>
              <a:t> (Even if part is down, others can take over)</a:t>
            </a:r>
          </a:p>
          <a:p>
            <a:pPr marL="668338" lvl="1" indent="-325438">
              <a:lnSpc>
                <a:spcPct val="80000"/>
              </a:lnSpc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dirty="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CAP </a:t>
            </a:r>
            <a:r>
              <a:rPr lang="en-US" sz="2800" dirty="0"/>
              <a:t>“Theorem”: </a:t>
            </a:r>
            <a:endParaRPr lang="en-US" sz="2800" dirty="0" smtClean="0"/>
          </a:p>
          <a:p>
            <a:pPr marL="577851" lvl="1" indent="-341313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You </a:t>
            </a:r>
            <a:r>
              <a:rPr lang="en-US" sz="2600" dirty="0"/>
              <a:t>can have at most two of these three properties for any </a:t>
            </a:r>
            <a:r>
              <a:rPr lang="en-US" sz="2600" dirty="0" smtClean="0"/>
              <a:t>system</a:t>
            </a:r>
          </a:p>
          <a:p>
            <a:pPr marL="577851" lvl="1" indent="-341313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Pick two !!!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0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35" y="1696533"/>
            <a:ext cx="6852292" cy="458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0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Screen Shot 2015-03-31 at 12.26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93" y="1856126"/>
            <a:ext cx="4833604" cy="319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9812" y="2703490"/>
            <a:ext cx="115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Network Failure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033" y="5157417"/>
            <a:ext cx="5891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If select Availability </a:t>
            </a:r>
            <a:r>
              <a:rPr lang="en-US" dirty="0" smtClean="0">
                <a:sym typeface="Wingdings"/>
              </a:rPr>
              <a:t> Loose Consistency (AP Design)</a:t>
            </a:r>
          </a:p>
          <a:p>
            <a:pPr marL="285750" indent="-285750">
              <a:buFont typeface="Wingdings" charset="2"/>
              <a:buChar char="Ø"/>
            </a:pPr>
            <a:endParaRPr lang="en-US" dirty="0" smtClean="0">
              <a:sym typeface="Wingdings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ym typeface="Wingdings"/>
              </a:rPr>
              <a:t>If select Consistency  Loose Availability (CP Design)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907589">
            <a:off x="382665" y="2407782"/>
            <a:ext cx="4369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In distributed systems, CA is not a choice</a:t>
            </a:r>
          </a:p>
          <a:p>
            <a:endParaRPr lang="en-US" b="1" dirty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Either select AP or CP 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5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12763" y="333375"/>
            <a:ext cx="8118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200" dirty="0" smtClean="0">
                <a:solidFill>
                  <a:srgbClr val="006633"/>
                </a:solidFill>
                <a:latin typeface="Garamond" charset="0"/>
              </a:rPr>
              <a:t>Availability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62283"/>
            <a:ext cx="8229600" cy="3757808"/>
          </a:xfrm>
        </p:spPr>
        <p:txBody>
          <a:bodyPr>
            <a:normAutofit fontScale="92500" lnSpcReduction="10000"/>
          </a:bodyPr>
          <a:lstStyle/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Traditionally, thought of as the server/process available five 9’s (99.999 %).</a:t>
            </a:r>
          </a:p>
          <a:p>
            <a:pPr marL="577851" lvl="1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Failures are rare</a:t>
            </a:r>
          </a:p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100" dirty="0" smtClean="0"/>
          </a:p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In modern commodity distributed systems: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Want a system that is resilient in the face of network disruption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>
                <a:solidFill>
                  <a:srgbClr val="800000"/>
                </a:solidFill>
              </a:rPr>
              <a:t>Use Replication</a:t>
            </a:r>
          </a:p>
        </p:txBody>
      </p:sp>
    </p:spTree>
    <p:extLst>
      <p:ext uri="{BB962C8B-B14F-4D97-AF65-F5344CB8AC3E}">
        <p14:creationId xmlns:p14="http://schemas.microsoft.com/office/powerpoint/2010/main" val="10479367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514786"/>
            <a:ext cx="8118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200" dirty="0" smtClean="0">
                <a:solidFill>
                  <a:srgbClr val="006633"/>
                </a:solidFill>
                <a:latin typeface="Garamond" charset="0"/>
              </a:rPr>
              <a:t>Eventual Consistency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0030"/>
            <a:ext cx="8229600" cy="4617920"/>
          </a:xfrm>
        </p:spPr>
        <p:txBody>
          <a:bodyPr/>
          <a:lstStyle/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When no updates occur for a long period of time</a:t>
            </a:r>
            <a:r>
              <a:rPr lang="en-US" sz="2300" dirty="0"/>
              <a:t>:</a:t>
            </a:r>
            <a:r>
              <a:rPr lang="en-US" sz="2300" dirty="0" smtClean="0"/>
              <a:t> </a:t>
            </a:r>
          </a:p>
          <a:p>
            <a:pPr marL="577851" lvl="1" indent="-341313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Eventually all updates will propagate through the system and all the nodes will be consistent</a:t>
            </a:r>
          </a:p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300" dirty="0"/>
          </a:p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300" dirty="0" smtClean="0"/>
          </a:p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For a given accepted update and a given node:</a:t>
            </a:r>
          </a:p>
          <a:p>
            <a:pPr marL="577851" lvl="1" indent="-341313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Eventually either the update reaches the node or the node is removed from service</a:t>
            </a:r>
          </a:p>
        </p:txBody>
      </p:sp>
    </p:spTree>
    <p:extLst>
      <p:ext uri="{BB962C8B-B14F-4D97-AF65-F5344CB8AC3E}">
        <p14:creationId xmlns:p14="http://schemas.microsoft.com/office/powerpoint/2010/main" val="12417790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514786"/>
            <a:ext cx="8118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200" dirty="0" smtClean="0">
                <a:solidFill>
                  <a:srgbClr val="006633"/>
                </a:solidFill>
                <a:latin typeface="Garamond" charset="0"/>
              </a:rPr>
              <a:t>Eventual Consistency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0030"/>
            <a:ext cx="8229600" cy="4617920"/>
          </a:xfrm>
        </p:spPr>
        <p:txBody>
          <a:bodyPr/>
          <a:lstStyle/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b="1" i="1" dirty="0" smtClean="0">
                <a:solidFill>
                  <a:srgbClr val="800000"/>
                </a:solidFill>
              </a:rPr>
              <a:t>BASE</a:t>
            </a:r>
            <a:r>
              <a:rPr lang="en-US" sz="2300" dirty="0" smtClean="0"/>
              <a:t> Concept</a:t>
            </a:r>
          </a:p>
          <a:p>
            <a:pPr marL="577851" lvl="1" indent="-341313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b="1" dirty="0" smtClean="0">
                <a:solidFill>
                  <a:srgbClr val="800000"/>
                </a:solidFill>
              </a:rPr>
              <a:t>B</a:t>
            </a:r>
            <a:r>
              <a:rPr lang="en-US" sz="2100" dirty="0" smtClean="0"/>
              <a:t>asically </a:t>
            </a:r>
            <a:r>
              <a:rPr lang="en-US" sz="2100" b="1" dirty="0" smtClean="0">
                <a:solidFill>
                  <a:srgbClr val="800000"/>
                </a:solidFill>
              </a:rPr>
              <a:t>A</a:t>
            </a:r>
            <a:r>
              <a:rPr lang="en-US" sz="2100" dirty="0" smtClean="0"/>
              <a:t>vailable, </a:t>
            </a:r>
            <a:r>
              <a:rPr lang="en-US" sz="2100" b="1" dirty="0" smtClean="0">
                <a:solidFill>
                  <a:srgbClr val="800000"/>
                </a:solidFill>
              </a:rPr>
              <a:t>S</a:t>
            </a:r>
            <a:r>
              <a:rPr lang="en-US" sz="2100" dirty="0" smtClean="0"/>
              <a:t>oft state, </a:t>
            </a:r>
            <a:r>
              <a:rPr lang="en-US" sz="2100" b="1" dirty="0" smtClean="0">
                <a:solidFill>
                  <a:srgbClr val="800000"/>
                </a:solidFill>
              </a:rPr>
              <a:t>E</a:t>
            </a:r>
            <a:r>
              <a:rPr lang="en-US" sz="2100" dirty="0" smtClean="0"/>
              <a:t>ventual consistency</a:t>
            </a:r>
          </a:p>
          <a:p>
            <a:pPr marL="668338" lvl="1" indent="-325438" eaLnBrk="1" hangingPunct="1">
              <a:spcBef>
                <a:spcPts val="55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dirty="0" smtClean="0"/>
              <a:t>As opposed to ACID in RDBMS</a:t>
            </a:r>
          </a:p>
          <a:p>
            <a:pPr marL="668338" lvl="1" indent="-325438">
              <a:spcBef>
                <a:spcPts val="55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Soft </a:t>
            </a:r>
            <a:r>
              <a:rPr lang="en-US" dirty="0"/>
              <a:t>state: copies of a data item may be inconsistent</a:t>
            </a:r>
          </a:p>
          <a:p>
            <a:pPr marL="668338" lvl="1" indent="-325438" eaLnBrk="1" hangingPunct="1">
              <a:spcBef>
                <a:spcPts val="55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dirty="0" smtClean="0"/>
              <a:t>Eventually Consistent – copies becomes consistent at some later time if there are no more updates to that data item</a:t>
            </a:r>
            <a:br>
              <a:rPr lang="en-US" sz="2200" dirty="0" smtClean="0"/>
            </a:b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1618624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654338"/>
            <a:ext cx="7345362" cy="1339850"/>
          </a:xfrm>
        </p:spPr>
        <p:txBody>
          <a:bodyPr/>
          <a:lstStyle/>
          <a:p>
            <a:r>
              <a:rPr lang="en-US" dirty="0" smtClean="0"/>
              <a:t>High-Level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8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62" y="244158"/>
            <a:ext cx="8319501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</a:t>
            </a:r>
            <a:r>
              <a:rPr lang="en-US" dirty="0" err="1" smtClean="0"/>
              <a:t>NoSQL</a:t>
            </a:r>
            <a:r>
              <a:rPr lang="en-US" dirty="0" smtClean="0"/>
              <a:t> Not Provide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90" y="1943694"/>
            <a:ext cx="3926493" cy="3576397"/>
          </a:xfrm>
        </p:spPr>
        <p:txBody>
          <a:bodyPr/>
          <a:lstStyle/>
          <a:p>
            <a:r>
              <a:rPr lang="en-US" dirty="0" smtClean="0"/>
              <a:t>No built-in join</a:t>
            </a:r>
          </a:p>
          <a:p>
            <a:endParaRPr lang="en-US" dirty="0"/>
          </a:p>
          <a:p>
            <a:r>
              <a:rPr lang="en-US" dirty="0" smtClean="0"/>
              <a:t>No ACID transactions</a:t>
            </a:r>
          </a:p>
          <a:p>
            <a:endParaRPr lang="en-US" dirty="0"/>
          </a:p>
          <a:p>
            <a:r>
              <a:rPr lang="en-US" dirty="0" smtClean="0"/>
              <a:t>No 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55624" y="1295794"/>
            <a:ext cx="3244866" cy="5208396"/>
            <a:chOff x="5455624" y="1295794"/>
            <a:chExt cx="3244866" cy="52083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9293" y="1295794"/>
              <a:ext cx="2401729" cy="7964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2322" y="2949554"/>
              <a:ext cx="2540000" cy="609600"/>
            </a:xfrm>
            <a:prstGeom prst="rect">
              <a:avLst/>
            </a:prstGeom>
          </p:spPr>
        </p:pic>
        <p:sp>
          <p:nvSpPr>
            <p:cNvPr id="9" name="Down Arrow 8"/>
            <p:cNvSpPr/>
            <p:nvPr/>
          </p:nvSpPr>
          <p:spPr>
            <a:xfrm>
              <a:off x="6686702" y="2092254"/>
              <a:ext cx="544266" cy="65483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686702" y="3734819"/>
              <a:ext cx="544266" cy="65483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56885" y="218019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56885" y="3835713"/>
              <a:ext cx="953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Follows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5624" y="4331191"/>
              <a:ext cx="3244866" cy="2172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96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654338"/>
            <a:ext cx="7345362" cy="1339850"/>
          </a:xfrm>
        </p:spPr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2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72" y="1796693"/>
            <a:ext cx="7821110" cy="4332421"/>
          </a:xfrm>
        </p:spPr>
        <p:txBody>
          <a:bodyPr/>
          <a:lstStyle/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altLang="zh-CN" dirty="0" smtClean="0">
                <a:solidFill>
                  <a:srgbClr val="000000"/>
                </a:solidFill>
                <a:latin typeface="Constantia" charset="0"/>
              </a:rPr>
              <a:t>BSON format (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binary JSON</a:t>
            </a:r>
            <a:r>
              <a:rPr lang="en-US" altLang="zh-CN" dirty="0" smtClean="0">
                <a:solidFill>
                  <a:srgbClr val="000000"/>
                </a:solidFill>
                <a:latin typeface="Constantia" charset="0"/>
              </a:rPr>
              <a:t>)</a:t>
            </a:r>
          </a:p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endParaRPr lang="en-US" altLang="zh-CN" dirty="0">
              <a:solidFill>
                <a:srgbClr val="000000"/>
              </a:solidFill>
              <a:latin typeface="Constantia" charset="0"/>
            </a:endParaRPr>
          </a:p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altLang="zh-CN" dirty="0" smtClean="0">
                <a:solidFill>
                  <a:srgbClr val="000000"/>
                </a:solidFill>
                <a:latin typeface="Constantia" charset="0"/>
              </a:rPr>
              <a:t>Developers 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can easily map to modern object-oriented languages without a complicated ORM layer. </a:t>
            </a:r>
          </a:p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endParaRPr lang="en-US" altLang="zh-CN" dirty="0" smtClean="0">
              <a:solidFill>
                <a:srgbClr val="000000"/>
              </a:solidFill>
              <a:latin typeface="Constantia" charset="0"/>
            </a:endParaRPr>
          </a:p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altLang="zh-CN" dirty="0" smtClean="0">
                <a:solidFill>
                  <a:srgbClr val="000000"/>
                </a:solidFill>
                <a:latin typeface="Constantia" charset="0"/>
              </a:rPr>
              <a:t>lightweight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,  traversable,  efficient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4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44" y="244158"/>
            <a:ext cx="8436130" cy="1339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Terms Mapping (DB vs. </a:t>
            </a:r>
            <a:r>
              <a:rPr lang="en-US" sz="4000" dirty="0" err="1" smtClean="0"/>
              <a:t>MongoDB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 descr="Screen Shot 2015-03-13 at 8.30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2" y="1950425"/>
            <a:ext cx="7606771" cy="34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4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 descr="Screen Shot 2015-03-13 at 10.2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2" y="1788160"/>
            <a:ext cx="3924636" cy="445643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146895" y="2794000"/>
            <a:ext cx="446387" cy="528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696" y="2455446"/>
            <a:ext cx="1476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One document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98735" y="1493520"/>
            <a:ext cx="507347" cy="618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22536" y="1175286"/>
            <a:ext cx="1218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Field Name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15775" y="1662797"/>
            <a:ext cx="944880" cy="449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29354" y="1344563"/>
            <a:ext cx="1174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Field Value</a:t>
            </a:r>
            <a:endParaRPr lang="en-US" sz="1600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212081" y="2016760"/>
            <a:ext cx="3312160" cy="3124200"/>
          </a:xfrm>
        </p:spPr>
        <p:txBody>
          <a:bodyPr>
            <a:noAutofit/>
          </a:bodyPr>
          <a:lstStyle/>
          <a:p>
            <a:r>
              <a:rPr lang="en-US" sz="1800" b="1" i="1" dirty="0" smtClean="0">
                <a:solidFill>
                  <a:srgbClr val="800000"/>
                </a:solidFill>
              </a:rPr>
              <a:t>Field Value</a:t>
            </a:r>
          </a:p>
          <a:p>
            <a:pPr lvl="1"/>
            <a:r>
              <a:rPr lang="en-US" sz="1600" dirty="0" smtClean="0"/>
              <a:t>Scalar (</a:t>
            </a:r>
            <a:r>
              <a:rPr lang="en-US" sz="1600" dirty="0" err="1" smtClean="0"/>
              <a:t>Int</a:t>
            </a:r>
            <a:r>
              <a:rPr lang="en-US" sz="1600" dirty="0" smtClean="0"/>
              <a:t>, Boolean, String, Date, …)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/>
              <a:t>Document (Embedding or Nesting)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Array of JSON objects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10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 descr="Screen Shot 2015-03-13 at 10.55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8" y="1937004"/>
            <a:ext cx="3686671" cy="369514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91000" y="2428293"/>
            <a:ext cx="4054475" cy="1972350"/>
            <a:chOff x="4191000" y="2428293"/>
            <a:chExt cx="4054475" cy="1972350"/>
          </a:xfrm>
        </p:grpSpPr>
        <p:sp>
          <p:nvSpPr>
            <p:cNvPr id="6" name="Right Arrow 5"/>
            <p:cNvSpPr/>
            <p:nvPr/>
          </p:nvSpPr>
          <p:spPr>
            <a:xfrm>
              <a:off x="4191000" y="3331400"/>
              <a:ext cx="762000" cy="89531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28942" y="2428293"/>
              <a:ext cx="3116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Remember it is stored in binary formats (BSON)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pic>
          <p:nvPicPr>
            <p:cNvPr id="8" name="Picture 7" descr="Screen Shot 2015-03-13 at 10.58.00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117" y="3093701"/>
              <a:ext cx="2525645" cy="1306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40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MongoDB</a:t>
            </a:r>
            <a:r>
              <a:rPr lang="en-US" dirty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641" y="1673860"/>
            <a:ext cx="437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</a:t>
            </a:r>
            <a:r>
              <a:rPr lang="en-US" b="1" i="1" dirty="0" smtClean="0">
                <a:solidFill>
                  <a:srgbClr val="FF0000"/>
                </a:solidFill>
              </a:rPr>
              <a:t>document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(e.g., one </a:t>
            </a:r>
            <a:r>
              <a:rPr lang="en-US" dirty="0" smtClean="0">
                <a:solidFill>
                  <a:srgbClr val="800000"/>
                </a:solidFill>
              </a:rPr>
              <a:t>tuple</a:t>
            </a:r>
            <a:r>
              <a:rPr lang="en-US" dirty="0" smtClean="0"/>
              <a:t> in RDBMS)</a:t>
            </a:r>
            <a:endParaRPr lang="en-US" dirty="0"/>
          </a:p>
        </p:txBody>
      </p:sp>
      <p:pic>
        <p:nvPicPr>
          <p:cNvPr id="6" name="Picture 5" descr="Screen Shot 2015-03-13 at 10.3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063512"/>
            <a:ext cx="3535680" cy="1353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Shot 2015-03-13 at 10.39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1" y="4069218"/>
            <a:ext cx="4612639" cy="2287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641" y="3805208"/>
            <a:ext cx="445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</a:t>
            </a:r>
            <a:r>
              <a:rPr lang="en-US" b="1" i="1" dirty="0" smtClean="0">
                <a:solidFill>
                  <a:srgbClr val="FF0000"/>
                </a:solidFill>
              </a:rPr>
              <a:t>Collection</a:t>
            </a:r>
            <a:r>
              <a:rPr lang="en-US" dirty="0" smtClean="0"/>
              <a:t> (e.g., one </a:t>
            </a:r>
            <a:r>
              <a:rPr lang="en-US" dirty="0" smtClean="0">
                <a:solidFill>
                  <a:srgbClr val="800000"/>
                </a:solidFill>
              </a:rPr>
              <a:t>Table</a:t>
            </a:r>
            <a:r>
              <a:rPr lang="en-US" dirty="0" smtClean="0"/>
              <a:t> in RDBMS)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1921" y="1712761"/>
            <a:ext cx="3413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Collection</a:t>
            </a:r>
            <a:r>
              <a:rPr lang="en-US" sz="1600" dirty="0" smtClean="0">
                <a:latin typeface="Times New Roman"/>
                <a:cs typeface="Times New Roman"/>
              </a:rPr>
              <a:t> is a group of similar documents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Within a collection, each document must have a unique Id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334000" y="4028578"/>
            <a:ext cx="3098800" cy="97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Unlike RDBMS: 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No Integrity Constraints in </a:t>
            </a:r>
            <a:r>
              <a:rPr lang="en-US" b="1" dirty="0" err="1" smtClean="0">
                <a:solidFill>
                  <a:srgbClr val="FFFF00"/>
                </a:solidFill>
              </a:rPr>
              <a:t>MongoDB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1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 descr="Screen Shot 2015-03-13 at 8.2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2" y="2319266"/>
            <a:ext cx="5202063" cy="3410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26703" y="1710903"/>
            <a:ext cx="3098800" cy="97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Unlike RDBMS: 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No Integrity Constraints in </a:t>
            </a:r>
            <a:r>
              <a:rPr lang="en-US" b="1" dirty="0" err="1" smtClean="0">
                <a:solidFill>
                  <a:srgbClr val="FFFF00"/>
                </a:solidFill>
              </a:rPr>
              <a:t>MongoDB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0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MongoDB</a:t>
            </a:r>
            <a:r>
              <a:rPr lang="en-US" dirty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641" y="1673860"/>
            <a:ext cx="437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</a:t>
            </a:r>
            <a:r>
              <a:rPr lang="en-US" b="1" i="1" dirty="0" smtClean="0">
                <a:solidFill>
                  <a:srgbClr val="FF0000"/>
                </a:solidFill>
              </a:rPr>
              <a:t>document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(e.g., one </a:t>
            </a:r>
            <a:r>
              <a:rPr lang="en-US" dirty="0" smtClean="0">
                <a:solidFill>
                  <a:srgbClr val="800000"/>
                </a:solidFill>
              </a:rPr>
              <a:t>tuple</a:t>
            </a:r>
            <a:r>
              <a:rPr lang="en-US" dirty="0" smtClean="0"/>
              <a:t> in RDBMS)</a:t>
            </a:r>
            <a:endParaRPr lang="en-US" dirty="0"/>
          </a:p>
        </p:txBody>
      </p:sp>
      <p:pic>
        <p:nvPicPr>
          <p:cNvPr id="6" name="Picture 5" descr="Screen Shot 2015-03-13 at 10.3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063512"/>
            <a:ext cx="3535680" cy="1353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Shot 2015-03-13 at 10.39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1" y="4069218"/>
            <a:ext cx="4612639" cy="2287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641" y="3805208"/>
            <a:ext cx="445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</a:t>
            </a:r>
            <a:r>
              <a:rPr lang="en-US" b="1" i="1" dirty="0" smtClean="0">
                <a:solidFill>
                  <a:srgbClr val="FF0000"/>
                </a:solidFill>
              </a:rPr>
              <a:t>Collection</a:t>
            </a:r>
            <a:r>
              <a:rPr lang="en-US" dirty="0" smtClean="0"/>
              <a:t> (e.g., one </a:t>
            </a:r>
            <a:r>
              <a:rPr lang="en-US" dirty="0" smtClean="0">
                <a:solidFill>
                  <a:srgbClr val="800000"/>
                </a:solidFill>
              </a:rPr>
              <a:t>Table</a:t>
            </a:r>
            <a:r>
              <a:rPr lang="en-US" dirty="0" smtClean="0"/>
              <a:t> in RDBMS)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1921" y="1712761"/>
            <a:ext cx="34137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hu-HU" dirty="0" smtClean="0">
                <a:latin typeface="Times New Roman"/>
                <a:cs typeface="Times New Roman"/>
              </a:rPr>
              <a:t>The </a:t>
            </a:r>
            <a:r>
              <a:rPr lang="hu-HU" dirty="0">
                <a:latin typeface="Times New Roman"/>
                <a:cs typeface="Times New Roman"/>
              </a:rPr>
              <a:t>field names </a:t>
            </a:r>
            <a:r>
              <a:rPr lang="hu-HU" b="1" dirty="0">
                <a:latin typeface="Times New Roman"/>
                <a:cs typeface="Times New Roman"/>
              </a:rPr>
              <a:t>cannot</a:t>
            </a:r>
            <a:r>
              <a:rPr lang="hu-HU" dirty="0">
                <a:latin typeface="Times New Roman"/>
                <a:cs typeface="Times New Roman"/>
              </a:rPr>
              <a:t> start with the </a:t>
            </a:r>
            <a:r>
              <a:rPr lang="hu-HU" b="1" dirty="0">
                <a:solidFill>
                  <a:srgbClr val="FF0000"/>
                </a:solidFill>
                <a:latin typeface="Times New Roman"/>
                <a:cs typeface="Times New Roman"/>
              </a:rPr>
              <a:t>$</a:t>
            </a:r>
            <a:r>
              <a:rPr lang="hu-HU" dirty="0">
                <a:latin typeface="Times New Roman"/>
                <a:cs typeface="Times New Roman"/>
              </a:rPr>
              <a:t> </a:t>
            </a:r>
            <a:r>
              <a:rPr lang="hu-HU" dirty="0" smtClean="0">
                <a:latin typeface="Times New Roman"/>
                <a:cs typeface="Times New Roman"/>
              </a:rPr>
              <a:t>character</a:t>
            </a:r>
          </a:p>
          <a:p>
            <a:pPr marL="285750" indent="-285750">
              <a:buFont typeface="Arial"/>
              <a:buChar char="•"/>
            </a:pPr>
            <a:endParaRPr lang="hu-HU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hu-HU" dirty="0" smtClean="0">
                <a:latin typeface="Times New Roman"/>
                <a:cs typeface="Times New Roman"/>
              </a:rPr>
              <a:t>The </a:t>
            </a:r>
            <a:r>
              <a:rPr lang="hu-HU" dirty="0">
                <a:latin typeface="Times New Roman"/>
                <a:cs typeface="Times New Roman"/>
              </a:rPr>
              <a:t>field names </a:t>
            </a:r>
            <a:r>
              <a:rPr lang="hu-HU" b="1" dirty="0">
                <a:latin typeface="Times New Roman"/>
                <a:cs typeface="Times New Roman"/>
              </a:rPr>
              <a:t>cannot</a:t>
            </a:r>
            <a:r>
              <a:rPr lang="hu-HU" dirty="0">
                <a:latin typeface="Times New Roman"/>
                <a:cs typeface="Times New Roman"/>
              </a:rPr>
              <a:t> contain the </a:t>
            </a:r>
            <a:r>
              <a:rPr lang="hu-HU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hu-HU" dirty="0">
                <a:latin typeface="Times New Roman"/>
                <a:cs typeface="Times New Roman"/>
              </a:rPr>
              <a:t> </a:t>
            </a:r>
            <a:r>
              <a:rPr lang="hu-HU" dirty="0" smtClean="0">
                <a:latin typeface="Times New Roman"/>
                <a:cs typeface="Times New Roman"/>
              </a:rPr>
              <a:t>character </a:t>
            </a:r>
          </a:p>
          <a:p>
            <a:pPr marL="285750" indent="-285750">
              <a:buFont typeface="Arial"/>
              <a:buChar char="•"/>
            </a:pPr>
            <a:endParaRPr lang="hu-HU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hu-HU" dirty="0" smtClean="0">
                <a:latin typeface="Times New Roman"/>
                <a:cs typeface="Times New Roman"/>
              </a:rPr>
              <a:t>Max size of single document 16MB</a:t>
            </a:r>
            <a:endParaRPr lang="hu-HU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258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613" y="244158"/>
            <a:ext cx="3904302" cy="133985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 Document in </a:t>
            </a:r>
            <a:r>
              <a:rPr lang="en-US" sz="3200" dirty="0" err="1" smtClean="0"/>
              <a:t>MongoDB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 descr="Screen Shot 2015-03-13 at 8.33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2" y="244158"/>
            <a:ext cx="4199089" cy="6383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1471" y="1917779"/>
            <a:ext cx="43022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_id is a special column in each document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Unique within each collection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_id </a:t>
            </a:r>
            <a:r>
              <a:rPr lang="en-US" dirty="0" smtClean="0">
                <a:sym typeface="Wingdings"/>
              </a:rPr>
              <a:t> Primary Key in RDBMS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_id is 12 Bytes, you can set it yourself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4 bytes </a:t>
            </a:r>
            <a:r>
              <a:rPr lang="en-US" dirty="0" smtClean="0">
                <a:sym typeface="Wingdings"/>
              </a:rPr>
              <a:t> timestamp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Next 3 bytes  machine id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Next 2 bytes  Process id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Last 3 bytes  incremental values</a:t>
            </a:r>
            <a:endParaRPr lang="en-US" dirty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75920" y="457200"/>
            <a:ext cx="2651760" cy="48768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0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comes from “Hu</a:t>
            </a:r>
            <a:r>
              <a:rPr lang="en-US" b="1" dirty="0" smtClean="0">
                <a:solidFill>
                  <a:srgbClr val="FF0000"/>
                </a:solidFill>
              </a:rPr>
              <a:t>mongo</a:t>
            </a:r>
            <a:r>
              <a:rPr lang="en-US" dirty="0" smtClean="0"/>
              <a:t>us” &amp; huge data</a:t>
            </a:r>
          </a:p>
          <a:p>
            <a:endParaRPr lang="en-US" dirty="0"/>
          </a:p>
          <a:p>
            <a:r>
              <a:rPr lang="en-US" dirty="0" smtClean="0"/>
              <a:t>Written in C++, developed in 2009</a:t>
            </a:r>
          </a:p>
          <a:p>
            <a:endParaRPr lang="en-US" dirty="0"/>
          </a:p>
          <a:p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Creator: 10gen, former </a:t>
            </a:r>
            <a:r>
              <a:rPr lang="en-US" altLang="zh-CN" dirty="0" err="1">
                <a:solidFill>
                  <a:srgbClr val="000000"/>
                </a:solidFill>
                <a:latin typeface="Constantia" charset="0"/>
              </a:rPr>
              <a:t>doublick</a:t>
            </a:r>
            <a:endParaRPr lang="en-US" altLang="zh-CN" dirty="0">
              <a:solidFill>
                <a:srgbClr val="000000"/>
              </a:solidFill>
              <a:latin typeface="Constantia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240" y="244158"/>
            <a:ext cx="4056081" cy="12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6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Defined Schema </a:t>
            </a:r>
            <a:br>
              <a:rPr lang="en-US" dirty="0" smtClean="0"/>
            </a:br>
            <a:r>
              <a:rPr lang="en-US" dirty="0" smtClean="0"/>
              <a:t>(Schema-free Or Schema-less)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 descr="Screen Shot 2015-03-13 at 11.09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3" y="1800062"/>
            <a:ext cx="78613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2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895918"/>
            <a:ext cx="7345362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Data Model Comparison</a:t>
            </a:r>
            <a:br>
              <a:rPr lang="en-US" dirty="0" smtClean="0"/>
            </a:br>
            <a:r>
              <a:rPr lang="en-US" sz="3100" dirty="0" smtClean="0"/>
              <a:t>Relational DB vs. </a:t>
            </a:r>
            <a:r>
              <a:rPr lang="en-US" sz="3100" dirty="0" err="1" smtClean="0"/>
              <a:t>NoSQL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4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 descr="Screen Shot 2015-03-13 at 10.10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852"/>
            <a:ext cx="7991205" cy="64200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94640" y="4287520"/>
            <a:ext cx="3423920" cy="1422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en-US" dirty="0" smtClean="0"/>
              <a:t>Complex relationships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Dynamic environment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RDBMS are not the best choice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2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 descr="Screen Shot 2015-03-13 at 10.10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534629"/>
            <a:ext cx="7985760" cy="57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Key-Value Data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 descr="Screen Shot 2015-03-13 at 10.12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3" y="1851967"/>
            <a:ext cx="7189849" cy="41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 descr="Screen Shot 2015-03-13 at 10.12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1835589"/>
            <a:ext cx="7075487" cy="412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5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Data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 descr="Screen Shot 2015-03-13 at 10.12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893366"/>
            <a:ext cx="6884808" cy="4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 vs. Relational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513" y="1991361"/>
            <a:ext cx="5490527" cy="279399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Relational </a:t>
            </a:r>
          </a:p>
          <a:p>
            <a:pPr lvl="1"/>
            <a:r>
              <a:rPr lang="en-US" sz="1800" dirty="0" smtClean="0"/>
              <a:t>Focus on data storage </a:t>
            </a:r>
          </a:p>
          <a:p>
            <a:pPr lvl="1"/>
            <a:r>
              <a:rPr lang="en-US" sz="1800" dirty="0" smtClean="0"/>
              <a:t>At query time </a:t>
            </a:r>
            <a:r>
              <a:rPr lang="en-US" sz="1800" dirty="0" smtClean="0">
                <a:sym typeface="Wingdings"/>
              </a:rPr>
              <a:t> build your business objects</a:t>
            </a:r>
            <a:endParaRPr lang="en-US" sz="1800" dirty="0"/>
          </a:p>
          <a:p>
            <a:r>
              <a:rPr lang="en-US" sz="2000" b="1" dirty="0" smtClean="0">
                <a:solidFill>
                  <a:srgbClr val="800000"/>
                </a:solidFill>
              </a:rPr>
              <a:t>Document</a:t>
            </a:r>
          </a:p>
          <a:p>
            <a:pPr lvl="1"/>
            <a:r>
              <a:rPr lang="en-US" sz="1800" dirty="0" smtClean="0"/>
              <a:t>Focus on data usage</a:t>
            </a:r>
          </a:p>
          <a:p>
            <a:pPr lvl="1"/>
            <a:r>
              <a:rPr lang="en-US" sz="1800" dirty="0" smtClean="0"/>
              <a:t>Always maintain your business object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 descr="Screen Shot 2015-03-13 at 10.2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3239489"/>
            <a:ext cx="3506058" cy="290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Tradeoff: Normalization vs. Easy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 descr="Screen Shot 2015-03-13 at 11.0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9" y="1857008"/>
            <a:ext cx="7932521" cy="41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Join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66" y="1706764"/>
            <a:ext cx="5228075" cy="4898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Relational DBs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 descr="Screen Shot 2015-03-13 at 11.11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99" y="2196641"/>
            <a:ext cx="6607824" cy="41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MongoDB</a:t>
            </a:r>
            <a:r>
              <a:rPr lang="en-US" dirty="0" smtClean="0"/>
              <a:t>: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648" y="1861483"/>
            <a:ext cx="7963656" cy="1365049"/>
          </a:xfrm>
        </p:spPr>
        <p:txBody>
          <a:bodyPr/>
          <a:lstStyle/>
          <a:p>
            <a:r>
              <a:rPr lang="en-US" altLang="zh-CN" b="1" dirty="0">
                <a:solidFill>
                  <a:srgbClr val="000000"/>
                </a:solidFill>
                <a:latin typeface="Constantia" charset="0"/>
              </a:rPr>
              <a:t>Goal: 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bridge the gap between key-value stores (which are fast and scalable) and relational databases (which have rich functionality).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图片 4" descr="chart-10g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93" y="3065839"/>
            <a:ext cx="5873655" cy="319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12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Joins in </a:t>
            </a:r>
            <a:r>
              <a:rPr lang="en-US" dirty="0" err="1" smtClean="0"/>
              <a:t>MongoDB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40</a:t>
            </a:fld>
            <a:endParaRPr lang="en-US" dirty="0"/>
          </a:p>
        </p:txBody>
      </p:sp>
      <p:pic>
        <p:nvPicPr>
          <p:cNvPr id="6" name="Picture 5" descr="Screen Shot 2015-03-13 at 11.1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7" y="2088452"/>
            <a:ext cx="6287720" cy="3863906"/>
          </a:xfrm>
          <a:prstGeom prst="rect">
            <a:avLst/>
          </a:prstGeom>
        </p:spPr>
      </p:pic>
      <p:pic>
        <p:nvPicPr>
          <p:cNvPr id="7" name="Picture 6" descr="Screen Shot 2015-03-13 at 11.13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14" y="2236392"/>
            <a:ext cx="2807732" cy="22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3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654338"/>
            <a:ext cx="7345362" cy="1339850"/>
          </a:xfrm>
        </p:spPr>
        <p:txBody>
          <a:bodyPr/>
          <a:lstStyle/>
          <a:p>
            <a:r>
              <a:rPr lang="en-US" dirty="0" smtClean="0"/>
              <a:t>Updates &amp; Querying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5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Practice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42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0080" y="2122796"/>
            <a:ext cx="7394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Installation:  </a:t>
            </a:r>
            <a:r>
              <a:rPr lang="en-US" dirty="0" smtClean="0"/>
              <a:t>in your VM</a:t>
            </a:r>
            <a:endParaRPr lang="en-US" b="1" dirty="0" smtClean="0">
              <a:solidFill>
                <a:srgbClr val="800000"/>
              </a:solidFill>
            </a:endParaRPr>
          </a:p>
          <a:p>
            <a:endParaRPr lang="en-US" b="1" dirty="0" smtClean="0">
              <a:solidFill>
                <a:srgbClr val="800000"/>
              </a:solidFill>
            </a:endParaRPr>
          </a:p>
          <a:p>
            <a:endParaRPr lang="en-US" b="1" dirty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Manual:</a:t>
            </a:r>
            <a:r>
              <a:rPr lang="en-US" dirty="0" smtClean="0"/>
              <a:t> In Blackboard System</a:t>
            </a:r>
            <a:r>
              <a:rPr lang="en-US" dirty="0"/>
              <a:t> </a:t>
            </a:r>
            <a:r>
              <a:rPr lang="en-US" dirty="0" smtClean="0"/>
              <a:t>(Focus on Ch. 3, 4 for now)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7156" y="3598735"/>
            <a:ext cx="829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Dataset</a:t>
            </a:r>
            <a:r>
              <a:rPr lang="en-US" b="1" dirty="0">
                <a:solidFill>
                  <a:srgbClr val="800000"/>
                </a:solidFill>
              </a:rPr>
              <a:t>: </a:t>
            </a:r>
            <a:endParaRPr lang="en-US" b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  <a:hlinkClick r:id="rId2"/>
              </a:rPr>
              <a:t>https://docs.mongodb.com/manual/reference/bios-example-collection/</a:t>
            </a:r>
            <a:endParaRPr lang="en-US" dirty="0" smtClean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b="1" dirty="0" smtClean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Online Terminal:</a:t>
            </a:r>
          </a:p>
          <a:p>
            <a:r>
              <a:rPr lang="en-US" dirty="0">
                <a:solidFill>
                  <a:srgbClr val="000000"/>
                </a:solidFill>
                <a:hlinkClick r:id="rId3"/>
              </a:rPr>
              <a:t>http://www.tutorialspoint.com/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mongodb_terminal_online.php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0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814" y="1749325"/>
            <a:ext cx="7565661" cy="4405705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>
                <a:solidFill>
                  <a:srgbClr val="FF0000"/>
                </a:solidFill>
                <a:latin typeface="Calibri" charset="0"/>
              </a:rPr>
              <a:t>C</a:t>
            </a:r>
            <a:r>
              <a:rPr lang="hu-HU" dirty="0">
                <a:latin typeface="Calibri" charset="0"/>
              </a:rPr>
              <a:t>reate</a:t>
            </a:r>
          </a:p>
          <a:p>
            <a:pPr lvl="1"/>
            <a:r>
              <a:rPr lang="hu-HU" dirty="0">
                <a:latin typeface="Calibri" charset="0"/>
              </a:rPr>
              <a:t>db.collection.insert( &lt;document&gt; ) </a:t>
            </a:r>
          </a:p>
          <a:p>
            <a:pPr lvl="1"/>
            <a:r>
              <a:rPr lang="hu-HU" dirty="0">
                <a:latin typeface="Calibri" charset="0"/>
              </a:rPr>
              <a:t>db.collection.save( &lt;document&gt; ) </a:t>
            </a:r>
          </a:p>
          <a:p>
            <a:pPr lvl="1"/>
            <a:r>
              <a:rPr lang="hu-HU" dirty="0">
                <a:latin typeface="Calibri" charset="0"/>
              </a:rPr>
              <a:t>db.collection.update( &lt;query&gt;, &lt;update&gt;, { upsert: true } ) </a:t>
            </a:r>
          </a:p>
          <a:p>
            <a:r>
              <a:rPr lang="hu-HU" b="1" dirty="0">
                <a:solidFill>
                  <a:srgbClr val="FF0000"/>
                </a:solidFill>
                <a:latin typeface="Calibri" charset="0"/>
              </a:rPr>
              <a:t>R</a:t>
            </a:r>
            <a:r>
              <a:rPr lang="hu-HU" dirty="0">
                <a:latin typeface="Calibri" charset="0"/>
              </a:rPr>
              <a:t>ead</a:t>
            </a:r>
          </a:p>
          <a:p>
            <a:pPr lvl="1"/>
            <a:r>
              <a:rPr lang="hu-HU" dirty="0">
                <a:latin typeface="Calibri" charset="0"/>
              </a:rPr>
              <a:t>db.collection.find( &lt;query&gt;, &lt;projection&gt; )</a:t>
            </a:r>
          </a:p>
          <a:p>
            <a:pPr lvl="1"/>
            <a:r>
              <a:rPr lang="hu-HU" dirty="0">
                <a:latin typeface="Calibri" charset="0"/>
              </a:rPr>
              <a:t>db.collection.findOne( &lt;query&gt;, &lt;projection&gt; ) </a:t>
            </a:r>
          </a:p>
          <a:p>
            <a:r>
              <a:rPr lang="hu-HU" b="1" dirty="0">
                <a:solidFill>
                  <a:srgbClr val="FF0000"/>
                </a:solidFill>
                <a:latin typeface="Calibri" charset="0"/>
              </a:rPr>
              <a:t>U</a:t>
            </a:r>
            <a:r>
              <a:rPr lang="hu-HU" dirty="0">
                <a:latin typeface="Calibri" charset="0"/>
              </a:rPr>
              <a:t>pdate</a:t>
            </a:r>
          </a:p>
          <a:p>
            <a:pPr lvl="1"/>
            <a:r>
              <a:rPr lang="hu-HU" dirty="0">
                <a:latin typeface="Calibri" charset="0"/>
              </a:rPr>
              <a:t>db.collection.update( &lt;query&gt;, &lt;update&gt;, &lt;options&gt; ) </a:t>
            </a:r>
          </a:p>
          <a:p>
            <a:r>
              <a:rPr lang="hu-HU" b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hu-HU" dirty="0">
                <a:latin typeface="Calibri" charset="0"/>
              </a:rPr>
              <a:t>elete</a:t>
            </a:r>
          </a:p>
          <a:p>
            <a:pPr lvl="1"/>
            <a:r>
              <a:rPr lang="hu-HU" dirty="0">
                <a:latin typeface="Calibri" charset="0"/>
              </a:rPr>
              <a:t>db.collection.remove( &lt;query&gt;, &lt;justOne&gt; 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5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CRUD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 descr="Screen Shot 2015-03-13 at 8.44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90" y="1760990"/>
            <a:ext cx="6491547" cy="44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Picture 4" descr="Screen Shot 2015-03-13 at 11.21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8" y="2169617"/>
            <a:ext cx="2993387" cy="1749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2798" y="1749252"/>
            <a:ext cx="132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In RDBMS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7" name="Picture 6" descr="Screen Shot 2015-03-13 at 11.22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55" y="2531564"/>
            <a:ext cx="2616200" cy="1054100"/>
          </a:xfrm>
          <a:prstGeom prst="rect">
            <a:avLst/>
          </a:prstGeom>
        </p:spPr>
      </p:pic>
      <p:pic>
        <p:nvPicPr>
          <p:cNvPr id="8" name="Picture 7" descr="Screen Shot 2015-03-13 at 11.22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28" y="4187543"/>
            <a:ext cx="3136900" cy="393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72376" y="1706306"/>
            <a:ext cx="152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In </a:t>
            </a:r>
            <a:r>
              <a:rPr lang="en-US" b="1" dirty="0" err="1" smtClean="0">
                <a:solidFill>
                  <a:srgbClr val="800000"/>
                </a:solidFill>
              </a:rPr>
              <a:t>MongoDB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4655" y="2116326"/>
            <a:ext cx="2936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Either insert the </a:t>
            </a:r>
            <a:r>
              <a:rPr lang="en-US" sz="1600" b="1" smtClean="0"/>
              <a:t>1</a:t>
            </a:r>
            <a:r>
              <a:rPr lang="en-US" sz="1600" b="1" baseline="30000" smtClean="0"/>
              <a:t>st</a:t>
            </a:r>
            <a:r>
              <a:rPr lang="en-US" sz="1600" b="1" smtClean="0"/>
              <a:t> document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754708"/>
            <a:ext cx="3640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Or create “Users” collection explicitly</a:t>
            </a:r>
            <a:endParaRPr lang="en-US" sz="1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87639" y="5308081"/>
            <a:ext cx="6904672" cy="419100"/>
            <a:chOff x="487639" y="5308081"/>
            <a:chExt cx="6904672" cy="419100"/>
          </a:xfrm>
        </p:grpSpPr>
        <p:pic>
          <p:nvPicPr>
            <p:cNvPr id="12" name="Picture 11" descr="Screen Shot 2015-03-13 at 11.24.03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39" y="5308081"/>
              <a:ext cx="1981200" cy="419100"/>
            </a:xfrm>
            <a:prstGeom prst="rect">
              <a:avLst/>
            </a:prstGeom>
          </p:spPr>
        </p:pic>
        <p:pic>
          <p:nvPicPr>
            <p:cNvPr id="14" name="Picture 13" descr="Screen Shot 2015-03-13 at 11.24.53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611" y="5308081"/>
              <a:ext cx="19177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39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30" y="5414682"/>
            <a:ext cx="7345363" cy="864198"/>
          </a:xfrm>
        </p:spPr>
        <p:txBody>
          <a:bodyPr/>
          <a:lstStyle/>
          <a:p>
            <a:r>
              <a:rPr lang="en-US" dirty="0" smtClean="0"/>
              <a:t>The collection “users” is created automatically if it does not exist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1361440"/>
            <a:ext cx="6370320" cy="41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9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Multi-Document Insertion</a:t>
            </a:r>
            <a:br>
              <a:rPr lang="en-US" sz="3600" dirty="0" smtClean="0"/>
            </a:br>
            <a:r>
              <a:rPr lang="en-US" sz="3600" dirty="0" smtClean="0"/>
              <a:t>(Use of Arrays)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09" y="1584008"/>
            <a:ext cx="6766181" cy="36421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creen Shot 2015-03-13 at 11.35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9" y="5403115"/>
            <a:ext cx="3695700" cy="38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538840" y="5227880"/>
            <a:ext cx="252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documents are inserted at once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4653330" y="5226135"/>
            <a:ext cx="811991" cy="64545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8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Multi-Document </a:t>
            </a:r>
            <a:r>
              <a:rPr lang="en-US" sz="3200" dirty="0" smtClean="0"/>
              <a:t>Insertion </a:t>
            </a:r>
            <a:br>
              <a:rPr lang="en-US" sz="3200" dirty="0" smtClean="0"/>
            </a:br>
            <a:r>
              <a:rPr lang="en-US" sz="3200" dirty="0" smtClean="0"/>
              <a:t>(Bulk Operation)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308" y="1707339"/>
            <a:ext cx="4778247" cy="72874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temporary object in memory</a:t>
            </a:r>
          </a:p>
          <a:p>
            <a:r>
              <a:rPr lang="en-US" dirty="0" smtClean="0"/>
              <a:t>Holds your insertions and uploads them at once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13" y="2540189"/>
            <a:ext cx="6018613" cy="38161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4861532" y="1832270"/>
            <a:ext cx="3288080" cy="838336"/>
            <a:chOff x="4861532" y="1832270"/>
            <a:chExt cx="3288080" cy="838336"/>
          </a:xfrm>
        </p:grpSpPr>
        <p:sp>
          <p:nvSpPr>
            <p:cNvPr id="10" name="Left Arrow 9"/>
            <p:cNvSpPr/>
            <p:nvPr/>
          </p:nvSpPr>
          <p:spPr>
            <a:xfrm rot="18690197">
              <a:off x="4804276" y="2275016"/>
              <a:ext cx="572557" cy="218623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61532" y="1832270"/>
              <a:ext cx="3288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There is also </a:t>
              </a:r>
              <a:r>
                <a:rPr lang="en-US" i="1" dirty="0" smtClean="0">
                  <a:solidFill>
                    <a:srgbClr val="FF0000"/>
                  </a:solidFill>
                </a:rPr>
                <a:t>Bulk Ordered</a:t>
              </a:r>
              <a:r>
                <a:rPr lang="en-US" dirty="0" smtClean="0"/>
                <a:t> object</a:t>
              </a:r>
              <a:endParaRPr lang="en-US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465319" y="3851932"/>
            <a:ext cx="2998119" cy="7912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_id</a:t>
            </a:r>
            <a:r>
              <a:rPr lang="en-US" dirty="0" smtClean="0"/>
              <a:t> column is added automatically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0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Deletion</a:t>
            </a:r>
            <a:br>
              <a:rPr lang="en-US" dirty="0" smtClean="0"/>
            </a:br>
            <a:r>
              <a:rPr lang="en-US" dirty="0" smtClean="0"/>
              <a:t>(Remove Operation)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66" y="1801038"/>
            <a:ext cx="8067852" cy="7287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You can put condition on any field in the document (even </a:t>
            </a:r>
            <a:r>
              <a:rPr lang="en-US" b="1" i="1" dirty="0" smtClean="0">
                <a:solidFill>
                  <a:srgbClr val="800000"/>
                </a:solidFill>
              </a:rPr>
              <a:t>_id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49</a:t>
            </a:fld>
            <a:endParaRPr lang="en-US" dirty="0"/>
          </a:p>
        </p:txBody>
      </p:sp>
      <p:pic>
        <p:nvPicPr>
          <p:cNvPr id="5" name="Picture 4" descr="Screen Shot 2015-03-13 at 12.06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12" y="2331982"/>
            <a:ext cx="5652702" cy="2154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0916" y="5142849"/>
            <a:ext cx="20118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db.users.remove</a:t>
            </a:r>
            <a:r>
              <a:rPr lang="en-US" dirty="0" smtClean="0"/>
              <a:t> (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91809" y="5116576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Removes all documents from </a:t>
            </a:r>
            <a:r>
              <a:rPr lang="en-US" i="1" dirty="0" smtClean="0"/>
              <a:t>users </a:t>
            </a:r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696224" y="5142849"/>
            <a:ext cx="395585" cy="3638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2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4617B"/>
                </a:solidFill>
                <a:latin typeface="Calibri" charset="0"/>
              </a:rPr>
              <a:t>What is </a:t>
            </a:r>
            <a:r>
              <a:rPr lang="en-US" altLang="zh-CN" dirty="0" err="1">
                <a:solidFill>
                  <a:srgbClr val="04617B"/>
                </a:solidFill>
                <a:latin typeface="Calibri" charset="0"/>
              </a:rPr>
              <a:t>MongoDB</a:t>
            </a:r>
            <a:r>
              <a:rPr lang="en-US" altLang="zh-CN" dirty="0" smtClean="0">
                <a:solidFill>
                  <a:srgbClr val="04617B"/>
                </a:solidFill>
                <a:latin typeface="Calibri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66" y="1900358"/>
            <a:ext cx="7956657" cy="3931920"/>
          </a:xfrm>
        </p:spPr>
        <p:txBody>
          <a:bodyPr/>
          <a:lstStyle/>
          <a:p>
            <a:r>
              <a:rPr lang="en-US" altLang="zh-CN" b="1" dirty="0" err="1">
                <a:solidFill>
                  <a:srgbClr val="000000"/>
                </a:solidFill>
                <a:latin typeface="Constantia" charset="0"/>
              </a:rPr>
              <a:t>Defination</a:t>
            </a:r>
            <a:r>
              <a:rPr lang="en-US" altLang="zh-CN" b="1" dirty="0">
                <a:solidFill>
                  <a:srgbClr val="000000"/>
                </a:solidFill>
                <a:latin typeface="Constantia" charset="0"/>
              </a:rPr>
              <a:t>: </a:t>
            </a:r>
            <a:r>
              <a:rPr lang="en-US" altLang="zh-CN" dirty="0" err="1">
                <a:solidFill>
                  <a:srgbClr val="000000"/>
                </a:solidFill>
                <a:latin typeface="Constantia" charset="0"/>
              </a:rPr>
              <a:t>MongoDB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 is an </a:t>
            </a:r>
            <a:r>
              <a:rPr lang="en-US" altLang="zh-CN" b="1" dirty="0">
                <a:solidFill>
                  <a:srgbClr val="008000"/>
                </a:solidFill>
                <a:latin typeface="Constantia" charset="0"/>
              </a:rPr>
              <a:t>open source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, </a:t>
            </a:r>
            <a:r>
              <a:rPr lang="en-US" altLang="zh-CN" b="1" dirty="0">
                <a:solidFill>
                  <a:srgbClr val="FF6600"/>
                </a:solidFill>
                <a:latin typeface="Constantia" charset="0"/>
              </a:rPr>
              <a:t>document-oriented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 database designed with both scalability and developer agility in mind. </a:t>
            </a:r>
            <a:endParaRPr lang="en-US" altLang="zh-CN" dirty="0" smtClean="0">
              <a:solidFill>
                <a:srgbClr val="000000"/>
              </a:solidFill>
              <a:latin typeface="Constantia" charset="0"/>
            </a:endParaRPr>
          </a:p>
          <a:p>
            <a:r>
              <a:rPr lang="en-US" altLang="zh-CN" dirty="0" smtClean="0">
                <a:solidFill>
                  <a:srgbClr val="000000"/>
                </a:solidFill>
                <a:latin typeface="Constantia" charset="0"/>
              </a:rPr>
              <a:t>Instead 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of storing your data</a:t>
            </a:r>
            <a:r>
              <a:rPr lang="en-US" altLang="zh-CN" dirty="0">
                <a:solidFill>
                  <a:schemeClr val="tx1"/>
                </a:solidFill>
                <a:latin typeface="Constantia" charset="0"/>
              </a:rPr>
              <a:t> in </a:t>
            </a:r>
            <a:r>
              <a:rPr lang="en-US" altLang="zh-CN" dirty="0">
                <a:solidFill>
                  <a:srgbClr val="FF0000"/>
                </a:solidFill>
                <a:latin typeface="Constantia" charset="0"/>
              </a:rPr>
              <a:t>tables and rows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 as you would with a relational database, in </a:t>
            </a:r>
            <a:r>
              <a:rPr lang="en-US" altLang="zh-CN" dirty="0" err="1">
                <a:solidFill>
                  <a:srgbClr val="000000"/>
                </a:solidFill>
                <a:latin typeface="Constantia" charset="0"/>
              </a:rPr>
              <a:t>MongoDB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 you store </a:t>
            </a:r>
            <a:r>
              <a:rPr lang="en-US" altLang="zh-CN" b="1" dirty="0">
                <a:solidFill>
                  <a:srgbClr val="0000FF"/>
                </a:solidFill>
                <a:latin typeface="Constantia" charset="0"/>
              </a:rPr>
              <a:t>JSON-like documents 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with </a:t>
            </a:r>
            <a:r>
              <a:rPr lang="en-US" altLang="zh-CN" b="1" dirty="0">
                <a:solidFill>
                  <a:srgbClr val="800000"/>
                </a:solidFill>
                <a:latin typeface="Constantia" charset="0"/>
              </a:rPr>
              <a:t>dynamic </a:t>
            </a:r>
            <a:r>
              <a:rPr lang="en-US" altLang="zh-CN" b="1" dirty="0" smtClean="0">
                <a:solidFill>
                  <a:srgbClr val="800000"/>
                </a:solidFill>
                <a:latin typeface="Constantia" charset="0"/>
              </a:rPr>
              <a:t>schemas (</a:t>
            </a:r>
            <a:r>
              <a:rPr lang="en-US" altLang="zh-CN" b="1" dirty="0">
                <a:solidFill>
                  <a:srgbClr val="800000"/>
                </a:solidFill>
                <a:latin typeface="Constantia" charset="0"/>
              </a:rPr>
              <a:t>schema-free, </a:t>
            </a:r>
            <a:r>
              <a:rPr lang="en-US" altLang="zh-CN" b="1" dirty="0" err="1">
                <a:solidFill>
                  <a:srgbClr val="800000"/>
                </a:solidFill>
                <a:latin typeface="Constantia" charset="0"/>
              </a:rPr>
              <a:t>schemaless</a:t>
            </a:r>
            <a:r>
              <a:rPr lang="en-US" altLang="zh-CN" b="1" dirty="0">
                <a:solidFill>
                  <a:srgbClr val="800000"/>
                </a:solidFill>
                <a:latin typeface="Constantia" charset="0"/>
              </a:rPr>
              <a:t>)</a:t>
            </a:r>
            <a:r>
              <a:rPr lang="en-US" altLang="zh-CN" dirty="0">
                <a:solidFill>
                  <a:srgbClr val="000000"/>
                </a:solidFill>
                <a:latin typeface="Constantia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2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869440"/>
            <a:ext cx="6380480" cy="159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4419600"/>
            <a:ext cx="6553200" cy="13106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773680" y="3129280"/>
            <a:ext cx="792480" cy="26416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72640" y="3376394"/>
            <a:ext cx="510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Otherwise, it will update only the 1</a:t>
            </a:r>
            <a:r>
              <a:rPr lang="en-US" sz="1600" baseline="30000" dirty="0" smtClean="0">
                <a:solidFill>
                  <a:srgbClr val="FF6600"/>
                </a:solidFill>
              </a:rPr>
              <a:t>st</a:t>
            </a:r>
            <a:r>
              <a:rPr lang="en-US" sz="1600" dirty="0" smtClean="0">
                <a:solidFill>
                  <a:srgbClr val="FF6600"/>
                </a:solidFill>
              </a:rPr>
              <a:t> matching document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506" y="4124948"/>
            <a:ext cx="24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Equivalent to in SQL: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51</a:t>
            </a:fld>
            <a:endParaRPr lang="en-US" dirty="0"/>
          </a:p>
        </p:txBody>
      </p:sp>
      <p:pic>
        <p:nvPicPr>
          <p:cNvPr id="5" name="Picture 4" descr="Screen Shot 2015-03-13 at 3.1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1805193"/>
            <a:ext cx="5651500" cy="1855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Screen Shot 2015-03-13 at 3.15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094480"/>
            <a:ext cx="7833361" cy="9272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625600" y="2509520"/>
            <a:ext cx="1076960" cy="264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25600" y="2773680"/>
            <a:ext cx="1076960" cy="35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1360" y="2481292"/>
            <a:ext cx="1087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6600"/>
                </a:solidFill>
              </a:rPr>
              <a:t>Two operators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8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 a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52</a:t>
            </a:fld>
            <a:endParaRPr lang="en-US" dirty="0"/>
          </a:p>
        </p:txBody>
      </p:sp>
      <p:pic>
        <p:nvPicPr>
          <p:cNvPr id="5" name="Picture 4" descr="Screen Shot 2015-03-13 at 3.1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5" y="2010410"/>
            <a:ext cx="7078345" cy="1880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7840" y="4328160"/>
            <a:ext cx="766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document having item = “BE10”, replace it with the given document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15226" y="2228645"/>
            <a:ext cx="934064" cy="188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49290" y="2010410"/>
            <a:ext cx="1674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Query Condition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156" y="2704525"/>
            <a:ext cx="5984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New </a:t>
            </a:r>
          </a:p>
          <a:p>
            <a:r>
              <a:rPr lang="en-US" sz="1600" dirty="0" smtClean="0">
                <a:solidFill>
                  <a:srgbClr val="FF6600"/>
                </a:solidFill>
              </a:rPr>
              <a:t>doc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900113" y="2564581"/>
            <a:ext cx="214671" cy="99141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6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or Replace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53</a:t>
            </a:fld>
            <a:endParaRPr lang="en-US" dirty="0"/>
          </a:p>
        </p:txBody>
      </p:sp>
      <p:pic>
        <p:nvPicPr>
          <p:cNvPr id="5" name="Picture 4" descr="Screen Shot 2015-03-13 at 3.2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776730"/>
            <a:ext cx="7200900" cy="2281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3356" y="4888914"/>
            <a:ext cx="7135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document having item = “TBD1” is in the DB, it will be replaced</a:t>
            </a:r>
          </a:p>
          <a:p>
            <a:r>
              <a:rPr lang="en-US" dirty="0" smtClean="0"/>
              <a:t>Otherwise, it will be inserted.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0"/>
          </p:cNvCxnSpPr>
          <p:nvPr/>
        </p:nvCxnSpPr>
        <p:spPr>
          <a:xfrm flipH="1" flipV="1">
            <a:off x="2123446" y="3799841"/>
            <a:ext cx="1823221" cy="45973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78480" y="4259579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The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upsert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6600"/>
                </a:solidFill>
              </a:rPr>
              <a:t>option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5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MongoDB</a:t>
            </a:r>
            <a:r>
              <a:rPr lang="en-US" dirty="0" smtClean="0"/>
              <a:t>?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566" y="1848525"/>
            <a:ext cx="7345363" cy="1365049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Document-Oriented DB</a:t>
            </a:r>
          </a:p>
          <a:p>
            <a:pPr lvl="1"/>
            <a:r>
              <a:rPr lang="en-US" dirty="0" smtClean="0"/>
              <a:t>Unit object is a document instead of a row (tuple) in relational DBs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pic>
        <p:nvPicPr>
          <p:cNvPr id="24" name="Picture 23" descr="Screen Shot 2015-03-13 at 8.2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" y="3083995"/>
            <a:ext cx="6050585" cy="26758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670" y="2199706"/>
            <a:ext cx="4284006" cy="415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7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Fast?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96" y="1865947"/>
            <a:ext cx="7584580" cy="583108"/>
          </a:xfrm>
        </p:spPr>
        <p:txBody>
          <a:bodyPr/>
          <a:lstStyle/>
          <a:p>
            <a:r>
              <a:rPr lang="en-US" dirty="0" smtClean="0"/>
              <a:t>For semi-structured &amp; complex relationships: 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Screen Shot 2015-03-13 at 8.2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75" y="2449056"/>
            <a:ext cx="5838015" cy="38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019391"/>
          </a:xfrm>
        </p:spPr>
        <p:txBody>
          <a:bodyPr/>
          <a:lstStyle/>
          <a:p>
            <a:r>
              <a:rPr lang="en-US" dirty="0" smtClean="0"/>
              <a:t>It is Growing Fast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Screen Shot 2015-03-13 at 8.2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4" y="1192132"/>
            <a:ext cx="8715427" cy="532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0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 descr="Screen Shot 2015-03-13 at 8.05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7" y="1883208"/>
            <a:ext cx="3760583" cy="403857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30" y="1999317"/>
            <a:ext cx="5526212" cy="392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6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3950</TotalTime>
  <Words>1214</Words>
  <Application>Microsoft Macintosh PowerPoint</Application>
  <PresentationFormat>On-screen Show (4:3)</PresentationFormat>
  <Paragraphs>267</Paragraphs>
  <Slides>53</Slides>
  <Notes>3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Capital</vt:lpstr>
      <vt:lpstr>PowerPoint Presentation</vt:lpstr>
      <vt:lpstr>High-Level Overview</vt:lpstr>
      <vt:lpstr>PowerPoint Presentation</vt:lpstr>
      <vt:lpstr>MongoDB: Goal</vt:lpstr>
      <vt:lpstr>What is MongoDB?</vt:lpstr>
      <vt:lpstr>What is MongoDB? (Cont’d)</vt:lpstr>
      <vt:lpstr>Is It Fast?</vt:lpstr>
      <vt:lpstr>It is Growing Fast</vt:lpstr>
      <vt:lpstr>Integration with Others</vt:lpstr>
      <vt:lpstr>NoSQL DBs</vt:lpstr>
      <vt:lpstr>NoSQL: Categories</vt:lpstr>
      <vt:lpstr>What is NoSQL</vt:lpstr>
      <vt:lpstr>Example of Column-Family (E.g., Hbase)</vt:lpstr>
      <vt:lpstr>CAP Theorem</vt:lpstr>
      <vt:lpstr>CAP Theorem</vt:lpstr>
      <vt:lpstr>Example</vt:lpstr>
      <vt:lpstr>PowerPoint Presentation</vt:lpstr>
      <vt:lpstr>PowerPoint Presentation</vt:lpstr>
      <vt:lpstr>PowerPoint Presentation</vt:lpstr>
      <vt:lpstr>What does NoSQL Not Provide</vt:lpstr>
      <vt:lpstr>Data Model</vt:lpstr>
      <vt:lpstr>Data Model</vt:lpstr>
      <vt:lpstr>Terms Mapping (DB vs. MongoDB)</vt:lpstr>
      <vt:lpstr>JSON</vt:lpstr>
      <vt:lpstr>Another Example</vt:lpstr>
      <vt:lpstr>MongoDB Model</vt:lpstr>
      <vt:lpstr>PowerPoint Presentation</vt:lpstr>
      <vt:lpstr>MongoDB Model</vt:lpstr>
      <vt:lpstr>Example Document in MongoDB</vt:lpstr>
      <vt:lpstr>No Defined Schema  (Schema-free Or Schema-less)</vt:lpstr>
      <vt:lpstr>Data Model Comparison Relational DB vs. NoSQL</vt:lpstr>
      <vt:lpstr>PowerPoint Presentation</vt:lpstr>
      <vt:lpstr>PowerPoint Presentation</vt:lpstr>
      <vt:lpstr>Key-Value Data Model</vt:lpstr>
      <vt:lpstr>Relational Data Model</vt:lpstr>
      <vt:lpstr>Document Data Model</vt:lpstr>
      <vt:lpstr>Document vs. Relational Models</vt:lpstr>
      <vt:lpstr>Tradeoff: Normalization vs. Easy Usage</vt:lpstr>
      <vt:lpstr>Complex Join Queries</vt:lpstr>
      <vt:lpstr>No Joins in MongoDB</vt:lpstr>
      <vt:lpstr>Updates &amp; Querying</vt:lpstr>
      <vt:lpstr>Must Practice It</vt:lpstr>
      <vt:lpstr>CRUD</vt:lpstr>
      <vt:lpstr>CRUD Examples</vt:lpstr>
      <vt:lpstr>Examples</vt:lpstr>
      <vt:lpstr>Insertion</vt:lpstr>
      <vt:lpstr>Multi-Document Insertion (Use of Arrays)</vt:lpstr>
      <vt:lpstr>Multi-Document Insertion  (Bulk Operation)</vt:lpstr>
      <vt:lpstr>Deletion (Remove Operation)</vt:lpstr>
      <vt:lpstr>Update</vt:lpstr>
      <vt:lpstr>Update (Cont’d)</vt:lpstr>
      <vt:lpstr>Replace a document</vt:lpstr>
      <vt:lpstr>Insert or Replace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455</cp:revision>
  <dcterms:created xsi:type="dcterms:W3CDTF">2013-01-13T20:33:29Z</dcterms:created>
  <dcterms:modified xsi:type="dcterms:W3CDTF">2017-03-30T21:13:33Z</dcterms:modified>
</cp:coreProperties>
</file>