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2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7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2" r:id="rId20"/>
    <p:sldId id="283" r:id="rId21"/>
    <p:sldId id="284" r:id="rId22"/>
    <p:sldId id="285" r:id="rId23"/>
    <p:sldId id="286" r:id="rId24"/>
    <p:sldId id="287" r:id="rId25"/>
    <p:sldId id="289" r:id="rId26"/>
    <p:sldId id="288" r:id="rId27"/>
    <p:sldId id="290" r:id="rId28"/>
    <p:sldId id="291" r:id="rId29"/>
    <p:sldId id="292" r:id="rId30"/>
    <p:sldId id="293" r:id="rId31"/>
    <p:sldId id="294" r:id="rId32"/>
    <p:sldId id="295" r:id="rId33"/>
    <p:sldId id="297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FB9"/>
    <a:srgbClr val="FFF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9761D-1F95-3B4C-BE9C-CDD1389A8812}" type="datetimeFigureOut">
              <a:rPr lang="en-US" smtClean="0"/>
              <a:t>2/13/15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DCD51-711A-044D-9B2C-C47F74A9A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95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5A596-FA52-0448-9C24-EA3FEFB30C0E}" type="datetimeFigureOut">
              <a:rPr lang="en-US" smtClean="0"/>
              <a:t>2/13/15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C5791-7364-9E4F-986D-297FD347B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99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CF164A81-75B2-194C-A843-C64EC5C16B31}" type="datetime1">
              <a:rPr lang="en-US" smtClean="0"/>
              <a:t>2/13/15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8DB3-0A53-D340-B3CF-599B34F5F3EB}" type="datetime1">
              <a:rPr lang="en-US" smtClean="0"/>
              <a:t>2/13/15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82E5-7E97-2F44-B961-B3631B15779F}" type="datetime1">
              <a:rPr lang="en-US" smtClean="0"/>
              <a:t>2/13/15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2E74-C78C-C942-965B-B6CC6D494C40}" type="datetime1">
              <a:rPr lang="en-US" smtClean="0"/>
              <a:t>2/13/15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67E5-F24F-664E-AC9C-26173D2CF6BA}" type="datetime1">
              <a:rPr lang="en-US" smtClean="0"/>
              <a:t>2/13/15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139F-CB8F-D149-BA56-8B0C015E5021}" type="datetime1">
              <a:rPr lang="en-US" smtClean="0"/>
              <a:t>2/13/15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2CA6-DA21-D448-9BFF-3B41542CED08}" type="datetime1">
              <a:rPr lang="en-US" smtClean="0"/>
              <a:t>2/13/15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F87D6CFC-0B4B-2148-A17F-CDDE4D02F4BF}" type="datetime1">
              <a:rPr lang="en-US" smtClean="0"/>
              <a:t>2/13/15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0D79-2A23-4C40-804A-C01F394F0C72}" type="datetime1">
              <a:rPr lang="en-US" smtClean="0"/>
              <a:t>2/13/15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B835-C713-9846-B110-24995DE671EF}" type="datetime1">
              <a:rPr lang="en-US" smtClean="0"/>
              <a:t>2/13/15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3BC9-E94F-5B47-BD76-EECA0CBE7CA1}" type="datetime1">
              <a:rPr lang="en-US" smtClean="0"/>
              <a:t>2/13/15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08A2-EBB5-744B-B5B4-7699A7EC7B98}" type="datetime1">
              <a:rPr lang="en-US" smtClean="0"/>
              <a:t>2/13/15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72E7-27FD-CA40-8E81-E7A5851A1F00}" type="datetime1">
              <a:rPr lang="en-US" smtClean="0"/>
              <a:t>2/13/15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C8EB-B6A2-A747-83AD-60E35A0235F5}" type="datetime1">
              <a:rPr lang="en-US" smtClean="0"/>
              <a:t>2/13/15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F6F81F14-9AEC-394B-B8F6-AE69A194437D}" type="datetime1">
              <a:rPr lang="en-US" smtClean="0"/>
              <a:t>2/13/15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hout.apache.org/" TargetMode="External"/><Relationship Id="rId3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173" y="578700"/>
            <a:ext cx="7781442" cy="2459476"/>
          </a:xfrm>
        </p:spPr>
        <p:txBody>
          <a:bodyPr/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8999"/>
            <a:ext cx="7342188" cy="2358003"/>
          </a:xfrm>
        </p:spPr>
        <p:txBody>
          <a:bodyPr>
            <a:normAutofit fontScale="85000" lnSpcReduction="20000"/>
          </a:bodyPr>
          <a:lstStyle/>
          <a:p>
            <a:r>
              <a:rPr lang="en-US" sz="4300" b="1" dirty="0" smtClean="0">
                <a:solidFill>
                  <a:srgbClr val="800000"/>
                </a:solidFill>
              </a:rPr>
              <a:t>Advanced Analytics </a:t>
            </a:r>
          </a:p>
          <a:p>
            <a:r>
              <a:rPr lang="en-US" sz="4300" b="1" dirty="0" smtClean="0">
                <a:solidFill>
                  <a:srgbClr val="800000"/>
                </a:solidFill>
              </a:rPr>
              <a:t>on Hadoop</a:t>
            </a:r>
          </a:p>
          <a:p>
            <a:endParaRPr lang="en-US" sz="3600" b="1" dirty="0" smtClean="0">
              <a:solidFill>
                <a:srgbClr val="800000"/>
              </a:solidFill>
            </a:endParaRPr>
          </a:p>
          <a:p>
            <a:endParaRPr lang="en-US" sz="3600" b="1" dirty="0">
              <a:solidFill>
                <a:srgbClr val="800000"/>
              </a:solidFill>
            </a:endParaRPr>
          </a:p>
          <a:p>
            <a:r>
              <a:rPr lang="en-US" sz="3000" dirty="0" smtClean="0"/>
              <a:t>WPI</a:t>
            </a:r>
            <a:r>
              <a:rPr lang="en-US" sz="3000" dirty="0"/>
              <a:t>, Mohamed Eltabakh</a:t>
            </a:r>
            <a:endParaRPr lang="en-US" sz="3000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73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5760814" cy="1339850"/>
          </a:xfrm>
        </p:spPr>
        <p:txBody>
          <a:bodyPr/>
          <a:lstStyle/>
          <a:p>
            <a:r>
              <a:rPr lang="en-US" dirty="0"/>
              <a:t>Apache Mahout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342" y="1982568"/>
            <a:ext cx="8029056" cy="4082953"/>
          </a:xfrm>
        </p:spPr>
        <p:txBody>
          <a:bodyPr>
            <a:normAutofit/>
          </a:bodyPr>
          <a:lstStyle/>
          <a:p>
            <a:r>
              <a:rPr lang="en-US" dirty="0" smtClean="0"/>
              <a:t>Apache </a:t>
            </a:r>
            <a:r>
              <a:rPr lang="en-US" dirty="0"/>
              <a:t>Software Foundation project </a:t>
            </a:r>
          </a:p>
          <a:p>
            <a:r>
              <a:rPr lang="en-US" dirty="0" smtClean="0"/>
              <a:t>Create </a:t>
            </a:r>
            <a:r>
              <a:rPr lang="en-US" dirty="0"/>
              <a:t>scalable machine learning libraries </a:t>
            </a:r>
            <a:endParaRPr lang="en-US" dirty="0" smtClean="0"/>
          </a:p>
          <a:p>
            <a:r>
              <a:rPr lang="en-US" b="1" dirty="0" smtClean="0">
                <a:solidFill>
                  <a:srgbClr val="800000"/>
                </a:solidFill>
              </a:rPr>
              <a:t>Why </a:t>
            </a:r>
            <a:r>
              <a:rPr lang="en-US" b="1" dirty="0">
                <a:solidFill>
                  <a:srgbClr val="800000"/>
                </a:solidFill>
              </a:rPr>
              <a:t>Mahout</a:t>
            </a:r>
            <a:r>
              <a:rPr lang="en-US" b="1" dirty="0" smtClean="0">
                <a:solidFill>
                  <a:srgbClr val="800000"/>
                </a:solidFill>
              </a:rPr>
              <a:t>? </a:t>
            </a:r>
            <a:r>
              <a:rPr lang="en-US" dirty="0" smtClean="0"/>
              <a:t>Many </a:t>
            </a:r>
            <a:r>
              <a:rPr lang="en-US" dirty="0"/>
              <a:t>Open Source ML libraries either: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Lack Community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Lack Documentation and Examples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Lack </a:t>
            </a:r>
            <a:r>
              <a:rPr lang="en-US" dirty="0" smtClean="0"/>
              <a:t>Scalability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Or are research-oriented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927" y="244158"/>
            <a:ext cx="1178351" cy="133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57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1: Machine Learning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1891467"/>
            <a:ext cx="78105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0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2: 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540" y="3080442"/>
            <a:ext cx="7345363" cy="2736891"/>
          </a:xfrm>
        </p:spPr>
        <p:txBody>
          <a:bodyPr>
            <a:normAutofit/>
          </a:bodyPr>
          <a:lstStyle/>
          <a:p>
            <a:r>
              <a:rPr lang="en-US" dirty="0"/>
              <a:t>Be as fast and efficient as the possible given the intrinsic design of the </a:t>
            </a:r>
            <a:r>
              <a:rPr lang="en-US" dirty="0" smtClean="0"/>
              <a:t>algorithm</a:t>
            </a:r>
          </a:p>
          <a:p>
            <a:pPr lvl="0"/>
            <a:r>
              <a:rPr lang="en-US" dirty="0"/>
              <a:t>Most Mahout implementations are Map Reduce </a:t>
            </a:r>
            <a:r>
              <a:rPr lang="en-US" dirty="0" smtClean="0"/>
              <a:t>enabled</a:t>
            </a:r>
          </a:p>
          <a:p>
            <a:pPr lvl="0"/>
            <a:r>
              <a:rPr lang="en-US" dirty="0"/>
              <a:t>Work in Progress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793" y="1738230"/>
            <a:ext cx="3284613" cy="134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28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Mahout Package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 descr="Screen shot 2013-02-26 at 1.20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39" y="2362840"/>
            <a:ext cx="6637773" cy="267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35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C1: Collaborative Filtering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575" y="2133601"/>
            <a:ext cx="3396187" cy="31548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</p:pic>
      <p:pic>
        <p:nvPicPr>
          <p:cNvPr id="7" name="Picture 6" descr="Screen shot 2013-02-26 at 1.24.3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61" y="2060606"/>
            <a:ext cx="4510870" cy="348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06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C2: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744" y="1751911"/>
            <a:ext cx="5007212" cy="4313610"/>
          </a:xfrm>
        </p:spPr>
        <p:txBody>
          <a:bodyPr/>
          <a:lstStyle/>
          <a:p>
            <a:r>
              <a:rPr lang="en-US" dirty="0" smtClean="0"/>
              <a:t>Group similar objects together</a:t>
            </a:r>
          </a:p>
          <a:p>
            <a:endParaRPr lang="en-US" dirty="0"/>
          </a:p>
          <a:p>
            <a:r>
              <a:rPr lang="en-US" dirty="0" smtClean="0"/>
              <a:t>K-Means, Fuzzy K-Means, Density-Based,…</a:t>
            </a:r>
          </a:p>
          <a:p>
            <a:endParaRPr lang="en-US" dirty="0"/>
          </a:p>
          <a:p>
            <a:r>
              <a:rPr lang="en-US" dirty="0" smtClean="0"/>
              <a:t>Different distance measures</a:t>
            </a:r>
          </a:p>
          <a:p>
            <a:pPr lvl="1"/>
            <a:r>
              <a:rPr lang="en-US" dirty="0" smtClean="0"/>
              <a:t>Manhattan, Euclidean,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485" y="4198621"/>
            <a:ext cx="2794000" cy="1866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137" y="1702908"/>
            <a:ext cx="3199307" cy="239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07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C3: Classification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642" y="1731156"/>
            <a:ext cx="2408715" cy="20019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642" y="4279068"/>
            <a:ext cx="2357833" cy="20772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Screen shot 2013-02-26 at 1.36.3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3" y="1731156"/>
            <a:ext cx="4496188" cy="440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90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FPM: Frequent Pattern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63" y="1900013"/>
            <a:ext cx="5172774" cy="3931920"/>
          </a:xfrm>
        </p:spPr>
        <p:txBody>
          <a:bodyPr/>
          <a:lstStyle/>
          <a:p>
            <a:r>
              <a:rPr lang="en-US" b="1" dirty="0" smtClean="0"/>
              <a:t>Find the frequent </a:t>
            </a:r>
            <a:r>
              <a:rPr lang="en-US" b="1" dirty="0" err="1" smtClean="0"/>
              <a:t>itemsets</a:t>
            </a:r>
            <a:endParaRPr lang="en-US" b="1" dirty="0" smtClean="0"/>
          </a:p>
          <a:p>
            <a:pPr lvl="1"/>
            <a:r>
              <a:rPr lang="en-US" dirty="0" smtClean="0"/>
              <a:t>&lt;milk, bread, cheese&gt; are sold frequently together</a:t>
            </a:r>
          </a:p>
          <a:p>
            <a:pPr lvl="1"/>
            <a:endParaRPr lang="en-US" dirty="0"/>
          </a:p>
          <a:p>
            <a:r>
              <a:rPr lang="en-US" dirty="0" smtClean="0"/>
              <a:t>Very common in market analysis, access pattern analysis, etc…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 descr="Screen shot 2013-02-26 at 1.41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548" y="2755251"/>
            <a:ext cx="2290909" cy="23836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10475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O: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40" y="1897903"/>
            <a:ext cx="7734535" cy="4167618"/>
          </a:xfrm>
        </p:spPr>
        <p:txBody>
          <a:bodyPr/>
          <a:lstStyle/>
          <a:p>
            <a:r>
              <a:rPr lang="en-US" dirty="0" smtClean="0"/>
              <a:t>Outlier detection</a:t>
            </a:r>
            <a:endParaRPr lang="en-US" dirty="0"/>
          </a:p>
          <a:p>
            <a:r>
              <a:rPr lang="en-US" dirty="0" smtClean="0"/>
              <a:t>Math </a:t>
            </a:r>
            <a:r>
              <a:rPr lang="en-US" dirty="0" err="1" smtClean="0"/>
              <a:t>libirary</a:t>
            </a:r>
            <a:endParaRPr lang="en-US" dirty="0" smtClean="0"/>
          </a:p>
          <a:p>
            <a:pPr lvl="1"/>
            <a:r>
              <a:rPr lang="en-US" dirty="0" smtClean="0"/>
              <a:t>Vectors, matrices, etc. </a:t>
            </a:r>
            <a:endParaRPr lang="en-US" dirty="0"/>
          </a:p>
          <a:p>
            <a:r>
              <a:rPr lang="en-US" dirty="0" smtClean="0"/>
              <a:t>Noise reduction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850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Focus 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40" y="1985499"/>
            <a:ext cx="7734535" cy="4080022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Clustering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>
                <a:sym typeface="Wingdings"/>
              </a:rPr>
              <a:t> K-Means</a:t>
            </a:r>
          </a:p>
          <a:p>
            <a:endParaRPr lang="en-US" sz="2000" dirty="0">
              <a:sym typeface="Wingdings"/>
            </a:endParaRPr>
          </a:p>
          <a:p>
            <a:r>
              <a:rPr lang="en-US" sz="2000" b="1" dirty="0" smtClean="0">
                <a:solidFill>
                  <a:srgbClr val="800000"/>
                </a:solidFill>
                <a:sym typeface="Wingdings"/>
              </a:rPr>
              <a:t>Classification</a:t>
            </a:r>
            <a:r>
              <a:rPr lang="en-US" sz="2000" dirty="0" smtClean="0">
                <a:solidFill>
                  <a:srgbClr val="800000"/>
                </a:solidFill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 Naïve Bayes</a:t>
            </a:r>
          </a:p>
          <a:p>
            <a:endParaRPr lang="en-US" sz="2000" dirty="0">
              <a:sym typeface="Wingdings"/>
            </a:endParaRPr>
          </a:p>
          <a:p>
            <a:r>
              <a:rPr lang="en-US" sz="2000" b="1" dirty="0" smtClean="0">
                <a:solidFill>
                  <a:srgbClr val="800000"/>
                </a:solidFill>
                <a:sym typeface="Wingdings"/>
              </a:rPr>
              <a:t>Frequent Pattern Mining </a:t>
            </a:r>
            <a:r>
              <a:rPr lang="en-US" sz="2000" dirty="0" smtClean="0">
                <a:sym typeface="Wingdings"/>
              </a:rPr>
              <a:t> </a:t>
            </a:r>
            <a:r>
              <a:rPr lang="en-US" sz="2000" dirty="0" err="1">
                <a:latin typeface="Arial" charset="0"/>
              </a:rPr>
              <a:t>Apriori</a:t>
            </a:r>
            <a:r>
              <a:rPr lang="en-US" sz="2000" dirty="0">
                <a:latin typeface="Arial" charset="0"/>
              </a:rPr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569264" y="2744660"/>
            <a:ext cx="4102118" cy="1270135"/>
          </a:xfrm>
          <a:prstGeom prst="wedgeRoundRectCallout">
            <a:avLst>
              <a:gd name="adj1" fmla="val -53348"/>
              <a:gd name="adj2" fmla="val -8058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-- Technique logic</a:t>
            </a:r>
          </a:p>
          <a:p>
            <a:endParaRPr lang="en-US" sz="2000" b="1" dirty="0"/>
          </a:p>
          <a:p>
            <a:r>
              <a:rPr lang="en-US" sz="2000" b="1" dirty="0" smtClean="0"/>
              <a:t>-- How to implement in Hadoop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19628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120" y="1868705"/>
            <a:ext cx="7559356" cy="4196816"/>
          </a:xfrm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Include machine learning and data mining tools</a:t>
            </a:r>
          </a:p>
          <a:p>
            <a:pPr lvl="1"/>
            <a:r>
              <a:rPr lang="en-US" dirty="0" smtClean="0"/>
              <a:t>Analyze/mine/summarize large datasets</a:t>
            </a:r>
          </a:p>
          <a:p>
            <a:pPr lvl="1"/>
            <a:r>
              <a:rPr lang="en-US" dirty="0" smtClean="0"/>
              <a:t>Extract knowledge from past data</a:t>
            </a:r>
          </a:p>
          <a:p>
            <a:pPr lvl="1"/>
            <a:r>
              <a:rPr lang="en-US" dirty="0" smtClean="0"/>
              <a:t>Predict trends in future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937" y="3948597"/>
            <a:ext cx="1804737" cy="18047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3" y="4050267"/>
            <a:ext cx="2221923" cy="14682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971" y="3611690"/>
            <a:ext cx="2365746" cy="22437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6946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 descr="Screen shot 2013-02-26 at 2.04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0" y="1762926"/>
            <a:ext cx="8582994" cy="34052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80991" y="5168136"/>
            <a:ext cx="5664134" cy="9489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Iterative algorithm until converges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2500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136" y="1781109"/>
            <a:ext cx="7705339" cy="4284412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Step 1: </a:t>
            </a:r>
            <a:r>
              <a:rPr lang="en-US" dirty="0" smtClean="0"/>
              <a:t>Select K points at random (Centers)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Step 2</a:t>
            </a:r>
            <a:r>
              <a:rPr lang="en-US" dirty="0" smtClean="0"/>
              <a:t>: For each data point, assign it to the closest center</a:t>
            </a:r>
          </a:p>
          <a:p>
            <a:pPr lvl="1"/>
            <a:r>
              <a:rPr lang="en-US" dirty="0" smtClean="0"/>
              <a:t>Now we formed K clusters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Step 3: </a:t>
            </a:r>
            <a:r>
              <a:rPr lang="en-US" dirty="0" smtClean="0"/>
              <a:t>For each cluster, re-compute the centers</a:t>
            </a:r>
          </a:p>
          <a:p>
            <a:pPr lvl="1"/>
            <a:r>
              <a:rPr lang="en-US" dirty="0" smtClean="0"/>
              <a:t>E.g., in the case of 2D points </a:t>
            </a:r>
            <a:r>
              <a:rPr lang="en-US" dirty="0" smtClean="0">
                <a:sym typeface="Wingdings"/>
              </a:rPr>
              <a:t> </a:t>
            </a:r>
          </a:p>
          <a:p>
            <a:pPr lvl="2"/>
            <a:r>
              <a:rPr lang="en-US" dirty="0" smtClean="0">
                <a:sym typeface="Wingdings"/>
              </a:rPr>
              <a:t>X: average over all x-axis points in the cluster</a:t>
            </a:r>
          </a:p>
          <a:p>
            <a:pPr lvl="2"/>
            <a:r>
              <a:rPr lang="en-US" dirty="0" smtClean="0">
                <a:sym typeface="Wingdings"/>
              </a:rPr>
              <a:t>Y:</a:t>
            </a:r>
            <a:r>
              <a:rPr lang="en-US" dirty="0" smtClean="0"/>
              <a:t> </a:t>
            </a:r>
            <a:r>
              <a:rPr lang="en-US" dirty="0">
                <a:sym typeface="Wingdings"/>
              </a:rPr>
              <a:t>average over all </a:t>
            </a:r>
            <a:r>
              <a:rPr lang="en-US" dirty="0" smtClean="0">
                <a:sym typeface="Wingdings"/>
              </a:rPr>
              <a:t>y-</a:t>
            </a:r>
            <a:r>
              <a:rPr lang="en-US" dirty="0">
                <a:sym typeface="Wingdings"/>
              </a:rPr>
              <a:t>axis points in the </a:t>
            </a:r>
            <a:r>
              <a:rPr lang="en-US" dirty="0" smtClean="0">
                <a:sym typeface="Wingdings"/>
              </a:rPr>
              <a:t>cluster</a:t>
            </a:r>
          </a:p>
          <a:p>
            <a:r>
              <a:rPr lang="en-US" b="1" dirty="0" smtClean="0">
                <a:solidFill>
                  <a:srgbClr val="800000"/>
                </a:solidFill>
                <a:sym typeface="Wingdings"/>
              </a:rPr>
              <a:t>Step 4: </a:t>
            </a:r>
            <a:r>
              <a:rPr lang="en-US" dirty="0" smtClean="0">
                <a:sym typeface="Wingdings"/>
              </a:rPr>
              <a:t>If the new centers are different from the old centers (previous iteration)  Go to Step 2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452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in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" y="1844455"/>
            <a:ext cx="7890293" cy="3931920"/>
          </a:xfrm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Input</a:t>
            </a:r>
          </a:p>
          <a:p>
            <a:pPr lvl="1"/>
            <a:r>
              <a:rPr lang="en-US" dirty="0" smtClean="0"/>
              <a:t>Dataset (set of points in 2D) --Large</a:t>
            </a:r>
          </a:p>
          <a:p>
            <a:pPr lvl="1"/>
            <a:r>
              <a:rPr lang="en-US" dirty="0" smtClean="0"/>
              <a:t>Initial centroids (K points) --Small</a:t>
            </a:r>
          </a:p>
          <a:p>
            <a:pPr lvl="1"/>
            <a:endParaRPr lang="en-US" dirty="0"/>
          </a:p>
          <a:p>
            <a:r>
              <a:rPr lang="en-US" b="1" dirty="0" smtClean="0">
                <a:solidFill>
                  <a:srgbClr val="800000"/>
                </a:solidFill>
              </a:rPr>
              <a:t>Map Side</a:t>
            </a:r>
          </a:p>
          <a:p>
            <a:pPr lvl="1"/>
            <a:r>
              <a:rPr lang="en-US" dirty="0" smtClean="0"/>
              <a:t>Each map reads the K-centroids + one block from dataset </a:t>
            </a:r>
          </a:p>
          <a:p>
            <a:pPr lvl="1"/>
            <a:r>
              <a:rPr lang="en-US" dirty="0" smtClean="0"/>
              <a:t>Assign each point to the closest centroid </a:t>
            </a:r>
          </a:p>
          <a:p>
            <a:pPr lvl="1"/>
            <a:r>
              <a:rPr lang="en-US" dirty="0" smtClean="0"/>
              <a:t>Output &lt;centroid, point&gt;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065" y="1813147"/>
            <a:ext cx="2642290" cy="19781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9328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564" y="244158"/>
            <a:ext cx="8583791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K-Means in </a:t>
            </a:r>
            <a:r>
              <a:rPr lang="en-US" dirty="0" err="1" smtClean="0"/>
              <a:t>MapReduce</a:t>
            </a:r>
            <a:r>
              <a:rPr lang="en-US" dirty="0" smtClean="0"/>
              <a:t>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" y="1844455"/>
            <a:ext cx="7890293" cy="393192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Reduce Side</a:t>
            </a:r>
            <a:endParaRPr lang="en-US" dirty="0" smtClean="0"/>
          </a:p>
          <a:p>
            <a:pPr lvl="1"/>
            <a:r>
              <a:rPr lang="en-US" dirty="0" smtClean="0"/>
              <a:t>Gets all points for a given centroid </a:t>
            </a:r>
          </a:p>
          <a:p>
            <a:pPr lvl="1"/>
            <a:r>
              <a:rPr lang="en-US" dirty="0" smtClean="0"/>
              <a:t>Re-compute a new centroid for this cluster</a:t>
            </a:r>
          </a:p>
          <a:p>
            <a:pPr lvl="1"/>
            <a:r>
              <a:rPr lang="en-US" dirty="0" smtClean="0"/>
              <a:t>Output: &lt;new centroid&gt;</a:t>
            </a:r>
          </a:p>
          <a:p>
            <a:pPr lvl="1"/>
            <a:endParaRPr lang="en-US" dirty="0"/>
          </a:p>
          <a:p>
            <a:r>
              <a:rPr lang="en-US" b="1" dirty="0" smtClean="0">
                <a:solidFill>
                  <a:srgbClr val="800000"/>
                </a:solidFill>
              </a:rPr>
              <a:t>Iteration Control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Compare the old and new set of K-centroids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If similar </a:t>
            </a:r>
            <a:r>
              <a:rPr lang="en-US" dirty="0" smtClean="0">
                <a:solidFill>
                  <a:schemeClr val="tx1"/>
                </a:solidFill>
                <a:sym typeface="Wingdings"/>
              </a:rPr>
              <a:t> Stop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  <a:sym typeface="Wingdings"/>
              </a:rPr>
              <a:t>Else</a:t>
            </a:r>
          </a:p>
          <a:p>
            <a:pPr lvl="3"/>
            <a:r>
              <a:rPr lang="en-US" dirty="0" smtClean="0">
                <a:solidFill>
                  <a:schemeClr val="tx1"/>
                </a:solidFill>
                <a:sym typeface="Wingdings"/>
              </a:rPr>
              <a:t>If max iterations has reached  Stop</a:t>
            </a:r>
          </a:p>
          <a:p>
            <a:pPr lvl="3"/>
            <a:r>
              <a:rPr lang="en-US" dirty="0" smtClean="0">
                <a:solidFill>
                  <a:schemeClr val="tx1"/>
                </a:solidFill>
                <a:sym typeface="Wingdings"/>
              </a:rPr>
              <a:t>Else  Start another Map-Reduce Iteration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065" y="1813147"/>
            <a:ext cx="2642290" cy="19781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58168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743" y="1810308"/>
            <a:ext cx="8291825" cy="4255213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800000"/>
                </a:solidFill>
              </a:rPr>
              <a:t>Use of Combiners</a:t>
            </a:r>
          </a:p>
          <a:p>
            <a:pPr lvl="1"/>
            <a:r>
              <a:rPr lang="en-US" sz="1800" dirty="0" smtClean="0"/>
              <a:t>Similar to the reducer</a:t>
            </a:r>
          </a:p>
          <a:p>
            <a:pPr lvl="1"/>
            <a:r>
              <a:rPr lang="en-US" sz="1800" dirty="0" smtClean="0"/>
              <a:t>Computes for each centroid the local sums (and counts) of the assigned points</a:t>
            </a:r>
          </a:p>
          <a:p>
            <a:pPr lvl="1"/>
            <a:r>
              <a:rPr lang="en-US" sz="1800" dirty="0" smtClean="0"/>
              <a:t>Sends to the reducer &lt;centroid, &lt;partial sums&gt;&gt;</a:t>
            </a:r>
          </a:p>
          <a:p>
            <a:pPr lvl="1"/>
            <a:endParaRPr lang="en-US" sz="1800" dirty="0"/>
          </a:p>
          <a:p>
            <a:r>
              <a:rPr lang="en-US" sz="1800" b="1" dirty="0" smtClean="0">
                <a:solidFill>
                  <a:srgbClr val="800000"/>
                </a:solidFill>
              </a:rPr>
              <a:t>Use of Single Reducer</a:t>
            </a:r>
          </a:p>
          <a:p>
            <a:pPr lvl="1"/>
            <a:r>
              <a:rPr lang="en-US" sz="1800" dirty="0" smtClean="0"/>
              <a:t>Amount of data to reducers is very small</a:t>
            </a:r>
          </a:p>
          <a:p>
            <a:pPr lvl="1"/>
            <a:r>
              <a:rPr lang="en-US" sz="1800" dirty="0" smtClean="0"/>
              <a:t>Single reducer can tell whether any of the centers has changed or not</a:t>
            </a:r>
          </a:p>
          <a:p>
            <a:pPr lvl="1"/>
            <a:r>
              <a:rPr lang="en-US" sz="1800" dirty="0" smtClean="0"/>
              <a:t>Creates a single output file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867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Bayes Classifier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752" y="1868703"/>
            <a:ext cx="8175039" cy="433598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Given a dataset (training data), we learn (build) a statistical model</a:t>
            </a:r>
          </a:p>
          <a:p>
            <a:pPr lvl="1"/>
            <a:r>
              <a:rPr lang="en-US" sz="2000" dirty="0" smtClean="0"/>
              <a:t>This model is called “Classifier”</a:t>
            </a:r>
          </a:p>
          <a:p>
            <a:pPr lvl="1"/>
            <a:endParaRPr lang="en-US" sz="2000" dirty="0"/>
          </a:p>
          <a:p>
            <a:r>
              <a:rPr lang="en-US" sz="2000" b="1" dirty="0" smtClean="0">
                <a:solidFill>
                  <a:srgbClr val="800000"/>
                </a:solidFill>
              </a:rPr>
              <a:t>Each point in the training data is in the form of:</a:t>
            </a:r>
          </a:p>
          <a:p>
            <a:pPr lvl="1"/>
            <a:r>
              <a:rPr lang="en-US" sz="1800" dirty="0" smtClean="0"/>
              <a:t>&lt;label, feature 1, feature 2, ….feature N&gt;</a:t>
            </a:r>
          </a:p>
          <a:p>
            <a:pPr lvl="1"/>
            <a:r>
              <a:rPr lang="en-US" sz="1800" dirty="0" smtClean="0"/>
              <a:t>Label </a:t>
            </a:r>
            <a:r>
              <a:rPr lang="en-US" sz="1800" dirty="0" smtClean="0">
                <a:sym typeface="Wingdings"/>
              </a:rPr>
              <a:t> is the class label</a:t>
            </a:r>
          </a:p>
          <a:p>
            <a:pPr lvl="1"/>
            <a:r>
              <a:rPr lang="en-US" sz="1800" dirty="0" smtClean="0">
                <a:sym typeface="Wingdings"/>
              </a:rPr>
              <a:t>Features 1..N  the features (dimensions of the point)</a:t>
            </a:r>
          </a:p>
          <a:p>
            <a:pPr lvl="1"/>
            <a:endParaRPr lang="en-US" sz="1800" dirty="0">
              <a:sym typeface="Wingdings"/>
            </a:endParaRPr>
          </a:p>
          <a:p>
            <a:r>
              <a:rPr lang="en-US" sz="2000" b="1" dirty="0" smtClean="0">
                <a:solidFill>
                  <a:srgbClr val="800000"/>
                </a:solidFill>
                <a:sym typeface="Wingdings"/>
              </a:rPr>
              <a:t>Then, given a point without a label &lt;??, feature 1, ….feature N&gt;</a:t>
            </a:r>
          </a:p>
          <a:p>
            <a:pPr lvl="1"/>
            <a:r>
              <a:rPr lang="en-US" sz="1800" dirty="0" smtClean="0">
                <a:sym typeface="Wingdings"/>
              </a:rPr>
              <a:t>Use the model to decide on its label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060" y="3052617"/>
            <a:ext cx="1594632" cy="14048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2639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52" y="244158"/>
            <a:ext cx="8423209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Naïve Bayes Classifier: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752" y="1868704"/>
            <a:ext cx="8175039" cy="554772"/>
          </a:xfrm>
        </p:spPr>
        <p:txBody>
          <a:bodyPr>
            <a:normAutofit/>
          </a:bodyPr>
          <a:lstStyle/>
          <a:p>
            <a:r>
              <a:rPr lang="en-US" dirty="0" smtClean="0"/>
              <a:t>Best described through an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4" descr="Screen shot 2013-02-26 at 2.36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298" y="3063867"/>
            <a:ext cx="4076700" cy="28575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766393" y="3368474"/>
            <a:ext cx="1021879" cy="5693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8752" y="3919292"/>
            <a:ext cx="1839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Class label (male or female)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8597" y="5921367"/>
            <a:ext cx="2144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Training dataset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 rot="16200000">
            <a:off x="4740758" y="1235392"/>
            <a:ext cx="423350" cy="323359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88951" y="2317349"/>
            <a:ext cx="1839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Three features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45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69" y="244158"/>
            <a:ext cx="8686800" cy="1339850"/>
          </a:xfrm>
        </p:spPr>
        <p:txBody>
          <a:bodyPr>
            <a:normAutofit/>
          </a:bodyPr>
          <a:lstStyle/>
          <a:p>
            <a:r>
              <a:rPr lang="en-US" dirty="0"/>
              <a:t>Naïve Bayes </a:t>
            </a:r>
            <a:r>
              <a:rPr lang="en-US" dirty="0" smtClean="0"/>
              <a:t>Classifier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38" y="2700862"/>
            <a:ext cx="4875827" cy="1357731"/>
          </a:xfrm>
        </p:spPr>
        <p:txBody>
          <a:bodyPr/>
          <a:lstStyle/>
          <a:p>
            <a:r>
              <a:rPr lang="en-US" dirty="0" smtClean="0"/>
              <a:t>For each feature in each label</a:t>
            </a:r>
          </a:p>
          <a:p>
            <a:pPr lvl="1"/>
            <a:r>
              <a:rPr lang="en-US" dirty="0" smtClean="0"/>
              <a:t>Compute the </a:t>
            </a:r>
            <a:r>
              <a:rPr lang="en-US" b="1" i="1" dirty="0" smtClean="0">
                <a:solidFill>
                  <a:srgbClr val="0000FF"/>
                </a:solidFill>
              </a:rPr>
              <a:t>mean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i="1" dirty="0" smtClean="0">
                <a:solidFill>
                  <a:srgbClr val="0000FF"/>
                </a:solidFill>
              </a:rPr>
              <a:t>variance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Picture 4" descr="Screen shot 2013-02-26 at 2.36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340" y="1693514"/>
            <a:ext cx="3177080" cy="303664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62769" y="3693611"/>
            <a:ext cx="8686800" cy="2627866"/>
            <a:chOff x="262769" y="3693611"/>
            <a:chExt cx="8686800" cy="2627866"/>
          </a:xfrm>
        </p:grpSpPr>
        <p:sp>
          <p:nvSpPr>
            <p:cNvPr id="7" name="Down Arrow 6"/>
            <p:cNvSpPr/>
            <p:nvPr/>
          </p:nvSpPr>
          <p:spPr>
            <a:xfrm>
              <a:off x="2598495" y="3693611"/>
              <a:ext cx="1109469" cy="1182057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62769" y="4788074"/>
              <a:ext cx="8686800" cy="1533403"/>
              <a:chOff x="262769" y="4788074"/>
              <a:chExt cx="8686800" cy="1533403"/>
            </a:xfrm>
          </p:grpSpPr>
          <p:pic>
            <p:nvPicPr>
              <p:cNvPr id="6" name="Picture 5" descr="Screen shot 2013-02-26 at 2.47.37 AM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769" y="4788074"/>
                <a:ext cx="8686800" cy="1130300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2934256" y="5921367"/>
                <a:ext cx="34159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800000"/>
                    </a:solidFill>
                  </a:rPr>
                  <a:t>That is the model (classifier)</a:t>
                </a:r>
                <a:endParaRPr lang="en-US" sz="2000" b="1" dirty="0">
                  <a:solidFill>
                    <a:srgbClr val="8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1811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Naïve Bayes: Classify New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777" y="2780687"/>
            <a:ext cx="8037851" cy="1437557"/>
          </a:xfrm>
        </p:spPr>
        <p:txBody>
          <a:bodyPr>
            <a:normAutofit/>
          </a:bodyPr>
          <a:lstStyle/>
          <a:p>
            <a:r>
              <a:rPr lang="en-US" dirty="0" smtClean="0"/>
              <a:t>For each label </a:t>
            </a:r>
            <a:r>
              <a:rPr lang="en-US" dirty="0" smtClean="0">
                <a:sym typeface="Wingdings"/>
              </a:rPr>
              <a:t> Compute </a:t>
            </a:r>
            <a:r>
              <a:rPr lang="en-US" b="1" i="1" dirty="0" smtClean="0">
                <a:solidFill>
                  <a:srgbClr val="FF0000"/>
                </a:solidFill>
                <a:sym typeface="Wingdings"/>
              </a:rPr>
              <a:t>posterior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value</a:t>
            </a:r>
          </a:p>
          <a:p>
            <a:r>
              <a:rPr lang="en-US" dirty="0" smtClean="0">
                <a:sym typeface="Wingdings"/>
              </a:rPr>
              <a:t>The label with the largest posterior is the suggested label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Picture 4" descr="Screen shot 2013-02-26 at 2.50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459" y="1735892"/>
            <a:ext cx="3623213" cy="76200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endCxn id="5" idx="1"/>
          </p:cNvCxnSpPr>
          <p:nvPr/>
        </p:nvCxnSpPr>
        <p:spPr>
          <a:xfrm flipV="1">
            <a:off x="2642289" y="2116892"/>
            <a:ext cx="1632170" cy="14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32092" y="1917627"/>
            <a:ext cx="217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Male or female?</a:t>
            </a:r>
            <a:endParaRPr lang="en-US" b="1" dirty="0">
              <a:solidFill>
                <a:srgbClr val="8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83053" y="4463963"/>
            <a:ext cx="8156575" cy="1594715"/>
            <a:chOff x="483053" y="4463963"/>
            <a:chExt cx="8156575" cy="1594715"/>
          </a:xfrm>
        </p:grpSpPr>
        <p:pic>
          <p:nvPicPr>
            <p:cNvPr id="9" name="Picture 8" descr="Screen shot 2013-02-26 at 2.53.22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053" y="4463963"/>
              <a:ext cx="8156575" cy="698500"/>
            </a:xfrm>
            <a:prstGeom prst="rect">
              <a:avLst/>
            </a:prstGeom>
          </p:spPr>
        </p:pic>
        <p:pic>
          <p:nvPicPr>
            <p:cNvPr id="10" name="Picture 9" descr="Screen shot 2013-02-26 at 2.53.33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411" y="5447541"/>
              <a:ext cx="7969637" cy="611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106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Naïve Bayes: Classify New Object (Cont’d)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91000" y="6370949"/>
            <a:ext cx="762000" cy="271463"/>
          </a:xfrm>
        </p:spPr>
        <p:txBody>
          <a:bodyPr/>
          <a:lstStyle/>
          <a:p>
            <a:fld id="{EBFB1032-EA64-7144-B003-9BCC9D94B503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4" descr="Screen shot 2013-02-26 at 2.50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459" y="1735892"/>
            <a:ext cx="3623213" cy="76200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endCxn id="5" idx="1"/>
          </p:cNvCxnSpPr>
          <p:nvPr/>
        </p:nvCxnSpPr>
        <p:spPr>
          <a:xfrm flipV="1">
            <a:off x="2642289" y="2116892"/>
            <a:ext cx="1632170" cy="14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32092" y="1917627"/>
            <a:ext cx="217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Male or female?</a:t>
            </a:r>
            <a:endParaRPr lang="en-US" b="1" dirty="0">
              <a:solidFill>
                <a:srgbClr val="800000"/>
              </a:solidFill>
            </a:endParaRPr>
          </a:p>
        </p:txBody>
      </p:sp>
      <p:pic>
        <p:nvPicPr>
          <p:cNvPr id="9" name="Picture 8" descr="Screen shot 2013-02-26 at 2.53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53" y="2653687"/>
            <a:ext cx="8156575" cy="698500"/>
          </a:xfrm>
          <a:prstGeom prst="rect">
            <a:avLst/>
          </a:prstGeom>
        </p:spPr>
      </p:pic>
      <p:pic>
        <p:nvPicPr>
          <p:cNvPr id="10" name="Picture 9" descr="Screen shot 2013-02-26 at 2.53.3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11" y="3549671"/>
            <a:ext cx="7969637" cy="61113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37987" y="4389728"/>
            <a:ext cx="7923751" cy="1742984"/>
            <a:chOff x="900113" y="4452777"/>
            <a:chExt cx="7923751" cy="1742984"/>
          </a:xfrm>
        </p:grpSpPr>
        <p:sp>
          <p:nvSpPr>
            <p:cNvPr id="11" name="TextBox 10"/>
            <p:cNvSpPr txBox="1"/>
            <p:nvPr/>
          </p:nvSpPr>
          <p:spPr>
            <a:xfrm>
              <a:off x="900113" y="4452777"/>
              <a:ext cx="7923751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&gt;&gt; evidence: </a:t>
              </a:r>
              <a:r>
                <a:rPr lang="en-US" dirty="0" smtClean="0"/>
                <a:t>Can be ignored since it is the same constant for all labels</a:t>
              </a:r>
            </a:p>
            <a:p>
              <a:endParaRPr lang="en-US" dirty="0"/>
            </a:p>
            <a:p>
              <a:r>
                <a:rPr lang="en-US" b="1" dirty="0" smtClean="0">
                  <a:solidFill>
                    <a:srgbClr val="800000"/>
                  </a:solidFill>
                </a:rPr>
                <a:t>&gt;&gt; P(label): </a:t>
              </a:r>
              <a:r>
                <a:rPr lang="en-US" dirty="0" smtClean="0"/>
                <a:t>% of training points with this label </a:t>
              </a:r>
            </a:p>
            <a:p>
              <a:endParaRPr lang="en-US" dirty="0"/>
            </a:p>
            <a:p>
              <a:r>
                <a:rPr lang="en-US" b="1" dirty="0" smtClean="0">
                  <a:solidFill>
                    <a:srgbClr val="800000"/>
                  </a:solidFill>
                </a:rPr>
                <a:t>&gt;&gt; p(</a:t>
              </a:r>
              <a:r>
                <a:rPr lang="en-US" b="1" dirty="0" err="1" smtClean="0">
                  <a:solidFill>
                    <a:srgbClr val="800000"/>
                  </a:solidFill>
                </a:rPr>
                <a:t>feature|label</a:t>
              </a:r>
              <a:r>
                <a:rPr lang="en-US" b="1" dirty="0" smtClean="0">
                  <a:solidFill>
                    <a:srgbClr val="800000"/>
                  </a:solidFill>
                </a:rPr>
                <a:t>) </a:t>
              </a:r>
              <a:r>
                <a:rPr lang="en-US" dirty="0" smtClean="0"/>
                <a:t>=                                                , f is feature value in sample</a:t>
              </a:r>
              <a:endParaRPr lang="en-US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3229416" y="5398113"/>
              <a:ext cx="2679700" cy="797648"/>
              <a:chOff x="3229416" y="5398113"/>
              <a:chExt cx="2679700" cy="797648"/>
            </a:xfrm>
          </p:grpSpPr>
          <p:pic>
            <p:nvPicPr>
              <p:cNvPr id="12" name="Picture 11" descr="Screen shot 2013-02-26 at 3.05.48 A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29416" y="5408361"/>
                <a:ext cx="2679700" cy="787400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4953000" y="5398113"/>
                <a:ext cx="27443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0256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Mining &amp; 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Subset of Artificial Intelligence (AI)</a:t>
            </a:r>
            <a:endParaRPr lang="en-US" dirty="0"/>
          </a:p>
          <a:p>
            <a:r>
              <a:rPr lang="en-US" dirty="0" smtClean="0"/>
              <a:t>Lots of related fields and applications</a:t>
            </a:r>
          </a:p>
          <a:p>
            <a:pPr lvl="1"/>
            <a:r>
              <a:rPr lang="en-US" dirty="0" smtClean="0"/>
              <a:t>Information Retrieval</a:t>
            </a:r>
          </a:p>
          <a:p>
            <a:pPr lvl="1"/>
            <a:r>
              <a:rPr lang="en-US" dirty="0" smtClean="0"/>
              <a:t>Stats</a:t>
            </a:r>
          </a:p>
          <a:p>
            <a:pPr lvl="1"/>
            <a:r>
              <a:rPr lang="en-US" dirty="0" smtClean="0"/>
              <a:t>Biology</a:t>
            </a:r>
          </a:p>
          <a:p>
            <a:pPr lvl="1"/>
            <a:r>
              <a:rPr lang="en-US" dirty="0" smtClean="0"/>
              <a:t>Linear algebra</a:t>
            </a:r>
          </a:p>
          <a:p>
            <a:pPr lvl="1"/>
            <a:r>
              <a:rPr lang="en-US" dirty="0" smtClean="0"/>
              <a:t>Marketing and Sales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26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68290" y="3503821"/>
            <a:ext cx="7852734" cy="25694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Naïve Bayes: Classify New Object (Cont’d)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91000" y="6370949"/>
            <a:ext cx="762000" cy="271463"/>
          </a:xfrm>
        </p:spPr>
        <p:txBody>
          <a:bodyPr/>
          <a:lstStyle/>
          <a:p>
            <a:fld id="{EBFB1032-EA64-7144-B003-9BCC9D94B503}" type="slidenum">
              <a:rPr lang="en-US" smtClean="0"/>
              <a:t>30</a:t>
            </a:fld>
            <a:endParaRPr lang="en-US" dirty="0"/>
          </a:p>
        </p:txBody>
      </p:sp>
      <p:pic>
        <p:nvPicPr>
          <p:cNvPr id="5" name="Picture 4" descr="Screen shot 2013-02-26 at 2.50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459" y="1735892"/>
            <a:ext cx="3623213" cy="76200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endCxn id="5" idx="1"/>
          </p:cNvCxnSpPr>
          <p:nvPr/>
        </p:nvCxnSpPr>
        <p:spPr>
          <a:xfrm flipV="1">
            <a:off x="2642289" y="2116892"/>
            <a:ext cx="1632170" cy="14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32092" y="1917627"/>
            <a:ext cx="217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Male or female?</a:t>
            </a:r>
            <a:endParaRPr lang="en-US" b="1" dirty="0">
              <a:solidFill>
                <a:srgbClr val="800000"/>
              </a:solidFill>
            </a:endParaRPr>
          </a:p>
        </p:txBody>
      </p:sp>
      <p:pic>
        <p:nvPicPr>
          <p:cNvPr id="9" name="Picture 8" descr="Screen shot 2013-02-26 at 2.53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53" y="2653687"/>
            <a:ext cx="8156575" cy="698500"/>
          </a:xfrm>
          <a:prstGeom prst="rect">
            <a:avLst/>
          </a:prstGeom>
        </p:spPr>
      </p:pic>
      <p:pic>
        <p:nvPicPr>
          <p:cNvPr id="3" name="Picture 2" descr="Screen shot 2013-02-26 at 3.09.1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76" y="3671838"/>
            <a:ext cx="6070600" cy="977900"/>
          </a:xfrm>
          <a:prstGeom prst="rect">
            <a:avLst/>
          </a:prstGeom>
        </p:spPr>
      </p:pic>
      <p:pic>
        <p:nvPicPr>
          <p:cNvPr id="6" name="Picture 5" descr="Screen shot 2013-02-26 at 3.09.47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8" y="4829627"/>
            <a:ext cx="70612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24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68290" y="3503821"/>
            <a:ext cx="7852734" cy="25694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Naïve Bayes: Classify New Object (Cont’d)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91000" y="6370949"/>
            <a:ext cx="762000" cy="271463"/>
          </a:xfrm>
        </p:spPr>
        <p:txBody>
          <a:bodyPr/>
          <a:lstStyle/>
          <a:p>
            <a:fld id="{EBFB1032-EA64-7144-B003-9BCC9D94B503}" type="slidenum">
              <a:rPr lang="en-US" smtClean="0"/>
              <a:t>31</a:t>
            </a:fld>
            <a:endParaRPr lang="en-US" dirty="0"/>
          </a:p>
        </p:txBody>
      </p:sp>
      <p:pic>
        <p:nvPicPr>
          <p:cNvPr id="5" name="Picture 4" descr="Screen shot 2013-02-26 at 2.50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459" y="1735892"/>
            <a:ext cx="3623213" cy="76200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endCxn id="5" idx="1"/>
          </p:cNvCxnSpPr>
          <p:nvPr/>
        </p:nvCxnSpPr>
        <p:spPr>
          <a:xfrm flipV="1">
            <a:off x="2642289" y="2116892"/>
            <a:ext cx="1632170" cy="14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32092" y="1917627"/>
            <a:ext cx="217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Male or female?</a:t>
            </a:r>
            <a:endParaRPr lang="en-US" b="1" dirty="0">
              <a:solidFill>
                <a:srgbClr val="800000"/>
              </a:solidFill>
            </a:endParaRPr>
          </a:p>
        </p:txBody>
      </p:sp>
      <p:pic>
        <p:nvPicPr>
          <p:cNvPr id="9" name="Picture 8" descr="Screen shot 2013-02-26 at 2.53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53" y="2653687"/>
            <a:ext cx="8156575" cy="698500"/>
          </a:xfrm>
          <a:prstGeom prst="rect">
            <a:avLst/>
          </a:prstGeom>
        </p:spPr>
      </p:pic>
      <p:pic>
        <p:nvPicPr>
          <p:cNvPr id="10" name="Picture 9" descr="Screen shot 2013-02-26 at 3.11.2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07" y="3765671"/>
            <a:ext cx="7035800" cy="1549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08717" y="5633330"/>
            <a:ext cx="468523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</a:rPr>
              <a:t>The sample is predicted to be female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337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Bayes in Hadoop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726" y="1941701"/>
            <a:ext cx="7617749" cy="4123820"/>
          </a:xfrm>
        </p:spPr>
        <p:txBody>
          <a:bodyPr/>
          <a:lstStyle/>
          <a:p>
            <a:r>
              <a:rPr lang="en-US" dirty="0" smtClean="0"/>
              <a:t>How to implement Naïve Bayes as a map-reduce job?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614" y="2883036"/>
            <a:ext cx="2957248" cy="24164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5738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Apache Mahout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40" y="1868705"/>
            <a:ext cx="7734535" cy="569371"/>
          </a:xfrm>
        </p:spPr>
        <p:txBody>
          <a:bodyPr/>
          <a:lstStyle/>
          <a:p>
            <a:r>
              <a:rPr lang="en-US" dirty="0">
                <a:hlinkClick r:id="rId2"/>
              </a:rPr>
              <a:t>http://mahout.apache.org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33</a:t>
            </a:fld>
            <a:endParaRPr lang="en-US" dirty="0"/>
          </a:p>
        </p:txBody>
      </p:sp>
      <p:pic>
        <p:nvPicPr>
          <p:cNvPr id="5" name="Picture 4" descr="Screen shot 2013-02-26 at 3.23.0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59" y="2589785"/>
            <a:ext cx="8368490" cy="339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84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&amp;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524" y="1987611"/>
            <a:ext cx="7345363" cy="39319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Collaborative Filtering</a:t>
            </a:r>
          </a:p>
          <a:p>
            <a:r>
              <a:rPr lang="en-US" dirty="0" smtClean="0"/>
              <a:t>Clustering Techniques</a:t>
            </a:r>
          </a:p>
          <a:p>
            <a:r>
              <a:rPr lang="en-US" dirty="0" smtClean="0"/>
              <a:t>Classification Algorithms</a:t>
            </a:r>
          </a:p>
          <a:p>
            <a:r>
              <a:rPr lang="en-US" dirty="0" smtClean="0"/>
              <a:t>Association Rules</a:t>
            </a:r>
          </a:p>
          <a:p>
            <a:r>
              <a:rPr lang="en-US" dirty="0" smtClean="0"/>
              <a:t>Frequent Pattern Mining</a:t>
            </a:r>
          </a:p>
          <a:p>
            <a:r>
              <a:rPr lang="en-US" dirty="0" smtClean="0"/>
              <a:t>Statistical libraries (Regression, SVM, …)</a:t>
            </a:r>
          </a:p>
          <a:p>
            <a:r>
              <a:rPr lang="en-US" dirty="0" smtClean="0"/>
              <a:t>Others…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216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Use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 descr="Screen shot 2013-02-26 at 12.12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0" y="1853123"/>
            <a:ext cx="7147528" cy="413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87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Our Context…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702" y="1778458"/>
            <a:ext cx="1141394" cy="11413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42" y="1924448"/>
            <a:ext cx="1506355" cy="9954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914" y="3065843"/>
            <a:ext cx="1268348" cy="9635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5130" y="4275599"/>
            <a:ext cx="371127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--Efficient in analyzing/mining data</a:t>
            </a:r>
          </a:p>
          <a:p>
            <a:r>
              <a:rPr lang="en-US" dirty="0" smtClean="0"/>
              <a:t>--Do not scale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967598" y="2074013"/>
            <a:ext cx="3685624" cy="2833318"/>
            <a:chOff x="4967598" y="2074013"/>
            <a:chExt cx="3685624" cy="283331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7793" y="2074013"/>
              <a:ext cx="3284613" cy="134221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967598" y="4261000"/>
              <a:ext cx="368562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--Efficient in managing big data</a:t>
              </a:r>
            </a:p>
            <a:p>
              <a:r>
                <a:rPr lang="en-US" dirty="0" smtClean="0"/>
                <a:t>--Does not analyze or mine the data</a:t>
              </a:r>
              <a:endParaRPr lang="en-US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2158297" y="5284930"/>
            <a:ext cx="5255380" cy="8029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How to integrate these two worlds together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10084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Going Research Effort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751" y="4459179"/>
            <a:ext cx="3724653" cy="821222"/>
          </a:xfrm>
          <a:solidFill>
            <a:srgbClr val="FFFFE9"/>
          </a:solidFill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Ricardo (VLDB’10): Integrating Hadoop and R using </a:t>
            </a:r>
            <a:r>
              <a:rPr lang="en-US" sz="2000" dirty="0" err="1" smtClean="0">
                <a:solidFill>
                  <a:srgbClr val="0000FF"/>
                </a:solidFill>
              </a:rPr>
              <a:t>Jaql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 descr="Screen shot 2013-02-26 at 12.58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64" y="1864508"/>
            <a:ext cx="4461033" cy="251526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4757368" y="1711528"/>
            <a:ext cx="4088797" cy="3721274"/>
            <a:chOff x="4757368" y="1711528"/>
            <a:chExt cx="4088797" cy="3721274"/>
          </a:xfrm>
        </p:grpSpPr>
        <p:pic>
          <p:nvPicPr>
            <p:cNvPr id="6" name="Picture 5" descr="Screen shot 2013-02-26 at 12.58.06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1711528"/>
              <a:ext cx="3893165" cy="274124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4757368" y="4538583"/>
              <a:ext cx="4088797" cy="894219"/>
            </a:xfrm>
            <a:prstGeom prst="rect">
              <a:avLst/>
            </a:prstGeom>
            <a:solidFill>
              <a:srgbClr val="FFFFE9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ts val="20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Arial" pitchFamily="34" charset="0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79438" indent="-228600" algn="l" defTabSz="914400" rtl="0" eaLnBrk="1" latinLnBrk="0" hangingPunct="1">
                <a:spcBef>
                  <a:spcPts val="600"/>
                </a:spcBef>
                <a:buClr>
                  <a:schemeClr val="bg2">
                    <a:lumMod val="60000"/>
                    <a:lumOff val="40000"/>
                  </a:schemeClr>
                </a:buClr>
                <a:buFont typeface="Arial" pitchFamily="34" charset="0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08038" indent="-228600" algn="l" defTabSz="914400" rtl="0" eaLnBrk="1" latinLnBrk="0" hangingPunct="1">
                <a:spcBef>
                  <a:spcPts val="6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Arial" pitchFamily="34" charset="0"/>
                <a:buChar char="•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36638" indent="-228600" algn="l" defTabSz="914400" rtl="0" eaLnBrk="1" latinLnBrk="0" hangingPunct="1">
                <a:spcBef>
                  <a:spcPts val="600"/>
                </a:spcBef>
                <a:buClr>
                  <a:schemeClr val="bg2">
                    <a:lumMod val="60000"/>
                    <a:lumOff val="40000"/>
                  </a:schemeClr>
                </a:buClr>
                <a:buFont typeface="Arial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265238" indent="-228600" algn="l" defTabSz="914400" rtl="0" eaLnBrk="1" latinLnBrk="0" hangingPunct="1">
                <a:spcBef>
                  <a:spcPts val="6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Arial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485900" indent="-228600" algn="l" defTabSz="914400" rtl="0" eaLnBrk="1" latinLnBrk="0" hangingPunct="1">
                <a:spcBef>
                  <a:spcPct val="20000"/>
                </a:spcBef>
                <a:buClr>
                  <a:schemeClr val="bg2">
                    <a:lumMod val="60000"/>
                    <a:lumOff val="40000"/>
                  </a:schemeClr>
                </a:buClr>
                <a:buFont typeface="Arial" pitchFamily="34" charset="0"/>
                <a:buChar char="•"/>
                <a:defRPr lang="en-US" sz="18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712913" indent="-228600" algn="l" defTabSz="914400" rtl="0" eaLnBrk="1" latinLnBrk="0" hangingPunct="1">
                <a:spcBef>
                  <a:spcPct val="200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Arial" pitchFamily="34" charset="0"/>
                <a:buChar char="•"/>
                <a:defRPr lang="en-US" sz="18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947863" indent="-228600" algn="l" defTabSz="914400" rtl="0" eaLnBrk="1" latinLnBrk="0" hangingPunct="1">
                <a:spcBef>
                  <a:spcPct val="20000"/>
                </a:spcBef>
                <a:buClr>
                  <a:schemeClr val="bg2">
                    <a:lumMod val="60000"/>
                    <a:lumOff val="40000"/>
                  </a:schemeClr>
                </a:buClr>
                <a:buFont typeface="Arial" pitchFamily="34" charset="0"/>
                <a:buChar char="•"/>
                <a:defRPr lang="en-US" sz="18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174875" indent="-228600" algn="l" defTabSz="914400" rtl="0" eaLnBrk="1" latinLnBrk="0" hangingPunct="1">
                <a:spcBef>
                  <a:spcPct val="200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Arial" pitchFamily="34" charset="0"/>
                <a:buChar char="•"/>
                <a:defRPr lang="en-US" sz="18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buNone/>
              </a:pPr>
              <a:r>
                <a:rPr lang="en-US" sz="2000" dirty="0" err="1" smtClean="0">
                  <a:solidFill>
                    <a:srgbClr val="0000FF"/>
                  </a:solidFill>
                </a:rPr>
                <a:t>Haloop</a:t>
              </a:r>
              <a:r>
                <a:rPr lang="en-US" sz="2000" dirty="0" smtClean="0">
                  <a:solidFill>
                    <a:srgbClr val="0000FF"/>
                  </a:solidFill>
                </a:rPr>
                <a:t> (SIGMOD’10): Supporting iterative processing in Hadoop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3366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334" y="1824907"/>
            <a:ext cx="6262663" cy="424061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Apache Mahout</a:t>
            </a:r>
          </a:p>
          <a:p>
            <a:pPr lvl="1"/>
            <a:r>
              <a:rPr lang="en-US" dirty="0" smtClean="0"/>
              <a:t>Open-source package on Hadoop for data mining and machine learning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b="1" dirty="0" smtClean="0">
                <a:solidFill>
                  <a:srgbClr val="800000"/>
                </a:solidFill>
              </a:rPr>
              <a:t>Revolution R (R-Hadoop)</a:t>
            </a:r>
          </a:p>
          <a:p>
            <a:pPr lvl="1"/>
            <a:r>
              <a:rPr lang="en-US" dirty="0" smtClean="0"/>
              <a:t>Extensions to R package to run on Hadoop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 descr="Mahout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1737312"/>
            <a:ext cx="136525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682" y="4820921"/>
            <a:ext cx="30480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50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829008"/>
            <a:ext cx="7345362" cy="1339850"/>
          </a:xfrm>
        </p:spPr>
        <p:txBody>
          <a:bodyPr/>
          <a:lstStyle/>
          <a:p>
            <a:r>
              <a:rPr lang="en-US" dirty="0" smtClean="0"/>
              <a:t>Apache Mahout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032" y="2949866"/>
            <a:ext cx="52324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03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4482</TotalTime>
  <Words>989</Words>
  <Application>Microsoft Macintosh PowerPoint</Application>
  <PresentationFormat>On-screen Show (4:3)</PresentationFormat>
  <Paragraphs>202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Capital</vt:lpstr>
      <vt:lpstr> </vt:lpstr>
      <vt:lpstr>Data Analytics</vt:lpstr>
      <vt:lpstr>Data Mining &amp; Machine Learning</vt:lpstr>
      <vt:lpstr>Tools &amp; Algorithms</vt:lpstr>
      <vt:lpstr>Common Use Cases</vt:lpstr>
      <vt:lpstr>In Our Context…</vt:lpstr>
      <vt:lpstr>On Going Research Effort</vt:lpstr>
      <vt:lpstr>Other Projects</vt:lpstr>
      <vt:lpstr>Apache Mahout</vt:lpstr>
      <vt:lpstr>Apache Mahout</vt:lpstr>
      <vt:lpstr>Goal 1: Machine Learning</vt:lpstr>
      <vt:lpstr>Goal 2: Scalability</vt:lpstr>
      <vt:lpstr>Mahout Package</vt:lpstr>
      <vt:lpstr>C1: Collaborative Filtering</vt:lpstr>
      <vt:lpstr>C2: Clustering</vt:lpstr>
      <vt:lpstr>C3: Classification</vt:lpstr>
      <vt:lpstr>FPM: Frequent Pattern Mining</vt:lpstr>
      <vt:lpstr>O: Others</vt:lpstr>
      <vt:lpstr>We Focus On…</vt:lpstr>
      <vt:lpstr>K-Means Algorithm</vt:lpstr>
      <vt:lpstr>K-Means Algorithm</vt:lpstr>
      <vt:lpstr>K-Means in MapReduce</vt:lpstr>
      <vt:lpstr>K-Means in MapReduce (Cont’d)</vt:lpstr>
      <vt:lpstr>K-Means Optimizations</vt:lpstr>
      <vt:lpstr>Naïve Bayes Classifier</vt:lpstr>
      <vt:lpstr>Naïve Bayes Classifier: Example</vt:lpstr>
      <vt:lpstr>Naïve Bayes Classifier (Cont’d)</vt:lpstr>
      <vt:lpstr>Naïve Bayes: Classify New Object</vt:lpstr>
      <vt:lpstr>Naïve Bayes: Classify New Object (Cont’d)</vt:lpstr>
      <vt:lpstr>Naïve Bayes: Classify New Object (Cont’d)</vt:lpstr>
      <vt:lpstr>Naïve Bayes: Classify New Object (Cont’d)</vt:lpstr>
      <vt:lpstr>Naïve Bayes in Hadoop</vt:lpstr>
      <vt:lpstr>Apache Mahout</vt:lpstr>
    </vt:vector>
  </TitlesOfParts>
  <Company>WPI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Eltabakh</dc:creator>
  <cp:lastModifiedBy>Mohamed Eltabakh</cp:lastModifiedBy>
  <cp:revision>406</cp:revision>
  <dcterms:created xsi:type="dcterms:W3CDTF">2013-01-13T20:33:29Z</dcterms:created>
  <dcterms:modified xsi:type="dcterms:W3CDTF">2015-02-13T05:29:55Z</dcterms:modified>
</cp:coreProperties>
</file>