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72" r:id="rId5"/>
    <p:sldId id="271" r:id="rId6"/>
    <p:sldId id="261" r:id="rId7"/>
    <p:sldId id="263" r:id="rId8"/>
    <p:sldId id="264" r:id="rId9"/>
    <p:sldId id="262" r:id="rId10"/>
    <p:sldId id="265" r:id="rId11"/>
    <p:sldId id="276" r:id="rId12"/>
    <p:sldId id="277" r:id="rId13"/>
    <p:sldId id="280" r:id="rId14"/>
    <p:sldId id="282" r:id="rId15"/>
    <p:sldId id="278" r:id="rId16"/>
    <p:sldId id="281" r:id="rId17"/>
    <p:sldId id="266" r:id="rId18"/>
    <p:sldId id="275" r:id="rId19"/>
    <p:sldId id="273" r:id="rId20"/>
    <p:sldId id="274" r:id="rId21"/>
    <p:sldId id="268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80C9B-BAE7-4757-AB6A-F0778E6D05C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1A4D-B046-4879-B45A-34985000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References: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http://visualoop.com/blog/3199/25-great-data-visualizations-made-with-tableau-public 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1A4D-B046-4879-B45A-3498500029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6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Reference:</a:t>
            </a:r>
          </a:p>
          <a:p>
            <a:r>
              <a:rPr lang="en-US" baseline="0" dirty="0" smtClean="0"/>
              <a:t>1) http://bevisualmag.ru/?p=2245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1A4D-B046-4879-B45A-3498500029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References:</a:t>
            </a:r>
          </a:p>
          <a:p>
            <a:pPr marL="228600" indent="-228600">
              <a:buAutoNum type="arabicParenR"/>
            </a:pP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http://www.clearlyandsimply.com/clearly_and_simply/2009/10/choropleth-maps-with-tableau.html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1A4D-B046-4879-B45A-3498500029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8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References:</a:t>
            </a:r>
          </a:p>
          <a:p>
            <a:r>
              <a:rPr lang="en-US" dirty="0" smtClean="0"/>
              <a:t>1)</a:t>
            </a:r>
            <a:r>
              <a:rPr lang="en-US" baseline="0" dirty="0" smtClean="0"/>
              <a:t> http://www.tableau.com/about/leadership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1A4D-B046-4879-B45A-3498500029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2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Reference: http://www.tableau.com/fr-fr/products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1A4D-B046-4879-B45A-3498500029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0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References:</a:t>
            </a:r>
          </a:p>
          <a:p>
            <a:r>
              <a:rPr lang="en-US" baseline="0" dirty="0" smtClean="0"/>
              <a:t>1) http://internewskenya.org/fellowshipblog/data-visualization-using-tableau-public/</a:t>
            </a:r>
          </a:p>
          <a:p>
            <a:r>
              <a:rPr lang="en-US" baseline="0" dirty="0" smtClean="0"/>
              <a:t>2) http://docs.treasuredata.com/articles/tableau-server</a:t>
            </a:r>
          </a:p>
          <a:p>
            <a:r>
              <a:rPr lang="en-US" baseline="0" dirty="0" smtClean="0"/>
              <a:t>3) http://blog.datalicious.com/sitecore-raw-data-analysis-tableau/ </a:t>
            </a:r>
          </a:p>
          <a:p>
            <a:r>
              <a:rPr lang="en-US" baseline="0" dirty="0" smtClean="0"/>
              <a:t>4)</a:t>
            </a:r>
          </a:p>
          <a:p>
            <a:r>
              <a:rPr lang="en-US" baseline="0" dirty="0" smtClean="0"/>
              <a:t>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1A4D-B046-4879-B45A-3498500029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8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References:</a:t>
            </a:r>
            <a:r>
              <a:rPr lang="en-US" baseline="0" dirty="0" smtClean="0"/>
              <a:t> </a:t>
            </a:r>
            <a:r>
              <a:rPr lang="en-US" dirty="0" smtClean="0"/>
              <a:t>http://interworks.co.uk/business-intelligence/tableau-desktop/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1A4D-B046-4879-B45A-3498500029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0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Reference:</a:t>
            </a:r>
          </a:p>
          <a:p>
            <a:pPr marL="228600" indent="-228600">
              <a:buAutoNum type="arabicParenR"/>
            </a:pPr>
            <a:r>
              <a:rPr lang="en-US" dirty="0" smtClean="0"/>
              <a:t>http://www.tableau.com/solutions/data-sources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1A4D-B046-4879-B45A-3498500029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Reference: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1) </a:t>
            </a:r>
            <a:r>
              <a:rPr lang="en-US" dirty="0" smtClean="0"/>
              <a:t>http://www.tableau.com/solutions/mobile-business-intelligence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1A4D-B046-4879-B45A-3498500029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1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References:</a:t>
            </a:r>
          </a:p>
          <a:p>
            <a:r>
              <a:rPr lang="en-US" dirty="0" smtClean="0"/>
              <a:t>1)</a:t>
            </a:r>
            <a:r>
              <a:rPr lang="en-US" baseline="0" dirty="0" smtClean="0"/>
              <a:t> http://www.tableau.com/gartner-magic-quadrant-2015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1A4D-B046-4879-B45A-3498500029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7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bleau.com/learn/whitepapers" TargetMode="External"/><Relationship Id="rId3" Type="http://schemas.openxmlformats.org/officeDocument/2006/relationships/hyperlink" Target="http://kb.tableau.com/" TargetMode="External"/><Relationship Id="rId7" Type="http://schemas.openxmlformats.org/officeDocument/2006/relationships/hyperlink" Target="http://www.jenunderwood.com/category/predictve-analytics/" TargetMode="External"/><Relationship Id="rId2" Type="http://schemas.openxmlformats.org/officeDocument/2006/relationships/hyperlink" Target="http://www.tableau.com/learn/trai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bleau.com/about/blog" TargetMode="External"/><Relationship Id="rId5" Type="http://schemas.openxmlformats.org/officeDocument/2006/relationships/hyperlink" Target="http://www.tableau.com/learn/events" TargetMode="External"/><Relationship Id="rId4" Type="http://schemas.openxmlformats.org/officeDocument/2006/relationships/hyperlink" Target="http://community.tableau.com/welcom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1" y="6096000"/>
            <a:ext cx="9055099" cy="76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	Mohammed Ayub 				Rakesh </a:t>
            </a:r>
            <a:r>
              <a:rPr lang="en-US" sz="24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Biradar</a:t>
            </a:r>
            <a:endParaRPr lang="en-US" sz="2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C:\Users\ayubm1\Desktop\Tableau-Presentation\images\tableau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2819400"/>
            <a:ext cx="91439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yubm1\Desktop\Tableau-Presentation\images\Tableau_main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yubm1\Desktop\Tableau-Presentation\images\Gartner-Magic-Quadrant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" y="997297"/>
            <a:ext cx="5791200" cy="58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400" y="11939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4) </a:t>
            </a:r>
            <a:r>
              <a:rPr lang="en-US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Industry Leader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for the third consecutive time </a:t>
            </a:r>
          </a:p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  in the magic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q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uadrant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676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“Tableau is the “sweetheart” of the BI Magic Quadrant”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	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             —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Gartner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1321" y="3124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“Tableau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Software continues to set the standards…”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             — Forrester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7270" y="43434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“Tableau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had the highest score in the area of in-house implementation by a very wide margin, skewing the entire chart. No other product came close”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	—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BARC</a:t>
            </a:r>
          </a:p>
        </p:txBody>
      </p:sp>
    </p:spTree>
    <p:extLst>
      <p:ext uri="{BB962C8B-B14F-4D97-AF65-F5344CB8AC3E}">
        <p14:creationId xmlns:p14="http://schemas.microsoft.com/office/powerpoint/2010/main" val="30769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Tableau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199"/>
            <a:ext cx="7086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Tableau has a highly scalable, n-tier client-server architecture that serves mobile clients, web clients and </a:t>
            </a:r>
            <a:r>
              <a:rPr lang="en-US" dirty="0" smtClean="0"/>
              <a:t>desktop-installed </a:t>
            </a:r>
            <a:r>
              <a:rPr lang="en-US" dirty="0"/>
              <a:t>software. </a:t>
            </a:r>
          </a:p>
        </p:txBody>
      </p:sp>
    </p:spTree>
    <p:extLst>
      <p:ext uri="{BB962C8B-B14F-4D97-AF65-F5344CB8AC3E}">
        <p14:creationId xmlns:p14="http://schemas.microsoft.com/office/powerpoint/2010/main" val="35975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Excel</a:t>
            </a:r>
          </a:p>
          <a:p>
            <a:r>
              <a:rPr lang="en-US" dirty="0" smtClean="0"/>
              <a:t>Oracle</a:t>
            </a:r>
          </a:p>
          <a:p>
            <a:r>
              <a:rPr lang="en-US" dirty="0" smtClean="0"/>
              <a:t>Cloudera</a:t>
            </a:r>
          </a:p>
          <a:p>
            <a:r>
              <a:rPr lang="en-US" dirty="0" smtClean="0"/>
              <a:t>CSV</a:t>
            </a:r>
          </a:p>
          <a:p>
            <a:r>
              <a:rPr lang="en-US" dirty="0" smtClean="0"/>
              <a:t>SQL DB</a:t>
            </a:r>
          </a:p>
          <a:p>
            <a:r>
              <a:rPr lang="en-US" dirty="0" smtClean="0"/>
              <a:t>HIVE</a:t>
            </a:r>
          </a:p>
          <a:p>
            <a:r>
              <a:rPr lang="en-US" dirty="0" err="1" smtClean="0"/>
              <a:t>Tera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Many more….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/ Balance Loader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Task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Tableau </a:t>
            </a:r>
            <a:r>
              <a:rPr lang="en-US" dirty="0" smtClean="0"/>
              <a:t>Server Components</a:t>
            </a:r>
          </a:p>
          <a:p>
            <a:pPr lvl="1"/>
            <a:r>
              <a:rPr lang="en-US" dirty="0" smtClean="0"/>
              <a:t>Application Server</a:t>
            </a:r>
          </a:p>
          <a:p>
            <a:pPr lvl="1"/>
            <a:r>
              <a:rPr lang="en-US" dirty="0" err="1" smtClean="0"/>
              <a:t>VizQL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Data Server</a:t>
            </a:r>
          </a:p>
        </p:txBody>
      </p:sp>
    </p:spTree>
    <p:extLst>
      <p:ext uri="{BB962C8B-B14F-4D97-AF65-F5344CB8AC3E}">
        <p14:creationId xmlns:p14="http://schemas.microsoft.com/office/powerpoint/2010/main" val="3681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Layers</a:t>
            </a:r>
            <a:endParaRPr lang="en-US" dirty="0"/>
          </a:p>
          <a:p>
            <a:pPr lvl="1"/>
            <a:r>
              <a:rPr lang="en-US" dirty="0" smtClean="0"/>
              <a:t>Fast Data Engine (In-memory connection)</a:t>
            </a:r>
          </a:p>
          <a:p>
            <a:pPr lvl="1"/>
            <a:r>
              <a:rPr lang="en-US" dirty="0" smtClean="0"/>
              <a:t>SQL Connector</a:t>
            </a:r>
          </a:p>
          <a:p>
            <a:pPr lvl="1"/>
            <a:r>
              <a:rPr lang="en-US" dirty="0" smtClean="0"/>
              <a:t>MDX Connector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VizQL</a:t>
            </a:r>
            <a:r>
              <a:rPr lang="en-US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- Unifies computer graphics and databases.</a:t>
            </a:r>
          </a:p>
          <a:p>
            <a:pPr lvl="1"/>
            <a:r>
              <a:rPr lang="en-US" sz="2400" dirty="0" smtClean="0">
                <a:latin typeface="Book Antiqua" panose="02040602050305030304" pitchFamily="18" charset="0"/>
              </a:rPr>
              <a:t>A new language for data </a:t>
            </a:r>
            <a:r>
              <a:rPr lang="en-US" sz="2400" dirty="0">
                <a:latin typeface="Book Antiqua" panose="02040602050305030304" pitchFamily="18" charset="0"/>
              </a:rPr>
              <a:t> </a:t>
            </a:r>
            <a:r>
              <a:rPr lang="en-US" sz="2400" dirty="0" smtClean="0">
                <a:latin typeface="Book Antiqua" panose="02040602050305030304" pitchFamily="18" charset="0"/>
              </a:rPr>
              <a:t>that translates </a:t>
            </a:r>
            <a:r>
              <a:rPr lang="en-US" sz="2400" dirty="0">
                <a:latin typeface="Book Antiqua" panose="02040602050305030304" pitchFamily="18" charset="0"/>
              </a:rPr>
              <a:t>your actions into a database query and then expresses the response graphically.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Memory Data Engine</a:t>
            </a:r>
            <a:r>
              <a:rPr lang="en-US" sz="2400" dirty="0" smtClean="0">
                <a:latin typeface="Book Antiqua" panose="02040602050305030304" pitchFamily="18" charset="0"/>
              </a:rPr>
              <a:t> -  </a:t>
            </a:r>
          </a:p>
          <a:p>
            <a:pPr lvl="1"/>
            <a:r>
              <a:rPr lang="en-US" sz="2400" dirty="0" smtClean="0">
                <a:latin typeface="Book Antiqua" panose="02040602050305030304" pitchFamily="18" charset="0"/>
              </a:rPr>
              <a:t>Architecture aware - Column store with novel techniques to extensively use L1 and L2 caches with near optimal throughput.</a:t>
            </a:r>
          </a:p>
          <a:p>
            <a:pPr lvl="1"/>
            <a:r>
              <a:rPr lang="en-US" sz="2400" dirty="0" smtClean="0">
                <a:latin typeface="Book Antiqua" panose="02040602050305030304" pitchFamily="18" charset="0"/>
              </a:rPr>
              <a:t>True Ad-hoc Queries- “On the fly” query support.</a:t>
            </a:r>
          </a:p>
          <a:p>
            <a:pPr lvl="1"/>
            <a:r>
              <a:rPr lang="en-US" sz="2400" dirty="0" smtClean="0">
                <a:latin typeface="Book Antiqua" panose="02040602050305030304" pitchFamily="18" charset="0"/>
              </a:rPr>
              <a:t>Flexible Data model</a:t>
            </a:r>
          </a:p>
          <a:p>
            <a:pPr lvl="1"/>
            <a:r>
              <a:rPr lang="en-US" sz="2400" dirty="0" smtClean="0">
                <a:latin typeface="Book Antiqua" panose="02040602050305030304" pitchFamily="18" charset="0"/>
              </a:rPr>
              <a:t>Instant load and </a:t>
            </a:r>
            <a:r>
              <a:rPr lang="en-US" sz="2400" dirty="0">
                <a:latin typeface="Book Antiqua" panose="02040602050305030304" pitchFamily="18" charset="0"/>
              </a:rPr>
              <a:t>c</a:t>
            </a:r>
            <a:r>
              <a:rPr lang="en-US" sz="2400" dirty="0" smtClean="0">
                <a:latin typeface="Book Antiqua" panose="02040602050305030304" pitchFamily="18" charset="0"/>
              </a:rPr>
              <a:t>onnection Time </a:t>
            </a:r>
          </a:p>
          <a:p>
            <a:pPr marL="0" indent="0">
              <a:buNone/>
            </a:pPr>
            <a:endParaRPr lang="en-US" sz="24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22960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Demo Time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Drawbacks of Tableau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Need IT expertise to prepare initial dataset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 Prohibitive- Desktop License - $1000-$2000/yr. Online hosting $500/yr.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Change management issues – Deployment versioning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Risky Security – ”Row Level” security.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Scheduling/Notification of Reports </a:t>
            </a:r>
          </a:p>
          <a:p>
            <a:pPr>
              <a:spcAft>
                <a:spcPts val="600"/>
              </a:spcAft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Topics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Introduction to Tableau and Products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Architecture and Technology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Charts and Dashboards in Tableau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Basic Tableau Features Demo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Tableau with R Demo </a:t>
            </a:r>
          </a:p>
          <a:p>
            <a:pPr marL="0" indent="0">
              <a:spcAft>
                <a:spcPts val="600"/>
              </a:spcAft>
              <a:buNone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ohammed\Downloads\BigDataManagmet\FinalPresentation\images\Tableau-Qlik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77" y="1106347"/>
            <a:ext cx="25717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248400" cy="7159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Other tools out in market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3074" name="Picture 2" descr="C:\Users\Mohammed\Downloads\BigDataManagmet\FinalPresentation\images\Tableau-MicroStrate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3" y="1447800"/>
            <a:ext cx="31576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ohammed\Downloads\BigDataManagmet\FinalPresentation\images\Tableau-Tibco-Spotfi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971800" cy="12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ohammed\Downloads\BigDataManagmet\FinalPresentation\images\Tableau-d3-j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7" y="3733800"/>
            <a:ext cx="595999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ohammed\Downloads\BigDataManagmet\FinalPresentation\images\Tableau-fusionchart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04" y="5045881"/>
            <a:ext cx="3048296" cy="18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ohammed\Downloads\BigDataManagmet\FinalPresentation\images\Tableau-B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57" y="3332763"/>
            <a:ext cx="2961498" cy="80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References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Books - </a:t>
            </a:r>
          </a:p>
          <a:p>
            <a:r>
              <a:rPr lang="en-US" sz="1600" dirty="0" smtClean="0">
                <a:latin typeface="Book Antiqua" panose="02040602050305030304" pitchFamily="18" charset="0"/>
              </a:rPr>
              <a:t>Learning Tableau – Joshua Milligan, April 2015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Communicating Data with </a:t>
            </a:r>
            <a:r>
              <a:rPr lang="en-US" sz="1600" dirty="0" smtClean="0">
                <a:latin typeface="Book Antiqua" panose="02040602050305030304" pitchFamily="18" charset="0"/>
              </a:rPr>
              <a:t>Tableau – Ben Jones, July 2014</a:t>
            </a:r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Tutorial Links </a:t>
            </a:r>
            <a:r>
              <a:rPr lang="en-US" sz="2800" dirty="0" smtClean="0">
                <a:latin typeface="Book Antiqua" panose="02040602050305030304" pitchFamily="18" charset="0"/>
              </a:rPr>
              <a:t>- </a:t>
            </a:r>
          </a:p>
          <a:p>
            <a:r>
              <a:rPr lang="en-US" sz="1600" dirty="0" smtClean="0">
                <a:latin typeface="Book Antiqua" panose="02040602050305030304" pitchFamily="18" charset="0"/>
                <a:hlinkClick r:id="rId2"/>
              </a:rPr>
              <a:t>http</a:t>
            </a:r>
            <a:r>
              <a:rPr lang="en-US" sz="1600" dirty="0">
                <a:latin typeface="Book Antiqua" panose="02040602050305030304" pitchFamily="18" charset="0"/>
                <a:hlinkClick r:id="rId2"/>
              </a:rPr>
              <a:t>://</a:t>
            </a:r>
            <a:r>
              <a:rPr lang="en-US" sz="1600" dirty="0" smtClean="0">
                <a:latin typeface="Book Antiqua" panose="02040602050305030304" pitchFamily="18" charset="0"/>
                <a:hlinkClick r:id="rId2"/>
              </a:rPr>
              <a:t>www.tableau.com/learn/training</a:t>
            </a:r>
            <a:r>
              <a:rPr lang="en-US" sz="1600" dirty="0" smtClean="0">
                <a:latin typeface="Book Antiqua" panose="02040602050305030304" pitchFamily="18" charset="0"/>
              </a:rPr>
              <a:t> </a:t>
            </a:r>
          </a:p>
          <a:p>
            <a:r>
              <a:rPr lang="en-US" sz="1600" dirty="0">
                <a:latin typeface="Book Antiqua" panose="02040602050305030304" pitchFamily="18" charset="0"/>
                <a:hlinkClick r:id="rId3"/>
              </a:rPr>
              <a:t>http://kb.tableau.com</a:t>
            </a:r>
            <a:r>
              <a:rPr lang="en-US" sz="1600" dirty="0" smtClean="0">
                <a:latin typeface="Book Antiqua" panose="02040602050305030304" pitchFamily="18" charset="0"/>
                <a:hlinkClick r:id="rId3"/>
              </a:rPr>
              <a:t>/</a:t>
            </a:r>
            <a:r>
              <a:rPr lang="en-US" sz="1600" dirty="0" smtClean="0">
                <a:latin typeface="Book Antiqua" panose="02040602050305030304" pitchFamily="18" charset="0"/>
              </a:rPr>
              <a:t>    </a:t>
            </a:r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Community - </a:t>
            </a:r>
            <a:r>
              <a:rPr lang="en-US" sz="1600" dirty="0">
                <a:latin typeface="Book Antiqua" panose="02040602050305030304" pitchFamily="18" charset="0"/>
                <a:hlinkClick r:id="rId4"/>
              </a:rPr>
              <a:t>http://</a:t>
            </a:r>
            <a:r>
              <a:rPr lang="en-US" sz="1600" dirty="0" smtClean="0">
                <a:latin typeface="Book Antiqua" panose="02040602050305030304" pitchFamily="18" charset="0"/>
                <a:hlinkClick r:id="rId4"/>
              </a:rPr>
              <a:t>community.tableau.com/welcome</a:t>
            </a:r>
            <a:r>
              <a:rPr lang="en-US" sz="1600" dirty="0" smtClean="0">
                <a:latin typeface="Book Antiqua" panose="02040602050305030304" pitchFamily="18" charset="0"/>
              </a:rPr>
              <a:t> </a:t>
            </a:r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Conferences - </a:t>
            </a:r>
            <a:r>
              <a:rPr lang="en-US" sz="1600" dirty="0">
                <a:latin typeface="Book Antiqua" panose="02040602050305030304" pitchFamily="18" charset="0"/>
                <a:hlinkClick r:id="rId5"/>
              </a:rPr>
              <a:t>http://</a:t>
            </a:r>
            <a:r>
              <a:rPr lang="en-US" sz="1600" dirty="0" smtClean="0">
                <a:latin typeface="Book Antiqua" panose="02040602050305030304" pitchFamily="18" charset="0"/>
                <a:hlinkClick r:id="rId5"/>
              </a:rPr>
              <a:t>www.tableau.com/learn/events</a:t>
            </a:r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Blogs - </a:t>
            </a:r>
            <a:r>
              <a:rPr lang="en-US" sz="1600" dirty="0">
                <a:latin typeface="Book Antiqua" panose="02040602050305030304" pitchFamily="18" charset="0"/>
                <a:hlinkClick r:id="rId6"/>
              </a:rPr>
              <a:t>http://</a:t>
            </a:r>
            <a:r>
              <a:rPr lang="en-US" sz="1600" dirty="0" smtClean="0">
                <a:latin typeface="Book Antiqua" panose="02040602050305030304" pitchFamily="18" charset="0"/>
                <a:hlinkClick r:id="rId6"/>
              </a:rPr>
              <a:t>www.tableau.com/about/blog</a:t>
            </a:r>
            <a:r>
              <a:rPr lang="en-US" sz="1600" dirty="0" smtClean="0">
                <a:latin typeface="Book Antiqua" panose="02040602050305030304" pitchFamily="18" charset="0"/>
              </a:rPr>
              <a:t> </a:t>
            </a:r>
          </a:p>
          <a:p>
            <a:r>
              <a:rPr lang="en-US" sz="1600" dirty="0">
                <a:latin typeface="Book Antiqua" panose="02040602050305030304" pitchFamily="18" charset="0"/>
                <a:hlinkClick r:id="rId7"/>
              </a:rPr>
              <a:t>http://www.jenunderwood.com/category/predictve-analytics</a:t>
            </a:r>
            <a:r>
              <a:rPr lang="en-US" sz="1600" dirty="0" smtClean="0">
                <a:latin typeface="Book Antiqua" panose="02040602050305030304" pitchFamily="18" charset="0"/>
                <a:hlinkClick r:id="rId7"/>
              </a:rPr>
              <a:t>/</a:t>
            </a:r>
            <a:r>
              <a:rPr lang="en-US" sz="1600" dirty="0" smtClean="0">
                <a:latin typeface="Book Antiqua" panose="02040602050305030304" pitchFamily="18" charset="0"/>
              </a:rPr>
              <a:t> </a:t>
            </a:r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White </a:t>
            </a:r>
            <a:r>
              <a:rPr lang="en-US" sz="2800" dirty="0">
                <a:latin typeface="Book Antiqua" panose="02040602050305030304" pitchFamily="18" charset="0"/>
              </a:rPr>
              <a:t>Papers - </a:t>
            </a:r>
            <a:r>
              <a:rPr lang="en-US" sz="1600" dirty="0">
                <a:latin typeface="Book Antiqua" panose="02040602050305030304" pitchFamily="18" charset="0"/>
                <a:hlinkClick r:id="rId8"/>
              </a:rPr>
              <a:t>http://</a:t>
            </a:r>
            <a:r>
              <a:rPr lang="en-US" sz="1600" dirty="0" smtClean="0">
                <a:latin typeface="Book Antiqua" panose="02040602050305030304" pitchFamily="18" charset="0"/>
                <a:hlinkClick r:id="rId8"/>
              </a:rPr>
              <a:t>www.tableau.com/learn/whitepapers</a:t>
            </a:r>
            <a:r>
              <a:rPr lang="en-US" sz="1600" dirty="0" smtClean="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dirty="0">
              <a:latin typeface="Book Antiqua" panose="02040602050305030304" pitchFamily="18" charset="0"/>
            </a:endParaRPr>
          </a:p>
          <a:p>
            <a:endParaRPr lang="en-US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1"/>
            <a:ext cx="6858000" cy="121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Thank you &amp; Questions ???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051" name="Picture 3" descr="C:\Users\Mohammed\Downloads\BigDataManagmet\FinalPresentation\images\tableau-stud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1250"/>
            <a:ext cx="9138920" cy="37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5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Tableau Roots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229600" cy="1371600"/>
          </a:xfrm>
        </p:spPr>
        <p:txBody>
          <a:bodyPr/>
          <a:lstStyle/>
          <a:p>
            <a:r>
              <a:rPr lang="en-US" dirty="0" smtClean="0"/>
              <a:t> Headquarters in Seattle, Washington(2003)</a:t>
            </a:r>
          </a:p>
          <a:p>
            <a:r>
              <a:rPr lang="en-US" dirty="0" smtClean="0"/>
              <a:t> Revenue more than 400M and growing. </a:t>
            </a:r>
          </a:p>
          <a:p>
            <a:endParaRPr lang="en-US" dirty="0"/>
          </a:p>
        </p:txBody>
      </p:sp>
      <p:pic>
        <p:nvPicPr>
          <p:cNvPr id="2050" name="Picture 2" descr="C:\Users\ayubm1\Desktop\Tableau-Presentation\images\ChrisSto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990601"/>
            <a:ext cx="2400605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yubm1\Desktop\Tableau-Presentation\images\christianchabo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4384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yubm1\Desktop\Tableau-Presentation\images\PatHanrah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990600"/>
            <a:ext cx="24511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" y="3886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Christian Chabot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CEO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co-founder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534" y="3886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Chris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Stolte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CDO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co-founder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4205" y="3902148"/>
            <a:ext cx="298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Hanrahan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Chief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Scientist &amp;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co-founder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495800" cy="3657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Tableau Desktop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Tableau Server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Tableau Online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Tableau Reader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Tableau Public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3810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Tableau Products</a:t>
            </a:r>
          </a:p>
        </p:txBody>
      </p:sp>
    </p:spTree>
    <p:extLst>
      <p:ext uri="{BB962C8B-B14F-4D97-AF65-F5344CB8AC3E}">
        <p14:creationId xmlns:p14="http://schemas.microsoft.com/office/powerpoint/2010/main" val="33864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hammed\Downloads\BigDataManagmet\FinalPresentation\images\TableauDesk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609600"/>
            <a:ext cx="9144000" cy="48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hammed\Downloads\BigDataManagmet\FinalPresentation\images\tableau-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912"/>
            <a:ext cx="9144000" cy="60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ohammed\Downloads\BigDataManagmet\FinalPresentation\images\tableau_on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930729"/>
            <a:ext cx="9122229" cy="59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ohammed\Downloads\BigDataManagmet\FinalPresentation\images\tableau-r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6" y="533752"/>
            <a:ext cx="4844143" cy="616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ohammed\Downloads\BigDataManagmet\FinalPresentation\images\tableau-publ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752"/>
            <a:ext cx="9144000" cy="63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7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Use Tableau 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" y="990600"/>
            <a:ext cx="913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1) </a:t>
            </a:r>
            <a:r>
              <a:rPr lang="en-US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Easy of Use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- “You Don’t need a Data Genius to Operate it.”</a:t>
            </a:r>
          </a:p>
        </p:txBody>
      </p:sp>
      <p:pic>
        <p:nvPicPr>
          <p:cNvPr id="3075" name="Picture 3" descr="C:\Users\ayubm1\Desktop\Tableau-Presentation\images\Tableau-Easeof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24000"/>
            <a:ext cx="91313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82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2) Connect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to </a:t>
            </a:r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any Data Source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including </a:t>
            </a:r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Big Data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ayubm1\Desktop\Tableau-Presentation\images\Tableau-BigAndAny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43000"/>
            <a:ext cx="911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3) Compatible across </a:t>
            </a:r>
            <a:r>
              <a:rPr lang="en-US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Multiple Platforms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ayubm1\Desktop\Tableau-Presentation\images\TableauMultiPlat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763000" cy="31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yubm1\Desktop\Tableau-Presentation\images\TableauMultiPlatfor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962400"/>
            <a:ext cx="54483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3962400"/>
            <a:ext cx="91313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2600" y="4953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Security Protocols with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ActiveDirectory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via Tableau Server - Truly Mobile BI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ubm1\Desktop\Tableau-Presentation\images\tableau-custom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457200"/>
            <a:ext cx="913576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400" y="11939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4) </a:t>
            </a:r>
            <a:r>
              <a:rPr lang="en-US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Large Customer Base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484</Words>
  <Application>Microsoft Office PowerPoint</Application>
  <PresentationFormat>On-screen Show (4:3)</PresentationFormat>
  <Paragraphs>124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Aparajita</vt:lpstr>
      <vt:lpstr>Arial</vt:lpstr>
      <vt:lpstr>Book Antiqua</vt:lpstr>
      <vt:lpstr>Calibri</vt:lpstr>
      <vt:lpstr>Wingdings</vt:lpstr>
      <vt:lpstr>Office Theme</vt:lpstr>
      <vt:lpstr> Mohammed Ayub     Rakesh Biradar</vt:lpstr>
      <vt:lpstr>Topics</vt:lpstr>
      <vt:lpstr>Tableau Roots</vt:lpstr>
      <vt:lpstr>PowerPoint Presentation</vt:lpstr>
      <vt:lpstr>PowerPoint Presentation</vt:lpstr>
      <vt:lpstr>Why Use Tableau ?</vt:lpstr>
      <vt:lpstr>PowerPoint Presentation</vt:lpstr>
      <vt:lpstr>PowerPoint Presentation</vt:lpstr>
      <vt:lpstr>PowerPoint Presentation</vt:lpstr>
      <vt:lpstr>PowerPoint Presentation</vt:lpstr>
      <vt:lpstr>Tableau Architecture</vt:lpstr>
      <vt:lpstr>Clients</vt:lpstr>
      <vt:lpstr>Customer Data</vt:lpstr>
      <vt:lpstr>Gateway / Balance Loader</vt:lpstr>
      <vt:lpstr>Main Components</vt:lpstr>
      <vt:lpstr>Data Connectors</vt:lpstr>
      <vt:lpstr>Core Technology</vt:lpstr>
      <vt:lpstr>PowerPoint Presentation</vt:lpstr>
      <vt:lpstr>Drawbacks of Tableau</vt:lpstr>
      <vt:lpstr>Other tools out in market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Tableau</dc:title>
  <dc:creator>Ayub, Mohammed</dc:creator>
  <cp:lastModifiedBy>rakesh</cp:lastModifiedBy>
  <cp:revision>59</cp:revision>
  <dcterms:created xsi:type="dcterms:W3CDTF">2006-08-16T00:00:00Z</dcterms:created>
  <dcterms:modified xsi:type="dcterms:W3CDTF">2015-04-24T17:40:05Z</dcterms:modified>
</cp:coreProperties>
</file>