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orton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02" y="990600"/>
            <a:ext cx="8825658" cy="3329581"/>
          </a:xfrm>
        </p:spPr>
        <p:txBody>
          <a:bodyPr/>
          <a:lstStyle/>
          <a:p>
            <a:r>
              <a:rPr lang="en-US" dirty="0" smtClean="0"/>
              <a:t>Apache </a:t>
            </a:r>
            <a:r>
              <a:rPr lang="en-US" dirty="0" smtClean="0"/>
              <a:t>YARN</a:t>
            </a:r>
            <a:br>
              <a:rPr lang="en-US" dirty="0" smtClean="0"/>
            </a:br>
            <a:r>
              <a:rPr lang="en-US" sz="3600" dirty="0" smtClean="0"/>
              <a:t>Hadoop Next Generation Compute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23" y="5916370"/>
            <a:ext cx="4596140" cy="444325"/>
          </a:xfrm>
        </p:spPr>
        <p:txBody>
          <a:bodyPr/>
          <a:lstStyle/>
          <a:p>
            <a:r>
              <a:rPr lang="en-US" dirty="0" smtClean="0"/>
              <a:t>Sachin </a:t>
            </a:r>
            <a:r>
              <a:rPr lang="en-US" dirty="0" err="1" smtClean="0"/>
              <a:t>sudarshana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0" y="5807242"/>
            <a:ext cx="2122659" cy="8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Hadoop ecosystem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8" y="1606590"/>
            <a:ext cx="4764904" cy="1946735"/>
          </a:xfrm>
        </p:spPr>
      </p:pic>
      <p:pic>
        <p:nvPicPr>
          <p:cNvPr id="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11" y="3834062"/>
            <a:ext cx="9160497" cy="27274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9424735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Hortonworks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8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4446" y="2963307"/>
            <a:ext cx="3693279" cy="140053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0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 of YARN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8752"/>
              </p:ext>
            </p:extLst>
          </p:nvPr>
        </p:nvGraphicFramePr>
        <p:xfrm>
          <a:off x="529389" y="1853248"/>
          <a:ext cx="11367250" cy="4312741"/>
        </p:xfrm>
        <a:graphic>
          <a:graphicData uri="http://schemas.openxmlformats.org/drawingml/2006/table">
            <a:tbl>
              <a:tblPr/>
              <a:tblGrid>
                <a:gridCol w="5683625"/>
                <a:gridCol w="5683625"/>
              </a:tblGrid>
              <a:tr h="201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Feature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Description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85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Multi-tenancy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r>
                        <a:rPr lang="en-US" sz="1000" dirty="0"/>
                        <a:t>YARN allows multiple access engines (either open-source or proprietary) to use Hadoop as the common standard for batch, interactive and real-time engines that can simultaneously access the same data set.</a:t>
                      </a:r>
                    </a:p>
                    <a:p>
                      <a:r>
                        <a:rPr lang="en-US" sz="1000" dirty="0"/>
                        <a:t>Multi-tenant data processing improves an enterprise’s return on its Hadoop investments.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181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Cluster </a:t>
                      </a:r>
                      <a:r>
                        <a:rPr lang="en-US" sz="1000" dirty="0" smtClean="0"/>
                        <a:t>utilization &amp; Pluggable Scheduler</a:t>
                      </a:r>
                      <a:endParaRPr lang="en-US" sz="1000" dirty="0"/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YARN’s dynamic allocation of cluster resources improves utilization over more static </a:t>
                      </a:r>
                      <a:r>
                        <a:rPr lang="en-US" sz="1000" dirty="0" err="1"/>
                        <a:t>MapReduce</a:t>
                      </a:r>
                      <a:r>
                        <a:rPr lang="en-US" sz="1000" dirty="0"/>
                        <a:t> rules used in early versions of </a:t>
                      </a:r>
                      <a:r>
                        <a:rPr lang="en-US" sz="1000" dirty="0" smtClean="0"/>
                        <a:t>Hadoop</a:t>
                      </a:r>
                    </a:p>
                    <a:p>
                      <a:r>
                        <a:rPr lang="en-US" sz="1000" dirty="0" smtClean="0"/>
                        <a:t>Allows</a:t>
                      </a:r>
                      <a:r>
                        <a:rPr lang="en-US" sz="1000" baseline="0" dirty="0" smtClean="0"/>
                        <a:t> developers to plug-in their own resource-management code</a:t>
                      </a:r>
                      <a:endParaRPr lang="en-US" sz="1000" dirty="0"/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64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Scalability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Data center processing power continues to rapidly expand. YARN’s </a:t>
                      </a:r>
                      <a:r>
                        <a:rPr lang="en-US" sz="1000" dirty="0" err="1"/>
                        <a:t>ResourceManager</a:t>
                      </a:r>
                      <a:r>
                        <a:rPr lang="en-US" sz="1000" dirty="0"/>
                        <a:t> focuses exclusively on scheduling and keeps pace as clusters expand to thousands of nodes managing petabytes of data.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181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Compatibility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Existing </a:t>
                      </a:r>
                      <a:r>
                        <a:rPr lang="en-US" sz="1000" dirty="0" err="1"/>
                        <a:t>MapReduce</a:t>
                      </a:r>
                      <a:r>
                        <a:rPr lang="en-US" sz="1000" dirty="0"/>
                        <a:t> applications developed for Hadoop 1 can run YARN without any disruption to existing processes that already work</a:t>
                      </a:r>
                    </a:p>
                  </a:txBody>
                  <a:tcPr marL="52447" marR="52447" marT="26224" marB="26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24735" y="6488668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Hortonworks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497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32" y="1391276"/>
            <a:ext cx="6962775" cy="3962400"/>
          </a:xfrm>
        </p:spPr>
      </p:pic>
    </p:spTree>
    <p:extLst>
      <p:ext uri="{BB962C8B-B14F-4D97-AF65-F5344CB8AC3E}">
        <p14:creationId xmlns:p14="http://schemas.microsoft.com/office/powerpoint/2010/main" val="249596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38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YARN?</a:t>
            </a:r>
          </a:p>
          <a:p>
            <a:r>
              <a:rPr lang="en-US" dirty="0" smtClean="0"/>
              <a:t>MapReduce1 revisited</a:t>
            </a:r>
          </a:p>
          <a:p>
            <a:r>
              <a:rPr lang="en-US" dirty="0" smtClean="0"/>
              <a:t>Limitations of MR1</a:t>
            </a:r>
          </a:p>
          <a:p>
            <a:r>
              <a:rPr lang="en-US" dirty="0" smtClean="0"/>
              <a:t>Birth of YARN</a:t>
            </a:r>
          </a:p>
          <a:p>
            <a:r>
              <a:rPr lang="en-US" dirty="0" smtClean="0"/>
              <a:t>Architecture of </a:t>
            </a:r>
            <a:r>
              <a:rPr lang="en-US" dirty="0" smtClean="0"/>
              <a:t>YARN</a:t>
            </a:r>
          </a:p>
          <a:p>
            <a:r>
              <a:rPr lang="en-US" dirty="0" smtClean="0"/>
              <a:t>Application Lifecycle</a:t>
            </a:r>
          </a:p>
          <a:p>
            <a:r>
              <a:rPr lang="en-US" dirty="0" smtClean="0"/>
              <a:t>YARN v/s MRv2</a:t>
            </a:r>
            <a:endParaRPr lang="en-US" dirty="0" smtClean="0"/>
          </a:p>
          <a:p>
            <a:r>
              <a:rPr lang="en-US" dirty="0" smtClean="0"/>
              <a:t>Change in the </a:t>
            </a:r>
            <a:r>
              <a:rPr lang="en-US" dirty="0" smtClean="0"/>
              <a:t>Hadoop </a:t>
            </a:r>
            <a:r>
              <a:rPr lang="en-US" dirty="0" smtClean="0"/>
              <a:t>Ecosystem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Key Benefits of YARN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12813"/>
            <a:ext cx="8946541" cy="4195481"/>
          </a:xfrm>
        </p:spPr>
        <p:txBody>
          <a:bodyPr/>
          <a:lstStyle/>
          <a:p>
            <a:r>
              <a:rPr lang="en-US" dirty="0" smtClean="0"/>
              <a:t>Stands for “Yet-Another-Resource-Negotiator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Cluster Resource </a:t>
            </a:r>
            <a:r>
              <a:rPr lang="en-US" dirty="0" err="1" smtClean="0"/>
              <a:t>Managament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new framework that facilitates writing “arbitrary” distributed processing frameworks and applications.</a:t>
            </a:r>
          </a:p>
          <a:p>
            <a:endParaRPr lang="en-US" dirty="0"/>
          </a:p>
          <a:p>
            <a:r>
              <a:rPr lang="en-US" dirty="0" smtClean="0"/>
              <a:t>Popularly christened as the “Data Operating System” for Hadoop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55" y="4792187"/>
            <a:ext cx="2395644" cy="17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77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MapReduce1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07958"/>
            <a:ext cx="9403742" cy="4740441"/>
          </a:xfrm>
        </p:spPr>
        <p:txBody>
          <a:bodyPr/>
          <a:lstStyle/>
          <a:p>
            <a:r>
              <a:rPr lang="en-US" dirty="0" smtClean="0"/>
              <a:t>Current MR system consists of:</a:t>
            </a:r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– which is the master</a:t>
            </a:r>
          </a:p>
          <a:p>
            <a:pPr lvl="1"/>
            <a:r>
              <a:rPr lang="en-US" dirty="0" err="1" smtClean="0"/>
              <a:t>TaskTrackers</a:t>
            </a:r>
            <a:r>
              <a:rPr lang="en-US" dirty="0" smtClean="0"/>
              <a:t> – the per-node slaves</a:t>
            </a:r>
          </a:p>
        </p:txBody>
      </p:sp>
      <p:pic>
        <p:nvPicPr>
          <p:cNvPr id="5" name="Picture 4" descr="http://hortonworks.com/wp-content/uploads/2012/08/MRAr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9" y="2908488"/>
            <a:ext cx="5486399" cy="357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18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MR1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Low cluster utilization</a:t>
            </a:r>
          </a:p>
          <a:p>
            <a:pPr lvl="1"/>
            <a:r>
              <a:rPr lang="en-US" dirty="0" smtClean="0"/>
              <a:t>Issues when “map slots” are full while “reduce slots” might be empty and vice-versa</a:t>
            </a:r>
          </a:p>
          <a:p>
            <a:r>
              <a:rPr lang="en-US" dirty="0" smtClean="0"/>
              <a:t>Scalability bottlenecks</a:t>
            </a:r>
          </a:p>
          <a:p>
            <a:pPr lvl="1"/>
            <a:r>
              <a:rPr lang="en-US" dirty="0" smtClean="0"/>
              <a:t>Overburdened </a:t>
            </a:r>
            <a:r>
              <a:rPr lang="en-US" dirty="0" err="1" smtClean="0"/>
              <a:t>JobTracker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racking </a:t>
            </a:r>
            <a:r>
              <a:rPr lang="en-US" dirty="0"/>
              <a:t>of resource consumption and job life-cycle management becomes very difficult</a:t>
            </a:r>
            <a:endParaRPr lang="en-US" dirty="0" smtClean="0"/>
          </a:p>
          <a:p>
            <a:r>
              <a:rPr lang="en-US" dirty="0" smtClean="0"/>
              <a:t>Lacks support for Alternate Paradigms and Services</a:t>
            </a:r>
            <a:endParaRPr lang="en-US" dirty="0" smtClean="0"/>
          </a:p>
          <a:p>
            <a:pPr lvl="1"/>
            <a:r>
              <a:rPr lang="en-US" dirty="0" smtClean="0"/>
              <a:t>Everything needs to be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Pregel</a:t>
            </a:r>
            <a:r>
              <a:rPr lang="en-US" dirty="0" smtClean="0"/>
              <a:t>/ Apache </a:t>
            </a:r>
            <a:r>
              <a:rPr lang="en-US" dirty="0" err="1" smtClean="0"/>
              <a:t>Giraph</a:t>
            </a:r>
            <a:r>
              <a:rPr lang="en-US" dirty="0" smtClean="0"/>
              <a:t>, MPI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3585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YARN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YARN was designed to overcome these shortcomings of MR1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Born out of Yahoo! in 2008</a:t>
            </a:r>
          </a:p>
          <a:p>
            <a:pPr lvl="1"/>
            <a:r>
              <a:rPr lang="en-US" dirty="0" smtClean="0"/>
              <a:t>Currently a sub-project of the Apache Hadoop project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Included in Apache Hadoop 2.x onwards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Being proactively developed by </a:t>
            </a:r>
            <a:r>
              <a:rPr lang="en-US" dirty="0" smtClean="0">
                <a:hlinkClick r:id="rId2"/>
              </a:rPr>
              <a:t>Hortonworks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070">
            <a:off x="7683083" y="366059"/>
            <a:ext cx="2126371" cy="1594779"/>
          </a:xfrm>
          <a:prstGeom prst="rect">
            <a:avLst/>
          </a:prstGeom>
        </p:spPr>
      </p:pic>
      <p:pic>
        <p:nvPicPr>
          <p:cNvPr id="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39228" y="3848098"/>
            <a:ext cx="1841501" cy="2400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038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YARN</a:t>
            </a:r>
            <a:endParaRPr lang="en-US" dirty="0"/>
          </a:p>
        </p:txBody>
      </p:sp>
      <p:pic>
        <p:nvPicPr>
          <p:cNvPr id="4" name="Content Placeholder 3" descr="MapReduce NextGen Architectur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146" y="2294214"/>
            <a:ext cx="6626959" cy="3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85715" y="1743272"/>
            <a:ext cx="3176686" cy="138493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Resource Manager</a:t>
            </a:r>
          </a:p>
          <a:p>
            <a:r>
              <a:rPr lang="en-US" sz="1400" dirty="0" smtClean="0"/>
              <a:t>Containers</a:t>
            </a:r>
          </a:p>
          <a:p>
            <a:r>
              <a:rPr lang="en-US" sz="1400" dirty="0"/>
              <a:t>Application </a:t>
            </a:r>
            <a:r>
              <a:rPr lang="en-US" sz="1400" dirty="0" smtClean="0"/>
              <a:t>Master</a:t>
            </a:r>
          </a:p>
          <a:p>
            <a:r>
              <a:rPr lang="en-US" sz="1400" dirty="0" smtClean="0"/>
              <a:t>Node Manager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4105" y="6288505"/>
            <a:ext cx="24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Hortonworks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7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3156"/>
          </a:xfrm>
        </p:spPr>
        <p:txBody>
          <a:bodyPr/>
          <a:lstStyle/>
          <a:p>
            <a:r>
              <a:rPr lang="en-US" dirty="0" smtClean="0"/>
              <a:t>Application Lifecycle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78" y="1475874"/>
            <a:ext cx="5943373" cy="482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2546" y="5959642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Hortonworks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v/s MRv2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YARN != MRv2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YARN is a framework that can run applications which do not follow the </a:t>
            </a:r>
            <a:r>
              <a:rPr lang="en-US" dirty="0" err="1" smtClean="0"/>
              <a:t>MapReduce</a:t>
            </a:r>
            <a:r>
              <a:rPr lang="en-US" dirty="0" smtClean="0"/>
              <a:t>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run </a:t>
            </a:r>
            <a:r>
              <a:rPr lang="en-US" dirty="0" err="1" smtClean="0"/>
              <a:t>MapReduce</a:t>
            </a:r>
            <a:r>
              <a:rPr lang="en-US" dirty="0" smtClean="0"/>
              <a:t> jobs on YARN, the old MRv1 was rewritten into MRv2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MR job now controls its destiny via its own </a:t>
            </a:r>
            <a:r>
              <a:rPr lang="en-US" dirty="0" err="1" smtClean="0"/>
              <a:t>AppMaster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YARN </a:t>
            </a:r>
            <a:r>
              <a:rPr lang="en-US" i="1" dirty="0"/>
              <a:t>is a generic platform for any form of distributed application to run on, while MR2 is one such distributed application that runs the </a:t>
            </a:r>
            <a:r>
              <a:rPr lang="en-US" i="1" dirty="0" err="1"/>
              <a:t>MapReduce</a:t>
            </a:r>
            <a:r>
              <a:rPr lang="en-US" i="1" dirty="0"/>
              <a:t> framework on top of YARN.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432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734</TotalTime>
  <Words>433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Apache YARN Hadoop Next Generation Compute Platform</vt:lpstr>
      <vt:lpstr>Agenda</vt:lpstr>
      <vt:lpstr>What is YARN?</vt:lpstr>
      <vt:lpstr>MapReduce1 revisited</vt:lpstr>
      <vt:lpstr>Limitations of MR1</vt:lpstr>
      <vt:lpstr>Birth of YARN</vt:lpstr>
      <vt:lpstr>Architecture of YARN</vt:lpstr>
      <vt:lpstr>Application Lifecycle</vt:lpstr>
      <vt:lpstr>YARN v/s MRv2 debate</vt:lpstr>
      <vt:lpstr>Change in the Hadoop ecosystem</vt:lpstr>
      <vt:lpstr>DEMO</vt:lpstr>
      <vt:lpstr>Key Benefits of YARN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YARN</dc:title>
  <dc:creator>Sudarshana, Sachin</dc:creator>
  <cp:lastModifiedBy>Sudarshana, Sachin</cp:lastModifiedBy>
  <cp:revision>26</cp:revision>
  <dcterms:created xsi:type="dcterms:W3CDTF">2015-04-18T19:48:26Z</dcterms:created>
  <dcterms:modified xsi:type="dcterms:W3CDTF">2015-04-21T18:12:52Z</dcterms:modified>
</cp:coreProperties>
</file>