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43"/>
  </p:notesMasterIdLst>
  <p:handoutMasterIdLst>
    <p:handoutMasterId r:id="rId44"/>
  </p:handoutMasterIdLst>
  <p:sldIdLst>
    <p:sldId id="302" r:id="rId3"/>
    <p:sldId id="343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10" r:id="rId25"/>
    <p:sldId id="307" r:id="rId26"/>
    <p:sldId id="308" r:id="rId27"/>
    <p:sldId id="315" r:id="rId28"/>
    <p:sldId id="318" r:id="rId29"/>
    <p:sldId id="314" r:id="rId30"/>
    <p:sldId id="317" r:id="rId31"/>
    <p:sldId id="312" r:id="rId32"/>
    <p:sldId id="313" r:id="rId33"/>
    <p:sldId id="319" r:id="rId34"/>
    <p:sldId id="316" r:id="rId35"/>
    <p:sldId id="345" r:id="rId36"/>
    <p:sldId id="346" r:id="rId37"/>
    <p:sldId id="347" r:id="rId38"/>
    <p:sldId id="348" r:id="rId39"/>
    <p:sldId id="349" r:id="rId40"/>
    <p:sldId id="344" r:id="rId41"/>
    <p:sldId id="320" r:id="rId42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D95"/>
    <a:srgbClr val="46A0DC"/>
    <a:srgbClr val="B7A079"/>
    <a:srgbClr val="2C6A8C"/>
    <a:srgbClr val="000000"/>
    <a:srgbClr val="FFFFFF"/>
    <a:srgbClr val="6D6D6D"/>
    <a:srgbClr val="AB192D"/>
    <a:srgbClr val="C4122F"/>
    <a:srgbClr val="B2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9" autoAdjust="0"/>
    <p:restoredTop sz="94579" autoAdjust="0"/>
  </p:normalViewPr>
  <p:slideViewPr>
    <p:cSldViewPr showGuides="1">
      <p:cViewPr varScale="1">
        <p:scale>
          <a:sx n="82" d="100"/>
          <a:sy n="82" d="100"/>
        </p:scale>
        <p:origin x="-1744" y="-120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gs" Target="tags/tag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4/17/15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4/17/15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dirty="0" smtClean="0">
                <a:latin typeface="Calibri" pitchFamily="34" charset="0"/>
              </a:rPr>
              <a:t>This PowerPoint</a:t>
            </a:r>
            <a:r>
              <a:rPr lang="en-US" b="0" baseline="0" dirty="0" smtClean="0">
                <a:latin typeface="Calibri" pitchFamily="34" charset="0"/>
              </a:rPr>
              <a:t> Template includes a series of slide masters with predefined layouts and color schemes for formatting slides</a:t>
            </a:r>
          </a:p>
          <a:p>
            <a:pPr algn="l">
              <a:buFont typeface="Arial" pitchFamily="34" charset="0"/>
              <a:buChar char="•"/>
            </a:pPr>
            <a:r>
              <a:rPr lang="en-US" b="0" baseline="0" dirty="0" smtClean="0">
                <a:latin typeface="Calibri" pitchFamily="34" charset="0"/>
              </a:rPr>
              <a:t> Slide Masters are displayed when you right click on a slide and select </a:t>
            </a:r>
            <a:r>
              <a:rPr lang="en-US" b="1" baseline="0" dirty="0" smtClean="0">
                <a:latin typeface="Calibri" pitchFamily="34" charset="0"/>
              </a:rPr>
              <a:t>Layout</a:t>
            </a:r>
            <a:r>
              <a:rPr lang="en-US" b="0" baseline="0" dirty="0" smtClean="0">
                <a:latin typeface="Calibri" pitchFamily="34" charset="0"/>
              </a:rPr>
              <a:t> from menu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23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25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26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http://bi-</a:t>
            </a:r>
            <a:r>
              <a:rPr lang="en-US" dirty="0" err="1" smtClean="0"/>
              <a:t>insider.com</a:t>
            </a:r>
            <a:r>
              <a:rPr lang="en-US" dirty="0" smtClean="0"/>
              <a:t>/portfolio/sap-</a:t>
            </a:r>
            <a:r>
              <a:rPr lang="en-US" dirty="0" err="1" smtClean="0"/>
              <a:t>hana</a:t>
            </a:r>
            <a:r>
              <a:rPr lang="en-US" dirty="0" smtClean="0"/>
              <a:t>-platform-technical-overview/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28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itgility.com</a:t>
            </a:r>
            <a:r>
              <a:rPr lang="en-US" dirty="0" smtClean="0"/>
              <a:t>/solutions/converged-infrastructure/ci-for-business-analytics/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41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30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31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Relationship Id="rId3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0" y="2981885"/>
            <a:ext cx="395841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6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0" y="2981885"/>
            <a:ext cx="395841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6858000" cy="1676400"/>
          </a:xfrm>
        </p:spPr>
        <p:txBody>
          <a:bodyPr anchor="b" anchorCtr="0"/>
          <a:lstStyle>
            <a:lvl1pPr algn="l">
              <a:defRPr lang="en-US" sz="4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362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1331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2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097" y="6391656"/>
            <a:ext cx="45929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45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20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91657"/>
            <a:ext cx="457200" cy="313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tools.hana.ondemand.com/luna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038600"/>
            <a:ext cx="7924800" cy="1143000"/>
          </a:xfrm>
        </p:spPr>
        <p:txBody>
          <a:bodyPr/>
          <a:lstStyle/>
          <a:p>
            <a:r>
              <a:rPr lang="en-US" dirty="0"/>
              <a:t>A Study of</a:t>
            </a:r>
            <a:br>
              <a:rPr lang="en-US" dirty="0"/>
            </a:br>
            <a:r>
              <a:rPr lang="en-US" dirty="0"/>
              <a:t>Main Memory Database </a:t>
            </a: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sz="2800" dirty="0" smtClean="0"/>
              <a:t>General </a:t>
            </a:r>
            <a:r>
              <a:rPr lang="en-US" sz="2800" dirty="0"/>
              <a:t>Idea and Applications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81200" y="4724400"/>
            <a:ext cx="6858000" cy="1905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Hongnan Li</a:t>
            </a:r>
          </a:p>
          <a:p>
            <a:pPr algn="r"/>
            <a:r>
              <a:rPr lang="en-US" dirty="0" err="1" smtClean="0"/>
              <a:t>Yanpu</a:t>
            </a:r>
            <a:r>
              <a:rPr lang="en-US" dirty="0" smtClean="0"/>
              <a:t> Li</a:t>
            </a:r>
          </a:p>
          <a:p>
            <a:pPr algn="r"/>
            <a:r>
              <a:rPr lang="en-US" dirty="0" smtClean="0"/>
              <a:t>Chong Zhou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Backup Battery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31829"/>
            <a:ext cx="8229600" cy="246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740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534400" cy="5715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Uninterruptable power Supply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5722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377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Error-Correcting Memory</a:t>
            </a:r>
            <a:br>
              <a:rPr lang="en-US" dirty="0" smtClean="0"/>
            </a:br>
            <a:r>
              <a:rPr lang="en-US" dirty="0" smtClean="0"/>
              <a:t>(ECCM)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1438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564357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http://en.wikipedia.org/wiki/ECC_memory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2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Checking-point bring a copy of main memory to Disk</a:t>
            </a:r>
          </a:p>
          <a:p>
            <a:pPr lvl="1"/>
            <a:r>
              <a:rPr lang="en-US" dirty="0" smtClean="0"/>
              <a:t>Store in big blocks, big block is efficient in written.</a:t>
            </a:r>
          </a:p>
          <a:p>
            <a:r>
              <a:rPr lang="en-US" dirty="0" smtClean="0"/>
              <a:t>Improvement on Failure Recovery </a:t>
            </a:r>
          </a:p>
          <a:p>
            <a:pPr lvl="1"/>
            <a:r>
              <a:rPr lang="en-US" dirty="0" smtClean="0"/>
              <a:t>Recover on demand</a:t>
            </a:r>
          </a:p>
          <a:p>
            <a:pPr lvl="1"/>
            <a:r>
              <a:rPr lang="en-US" dirty="0" smtClean="0"/>
              <a:t>Using disk array to parallel recover.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7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Control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Disk DB locking</a:t>
            </a:r>
          </a:p>
          <a:p>
            <a:pPr lvl="1"/>
            <a:r>
              <a:rPr lang="en-US" dirty="0" smtClean="0"/>
              <a:t>Using hash table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Mechanism of MMDB locking</a:t>
            </a:r>
          </a:p>
          <a:p>
            <a:pPr lvl="1"/>
            <a:r>
              <a:rPr lang="en-US" dirty="0" smtClean="0"/>
              <a:t>“2 bits locking”</a:t>
            </a:r>
          </a:p>
          <a:p>
            <a:pPr lvl="2"/>
            <a:r>
              <a:rPr lang="en-US" dirty="0" smtClean="0"/>
              <a:t>Pay a little more space per records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1524000" y="3124200"/>
            <a:ext cx="157163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Lock table</a:t>
            </a:r>
            <a:endParaRPr lang="en-US" dirty="0"/>
          </a:p>
        </p:txBody>
      </p:sp>
      <p:sp>
        <p:nvSpPr>
          <p:cNvPr id="5" name="圆角矩形 4"/>
          <p:cNvSpPr/>
          <p:nvPr/>
        </p:nvSpPr>
        <p:spPr>
          <a:xfrm>
            <a:off x="4214810" y="2214554"/>
            <a:ext cx="4143404" cy="17145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6" name="圆角矩形 5"/>
          <p:cNvSpPr/>
          <p:nvPr/>
        </p:nvSpPr>
        <p:spPr>
          <a:xfrm>
            <a:off x="4357686" y="2357430"/>
            <a:ext cx="3857652" cy="21431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7" name="圆角矩形 6"/>
          <p:cNvSpPr/>
          <p:nvPr/>
        </p:nvSpPr>
        <p:spPr>
          <a:xfrm>
            <a:off x="1600200" y="3200400"/>
            <a:ext cx="428628" cy="523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接箭头连接符 8"/>
          <p:cNvCxnSpPr>
            <a:stCxn id="7" idx="3"/>
          </p:cNvCxnSpPr>
          <p:nvPr/>
        </p:nvCxnSpPr>
        <p:spPr>
          <a:xfrm flipV="1">
            <a:off x="2028828" y="2428868"/>
            <a:ext cx="2257420" cy="797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16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Structure:</a:t>
            </a:r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928794" y="2214554"/>
            <a:ext cx="6215106" cy="4286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428728" y="2214554"/>
            <a:ext cx="50006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928662" y="2214554"/>
            <a:ext cx="500066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571472" y="5214950"/>
            <a:ext cx="4500594" cy="928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any one </a:t>
            </a:r>
            <a:r>
              <a:rPr lang="en-US" dirty="0" smtClean="0">
                <a:solidFill>
                  <a:srgbClr val="FF0000"/>
                </a:solidFill>
              </a:rPr>
              <a:t>locking</a:t>
            </a:r>
            <a:r>
              <a:rPr lang="en-US" dirty="0" smtClean="0"/>
              <a:t> this record? “1” means yes, “0”means no.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2786050" y="3429000"/>
            <a:ext cx="4214842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any one </a:t>
            </a:r>
            <a:r>
              <a:rPr lang="en-US" dirty="0" smtClean="0">
                <a:solidFill>
                  <a:srgbClr val="FF0000"/>
                </a:solidFill>
              </a:rPr>
              <a:t>in waiting list</a:t>
            </a:r>
            <a:r>
              <a:rPr lang="en-US" dirty="0" smtClean="0"/>
              <a:t>? “1” means yes, “0”means no.</a:t>
            </a:r>
            <a:endParaRPr lang="en-US" dirty="0"/>
          </a:p>
        </p:txBody>
      </p:sp>
      <p:cxnSp>
        <p:nvCxnSpPr>
          <p:cNvPr id="12" name="直接箭头连接符 11"/>
          <p:cNvCxnSpPr>
            <a:stCxn id="8" idx="2"/>
            <a:endCxn id="9" idx="0"/>
          </p:cNvCxnSpPr>
          <p:nvPr/>
        </p:nvCxnSpPr>
        <p:spPr>
          <a:xfrm rot="16200000" flipH="1">
            <a:off x="714348" y="3107529"/>
            <a:ext cx="2571768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5" idx="2"/>
            <a:endCxn id="10" idx="1"/>
          </p:cNvCxnSpPr>
          <p:nvPr/>
        </p:nvCxnSpPr>
        <p:spPr>
          <a:xfrm rot="16200000" flipH="1">
            <a:off x="1589463" y="2732479"/>
            <a:ext cx="1285884" cy="1107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3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dirty="0" smtClean="0"/>
              <a:t>How this locking mechanism work?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1857356" y="1714488"/>
            <a:ext cx="50006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1357290" y="1714488"/>
            <a:ext cx="500066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" name="圆角矩形 5"/>
          <p:cNvSpPr/>
          <p:nvPr/>
        </p:nvSpPr>
        <p:spPr>
          <a:xfrm>
            <a:off x="2357422" y="1714488"/>
            <a:ext cx="1214446" cy="4286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857356" y="2643182"/>
            <a:ext cx="50006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1357290" y="2643182"/>
            <a:ext cx="500066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圆角矩形 8"/>
          <p:cNvSpPr/>
          <p:nvPr/>
        </p:nvSpPr>
        <p:spPr>
          <a:xfrm>
            <a:off x="2357422" y="2643182"/>
            <a:ext cx="1214446" cy="4286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1857356" y="3643314"/>
            <a:ext cx="50006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1357290" y="3643314"/>
            <a:ext cx="500066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2357422" y="3643314"/>
            <a:ext cx="1214446" cy="4286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1857356" y="5429264"/>
            <a:ext cx="50006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矩形 13"/>
          <p:cNvSpPr/>
          <p:nvPr/>
        </p:nvSpPr>
        <p:spPr>
          <a:xfrm>
            <a:off x="1357290" y="5429264"/>
            <a:ext cx="500066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2357422" y="5429264"/>
            <a:ext cx="1214446" cy="4286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5929322" y="1571612"/>
            <a:ext cx="2928958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Waiting List</a:t>
            </a:r>
            <a:endParaRPr lang="en-US" dirty="0"/>
          </a:p>
        </p:txBody>
      </p:sp>
      <p:sp>
        <p:nvSpPr>
          <p:cNvPr id="17" name="等腰三角形 16"/>
          <p:cNvSpPr/>
          <p:nvPr/>
        </p:nvSpPr>
        <p:spPr>
          <a:xfrm>
            <a:off x="0" y="1500174"/>
            <a:ext cx="714380" cy="571504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t1</a:t>
            </a:r>
            <a:endParaRPr lang="en-US" sz="1600" dirty="0"/>
          </a:p>
        </p:txBody>
      </p:sp>
      <p:sp>
        <p:nvSpPr>
          <p:cNvPr id="19" name="等腰三角形 18"/>
          <p:cNvSpPr/>
          <p:nvPr/>
        </p:nvSpPr>
        <p:spPr>
          <a:xfrm>
            <a:off x="4357686" y="2500306"/>
            <a:ext cx="714380" cy="571504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t1</a:t>
            </a:r>
            <a:endParaRPr lang="en-US" sz="1600" dirty="0"/>
          </a:p>
        </p:txBody>
      </p:sp>
      <p:sp>
        <p:nvSpPr>
          <p:cNvPr id="21" name="等腰三角形 20"/>
          <p:cNvSpPr/>
          <p:nvPr/>
        </p:nvSpPr>
        <p:spPr>
          <a:xfrm>
            <a:off x="0" y="2500306"/>
            <a:ext cx="714380" cy="571504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t2</a:t>
            </a:r>
            <a:endParaRPr lang="en-US" sz="1600" dirty="0"/>
          </a:p>
        </p:txBody>
      </p:sp>
      <p:cxnSp>
        <p:nvCxnSpPr>
          <p:cNvPr id="26" name="直接箭头连接符 25"/>
          <p:cNvCxnSpPr>
            <a:stCxn id="17" idx="4"/>
            <a:endCxn id="5" idx="1"/>
          </p:cNvCxnSpPr>
          <p:nvPr/>
        </p:nvCxnSpPr>
        <p:spPr>
          <a:xfrm rot="5400000" flipH="1" flipV="1">
            <a:off x="964397" y="1678785"/>
            <a:ext cx="142876" cy="642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右箭头 27"/>
          <p:cNvSpPr/>
          <p:nvPr/>
        </p:nvSpPr>
        <p:spPr>
          <a:xfrm rot="10800000">
            <a:off x="3643306" y="2500306"/>
            <a:ext cx="785818" cy="5000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30" name="直接箭头连接符 29"/>
          <p:cNvCxnSpPr>
            <a:stCxn id="21" idx="4"/>
            <a:endCxn id="8" idx="1"/>
          </p:cNvCxnSpPr>
          <p:nvPr/>
        </p:nvCxnSpPr>
        <p:spPr>
          <a:xfrm rot="5400000" flipH="1" flipV="1">
            <a:off x="928678" y="2643198"/>
            <a:ext cx="214314" cy="64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等腰三角形 30"/>
          <p:cNvSpPr/>
          <p:nvPr/>
        </p:nvSpPr>
        <p:spPr>
          <a:xfrm>
            <a:off x="4429124" y="3571876"/>
            <a:ext cx="714380" cy="571504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t1</a:t>
            </a:r>
            <a:endParaRPr lang="en-US" sz="1600" dirty="0"/>
          </a:p>
        </p:txBody>
      </p:sp>
      <p:sp>
        <p:nvSpPr>
          <p:cNvPr id="32" name="右箭头 31"/>
          <p:cNvSpPr/>
          <p:nvPr/>
        </p:nvSpPr>
        <p:spPr>
          <a:xfrm rot="10800000">
            <a:off x="3714744" y="3571876"/>
            <a:ext cx="785818" cy="5000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3" name="等腰三角形 32"/>
          <p:cNvSpPr/>
          <p:nvPr/>
        </p:nvSpPr>
        <p:spPr>
          <a:xfrm>
            <a:off x="4429124" y="5429264"/>
            <a:ext cx="714380" cy="571504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t2</a:t>
            </a:r>
            <a:endParaRPr lang="en-US" sz="1600" dirty="0"/>
          </a:p>
        </p:txBody>
      </p:sp>
      <p:sp>
        <p:nvSpPr>
          <p:cNvPr id="34" name="右箭头 33"/>
          <p:cNvSpPr/>
          <p:nvPr/>
        </p:nvSpPr>
        <p:spPr>
          <a:xfrm rot="10800000">
            <a:off x="3714744" y="5429264"/>
            <a:ext cx="785818" cy="5000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5" name="圆角矩形 34"/>
          <p:cNvSpPr/>
          <p:nvPr/>
        </p:nvSpPr>
        <p:spPr>
          <a:xfrm>
            <a:off x="5929322" y="2500306"/>
            <a:ext cx="2928958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Waiting List</a:t>
            </a:r>
            <a:endParaRPr lang="en-US" dirty="0"/>
          </a:p>
        </p:txBody>
      </p:sp>
      <p:sp>
        <p:nvSpPr>
          <p:cNvPr id="36" name="圆角矩形 35"/>
          <p:cNvSpPr/>
          <p:nvPr/>
        </p:nvSpPr>
        <p:spPr>
          <a:xfrm>
            <a:off x="5929322" y="3571876"/>
            <a:ext cx="2928958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Waiting List</a:t>
            </a:r>
            <a:endParaRPr lang="en-US" dirty="0"/>
          </a:p>
        </p:txBody>
      </p:sp>
      <p:sp>
        <p:nvSpPr>
          <p:cNvPr id="37" name="圆角矩形 36"/>
          <p:cNvSpPr/>
          <p:nvPr/>
        </p:nvSpPr>
        <p:spPr>
          <a:xfrm>
            <a:off x="5929322" y="5429264"/>
            <a:ext cx="2928958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Waiting List</a:t>
            </a:r>
            <a:endParaRPr lang="en-US" dirty="0"/>
          </a:p>
        </p:txBody>
      </p:sp>
      <p:sp>
        <p:nvSpPr>
          <p:cNvPr id="20" name="等腰三角形 19"/>
          <p:cNvSpPr/>
          <p:nvPr/>
        </p:nvSpPr>
        <p:spPr>
          <a:xfrm>
            <a:off x="5929322" y="3571876"/>
            <a:ext cx="714380" cy="571504"/>
          </a:xfrm>
          <a:prstGeom prst="triangl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t2</a:t>
            </a:r>
            <a:endParaRPr lang="en-US" sz="1600" dirty="0"/>
          </a:p>
        </p:txBody>
      </p:sp>
      <p:cxnSp>
        <p:nvCxnSpPr>
          <p:cNvPr id="39" name="直接箭头连接符 38"/>
          <p:cNvCxnSpPr>
            <a:stCxn id="20" idx="2"/>
            <a:endCxn id="33" idx="5"/>
          </p:cNvCxnSpPr>
          <p:nvPr/>
        </p:nvCxnSpPr>
        <p:spPr>
          <a:xfrm rot="5400000">
            <a:off x="4661298" y="4446992"/>
            <a:ext cx="1571636" cy="964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31" idx="5"/>
            <a:endCxn id="36" idx="1"/>
          </p:cNvCxnSpPr>
          <p:nvPr/>
        </p:nvCxnSpPr>
        <p:spPr>
          <a:xfrm>
            <a:off x="4964909" y="3857628"/>
            <a:ext cx="9644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1857356" y="4500570"/>
            <a:ext cx="50006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6" name="矩形 45"/>
          <p:cNvSpPr/>
          <p:nvPr/>
        </p:nvSpPr>
        <p:spPr>
          <a:xfrm>
            <a:off x="1357290" y="4500570"/>
            <a:ext cx="500066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7" name="圆角矩形 46"/>
          <p:cNvSpPr/>
          <p:nvPr/>
        </p:nvSpPr>
        <p:spPr>
          <a:xfrm>
            <a:off x="2357422" y="4500570"/>
            <a:ext cx="1214446" cy="4286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cxnSp>
        <p:nvCxnSpPr>
          <p:cNvPr id="49" name="直接箭头连接符 48"/>
          <p:cNvCxnSpPr>
            <a:stCxn id="31" idx="2"/>
            <a:endCxn id="46" idx="0"/>
          </p:cNvCxnSpPr>
          <p:nvPr/>
        </p:nvCxnSpPr>
        <p:spPr>
          <a:xfrm rot="5400000">
            <a:off x="2839629" y="2911075"/>
            <a:ext cx="357190" cy="2821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31" idx="3"/>
            <a:endCxn id="45" idx="0"/>
          </p:cNvCxnSpPr>
          <p:nvPr/>
        </p:nvCxnSpPr>
        <p:spPr>
          <a:xfrm rot="5400000">
            <a:off x="3268257" y="2982513"/>
            <a:ext cx="357190" cy="267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1857356" y="6215082"/>
            <a:ext cx="50006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3" name="矩形 52"/>
          <p:cNvSpPr/>
          <p:nvPr/>
        </p:nvSpPr>
        <p:spPr>
          <a:xfrm>
            <a:off x="1357290" y="6215082"/>
            <a:ext cx="500066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4" name="圆角矩形 53"/>
          <p:cNvSpPr/>
          <p:nvPr/>
        </p:nvSpPr>
        <p:spPr>
          <a:xfrm>
            <a:off x="2357422" y="6215082"/>
            <a:ext cx="1214446" cy="4286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cxnSp>
        <p:nvCxnSpPr>
          <p:cNvPr id="56" name="直接箭头连接符 55"/>
          <p:cNvCxnSpPr>
            <a:stCxn id="33" idx="2"/>
            <a:endCxn id="54" idx="3"/>
          </p:cNvCxnSpPr>
          <p:nvPr/>
        </p:nvCxnSpPr>
        <p:spPr>
          <a:xfrm rot="5400000">
            <a:off x="3786182" y="5786454"/>
            <a:ext cx="428628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21" idx="3"/>
            <a:endCxn id="20" idx="0"/>
          </p:cNvCxnSpPr>
          <p:nvPr/>
        </p:nvCxnSpPr>
        <p:spPr>
          <a:xfrm rot="16200000" flipH="1">
            <a:off x="3071818" y="357182"/>
            <a:ext cx="500066" cy="5929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5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access is much faster than disk access</a:t>
            </a:r>
          </a:p>
          <a:p>
            <a:pPr lvl="1"/>
            <a:r>
              <a:rPr lang="en-US" dirty="0" smtClean="0"/>
              <a:t>Hashing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(for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access)</a:t>
            </a:r>
            <a:r>
              <a:rPr lang="en-US" dirty="0" smtClean="0"/>
              <a:t> is faster</a:t>
            </a:r>
          </a:p>
          <a:p>
            <a:r>
              <a:rPr lang="en-US" dirty="0" smtClean="0"/>
              <a:t>T-tree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sorted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endParaRPr lang="en-US" dirty="0" smtClean="0"/>
          </a:p>
          <a:p>
            <a:pPr lvl="1"/>
            <a:r>
              <a:rPr lang="en-US" dirty="0" smtClean="0"/>
              <a:t>Save access time</a:t>
            </a:r>
          </a:p>
          <a:p>
            <a:r>
              <a:rPr lang="en-US" dirty="0" smtClean="0"/>
              <a:t>Using pointer</a:t>
            </a:r>
          </a:p>
          <a:p>
            <a:pPr lvl="1"/>
            <a:r>
              <a:rPr lang="en-US" dirty="0" smtClean="0"/>
              <a:t>Save some space</a:t>
            </a:r>
          </a:p>
        </p:txBody>
      </p:sp>
    </p:spTree>
    <p:extLst>
      <p:ext uri="{BB962C8B-B14F-4D97-AF65-F5344CB8AC3E}">
        <p14:creationId xmlns:p14="http://schemas.microsoft.com/office/powerpoint/2010/main" val="416177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T-tree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7"/>
            <a:ext cx="6477000" cy="343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4414" y="571501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http://en.wikipedia.org/wiki/T-tree#/media/File:T-tree-2.png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5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T-tree node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6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idea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MMDB</a:t>
            </a:r>
          </a:p>
          <a:p>
            <a:pPr marL="0" indent="0">
              <a:buNone/>
            </a:pPr>
            <a:r>
              <a:rPr lang="zh-CN" altLang="zh-CN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altLang="zh-CN" dirty="0" smtClean="0"/>
              <a:t>Mechanisms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details</a:t>
            </a:r>
            <a:endParaRPr lang="en-US" dirty="0" smtClean="0"/>
          </a:p>
          <a:p>
            <a:r>
              <a:rPr lang="en-US" dirty="0" smtClean="0"/>
              <a:t>Application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demonstration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/>
              <a:t> </a:t>
            </a:r>
            <a:r>
              <a:rPr lang="zh-CN" altLang="en-US" dirty="0" smtClean="0"/>
              <a:t>  </a:t>
            </a:r>
            <a:r>
              <a:rPr lang="en-US" altLang="zh-CN" dirty="0" smtClean="0"/>
              <a:t>-</a:t>
            </a:r>
            <a:r>
              <a:rPr lang="zh-CN" altLang="en-US" dirty="0" smtClean="0"/>
              <a:t> </a:t>
            </a:r>
            <a:r>
              <a:rPr lang="en-US" altLang="zh-CN" dirty="0" smtClean="0"/>
              <a:t>SAP</a:t>
            </a:r>
            <a:r>
              <a:rPr lang="zh-CN" altLang="en-US" dirty="0" smtClean="0"/>
              <a:t> </a:t>
            </a:r>
            <a:r>
              <a:rPr lang="en-US" altLang="zh-CN" dirty="0" smtClean="0"/>
              <a:t>HANA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19556" y="290934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91390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Pointer</a:t>
            </a:r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1857356" y="1928802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www.wikipidia.org/......./.......................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1071538" y="1928802"/>
            <a:ext cx="785818" cy="2857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Key1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1071538" y="2571744"/>
            <a:ext cx="785818" cy="2857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Key2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1071538" y="3429000"/>
            <a:ext cx="785818" cy="285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Key3</a:t>
            </a: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1857356" y="2571744"/>
            <a:ext cx="928694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Pointer</a:t>
            </a:r>
            <a:endParaRPr 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1857356" y="3429000"/>
            <a:ext cx="928694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Pointer</a:t>
            </a:r>
            <a:endParaRPr lang="en-US" sz="1600" dirty="0"/>
          </a:p>
        </p:txBody>
      </p:sp>
      <p:cxnSp>
        <p:nvCxnSpPr>
          <p:cNvPr id="16" name="直接箭头连接符 15"/>
          <p:cNvCxnSpPr>
            <a:stCxn id="12" idx="3"/>
            <a:endCxn id="4" idx="2"/>
          </p:cNvCxnSpPr>
          <p:nvPr/>
        </p:nvCxnSpPr>
        <p:spPr>
          <a:xfrm flipV="1">
            <a:off x="2786050" y="2214554"/>
            <a:ext cx="1607355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3" idx="3"/>
            <a:endCxn id="4" idx="2"/>
          </p:cNvCxnSpPr>
          <p:nvPr/>
        </p:nvCxnSpPr>
        <p:spPr>
          <a:xfrm flipV="1">
            <a:off x="2786050" y="2214554"/>
            <a:ext cx="1607355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0100" y="4500570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Pointer is not suitable for Disk DB, because theoretically, using pointer will increase one I/O for each access. Since nothing can guarantee pointer and value will be on same block.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5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Clustering and Migration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eager to cluster objects, since random access is much faster than Disk DB</a:t>
            </a:r>
          </a:p>
          <a:p>
            <a:r>
              <a:rPr lang="en-US" dirty="0" smtClean="0"/>
              <a:t>In Disk DB</a:t>
            </a:r>
          </a:p>
          <a:p>
            <a:pPr lvl="1"/>
            <a:r>
              <a:rPr lang="en-US" dirty="0" smtClean="0"/>
              <a:t>Serial Access N block</a:t>
            </a:r>
          </a:p>
          <a:p>
            <a:pPr lvl="2"/>
            <a:r>
              <a:rPr lang="en-US" dirty="0" smtClean="0"/>
              <a:t>Accessing time = seeking time + rotating time + N * transfer time</a:t>
            </a:r>
          </a:p>
          <a:p>
            <a:pPr lvl="1"/>
            <a:r>
              <a:rPr lang="en-US" dirty="0" smtClean="0"/>
              <a:t>Radom Access N block</a:t>
            </a:r>
          </a:p>
          <a:p>
            <a:pPr lvl="2"/>
            <a:r>
              <a:rPr lang="en-US" dirty="0" smtClean="0"/>
              <a:t>Accessing  time= N*(seeking time + rotating time + transfer time)</a:t>
            </a:r>
          </a:p>
        </p:txBody>
      </p:sp>
    </p:spTree>
    <p:extLst>
      <p:ext uri="{BB962C8B-B14F-4D97-AF65-F5344CB8AC3E}">
        <p14:creationId xmlns:p14="http://schemas.microsoft.com/office/powerpoint/2010/main" val="49065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Processing time (CPU time)</a:t>
            </a:r>
          </a:p>
          <a:p>
            <a:pPr lvl="1">
              <a:buNone/>
            </a:pPr>
            <a:r>
              <a:rPr lang="en-US" dirty="0" smtClean="0"/>
              <a:t>Backup and checking points algorithms is critical,</a:t>
            </a:r>
          </a:p>
          <a:p>
            <a:pPr lvl="1">
              <a:buNone/>
            </a:pPr>
            <a:r>
              <a:rPr lang="en-US" dirty="0" smtClean="0"/>
              <a:t>since it need to access Disk.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Metric of Disk DB </a:t>
            </a:r>
          </a:p>
          <a:p>
            <a:pPr lvl="1"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0070C0"/>
                </a:solidFill>
              </a:rPr>
              <a:t>I/O cost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75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Main-memory DB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emand vary fast data access, storage</a:t>
            </a:r>
          </a:p>
          <a:p>
            <a:endParaRPr lang="en-US" dirty="0" smtClean="0"/>
          </a:p>
          <a:p>
            <a:r>
              <a:rPr lang="en-US" dirty="0" smtClean="0"/>
              <a:t>Applications do not have a disk </a:t>
            </a:r>
          </a:p>
          <a:p>
            <a:endParaRPr lang="en-US" dirty="0" smtClean="0"/>
          </a:p>
          <a:p>
            <a:r>
              <a:rPr lang="en-US" dirty="0" smtClean="0"/>
              <a:t>Sophisticated data manipulation</a:t>
            </a:r>
          </a:p>
          <a:p>
            <a:endParaRPr lang="en-US" dirty="0" smtClean="0"/>
          </a:p>
          <a:p>
            <a:r>
              <a:rPr lang="en-US" dirty="0" smtClean="0"/>
              <a:t>ACID properties still apply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9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9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97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HANA</a:t>
            </a:r>
            <a:br>
              <a:rPr lang="en-US" dirty="0" smtClean="0"/>
            </a:br>
            <a:r>
              <a:rPr lang="en-US" sz="2400" dirty="0" smtClean="0"/>
              <a:t>An In-memory Database System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SAP-HANA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22" b="-5822"/>
          <a:stretch>
            <a:fillRect/>
          </a:stretch>
        </p:blipFill>
        <p:spPr>
          <a:xfrm>
            <a:off x="304800" y="1600200"/>
            <a:ext cx="8610600" cy="4648200"/>
          </a:xfrm>
        </p:spPr>
      </p:pic>
    </p:spTree>
    <p:extLst>
      <p:ext uri="{BB962C8B-B14F-4D97-AF65-F5344CB8AC3E}">
        <p14:creationId xmlns:p14="http://schemas.microsoft.com/office/powerpoint/2010/main" val="380674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HANA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in-memory database and application platform</a:t>
            </a:r>
          </a:p>
          <a:p>
            <a:r>
              <a:rPr lang="en-US" dirty="0" smtClean="0"/>
              <a:t>10 – 1000x faster than a regular database</a:t>
            </a:r>
          </a:p>
          <a:p>
            <a:r>
              <a:rPr lang="en-US" dirty="0" smtClean="0"/>
              <a:t>Column and row store</a:t>
            </a:r>
          </a:p>
          <a:p>
            <a:r>
              <a:rPr lang="en-US" dirty="0" smtClean="0"/>
              <a:t>Sums, indexes, materialized views and aggregates are not required </a:t>
            </a:r>
          </a:p>
          <a:p>
            <a:r>
              <a:rPr lang="en-US" dirty="0"/>
              <a:t>SAP HANA can scale up to 6 TB for a single </a:t>
            </a:r>
            <a:r>
              <a:rPr lang="en-US" dirty="0" smtClean="0"/>
              <a:t>system, up </a:t>
            </a:r>
            <a:r>
              <a:rPr lang="en-US" dirty="0"/>
              <a:t>to 112 TB in a cluster </a:t>
            </a:r>
            <a:endParaRPr lang="en-US" dirty="0" smtClean="0"/>
          </a:p>
          <a:p>
            <a:r>
              <a:rPr lang="en-US" dirty="0" smtClean="0"/>
              <a:t>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companies</a:t>
            </a:r>
            <a:r>
              <a:rPr lang="zh-CN" altLang="en-US" dirty="0" smtClean="0"/>
              <a:t> </a:t>
            </a:r>
            <a:endParaRPr lang="en-US" dirty="0" smtClean="0"/>
          </a:p>
          <a:p>
            <a:r>
              <a:rPr lang="en-US" dirty="0" smtClean="0"/>
              <a:t>Written in C++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9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9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9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9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97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997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SAP</a:t>
            </a:r>
            <a:r>
              <a:rPr lang="zh-CN" altLang="en-US" dirty="0" smtClean="0"/>
              <a:t> </a:t>
            </a:r>
            <a:r>
              <a:rPr lang="en-US" altLang="zh-CN" dirty="0" smtClean="0"/>
              <a:t>HANA can provide?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QQ20150416-1@2x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21" r="-9921"/>
          <a:stretch>
            <a:fillRect/>
          </a:stretch>
        </p:blipFill>
        <p:spPr>
          <a:xfrm>
            <a:off x="457200" y="1524000"/>
            <a:ext cx="8686800" cy="4648200"/>
          </a:xfrm>
        </p:spPr>
      </p:pic>
    </p:spTree>
    <p:extLst>
      <p:ext uri="{BB962C8B-B14F-4D97-AF65-F5344CB8AC3E}">
        <p14:creationId xmlns:p14="http://schemas.microsoft.com/office/powerpoint/2010/main" val="3214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</a:t>
            </a:r>
            <a:r>
              <a:rPr lang="zh-CN" altLang="en-US" dirty="0" smtClean="0"/>
              <a:t> </a:t>
            </a:r>
            <a:r>
              <a:rPr lang="en-US" altLang="zh-CN" dirty="0" smtClean="0"/>
              <a:t>HANA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Processing</a:t>
            </a:r>
            <a:r>
              <a:rPr lang="zh-CN" alt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SAP_Hana_Combination_Technolog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9" b="6039"/>
          <a:stretch>
            <a:fillRect/>
          </a:stretch>
        </p:blipFill>
        <p:spPr>
          <a:xfrm>
            <a:off x="533400" y="1447800"/>
            <a:ext cx="8229600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4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</a:t>
            </a:r>
            <a:r>
              <a:rPr lang="zh-CN" altLang="en-US" dirty="0" smtClean="0"/>
              <a:t> </a:t>
            </a:r>
            <a:r>
              <a:rPr lang="en-US" altLang="zh-CN" dirty="0" smtClean="0"/>
              <a:t>HANA</a:t>
            </a:r>
            <a:r>
              <a:rPr lang="zh-CN" altLang="en-US" dirty="0" smtClean="0"/>
              <a:t> </a:t>
            </a:r>
            <a:r>
              <a:rPr lang="en-US" altLang="zh-CN" dirty="0" smtClean="0"/>
              <a:t>Architecture</a:t>
            </a:r>
            <a:endParaRPr lang="en-US" dirty="0"/>
          </a:p>
        </p:txBody>
      </p:sp>
      <p:pic>
        <p:nvPicPr>
          <p:cNvPr id="3" name="Content Placeholder 2" descr="hana architecture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85" t="300" r="-20999" b="-300"/>
          <a:stretch/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0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HANA Platform</a:t>
            </a:r>
            <a:endParaRPr lang="en-US" dirty="0"/>
          </a:p>
        </p:txBody>
      </p:sp>
      <p:pic>
        <p:nvPicPr>
          <p:cNvPr id="6" name="Content Placeholder 5" descr="ucp-select-sap-hana-origina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 b="7770"/>
          <a:stretch>
            <a:fillRect/>
          </a:stretch>
        </p:blipFill>
        <p:spPr>
          <a:xfrm>
            <a:off x="152400" y="1524000"/>
            <a:ext cx="8839200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5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data permanently store in main memory 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Better response time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Unstable store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8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Properties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HANA</a:t>
            </a:r>
            <a:r>
              <a:rPr lang="zh-CN" altLang="en-US" dirty="0" smtClean="0"/>
              <a:t> </a:t>
            </a:r>
            <a:r>
              <a:rPr lang="en-US" altLang="zh-CN" dirty="0"/>
              <a:t>w</a:t>
            </a:r>
            <a:r>
              <a:rPr lang="en-US" dirty="0" smtClean="0"/>
              <a:t>rites </a:t>
            </a:r>
            <a:r>
              <a:rPr lang="en-US" dirty="0" err="1" smtClean="0"/>
              <a:t>savepoints</a:t>
            </a:r>
            <a:r>
              <a:rPr lang="en-US" dirty="0" smtClean="0"/>
              <a:t> to disk at frequent intervals</a:t>
            </a:r>
          </a:p>
          <a:p>
            <a:endParaRPr lang="en-US" dirty="0" smtClean="0"/>
          </a:p>
          <a:p>
            <a:r>
              <a:rPr lang="en-US" dirty="0" smtClean="0"/>
              <a:t>HANA saves a log of each database change to a flash disk</a:t>
            </a:r>
          </a:p>
          <a:p>
            <a:endParaRPr lang="en-US" dirty="0" smtClean="0"/>
          </a:p>
          <a:p>
            <a:r>
              <a:rPr lang="en-US" dirty="0" smtClean="0"/>
              <a:t>If power goes out, HANA loads the last </a:t>
            </a:r>
            <a:r>
              <a:rPr lang="en-US" dirty="0" err="1" smtClean="0"/>
              <a:t>savepoint</a:t>
            </a:r>
            <a:r>
              <a:rPr lang="en-US" dirty="0" smtClean="0"/>
              <a:t> and play the logs back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9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97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zh-CN" altLang="en-US" dirty="0" smtClean="0"/>
              <a:t> </a:t>
            </a:r>
            <a:r>
              <a:rPr lang="en-US" altLang="zh-CN" dirty="0" smtClean="0"/>
              <a:t>features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store data on disk and loads parts of database tables on demand</a:t>
            </a:r>
          </a:p>
          <a:p>
            <a:endParaRPr lang="en-US" dirty="0" smtClean="0"/>
          </a:p>
          <a:p>
            <a:r>
              <a:rPr lang="en-US" dirty="0"/>
              <a:t>All queries have real-time access to </a:t>
            </a:r>
            <a:r>
              <a:rPr lang="en-US" dirty="0" smtClean="0"/>
              <a:t>data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/>
              <a:t>r</a:t>
            </a:r>
            <a:r>
              <a:rPr lang="en-US" dirty="0" smtClean="0"/>
              <a:t>elational </a:t>
            </a:r>
            <a:r>
              <a:rPr lang="en-US" dirty="0"/>
              <a:t>database system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9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 HANA Installation on Eclipse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</a:t>
            </a:r>
            <a:r>
              <a:rPr lang="zh-CN" altLang="en-US" dirty="0" smtClean="0"/>
              <a:t> </a:t>
            </a:r>
            <a:r>
              <a:rPr lang="en-US" dirty="0" smtClean="0"/>
              <a:t>Eclipse</a:t>
            </a:r>
            <a:r>
              <a:rPr lang="en-US" dirty="0"/>
              <a:t>, choose in the menu bar Help &gt; Install New Software...</a:t>
            </a:r>
          </a:p>
          <a:p>
            <a:r>
              <a:rPr lang="en-US" dirty="0"/>
              <a:t>For Eclipse Luna (4.4), add the URL </a:t>
            </a:r>
            <a:r>
              <a:rPr lang="en-US" dirty="0">
                <a:hlinkClick r:id="rId2"/>
              </a:rPr>
              <a:t>https://tools.hana.ondemand.com/luna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Press Enter to display the available features.</a:t>
            </a:r>
          </a:p>
          <a:p>
            <a:r>
              <a:rPr lang="en-US" dirty="0"/>
              <a:t>Select the desired features and choose Next.</a:t>
            </a:r>
          </a:p>
          <a:p>
            <a:r>
              <a:rPr lang="en-US" dirty="0"/>
              <a:t>On the next wizard page, you get an overview of the features to be installed. Choose Next.</a:t>
            </a:r>
          </a:p>
          <a:p>
            <a:r>
              <a:rPr lang="en-US" dirty="0"/>
              <a:t>Confirm the license agreements and choose Finish to start the installation.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7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HANA Eclipse Studio</a:t>
            </a:r>
            <a:endParaRPr lang="en-US" dirty="0"/>
          </a:p>
        </p:txBody>
      </p:sp>
      <p:pic>
        <p:nvPicPr>
          <p:cNvPr id="6" name="Content Placeholder 5" descr="ABAP_in_Eclipse_HANA_Stud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b="1931"/>
          <a:stretch>
            <a:fillRect/>
          </a:stretch>
        </p:blipFill>
        <p:spPr>
          <a:xfrm>
            <a:off x="0" y="1371600"/>
            <a:ext cx="9144000" cy="5029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5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Architecture of SAP HANA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Distributed HANA System:</a:t>
            </a:r>
          </a:p>
          <a:p>
            <a:r>
              <a:rPr kumimoji="1" lang="en-US" altLang="zh-CN" dirty="0" smtClean="0"/>
              <a:t>-One cluster</a:t>
            </a:r>
          </a:p>
          <a:p>
            <a:r>
              <a:rPr kumimoji="1" lang="en-US" altLang="zh-CN" dirty="0" smtClean="0"/>
              <a:t>-Multiple servers</a:t>
            </a:r>
          </a:p>
          <a:p>
            <a:r>
              <a:rPr kumimoji="1" lang="zh-CN" altLang="zh-CN" dirty="0" smtClean="0"/>
              <a:t>-</a:t>
            </a:r>
            <a:r>
              <a:rPr kumimoji="1" lang="en-US" altLang="zh-CN" dirty="0"/>
              <a:t>N active servers &amp; M standby servers</a:t>
            </a:r>
            <a:endParaRPr kumimoji="1" lang="en-US" altLang="zh-CN" dirty="0" smtClean="0"/>
          </a:p>
          <a:p>
            <a:r>
              <a:rPr kumimoji="1" lang="en-US" altLang="zh-CN" dirty="0" smtClean="0"/>
              <a:t>-Shared-nothing approach</a:t>
            </a:r>
          </a:p>
          <a:p>
            <a:r>
              <a:rPr kumimoji="1" lang="en-US" altLang="zh-CN" dirty="0" smtClean="0"/>
              <a:t>-Shared file system: General Parallel File System(</a:t>
            </a:r>
            <a:r>
              <a:rPr kumimoji="1" lang="en-US" altLang="zh-CN" dirty="0" err="1" smtClean="0"/>
              <a:t>HDD:data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storage,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Flash: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storage)</a:t>
            </a:r>
          </a:p>
          <a:p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2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Role of the Server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Name Server</a:t>
            </a:r>
          </a:p>
          <a:p>
            <a:r>
              <a:rPr kumimoji="1" lang="en-US" altLang="zh-CN" dirty="0" smtClean="0"/>
              <a:t>-topology, data location</a:t>
            </a:r>
          </a:p>
          <a:p>
            <a:r>
              <a:rPr kumimoji="1" lang="en-US" altLang="zh-CN" dirty="0" smtClean="0"/>
              <a:t>-type: (master, slave)</a:t>
            </a:r>
            <a:endParaRPr kumimoji="1" lang="en-US" altLang="zh-CN" dirty="0"/>
          </a:p>
          <a:p>
            <a:r>
              <a:rPr kumimoji="1" lang="en-US" altLang="zh-CN" sz="2800" dirty="0" smtClean="0"/>
              <a:t>Index Server</a:t>
            </a:r>
          </a:p>
          <a:p>
            <a:r>
              <a:rPr kumimoji="1" lang="en-US" altLang="zh-CN" dirty="0" smtClean="0"/>
              <a:t>-the actual data stores, the engines processing the data</a:t>
            </a:r>
          </a:p>
          <a:p>
            <a:r>
              <a:rPr kumimoji="1" lang="en-US" altLang="zh-CN" dirty="0" smtClean="0"/>
              <a:t>-type: (worker, standby);(master, slave)</a:t>
            </a:r>
            <a:endParaRPr kumimoji="1" lang="en-US" altLang="zh-CN" dirty="0"/>
          </a:p>
          <a:p>
            <a:r>
              <a:rPr kumimoji="1" lang="en-US" altLang="zh-CN" sz="2800" dirty="0" smtClean="0"/>
              <a:t>Statistics Server</a:t>
            </a:r>
          </a:p>
          <a:p>
            <a:r>
              <a:rPr kumimoji="1" lang="en-US" altLang="zh-CN" dirty="0" smtClean="0"/>
              <a:t>-status, performance, resource consumption</a:t>
            </a:r>
          </a:p>
          <a:p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2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Storage Layout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Example:</a:t>
            </a:r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/>
          <a:srcRect l="4207" r="4207"/>
          <a:stretch>
            <a:fillRect/>
          </a:stretch>
        </p:blipFill>
        <p:spPr>
          <a:xfrm>
            <a:off x="533400" y="1524000"/>
            <a:ext cx="8229600" cy="4648200"/>
          </a:xfrm>
        </p:spPr>
      </p:pic>
    </p:spTree>
    <p:extLst>
      <p:ext uri="{BB962C8B-B14F-4D97-AF65-F5344CB8AC3E}">
        <p14:creationId xmlns:p14="http://schemas.microsoft.com/office/powerpoint/2010/main" val="17092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Example of Failure</a:t>
            </a:r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rcRect l="3587" r="3587"/>
          <a:stretch>
            <a:fillRect/>
          </a:stretch>
        </p:blipFill>
        <p:spPr/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Drawbacks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Complexity:</a:t>
            </a:r>
          </a:p>
          <a:p>
            <a:r>
              <a:rPr kumimoji="1" lang="en-US" altLang="zh-CN" dirty="0" smtClean="0"/>
              <a:t>-multiple configuration and actual roles for each node(master, slave, worker, standby).</a:t>
            </a:r>
          </a:p>
          <a:p>
            <a:r>
              <a:rPr kumimoji="1" lang="en-US" altLang="zh-CN" dirty="0" smtClean="0"/>
              <a:t>Not Active-Active:</a:t>
            </a:r>
          </a:p>
          <a:p>
            <a:r>
              <a:rPr kumimoji="1" lang="en-US" altLang="zh-CN" dirty="0" smtClean="0"/>
              <a:t>-resemble cold cluster technology</a:t>
            </a:r>
          </a:p>
          <a:p>
            <a:r>
              <a:rPr kumimoji="1" lang="en-US" altLang="zh-CN" dirty="0" smtClean="0"/>
              <a:t>(N+1 topology-&gt;N+M)</a:t>
            </a:r>
          </a:p>
          <a:p>
            <a:r>
              <a:rPr kumimoji="1" lang="en-US" altLang="zh-CN" dirty="0" smtClean="0"/>
              <a:t>Time-consuming for Recovery</a:t>
            </a:r>
          </a:p>
          <a:p>
            <a:r>
              <a:rPr kumimoji="1" lang="en-US" altLang="zh-CN" dirty="0" smtClean="0"/>
              <a:t>Downtime during Scale</a:t>
            </a:r>
            <a:r>
              <a:rPr kumimoji="1" lang="en-US" altLang="zh-CN" smtClean="0"/>
              <a:t>-out</a:t>
            </a:r>
            <a:endParaRPr kumimoji="1"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 descr="89W_H6$Y}O@PLI~6}KQO{V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877"/>
            <a:ext cx="8864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3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Hector Garcia-Molina, </a:t>
            </a:r>
            <a:r>
              <a:rPr lang="en-US" i="1" dirty="0" smtClean="0"/>
              <a:t>Member</a:t>
            </a:r>
            <a:r>
              <a:rPr lang="en-US" dirty="0" smtClean="0"/>
              <a:t>, IEEE, and Kenneth Salem</a:t>
            </a:r>
            <a:r>
              <a:rPr lang="en-US" i="1" dirty="0" smtClean="0"/>
              <a:t>, Member</a:t>
            </a:r>
            <a:r>
              <a:rPr lang="en-US" dirty="0" smtClean="0"/>
              <a:t>, IEEE “Main Memory Database Systems: An Overview”</a:t>
            </a:r>
          </a:p>
          <a:p>
            <a:pPr>
              <a:buFont typeface="Arial"/>
              <a:buChar char="•"/>
            </a:pPr>
            <a:r>
              <a:rPr lang="en-US" dirty="0"/>
              <a:t>http://</a:t>
            </a:r>
            <a:r>
              <a:rPr lang="en-US" dirty="0" err="1"/>
              <a:t>itgility.com</a:t>
            </a:r>
            <a:r>
              <a:rPr lang="en-US" dirty="0"/>
              <a:t>/solutions/converged-infrastructure/ci-for-business-analytics/</a:t>
            </a:r>
          </a:p>
          <a:p>
            <a:pPr>
              <a:buFont typeface="Arial"/>
              <a:buChar char="•"/>
            </a:pPr>
            <a:r>
              <a:rPr lang="en-US" dirty="0"/>
              <a:t>http://bi-</a:t>
            </a:r>
            <a:r>
              <a:rPr lang="en-US" dirty="0" err="1"/>
              <a:t>insider.com</a:t>
            </a:r>
            <a:r>
              <a:rPr lang="en-US" dirty="0"/>
              <a:t>/portfolio/sap-</a:t>
            </a:r>
            <a:r>
              <a:rPr lang="en-US" dirty="0" err="1"/>
              <a:t>hana</a:t>
            </a:r>
            <a:r>
              <a:rPr lang="en-US" dirty="0"/>
              <a:t>-platform-technical-overview/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5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MMDB and Disk DB with large cache</a:t>
            </a:r>
            <a:endParaRPr lang="en-US" dirty="0"/>
          </a:p>
        </p:txBody>
      </p:sp>
      <p:sp>
        <p:nvSpPr>
          <p:cNvPr id="4" name="椭圆 3"/>
          <p:cNvSpPr/>
          <p:nvPr/>
        </p:nvSpPr>
        <p:spPr>
          <a:xfrm>
            <a:off x="1285852" y="2071678"/>
            <a:ext cx="1571636" cy="8572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MMDB</a:t>
            </a:r>
            <a:endParaRPr lang="en-US" dirty="0"/>
          </a:p>
        </p:txBody>
      </p:sp>
      <p:sp>
        <p:nvSpPr>
          <p:cNvPr id="5" name="椭圆 4"/>
          <p:cNvSpPr/>
          <p:nvPr/>
        </p:nvSpPr>
        <p:spPr>
          <a:xfrm>
            <a:off x="5357818" y="2000240"/>
            <a:ext cx="1571636" cy="92869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Disk DB</a:t>
            </a:r>
            <a:endParaRPr lang="en-US" dirty="0"/>
          </a:p>
        </p:txBody>
      </p:sp>
      <p:sp>
        <p:nvSpPr>
          <p:cNvPr id="6" name="下箭头 5"/>
          <p:cNvSpPr/>
          <p:nvPr/>
        </p:nvSpPr>
        <p:spPr>
          <a:xfrm>
            <a:off x="1928794" y="3071810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下箭头 8"/>
          <p:cNvSpPr/>
          <p:nvPr/>
        </p:nvSpPr>
        <p:spPr>
          <a:xfrm>
            <a:off x="6000760" y="3071810"/>
            <a:ext cx="28575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圆角矩形 9"/>
          <p:cNvSpPr/>
          <p:nvPr/>
        </p:nvSpPr>
        <p:spPr>
          <a:xfrm>
            <a:off x="1214414" y="4000504"/>
            <a:ext cx="1785950" cy="64294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5286380" y="4000504"/>
            <a:ext cx="1785950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4191000" y="5029200"/>
            <a:ext cx="4429156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Disk</a:t>
            </a:r>
            <a:endParaRPr lang="en-US" sz="4000" dirty="0"/>
          </a:p>
        </p:txBody>
      </p:sp>
      <p:sp>
        <p:nvSpPr>
          <p:cNvPr id="13" name="下箭头 12"/>
          <p:cNvSpPr/>
          <p:nvPr/>
        </p:nvSpPr>
        <p:spPr>
          <a:xfrm>
            <a:off x="6072198" y="4786322"/>
            <a:ext cx="142876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圆角矩形 13"/>
          <p:cNvSpPr/>
          <p:nvPr/>
        </p:nvSpPr>
        <p:spPr>
          <a:xfrm>
            <a:off x="4191000" y="5105400"/>
            <a:ext cx="1557350" cy="6429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19" name="直接箭头连接符 18"/>
          <p:cNvCxnSpPr>
            <a:endCxn id="11" idx="3"/>
          </p:cNvCxnSpPr>
          <p:nvPr/>
        </p:nvCxnSpPr>
        <p:spPr>
          <a:xfrm rot="5400000">
            <a:off x="6911595" y="3375421"/>
            <a:ext cx="1107289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7786710" y="2571744"/>
            <a:ext cx="1357290" cy="12858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 Cache</a:t>
            </a:r>
          </a:p>
          <a:p>
            <a:pPr algn="ctr"/>
            <a:r>
              <a:rPr lang="en-US" dirty="0" smtClean="0"/>
              <a:t>in memory</a:t>
            </a:r>
            <a:endParaRPr lang="en-US" dirty="0"/>
          </a:p>
        </p:txBody>
      </p:sp>
      <p:cxnSp>
        <p:nvCxnSpPr>
          <p:cNvPr id="24" name="直接箭头连接符 23"/>
          <p:cNvCxnSpPr>
            <a:stCxn id="25" idx="0"/>
            <a:endCxn id="10" idx="1"/>
          </p:cNvCxnSpPr>
          <p:nvPr/>
        </p:nvCxnSpPr>
        <p:spPr>
          <a:xfrm>
            <a:off x="933456" y="3071810"/>
            <a:ext cx="280958" cy="125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152400" y="3071810"/>
            <a:ext cx="1562112" cy="571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2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00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" name="Content Placeholder 7" descr="Contact-Thank-You-Slides_C0076_015_c01_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b="12346"/>
          <a:stretch>
            <a:fillRect/>
          </a:stretch>
        </p:blipFill>
        <p:spPr>
          <a:xfrm>
            <a:off x="0" y="228600"/>
            <a:ext cx="9144000" cy="5943600"/>
          </a:xfrm>
        </p:spPr>
      </p:pic>
    </p:spTree>
    <p:extLst>
      <p:ext uri="{BB962C8B-B14F-4D97-AF65-F5344CB8AC3E}">
        <p14:creationId xmlns:p14="http://schemas.microsoft.com/office/powerpoint/2010/main" val="198718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MMDB and Disk DB with large cache	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1.Disk DB does not take full advantage of memory.</a:t>
            </a:r>
          </a:p>
          <a:p>
            <a:pPr lvl="1"/>
            <a:r>
              <a:rPr lang="en-US" dirty="0" smtClean="0"/>
              <a:t>Even if all data fits in memory, the structures and algorithms are designed for disk access.</a:t>
            </a:r>
          </a:p>
          <a:p>
            <a:pPr>
              <a:buNone/>
            </a:pPr>
            <a:r>
              <a:rPr lang="en-US" dirty="0" smtClean="0"/>
              <a:t>		B+ tree is designed to access the disk data. </a:t>
            </a:r>
          </a:p>
          <a:p>
            <a:pPr lvl="1"/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1 must compute the disk address</a:t>
            </a:r>
          </a:p>
          <a:p>
            <a:pPr lvl="1"/>
            <a:r>
              <a:rPr lang="en-US" dirty="0" smtClean="0"/>
              <a:t>2 buffer manager check whether this page is in memory or not 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3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Properties differences</a:t>
            </a:r>
          </a:p>
          <a:p>
            <a:pPr lvl="1">
              <a:defRPr/>
            </a:pPr>
            <a:endParaRPr lang="en-US" sz="2400" dirty="0" smtClean="0"/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 smtClean="0"/>
              <a:t>Commit processing</a:t>
            </a:r>
          </a:p>
          <a:p>
            <a:pPr lvl="1">
              <a:defRPr/>
            </a:pPr>
            <a:r>
              <a:rPr lang="en-US" sz="2400" dirty="0" smtClean="0"/>
              <a:t>Recovery</a:t>
            </a:r>
          </a:p>
          <a:p>
            <a:pPr lvl="1">
              <a:defRPr/>
            </a:pPr>
            <a:r>
              <a:rPr lang="en-US" sz="2400" dirty="0" smtClean="0"/>
              <a:t>Concurrency control</a:t>
            </a:r>
          </a:p>
          <a:p>
            <a:pPr lvl="1">
              <a:defRPr/>
            </a:pPr>
            <a:r>
              <a:rPr lang="en-US" sz="2400" dirty="0" smtClean="0"/>
              <a:t>Index</a:t>
            </a:r>
          </a:p>
          <a:p>
            <a:pPr lvl="1">
              <a:defRPr/>
            </a:pPr>
            <a:r>
              <a:rPr lang="en-US" sz="2400" dirty="0" smtClean="0"/>
              <a:t>Data representation</a:t>
            </a:r>
          </a:p>
          <a:p>
            <a:pPr lvl="1">
              <a:defRPr/>
            </a:pPr>
            <a:r>
              <a:rPr lang="en-US" sz="2400" dirty="0" smtClean="0"/>
              <a:t>Performance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8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Atomicity,</a:t>
            </a:r>
            <a:r>
              <a:rPr lang="zh-CN" altLang="en-US" b="0" dirty="0" smtClean="0"/>
              <a:t> </a:t>
            </a:r>
            <a:r>
              <a:rPr lang="en-US" b="0" dirty="0" smtClean="0"/>
              <a:t>Consistency and Durability</a:t>
            </a:r>
            <a:endParaRPr lang="en-US" b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MMDB hold these?</a:t>
            </a:r>
          </a:p>
          <a:p>
            <a:pPr lvl="1"/>
            <a:r>
              <a:rPr lang="en-US" dirty="0" smtClean="0"/>
              <a:t>Commit processing</a:t>
            </a:r>
          </a:p>
          <a:p>
            <a:pPr lvl="1"/>
            <a:r>
              <a:rPr lang="en-US" dirty="0" smtClean="0"/>
              <a:t>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 Processing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against media failures</a:t>
            </a:r>
          </a:p>
          <a:p>
            <a:r>
              <a:rPr lang="en-US" dirty="0" smtClean="0"/>
              <a:t>Use log, log must reside in stable storage (Disk)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Improvement</a:t>
            </a:r>
          </a:p>
          <a:p>
            <a:pPr lvl="1"/>
            <a:r>
              <a:rPr lang="en-US" dirty="0" smtClean="0"/>
              <a:t>Pre-commit</a:t>
            </a:r>
          </a:p>
          <a:p>
            <a:pPr lvl="1"/>
            <a:r>
              <a:rPr lang="en-US" dirty="0" smtClean="0"/>
              <a:t>Group commit</a:t>
            </a:r>
          </a:p>
          <a:p>
            <a:pPr lvl="2"/>
            <a:r>
              <a:rPr lang="en-US" dirty="0" smtClean="0"/>
              <a:t>Small amount of stable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5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Stable memory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Purpose Hardware </a:t>
            </a:r>
          </a:p>
          <a:p>
            <a:pPr lvl="1"/>
            <a:r>
              <a:rPr lang="en-US" dirty="0" smtClean="0"/>
              <a:t>Battery-backed up memory </a:t>
            </a:r>
          </a:p>
          <a:p>
            <a:pPr lvl="1"/>
            <a:r>
              <a:rPr lang="en-US" dirty="0" smtClean="0"/>
              <a:t>Uninterruptable power </a:t>
            </a:r>
          </a:p>
          <a:p>
            <a:pPr lvl="1"/>
            <a:r>
              <a:rPr lang="en-US" dirty="0" smtClean="0"/>
              <a:t>Error detecting  and correcting memory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76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1d76e6ed25a0b9acc172e1212e12c5ea2ec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WPI_Gray">
  <a:themeElements>
    <a:clrScheme name="Custom 57">
      <a:dk1>
        <a:srgbClr val="FFFFFF"/>
      </a:dk1>
      <a:lt1>
        <a:srgbClr val="6D6D6D"/>
      </a:lt1>
      <a:dk2>
        <a:srgbClr val="000000"/>
      </a:dk2>
      <a:lt2>
        <a:srgbClr val="FFFFFF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D9CD95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rtlCol="0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</TotalTime>
  <Words>1160</Words>
  <Application>Microsoft Macintosh PowerPoint</Application>
  <PresentationFormat>On-screen Show (4:3)</PresentationFormat>
  <Paragraphs>253</Paragraphs>
  <Slides>40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WPI-White</vt:lpstr>
      <vt:lpstr>WPI_Gray</vt:lpstr>
      <vt:lpstr>A Study of Main Memory Database System - General Idea and Applications </vt:lpstr>
      <vt:lpstr>Agenda</vt:lpstr>
      <vt:lpstr>Key Features</vt:lpstr>
      <vt:lpstr>Comparison of MMDB and Disk DB with large cache</vt:lpstr>
      <vt:lpstr>Comparison of MMDB and Disk DB with large cache </vt:lpstr>
      <vt:lpstr>PowerPoint Presentation</vt:lpstr>
      <vt:lpstr>Atomicity, Consistency and Durability</vt:lpstr>
      <vt:lpstr>Commit Processing</vt:lpstr>
      <vt:lpstr>Stable memory </vt:lpstr>
      <vt:lpstr>An Example of Backup Battery</vt:lpstr>
      <vt:lpstr>Uninterruptable power Supply </vt:lpstr>
      <vt:lpstr>Error-Correcting Memory (ECCM)</vt:lpstr>
      <vt:lpstr>Recovery</vt:lpstr>
      <vt:lpstr>Concurrency Control</vt:lpstr>
      <vt:lpstr>Locking</vt:lpstr>
      <vt:lpstr>How this locking mechanism work?</vt:lpstr>
      <vt:lpstr>Index</vt:lpstr>
      <vt:lpstr>T-tree</vt:lpstr>
      <vt:lpstr>T-tree node</vt:lpstr>
      <vt:lpstr>Using Pointer</vt:lpstr>
      <vt:lpstr>Data Clustering and Migration</vt:lpstr>
      <vt:lpstr>Performance</vt:lpstr>
      <vt:lpstr>Applications of Main-memory DB</vt:lpstr>
      <vt:lpstr>SAP HANA An In-memory Database System</vt:lpstr>
      <vt:lpstr>SAP HANA</vt:lpstr>
      <vt:lpstr>What SAP HANA can provide? </vt:lpstr>
      <vt:lpstr>SAP HANA Data Processing </vt:lpstr>
      <vt:lpstr>SAP HANA Architecture</vt:lpstr>
      <vt:lpstr>SAP HANA Platform</vt:lpstr>
      <vt:lpstr>ACID Properties</vt:lpstr>
      <vt:lpstr>Key features </vt:lpstr>
      <vt:lpstr>SAP HANA Installation on Eclipse </vt:lpstr>
      <vt:lpstr>HANA Eclipse Studio</vt:lpstr>
      <vt:lpstr>Architecture of SAP HANA</vt:lpstr>
      <vt:lpstr>Role of the Server</vt:lpstr>
      <vt:lpstr>Storage Layout Example:</vt:lpstr>
      <vt:lpstr>Example of Failure</vt:lpstr>
      <vt:lpstr>Drawbacks</vt:lpstr>
      <vt:lpstr>Reference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Lupien</dc:creator>
  <cp:lastModifiedBy>Hongnan Li</cp:lastModifiedBy>
  <cp:revision>113</cp:revision>
  <dcterms:created xsi:type="dcterms:W3CDTF">2012-10-18T15:43:12Z</dcterms:created>
  <dcterms:modified xsi:type="dcterms:W3CDTF">2015-04-17T19:38:34Z</dcterms:modified>
</cp:coreProperties>
</file>