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57" r:id="rId3"/>
    <p:sldId id="279" r:id="rId4"/>
    <p:sldId id="280" r:id="rId5"/>
    <p:sldId id="258" r:id="rId6"/>
    <p:sldId id="262" r:id="rId7"/>
    <p:sldId id="259" r:id="rId8"/>
    <p:sldId id="281" r:id="rId9"/>
    <p:sldId id="260" r:id="rId10"/>
    <p:sldId id="261" r:id="rId11"/>
    <p:sldId id="282" r:id="rId12"/>
    <p:sldId id="263" r:id="rId13"/>
    <p:sldId id="264" r:id="rId14"/>
    <p:sldId id="265" r:id="rId15"/>
    <p:sldId id="266" r:id="rId16"/>
    <p:sldId id="283" r:id="rId17"/>
    <p:sldId id="284" r:id="rId18"/>
    <p:sldId id="275" r:id="rId19"/>
    <p:sldId id="286" r:id="rId20"/>
    <p:sldId id="287" r:id="rId21"/>
    <p:sldId id="285" r:id="rId2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79" autoAdjust="0"/>
    <p:restoredTop sz="86388" autoAdjust="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8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786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9EEF-484A-4460-A410-0133014CB93B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C9DF3-C2AB-4E32-BF71-CB421A7D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5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MapReduce</a:t>
            </a:r>
            <a:r>
              <a:rPr lang="en-US" dirty="0" smtClean="0"/>
              <a:t> final result, intermediate</a:t>
            </a:r>
            <a:r>
              <a:rPr lang="en-US" baseline="0" dirty="0" smtClean="0"/>
              <a:t> result</a:t>
            </a:r>
            <a:endParaRPr lang="en-US" dirty="0" smtClean="0"/>
          </a:p>
          <a:p>
            <a:r>
              <a:rPr lang="en-US" dirty="0" smtClean="0"/>
              <a:t>2.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job, sub-job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8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the workflow I drew for the semi-join algorithm of the paper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Comparison of Join Algorithms for Log Processing in</a:t>
            </a: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is presented by Devin before. I think this figure well illustrate what 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job, intermediate result and final result. The query behind this workflow is to join a log table and a customer table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under the situation that only a small fraction of customers are referenced by the log table.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idea behind the Restore is to use these intermediate results and final results and reuse them for future workflows submitted to the system.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good example is Facebook stores the result of any query in its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MapReduce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 for seven days so that it can be shared among users.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7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74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illustrate the various result reuse opportunities, they use an example of two queries Q1 and Q2, written in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PigMix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Identifiers are the names of relations (aliases), fields, variables, and so 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22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Let’s go back to this slide, and I will give you an example of formula one.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first assume Data</a:t>
            </a:r>
            <a:r>
              <a:rPr lang="en-US" baseline="0" dirty="0" smtClean="0"/>
              <a:t> 1 and Data 2 are obtained by executing Job_01 and Job_02.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 certain </a:t>
            </a:r>
            <a:r>
              <a:rPr lang="en-US" dirty="0" err="1" smtClean="0"/>
              <a:t>job</a:t>
            </a:r>
            <a:r>
              <a:rPr lang="en-US" sz="300" dirty="0" err="1" smtClean="0"/>
              <a:t>n</a:t>
            </a:r>
            <a:r>
              <a:rPr lang="en-US" dirty="0" smtClean="0"/>
              <a:t> in the work flow,</a:t>
            </a:r>
            <a:r>
              <a:rPr lang="en-US" baseline="0" dirty="0" smtClean="0"/>
              <a:t> this paper divides the total time needed to execute </a:t>
            </a:r>
            <a:r>
              <a:rPr lang="en-US" baseline="0" dirty="0" err="1" smtClean="0"/>
              <a:t>jobn</a:t>
            </a:r>
            <a:r>
              <a:rPr lang="en-US" baseline="0" dirty="0" smtClean="0"/>
              <a:t>, into two parts. The time needed to finish executing </a:t>
            </a:r>
            <a:r>
              <a:rPr lang="en-US" baseline="0" dirty="0" err="1" smtClean="0"/>
              <a:t>jobn</a:t>
            </a:r>
            <a:r>
              <a:rPr lang="en-US" baseline="0" dirty="0" smtClean="0"/>
              <a:t>, and the time needed to finish all jobs on which </a:t>
            </a:r>
            <a:r>
              <a:rPr lang="en-US" baseline="0" dirty="0" err="1" smtClean="0"/>
              <a:t>Jobn</a:t>
            </a:r>
            <a:r>
              <a:rPr lang="en-US" baseline="0" dirty="0" smtClean="0"/>
              <a:t> depends, which is the time needed for the slowest of these jobs to finish. Because every job in the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architecture can not start until all the jobs on which it depends finish.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C9DF3-C2AB-4E32-BF71-CB421A7D3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2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B3CBE3D-8B60-4CAB-97B7-07035BE87829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AF52998-F98B-4DC7-9260-E0ABBA0822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2023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763A6-07DE-40C4-832E-5AF625228032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236C7-9E71-42F3-95E0-A1B6113C08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980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6297-4F99-4BBA-B3DE-406B76D37FF6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6A365-4103-487F-AAD5-609EDA3B38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777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95C5-A5AB-4DD1-9AE3-23BC173E4801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915F-3CEF-4D6C-B73C-E05D8961A4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096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B4346E98-A90D-4497-BAB4-DD1B0CEB8434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DDC2A35-3931-4B6A-BABA-65F474116C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5280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2FC14-1A6B-47ED-A9AD-868052F3D3DC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D521-4A3E-4A58-9DD8-1A968D64E39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68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1299E-D60C-4DDB-A759-3F4342A4EF78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8CA56-D404-49AE-8D6F-6C9DB294AC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5645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6A0D-30D7-4B39-94FB-3D20140541F8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270E-2CDB-456C-8E33-163BAC1D5E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826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5A3A-5A64-4D1B-84F6-5685C51873D5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3AED-5153-4A66-9E9D-ABAA0526ADB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2878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522D-0D9D-49C0-99D1-34977A464FF1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D64A-229B-44CE-A8B7-D38B0AE3D6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548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E1F74A-9309-48EE-9918-F1B792C6941A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702B58-E5CB-4F9A-8073-E5C1011D8E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259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C988766-28C3-45F8-9E6C-F2CB2725301F}" type="datetimeFigureOut">
              <a:rPr lang="zh-CN" altLang="en-US"/>
              <a:pPr>
                <a:defRPr/>
              </a:pPr>
              <a:t>2012/4/5</a:t>
            </a:fld>
            <a:endParaRPr lang="en-US" altLang="zh-C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4A9C95E-2279-4894-835E-AB7640BACB3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1" r:id="rId2"/>
    <p:sldLayoutId id="2147483820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21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10578737" cy="32004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ReStore</a:t>
            </a:r>
            <a:r>
              <a:rPr lang="en-US" sz="3600" dirty="0" smtClean="0"/>
              <a:t>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Reusing Results of </a:t>
            </a:r>
            <a:r>
              <a:rPr lang="en-US" sz="3600" dirty="0" err="1" smtClean="0"/>
              <a:t>MapReduce</a:t>
            </a:r>
            <a:r>
              <a:rPr lang="en-US" sz="3600" dirty="0" smtClean="0"/>
              <a:t> Jobs</a:t>
            </a:r>
            <a:endParaRPr lang="en-US" sz="36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762000" y="4800600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zh-CN" sz="2400" dirty="0" smtClean="0"/>
              <a:t>Yang </a:t>
            </a:r>
            <a:r>
              <a:rPr lang="en-US" altLang="zh-CN" sz="2400" dirty="0" err="1" smtClean="0"/>
              <a:t>Zheng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/>
              <a:t>ReStore</a:t>
            </a:r>
            <a:endParaRPr lang="en-US" altLang="zh-CN" dirty="0" smtClean="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2209800"/>
                <a:ext cx="85344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onstantia (Body)"/>
                  </a:rPr>
                  <a:t>ReStore generates two types of reuse opportunities by</a:t>
                </a:r>
              </a:p>
              <a:p>
                <a:r>
                  <a:rPr lang="en-US" sz="2400" dirty="0">
                    <a:latin typeface="Constantia (Body)"/>
                  </a:rPr>
                  <a:t>materializing the output of: </a:t>
                </a:r>
              </a:p>
              <a:p>
                <a:r>
                  <a:rPr lang="en-US" sz="2400" dirty="0">
                    <a:latin typeface="Constantia (Body)"/>
                  </a:rPr>
                  <a:t>(1) whole jobs, which reduces</a:t>
                </a:r>
              </a:p>
              <a:p>
                <a:r>
                  <a:rPr lang="en-US" sz="2400" dirty="0">
                    <a:latin typeface="Constantia (Body)"/>
                  </a:rPr>
                  <a:t>max</a:t>
                </a:r>
                <a:r>
                  <a:rPr lang="en-US" sz="1600" dirty="0">
                    <a:latin typeface="Constantia (Body)"/>
                  </a:rPr>
                  <a:t>i</a:t>
                </a:r>
                <a14:m>
                  <m:oMath xmlns:m="http://schemas.openxmlformats.org/officeDocument/2006/math">
                    <m:r>
                      <a:rPr lang="en-US" sz="1600" b="0" i="1" dirty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1600" dirty="0">
                    <a:latin typeface="Constantia (Body)"/>
                  </a:rPr>
                  <a:t>Y</a:t>
                </a:r>
                <a:r>
                  <a:rPr lang="en-US" sz="2400" dirty="0">
                    <a:latin typeface="Constantia (Body)"/>
                  </a:rPr>
                  <a:t>{Ttotal (</a:t>
                </a:r>
                <a:r>
                  <a:rPr lang="en-US" sz="2400" dirty="0" err="1">
                    <a:latin typeface="Constantia (Body)"/>
                  </a:rPr>
                  <a:t>Job</a:t>
                </a:r>
                <a:r>
                  <a:rPr lang="en-US" sz="1600" dirty="0" err="1">
                    <a:latin typeface="Constantia (Body)"/>
                  </a:rPr>
                  <a:t>i</a:t>
                </a:r>
                <a:r>
                  <a:rPr lang="en-US" sz="2400" dirty="0">
                    <a:latin typeface="Constantia (Body)"/>
                  </a:rPr>
                  <a:t>)} in future workflows, </a:t>
                </a:r>
              </a:p>
              <a:p>
                <a:r>
                  <a:rPr lang="en-US" sz="2400" dirty="0">
                    <a:latin typeface="Constantia (Body)"/>
                  </a:rPr>
                  <a:t>(2) operators in jobs (</a:t>
                </a:r>
                <a:r>
                  <a:rPr lang="en-US" sz="2400" dirty="0">
                    <a:solidFill>
                      <a:srgbClr val="FF0000"/>
                    </a:solidFill>
                    <a:latin typeface="Constantia (Body)"/>
                  </a:rPr>
                  <a:t>sub-jobs</a:t>
                </a:r>
                <a:r>
                  <a:rPr lang="en-US" sz="2400" dirty="0">
                    <a:latin typeface="Constantia (Body)"/>
                  </a:rPr>
                  <a:t>), which reduces ET(</a:t>
                </a:r>
                <a:r>
                  <a:rPr lang="en-US" sz="2400" dirty="0" err="1">
                    <a:latin typeface="Constantia (Body)"/>
                  </a:rPr>
                  <a:t>Job</a:t>
                </a:r>
                <a:r>
                  <a:rPr lang="en-US" sz="1600" dirty="0" err="1">
                    <a:latin typeface="Constantia (Body)"/>
                  </a:rPr>
                  <a:t>n</a:t>
                </a:r>
                <a:r>
                  <a:rPr lang="en-US" sz="2400" dirty="0">
                    <a:latin typeface="Constantia (Body)"/>
                  </a:rPr>
                  <a:t>) in future workflows.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85344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143" t="-1852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/>
              <a:t>ReStore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495800" cy="503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4572000"/>
            <a:ext cx="3855720" cy="160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00780"/>
            <a:ext cx="379695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4805170"/>
            <a:ext cx="838200" cy="478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/>
              <a:t>ReStore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89437"/>
          </a:xfrm>
        </p:spPr>
        <p:txBody>
          <a:bodyPr/>
          <a:lstStyle/>
          <a:p>
            <a:pPr marL="668337" lvl="2" indent="0" eaLnBrk="1" hangingPunct="1">
              <a:buNone/>
            </a:pPr>
            <a:r>
              <a:rPr lang="en-US" altLang="zh-CN" sz="2600" dirty="0" err="1" smtClean="0"/>
              <a:t>ReStore</a:t>
            </a:r>
            <a:r>
              <a:rPr lang="en-US" altLang="zh-CN" sz="2600" dirty="0" smtClean="0"/>
              <a:t> </a:t>
            </a:r>
            <a:r>
              <a:rPr lang="en-US" altLang="zh-CN" sz="2600" dirty="0" err="1" smtClean="0"/>
              <a:t>Sysem</a:t>
            </a:r>
            <a:r>
              <a:rPr lang="en-US" altLang="zh-CN" sz="2600" dirty="0" smtClean="0"/>
              <a:t> </a:t>
            </a:r>
            <a:r>
              <a:rPr lang="en-US" altLang="zh-CN" sz="2600" dirty="0" err="1" smtClean="0"/>
              <a:t>Archiecture</a:t>
            </a:r>
            <a:endParaRPr lang="en-US" altLang="zh-CN" sz="2600" dirty="0" smtClean="0"/>
          </a:p>
          <a:p>
            <a:pPr lvl="2" eaLnBrk="1" hangingPunct="1"/>
            <a:r>
              <a:rPr lang="en-US" altLang="zh-CN" sz="2600" dirty="0" smtClean="0"/>
              <a:t>Input</a:t>
            </a:r>
          </a:p>
          <a:p>
            <a:pPr lvl="3" eaLnBrk="1" hangingPunct="1"/>
            <a:r>
              <a:rPr lang="en-US" altLang="zh-CN" sz="2500" dirty="0" smtClean="0"/>
              <a:t>Workflow of </a:t>
            </a:r>
            <a:r>
              <a:rPr lang="en-US" altLang="zh-CN" sz="2500" dirty="0" err="1" smtClean="0"/>
              <a:t>MapReduce</a:t>
            </a:r>
            <a:r>
              <a:rPr lang="en-US" altLang="zh-CN" sz="2500" dirty="0" smtClean="0"/>
              <a:t> jobs generated by a dataflow system for an input query</a:t>
            </a:r>
            <a:endParaRPr lang="en-US" altLang="zh-CN" sz="2500" dirty="0"/>
          </a:p>
          <a:p>
            <a:pPr lvl="2" eaLnBrk="1" hangingPunct="1"/>
            <a:r>
              <a:rPr lang="en-US" altLang="zh-CN" sz="2600" dirty="0" smtClean="0"/>
              <a:t>Output</a:t>
            </a:r>
          </a:p>
          <a:p>
            <a:pPr lvl="3" eaLnBrk="1" hangingPunct="1"/>
            <a:r>
              <a:rPr lang="en-US" altLang="zh-CN" sz="2500" dirty="0" smtClean="0"/>
              <a:t>a modified </a:t>
            </a:r>
            <a:r>
              <a:rPr lang="en-US" altLang="zh-CN" sz="2500" dirty="0" err="1" smtClean="0"/>
              <a:t>MapReduce</a:t>
            </a:r>
            <a:r>
              <a:rPr lang="en-US" altLang="zh-CN" sz="2500" dirty="0" smtClean="0"/>
              <a:t> workflow that exploits prior jobs executed in the </a:t>
            </a:r>
            <a:r>
              <a:rPr lang="en-US" altLang="zh-CN" sz="2500" dirty="0" err="1" smtClean="0"/>
              <a:t>MapReduce</a:t>
            </a:r>
            <a:r>
              <a:rPr lang="en-US" altLang="zh-CN" sz="2500" dirty="0" smtClean="0"/>
              <a:t> system and stored by </a:t>
            </a:r>
            <a:r>
              <a:rPr lang="en-US" altLang="zh-CN" sz="2500" dirty="0" err="1" smtClean="0"/>
              <a:t>ReStore</a:t>
            </a:r>
            <a:endParaRPr lang="en-US" altLang="zh-CN" sz="2500" dirty="0" smtClean="0"/>
          </a:p>
          <a:p>
            <a:pPr lvl="3" eaLnBrk="1" hangingPunct="1"/>
            <a:r>
              <a:rPr lang="en-US" altLang="zh-CN" sz="2500" dirty="0" smtClean="0"/>
              <a:t>a new set of job outputs to store in the distributed file system</a:t>
            </a:r>
            <a:endParaRPr lang="en-US" altLang="zh-CN" sz="2500" dirty="0" smtClean="0"/>
          </a:p>
        </p:txBody>
      </p:sp>
    </p:spTree>
    <p:extLst>
      <p:ext uri="{BB962C8B-B14F-4D97-AF65-F5344CB8AC3E}">
        <p14:creationId xmlns:p14="http://schemas.microsoft.com/office/powerpoint/2010/main" val="26753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/>
              <a:t>ReStore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437"/>
          </a:xfrm>
        </p:spPr>
        <p:txBody>
          <a:bodyPr/>
          <a:lstStyle/>
          <a:p>
            <a:pPr lvl="2" eaLnBrk="1" hangingPunct="1"/>
            <a:r>
              <a:rPr lang="en-US" altLang="zh-CN" sz="2800" dirty="0" smtClean="0"/>
              <a:t>Repository </a:t>
            </a:r>
          </a:p>
          <a:p>
            <a:pPr lvl="3" eaLnBrk="1" hangingPunct="1"/>
            <a:r>
              <a:rPr lang="en-US" altLang="zh-CN" sz="2700" dirty="0" smtClean="0"/>
              <a:t>the physical query execution plan of the </a:t>
            </a:r>
            <a:r>
              <a:rPr lang="en-US" altLang="zh-CN" sz="2700" dirty="0" err="1" smtClean="0"/>
              <a:t>MapReduce</a:t>
            </a:r>
            <a:r>
              <a:rPr lang="en-US" altLang="zh-CN" sz="2700" dirty="0" smtClean="0"/>
              <a:t> job that was executed to produce this output</a:t>
            </a:r>
          </a:p>
          <a:p>
            <a:pPr lvl="3" eaLnBrk="1" hangingPunct="1"/>
            <a:r>
              <a:rPr lang="en-US" altLang="zh-CN" sz="2700" dirty="0" smtClean="0"/>
              <a:t>the filename of the output in the distributed file system</a:t>
            </a:r>
          </a:p>
          <a:p>
            <a:pPr lvl="3" eaLnBrk="1" hangingPunct="1"/>
            <a:r>
              <a:rPr lang="en-US" altLang="zh-CN" sz="2700" dirty="0" smtClean="0"/>
              <a:t>statistics about the </a:t>
            </a:r>
            <a:r>
              <a:rPr lang="en-US" altLang="zh-CN" sz="2700" dirty="0" err="1" smtClean="0"/>
              <a:t>MapReduce</a:t>
            </a:r>
            <a:r>
              <a:rPr lang="en-US" altLang="zh-CN" sz="2700" dirty="0" smtClean="0"/>
              <a:t> job that produced the output and the frequency of use of this output by different workflows</a:t>
            </a:r>
            <a:endParaRPr lang="en-US" altLang="zh-CN" sz="2700" dirty="0" smtClean="0"/>
          </a:p>
          <a:p>
            <a:pPr marL="668337" lvl="2" indent="0" eaLnBrk="1" hangingPunct="1">
              <a:buNone/>
            </a:pP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7638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/>
              <a:t>ReStore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768815" cy="489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8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Implementation Details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838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Plan Matcher and Rewriter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Scans </a:t>
            </a:r>
            <a:r>
              <a:rPr lang="en-US" sz="2000" dirty="0"/>
              <a:t>sequentially through the physical plans in </a:t>
            </a:r>
            <a:r>
              <a:rPr lang="en-US" sz="2000" dirty="0" smtClean="0"/>
              <a:t>the repository </a:t>
            </a:r>
            <a:r>
              <a:rPr lang="en-US" sz="2000" dirty="0"/>
              <a:t>and tests whether each plan matches the </a:t>
            </a:r>
            <a:r>
              <a:rPr lang="en-US" sz="2000" dirty="0" smtClean="0"/>
              <a:t>input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</a:t>
            </a:r>
            <a:r>
              <a:rPr lang="en-US" sz="2000" dirty="0"/>
              <a:t>job. 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As soon as a match is found, the input </a:t>
            </a:r>
            <a:r>
              <a:rPr lang="en-US" sz="2000" dirty="0" err="1" smtClean="0"/>
              <a:t>MapReduce</a:t>
            </a:r>
            <a:r>
              <a:rPr lang="en-US" sz="2000" dirty="0"/>
              <a:t> </a:t>
            </a:r>
            <a:r>
              <a:rPr lang="en-US" sz="2000" dirty="0" smtClean="0"/>
              <a:t>job </a:t>
            </a:r>
            <a:r>
              <a:rPr lang="en-US" sz="2000" dirty="0"/>
              <a:t>is rewritten to use the matched physical plan </a:t>
            </a:r>
            <a:r>
              <a:rPr lang="en-US" sz="2000" dirty="0" smtClean="0"/>
              <a:t>in the </a:t>
            </a:r>
            <a:r>
              <a:rPr lang="en-US" sz="2000" dirty="0"/>
              <a:t>repository. 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After </a:t>
            </a:r>
            <a:r>
              <a:rPr lang="en-US" sz="2000" dirty="0"/>
              <a:t>rewriting, a new </a:t>
            </a:r>
            <a:r>
              <a:rPr lang="en-US" sz="2000" dirty="0" smtClean="0"/>
              <a:t>sequential scan </a:t>
            </a:r>
            <a:r>
              <a:rPr lang="en-US" sz="2000" dirty="0"/>
              <a:t>through the repository is started to look for </a:t>
            </a:r>
            <a:r>
              <a:rPr lang="en-US" sz="2000" dirty="0" smtClean="0"/>
              <a:t>more matches </a:t>
            </a:r>
            <a:r>
              <a:rPr lang="en-US" sz="2000" dirty="0"/>
              <a:t>to the rewritten </a:t>
            </a:r>
            <a:r>
              <a:rPr lang="en-US" sz="2000" dirty="0" err="1"/>
              <a:t>MapReduce</a:t>
            </a:r>
            <a:r>
              <a:rPr lang="en-US" sz="2000" dirty="0"/>
              <a:t> job. 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a scan through the </a:t>
            </a:r>
            <a:r>
              <a:rPr lang="en-US" sz="2000" dirty="0" smtClean="0"/>
              <a:t>repository does </a:t>
            </a:r>
            <a:r>
              <a:rPr lang="en-US" sz="2000" dirty="0"/>
              <a:t>not find any matches, </a:t>
            </a:r>
            <a:r>
              <a:rPr lang="en-US" sz="2000" dirty="0" err="1"/>
              <a:t>ReStore</a:t>
            </a:r>
            <a:r>
              <a:rPr lang="en-US" sz="2000" dirty="0"/>
              <a:t> proceeds to </a:t>
            </a:r>
            <a:r>
              <a:rPr lang="en-US" sz="2000" dirty="0" smtClean="0"/>
              <a:t>matching the </a:t>
            </a:r>
            <a:r>
              <a:rPr lang="en-US" sz="2000" dirty="0"/>
              <a:t>next </a:t>
            </a:r>
            <a:r>
              <a:rPr lang="en-US" sz="2000" dirty="0" err="1"/>
              <a:t>MapReduce</a:t>
            </a:r>
            <a:r>
              <a:rPr lang="en-US" sz="2000" dirty="0"/>
              <a:t> job in the workflow.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38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Implementation Details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39240"/>
            <a:ext cx="8839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Sub-job Enumerator &amp; Enumerated </a:t>
            </a:r>
            <a:r>
              <a:rPr lang="en-US" sz="2800" dirty="0"/>
              <a:t>Sub-job </a:t>
            </a:r>
            <a:r>
              <a:rPr lang="en-US" sz="2800" dirty="0" smtClean="0"/>
              <a:t>Selector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Two types of reuse </a:t>
            </a:r>
            <a:r>
              <a:rPr lang="en-US" sz="2400" dirty="0" err="1" smtClean="0"/>
              <a:t>opportunaties</a:t>
            </a:r>
            <a:endParaRPr lang="en-US" sz="24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Store the output of whole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jobs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 smtClean="0"/>
              <a:t>Store the output of </a:t>
            </a:r>
            <a:r>
              <a:rPr lang="en-US" sz="2400" dirty="0" err="1" smtClean="0"/>
              <a:t>subjobs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Which </a:t>
            </a:r>
            <a:r>
              <a:rPr lang="en-US" sz="2400" dirty="0" err="1" smtClean="0"/>
              <a:t>subjob</a:t>
            </a:r>
            <a:r>
              <a:rPr lang="en-US" sz="2400" dirty="0" smtClean="0"/>
              <a:t> should also be considered as candidates?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Some </a:t>
            </a:r>
            <a:r>
              <a:rPr lang="en-US" dirty="0"/>
              <a:t>physical operators such as Project and </a:t>
            </a:r>
            <a:r>
              <a:rPr lang="en-US" dirty="0" smtClean="0"/>
              <a:t>Filter are </a:t>
            </a:r>
            <a:r>
              <a:rPr lang="en-US" dirty="0"/>
              <a:t>known to reduce the size </a:t>
            </a:r>
            <a:r>
              <a:rPr lang="en-US" dirty="0" smtClean="0"/>
              <a:t>of their input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Other </a:t>
            </a:r>
            <a:r>
              <a:rPr lang="en-US" dirty="0"/>
              <a:t>physical </a:t>
            </a:r>
            <a:r>
              <a:rPr lang="en-US" dirty="0" smtClean="0"/>
              <a:t>operators such </a:t>
            </a:r>
            <a:r>
              <a:rPr lang="en-US" dirty="0"/>
              <a:t>as Join and Group are known to be </a:t>
            </a:r>
            <a:r>
              <a:rPr lang="en-US" dirty="0" smtClean="0"/>
              <a:t>expensive, so </a:t>
            </a:r>
            <a:r>
              <a:rPr lang="en-US" dirty="0"/>
              <a:t>their outputs are also good sub-job candidates </a:t>
            </a:r>
            <a:r>
              <a:rPr lang="en-US" dirty="0" smtClean="0"/>
              <a:t>because replacing them with stored output reduces the time to execute these operators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060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Implementation Details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8382000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Manage the Restore Repository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Keep </a:t>
            </a:r>
            <a:r>
              <a:rPr lang="en-US" sz="2400" dirty="0"/>
              <a:t>a candidate job in the repository only if the </a:t>
            </a:r>
            <a:r>
              <a:rPr lang="en-US" sz="2400" dirty="0" smtClean="0"/>
              <a:t>size of </a:t>
            </a:r>
            <a:r>
              <a:rPr lang="en-US" sz="2400" dirty="0"/>
              <a:t>its output data is smaller than the size of its </a:t>
            </a:r>
            <a:r>
              <a:rPr lang="en-US" sz="2400" dirty="0" smtClean="0"/>
              <a:t>input data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Keep </a:t>
            </a:r>
            <a:r>
              <a:rPr lang="en-US" sz="2400" dirty="0"/>
              <a:t>a candidate job in the repository only if </a:t>
            </a:r>
            <a:r>
              <a:rPr lang="en-US" sz="2400" dirty="0" smtClean="0"/>
              <a:t>Equation 1 </a:t>
            </a:r>
            <a:r>
              <a:rPr lang="en-US" sz="2400" dirty="0"/>
              <a:t>tells us that there will be a reduction in </a:t>
            </a:r>
            <a:r>
              <a:rPr lang="en-US" sz="2400" dirty="0" smtClean="0"/>
              <a:t>execution time </a:t>
            </a:r>
            <a:r>
              <a:rPr lang="en-US" sz="2400" dirty="0"/>
              <a:t>for workflows reusing this job. 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Evict </a:t>
            </a:r>
            <a:r>
              <a:rPr lang="en-US" sz="2400" dirty="0"/>
              <a:t>a job from the repository if it has not been </a:t>
            </a:r>
            <a:r>
              <a:rPr lang="en-US" sz="2400" dirty="0" smtClean="0"/>
              <a:t>reused within </a:t>
            </a:r>
            <a:r>
              <a:rPr lang="en-US" sz="2400" dirty="0"/>
              <a:t>a window of </a:t>
            </a:r>
            <a:r>
              <a:rPr lang="en-US" sz="2400" dirty="0" smtClean="0"/>
              <a:t>time.</a:t>
            </a:r>
          </a:p>
          <a:p>
            <a:pPr marL="742950" lvl="1" indent="-285750">
              <a:lnSpc>
                <a:spcPts val="2160"/>
              </a:lnSpc>
              <a:buFont typeface="Arial" pitchFamily="34" charset="0"/>
              <a:buChar char="•"/>
            </a:pPr>
            <a:r>
              <a:rPr lang="en-US" sz="2400" dirty="0" smtClean="0"/>
              <a:t>Evict </a:t>
            </a:r>
            <a:r>
              <a:rPr lang="en-US" sz="2400" dirty="0"/>
              <a:t>a job from the repository if one or more of </a:t>
            </a:r>
            <a:r>
              <a:rPr lang="en-US" sz="2400" dirty="0" smtClean="0"/>
              <a:t>its inputs </a:t>
            </a:r>
            <a:r>
              <a:rPr lang="en-US" sz="2400" dirty="0"/>
              <a:t>is deleted or modified.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60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048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Experiments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086600" cy="445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8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048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Experiments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66888"/>
            <a:ext cx="7091225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4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389437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Introduction to </a:t>
            </a:r>
            <a:r>
              <a:rPr lang="en-US" altLang="zh-CN" sz="3200" dirty="0" err="1" smtClean="0"/>
              <a:t>MapReduce</a:t>
            </a:r>
            <a:endParaRPr lang="en-US" altLang="zh-CN" sz="3200" dirty="0" smtClean="0"/>
          </a:p>
          <a:p>
            <a:pPr eaLnBrk="1" hangingPunct="1"/>
            <a:r>
              <a:rPr lang="en-US" altLang="zh-CN" sz="3200" dirty="0" smtClean="0"/>
              <a:t>Overview of </a:t>
            </a:r>
            <a:r>
              <a:rPr lang="en-US" altLang="zh-CN" sz="3200" dirty="0" err="1" smtClean="0"/>
              <a:t>ReStore</a:t>
            </a:r>
            <a:endParaRPr lang="en-US" altLang="zh-CN" sz="3200" dirty="0" smtClean="0"/>
          </a:p>
          <a:p>
            <a:pPr eaLnBrk="1" hangingPunct="1"/>
            <a:r>
              <a:rPr lang="en-US" altLang="zh-CN" sz="3200" dirty="0" smtClean="0"/>
              <a:t>Implementation </a:t>
            </a:r>
            <a:r>
              <a:rPr lang="en-US" altLang="zh-CN" sz="3200" dirty="0" smtClean="0"/>
              <a:t>Details</a:t>
            </a:r>
          </a:p>
          <a:p>
            <a:pPr eaLnBrk="1" hangingPunct="1"/>
            <a:r>
              <a:rPr lang="en-US" altLang="zh-CN" sz="3200" dirty="0" smtClean="0"/>
              <a:t>Experiments</a:t>
            </a:r>
            <a:endParaRPr lang="en-US" altLang="zh-CN" sz="3200" dirty="0" smtClean="0"/>
          </a:p>
          <a:p>
            <a:pPr eaLnBrk="1" hangingPunct="1"/>
            <a:endParaRPr lang="en-US" altLang="zh-CN" sz="3200" dirty="0" smtClean="0"/>
          </a:p>
          <a:p>
            <a:pPr eaLnBrk="1" hangingPunct="1"/>
            <a:endParaRPr lang="en-US" altLang="zh-CN" sz="3200" dirty="0"/>
          </a:p>
          <a:p>
            <a:pPr eaLnBrk="1" hangingPunct="1"/>
            <a:endParaRPr lang="en-US" altLang="zh-CN" sz="2000" dirty="0" smtClean="0"/>
          </a:p>
          <a:p>
            <a:pPr eaLnBrk="1" hangingPunct="1"/>
            <a:endParaRPr lang="en-US" altLang="zh-CN" sz="3200" dirty="0" smtClean="0"/>
          </a:p>
          <a:p>
            <a:pPr eaLnBrk="1" hangingPunct="1"/>
            <a:endParaRPr lang="en-US" altLang="zh-CN" sz="2000" dirty="0" smtClean="0"/>
          </a:p>
          <a:p>
            <a:pPr eaLnBrk="1" hangingPunct="1"/>
            <a:endParaRPr lang="en-US" altLang="zh-CN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762000"/>
            <a:ext cx="807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</a:rPr>
              <a:t>Outline</a:t>
            </a:r>
            <a:endParaRPr lang="en-US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7048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Conclusion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0574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MapReduce</a:t>
            </a:r>
            <a:r>
              <a:rPr lang="en-US" sz="2800" dirty="0" smtClean="0"/>
              <a:t> mode has become widely accepted for analyzing large data sets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In many cases, users express complex analysis </a:t>
            </a:r>
            <a:r>
              <a:rPr lang="en-US" sz="2800" smtClean="0"/>
              <a:t>tasks not directly </a:t>
            </a:r>
            <a:r>
              <a:rPr lang="en-US" sz="2800" dirty="0" smtClean="0"/>
              <a:t>with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 but rather with higher-level SQL-like query languages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Important to make full use of the intermediate outputs of jobs to gain performance improvement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47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38400" y="2819400"/>
            <a:ext cx="8229600" cy="70485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Any Questions?</a:t>
            </a:r>
            <a:endParaRPr lang="en-US" altLang="zh-CN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97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Introduction to </a:t>
            </a:r>
            <a:r>
              <a:rPr lang="en-US" altLang="zh-CN" dirty="0" err="1"/>
              <a:t>MapReduce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524000"/>
            <a:ext cx="7162800" cy="5122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81000" y="3276600"/>
            <a:ext cx="1143000" cy="808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28060" y="2468066"/>
            <a:ext cx="1143000" cy="808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4953000"/>
            <a:ext cx="1143000" cy="808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62200" y="4953000"/>
            <a:ext cx="609600" cy="404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71060" y="4343400"/>
            <a:ext cx="241554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105400" y="5943600"/>
            <a:ext cx="10668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 animBg="1"/>
      <p:bldP spid="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Introduction to </a:t>
            </a:r>
            <a:r>
              <a:rPr lang="en-US" altLang="zh-CN" dirty="0" err="1"/>
              <a:t>MapReduce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lvl="1" indent="0" eaLnBrk="1" hangingPunct="1">
              <a:buNone/>
            </a:pPr>
            <a:r>
              <a:rPr lang="en-US" dirty="0" smtClean="0"/>
              <a:t>What comes to your mind?</a:t>
            </a:r>
          </a:p>
          <a:p>
            <a:pPr lvl="1" eaLnBrk="1" hangingPunct="1"/>
            <a:r>
              <a:rPr lang="en-US" dirty="0" smtClean="0"/>
              <a:t>Keep these </a:t>
            </a:r>
            <a:r>
              <a:rPr lang="en-US" dirty="0"/>
              <a:t>intermediate results and final results and reuse them for future workflows submitted to the system. </a:t>
            </a:r>
            <a:endParaRPr lang="en-US" dirty="0" smtClean="0"/>
          </a:p>
          <a:p>
            <a:pPr marL="393700" lvl="1" indent="0" eaLnBrk="1" hangingPunct="1">
              <a:buNone/>
            </a:pPr>
            <a:endParaRPr lang="en-US" dirty="0"/>
          </a:p>
          <a:p>
            <a:pPr marL="393700" lvl="1" indent="0" eaLnBrk="1" hangingPunct="1">
              <a:buNone/>
            </a:pPr>
            <a:r>
              <a:rPr lang="en-US" dirty="0" smtClean="0"/>
              <a:t>An example</a:t>
            </a:r>
          </a:p>
          <a:p>
            <a:pPr lvl="1" eaLnBrk="1" hangingPunct="1"/>
            <a:r>
              <a:rPr lang="en-US" dirty="0" smtClean="0"/>
              <a:t>Facebook </a:t>
            </a:r>
            <a:r>
              <a:rPr lang="en-US" dirty="0"/>
              <a:t>stores the result of any query in its </a:t>
            </a:r>
            <a:r>
              <a:rPr lang="en-US" dirty="0" err="1"/>
              <a:t>MapReduce</a:t>
            </a:r>
            <a:r>
              <a:rPr lang="en-US" dirty="0"/>
              <a:t> cluster for seven days so that it can be shared among users. </a:t>
            </a:r>
          </a:p>
          <a:p>
            <a:pPr marL="393700" lvl="1" indent="0" eaLnBrk="1" hangingPunct="1">
              <a:buNone/>
            </a:pPr>
            <a:endParaRPr lang="en-US" dirty="0" smtClean="0"/>
          </a:p>
          <a:p>
            <a:pPr marL="393700" lvl="1" indent="0" eaLnBrk="1" hangingPunct="1">
              <a:buNone/>
            </a:pPr>
            <a:endParaRPr lang="en-US" dirty="0"/>
          </a:p>
          <a:p>
            <a:pPr marL="393700" lvl="1" indent="0" eaLnBrk="1" hangingPunct="1">
              <a:buNone/>
            </a:pPr>
            <a:endParaRPr lang="en-US" dirty="0"/>
          </a:p>
          <a:p>
            <a:pPr marL="393700" lvl="1" indent="0" eaLnBrk="1" hangingPunct="1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1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/>
              <a:t>ReStore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CN" dirty="0" smtClean="0"/>
              <a:t>Rewrites the </a:t>
            </a:r>
            <a:r>
              <a:rPr lang="en-US" altLang="zh-CN" dirty="0" err="1" smtClean="0"/>
              <a:t>MapReduce</a:t>
            </a:r>
            <a:r>
              <a:rPr lang="en-US" altLang="zh-CN" dirty="0" smtClean="0"/>
              <a:t> jobs in a submitted workflow to reuse job outputs previously stored in the system</a:t>
            </a:r>
          </a:p>
          <a:p>
            <a:pPr lvl="1" eaLnBrk="1" hangingPunct="1"/>
            <a:r>
              <a:rPr lang="en-US" altLang="zh-CN" dirty="0" smtClean="0"/>
              <a:t>Stores the outputs of executed jobs for future reuse</a:t>
            </a:r>
          </a:p>
          <a:p>
            <a:pPr lvl="1" eaLnBrk="1" hangingPunct="1"/>
            <a:r>
              <a:rPr lang="en-US" altLang="zh-CN" dirty="0" smtClean="0"/>
              <a:t>Creates more reuse opportunities by storing the outputs of sub-jobs in addition to whole </a:t>
            </a:r>
            <a:r>
              <a:rPr lang="en-US" altLang="zh-CN" dirty="0" err="1" smtClean="0"/>
              <a:t>MapReduce</a:t>
            </a:r>
            <a:r>
              <a:rPr lang="en-US" altLang="zh-CN" dirty="0" smtClean="0"/>
              <a:t> jobs</a:t>
            </a:r>
          </a:p>
          <a:p>
            <a:pPr lvl="1" eaLnBrk="1" hangingPunct="1"/>
            <a:r>
              <a:rPr lang="en-US" altLang="zh-CN" dirty="0" smtClean="0"/>
              <a:t>Selects </a:t>
            </a:r>
            <a:r>
              <a:rPr lang="en-US" altLang="zh-CN" dirty="0" smtClean="0"/>
              <a:t>the outputs of jobs to keep in the distributed file system and those to delete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361950" y="609600"/>
            <a:ext cx="7833360" cy="885706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/>
              <a:t>ReStore</a:t>
            </a:r>
            <a:endParaRPr lang="en-US" altLang="zh-C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" y="2121932"/>
            <a:ext cx="632495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62000" y="2914650"/>
            <a:ext cx="80772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Identifiers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657600" y="1664732"/>
            <a:ext cx="1074596" cy="1154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32196" y="14800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name of the file or directory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58000" y="3076575"/>
            <a:ext cx="685800" cy="493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28560" y="340745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schemas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914400" y="3569732"/>
            <a:ext cx="655320" cy="20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38600" y="3592116"/>
            <a:ext cx="3489960" cy="979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70470" y="440436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project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89026"/>
            <a:ext cx="2286000" cy="973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10200" y="4589026"/>
            <a:ext cx="990600" cy="973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24600" y="553212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join field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8193" name="Straight Arrow Connector 8192"/>
          <p:cNvCxnSpPr/>
          <p:nvPr/>
        </p:nvCxnSpPr>
        <p:spPr>
          <a:xfrm flipH="1">
            <a:off x="2895600" y="5017532"/>
            <a:ext cx="609600" cy="699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Box 8196"/>
          <p:cNvSpPr txBox="1"/>
          <p:nvPr/>
        </p:nvSpPr>
        <p:spPr>
          <a:xfrm>
            <a:off x="2171700" y="5625346"/>
            <a:ext cx="2209800" cy="37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Output directory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 smtClean="0"/>
              <a:t>ReStore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569720"/>
            <a:ext cx="7467600" cy="433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971800" y="51816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592074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Positional notation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/>
              <a:t>ReStore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495800" cy="503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9660" y="480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Job_01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140" y="5638800"/>
            <a:ext cx="101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Job_02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>
            <a:off x="1927860" y="4985266"/>
            <a:ext cx="510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27860" y="5823466"/>
            <a:ext cx="5105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43200" y="4419600"/>
            <a:ext cx="1676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1830" y="4133717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66750" y="4655449"/>
            <a:ext cx="16764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35380" y="4369566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t01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90600" y="5638800"/>
            <a:ext cx="88392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39190" y="5352917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7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</a:t>
            </a:r>
            <a:r>
              <a:rPr lang="en-US" altLang="zh-CN" dirty="0" err="1"/>
              <a:t>ReStore</a:t>
            </a:r>
            <a:endParaRPr lang="en-US" altLang="zh-CN" dirty="0" smtClean="0">
              <a:ea typeface="宋体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688080"/>
            <a:ext cx="7693554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9755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time needed to finish executing </a:t>
            </a:r>
            <a:r>
              <a:rPr lang="en-US" sz="2400" dirty="0" err="1"/>
              <a:t>job</a:t>
            </a:r>
            <a:r>
              <a:rPr lang="en-US" sz="1600" dirty="0" err="1"/>
              <a:t>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58257" y="2291298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time needed to finish all jobs on which </a:t>
            </a:r>
            <a:r>
              <a:rPr lang="en-US" sz="2400" dirty="0" err="1"/>
              <a:t>Job</a:t>
            </a:r>
            <a:r>
              <a:rPr lang="en-US" sz="1600" dirty="0" err="1"/>
              <a:t>n</a:t>
            </a:r>
            <a:r>
              <a:rPr lang="en-US" sz="2400" dirty="0"/>
              <a:t> depends</a:t>
            </a: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1943100" y="3128547"/>
            <a:ext cx="876300" cy="569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5334000" y="3122295"/>
            <a:ext cx="943557" cy="575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410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total time needed to execute </a:t>
            </a:r>
            <a:r>
              <a:rPr lang="en-US" sz="2400" dirty="0" err="1"/>
              <a:t>job</a:t>
            </a:r>
            <a:r>
              <a:rPr lang="en-US" sz="1600" dirty="0" err="1"/>
              <a:t>n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H="1" flipV="1">
            <a:off x="1143000" y="4278630"/>
            <a:ext cx="952500" cy="113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2093</TotalTime>
  <Words>989</Words>
  <Application>Microsoft Office PowerPoint</Application>
  <PresentationFormat>On-screen Show (4:3)</PresentationFormat>
  <Paragraphs>116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ReStore:  Reusing Results of MapReduce Jobs</vt:lpstr>
      <vt:lpstr>PowerPoint Presentation</vt:lpstr>
      <vt:lpstr>Introduction to MapReduce</vt:lpstr>
      <vt:lpstr>Introduction to MapReduce</vt:lpstr>
      <vt:lpstr>Overview of ReStore</vt:lpstr>
      <vt:lpstr>Overview of ReStore</vt:lpstr>
      <vt:lpstr>Overview of ReStore</vt:lpstr>
      <vt:lpstr>Overview of ReStore</vt:lpstr>
      <vt:lpstr>Overview of ReStore</vt:lpstr>
      <vt:lpstr>Overview of ReStore</vt:lpstr>
      <vt:lpstr>Overview of ReStore</vt:lpstr>
      <vt:lpstr>Overview of ReStore</vt:lpstr>
      <vt:lpstr>Overview of ReStore</vt:lpstr>
      <vt:lpstr>Overview of ReStore</vt:lpstr>
      <vt:lpstr>Implementation Details</vt:lpstr>
      <vt:lpstr>Implementation Details</vt:lpstr>
      <vt:lpstr>Implementation Details</vt:lpstr>
      <vt:lpstr>Experiments</vt:lpstr>
      <vt:lpstr>Experiments</vt:lpstr>
      <vt:lpstr>Conclusion</vt:lpstr>
      <vt:lpstr>Any Questions?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500 – Project Proposal</dc:title>
  <dc:creator>colin</dc:creator>
  <cp:lastModifiedBy>David</cp:lastModifiedBy>
  <cp:revision>92</cp:revision>
  <cp:lastPrinted>2010-09-23T20:31:36Z</cp:lastPrinted>
  <dcterms:created xsi:type="dcterms:W3CDTF">2010-09-23T12:22:13Z</dcterms:created>
  <dcterms:modified xsi:type="dcterms:W3CDTF">2012-04-05T22:45:21Z</dcterms:modified>
</cp:coreProperties>
</file>