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33"/>
  </p:notesMasterIdLst>
  <p:sldIdLst>
    <p:sldId id="260" r:id="rId2"/>
    <p:sldId id="261" r:id="rId3"/>
    <p:sldId id="275" r:id="rId4"/>
    <p:sldId id="288" r:id="rId5"/>
    <p:sldId id="257" r:id="rId6"/>
    <p:sldId id="276" r:id="rId7"/>
    <p:sldId id="28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94" r:id="rId16"/>
    <p:sldId id="296" r:id="rId17"/>
    <p:sldId id="264" r:id="rId18"/>
    <p:sldId id="295" r:id="rId19"/>
    <p:sldId id="297" r:id="rId20"/>
    <p:sldId id="265" r:id="rId21"/>
    <p:sldId id="266" r:id="rId22"/>
    <p:sldId id="299" r:id="rId23"/>
    <p:sldId id="290" r:id="rId24"/>
    <p:sldId id="300" r:id="rId25"/>
    <p:sldId id="291" r:id="rId26"/>
    <p:sldId id="267" r:id="rId27"/>
    <p:sldId id="268" r:id="rId28"/>
    <p:sldId id="285" r:id="rId29"/>
    <p:sldId id="271" r:id="rId30"/>
    <p:sldId id="292" r:id="rId31"/>
    <p:sldId id="28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>
      <p:cViewPr>
        <p:scale>
          <a:sx n="120" d="100"/>
          <a:sy n="120" d="100"/>
        </p:scale>
        <p:origin x="-16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FA81-29D5-4803-931B-FB3272589883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BEBA-CCFB-4111-A785-B4761262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BEBA-CCFB-4111-A785-B476126263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9BEBA-CCFB-4111-A785-B476126263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2/19/2012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/>
              <a:t>Managing Scientific Data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From </a:t>
            </a:r>
            <a:r>
              <a:rPr lang="en-US" sz="2000" dirty="0"/>
              <a:t>Data Integration to Scientific Workflow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43800" cy="10668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Annies Ductan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2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8162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172200" cy="5029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not stored in a database or data that is </a:t>
            </a:r>
            <a:r>
              <a:rPr lang="en-US" dirty="0" smtClean="0"/>
              <a:t>exchanged </a:t>
            </a:r>
            <a:r>
              <a:rPr lang="en-US" dirty="0" smtClean="0"/>
              <a:t>between </a:t>
            </a:r>
            <a:r>
              <a:rPr lang="en-US" dirty="0" smtClean="0"/>
              <a:t>applications:</a:t>
            </a:r>
            <a:endParaRPr lang="en-US" dirty="0" smtClean="0"/>
          </a:p>
          <a:p>
            <a:pPr lvl="1"/>
            <a:r>
              <a:rPr lang="en-US" dirty="0" smtClean="0"/>
              <a:t>Raster or vector</a:t>
            </a:r>
          </a:p>
          <a:p>
            <a:pPr lvl="1"/>
            <a:r>
              <a:rPr lang="en-US" dirty="0" smtClean="0"/>
              <a:t>File formats:</a:t>
            </a:r>
          </a:p>
          <a:p>
            <a:pPr lvl="2"/>
            <a:r>
              <a:rPr lang="en-US" i="1" dirty="0" err="1" smtClean="0"/>
              <a:t>netCDF</a:t>
            </a:r>
            <a:r>
              <a:rPr lang="en-US" dirty="0" smtClean="0"/>
              <a:t> (Weather forecast &amp; climate)</a:t>
            </a:r>
          </a:p>
          <a:p>
            <a:pPr lvl="2"/>
            <a:r>
              <a:rPr lang="en-US" i="1" dirty="0" smtClean="0"/>
              <a:t>HDF</a:t>
            </a:r>
            <a:r>
              <a:rPr lang="en-US" dirty="0" smtClean="0"/>
              <a:t> (Scientific data format)</a:t>
            </a:r>
          </a:p>
          <a:p>
            <a:pPr lvl="2"/>
            <a:r>
              <a:rPr lang="en-US" i="1" dirty="0" smtClean="0"/>
              <a:t>ESRI</a:t>
            </a:r>
            <a:r>
              <a:rPr lang="en-US" dirty="0" smtClean="0"/>
              <a:t> </a:t>
            </a:r>
            <a:r>
              <a:rPr lang="en-US" dirty="0" err="1" smtClean="0"/>
              <a:t>Shapfiles</a:t>
            </a:r>
            <a:r>
              <a:rPr lang="en-US" dirty="0" smtClean="0"/>
              <a:t> (Environmental System </a:t>
            </a:r>
            <a:r>
              <a:rPr lang="en-US" dirty="0" smtClean="0"/>
              <a:t>Research Institute)</a:t>
            </a:r>
          </a:p>
        </p:txBody>
      </p:sp>
      <p:sp>
        <p:nvSpPr>
          <p:cNvPr id="4" name="Oval 3"/>
          <p:cNvSpPr/>
          <p:nvPr/>
        </p:nvSpPr>
        <p:spPr>
          <a:xfrm>
            <a:off x="6172200" y="2971800"/>
            <a:ext cx="1752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882900"/>
            <a:ext cx="1798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9674"/>
            <a:ext cx="28162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 data represented using different schemas</a:t>
            </a:r>
          </a:p>
          <a:p>
            <a:endParaRPr lang="en-US" dirty="0" smtClean="0"/>
          </a:p>
          <a:p>
            <a:r>
              <a:rPr lang="en-US" dirty="0" smtClean="0"/>
              <a:t>Structured entities requiring </a:t>
            </a:r>
            <a:r>
              <a:rPr lang="en-US" dirty="0" smtClean="0"/>
              <a:t>management:</a:t>
            </a:r>
          </a:p>
          <a:p>
            <a:pPr lvl="1"/>
            <a:r>
              <a:rPr lang="en-US" dirty="0" smtClean="0"/>
              <a:t>database </a:t>
            </a:r>
            <a:r>
              <a:rPr lang="en-US" dirty="0" smtClean="0"/>
              <a:t>schemas &amp; queries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2362200"/>
            <a:ext cx="2057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316162"/>
            <a:ext cx="1798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70" y="1262856"/>
            <a:ext cx="28162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657600" cy="4572000"/>
          </a:xfrm>
        </p:spPr>
        <p:txBody>
          <a:bodyPr/>
          <a:lstStyle/>
          <a:p>
            <a:r>
              <a:rPr lang="en-US" dirty="0" smtClean="0"/>
              <a:t>Storing scientific data in a database system to provide solutions to a number of technical challenges</a:t>
            </a:r>
          </a:p>
        </p:txBody>
      </p:sp>
      <p:sp>
        <p:nvSpPr>
          <p:cNvPr id="4" name="Oval 3"/>
          <p:cNvSpPr/>
          <p:nvPr/>
        </p:nvSpPr>
        <p:spPr>
          <a:xfrm>
            <a:off x="6172200" y="1874837"/>
            <a:ext cx="1981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4" y="1828800"/>
            <a:ext cx="1798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05" y="1219200"/>
            <a:ext cx="28162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105400" cy="4572000"/>
          </a:xfrm>
        </p:spPr>
        <p:txBody>
          <a:bodyPr/>
          <a:lstStyle/>
          <a:p>
            <a:r>
              <a:rPr lang="en-US" dirty="0" smtClean="0"/>
              <a:t>Encompasses all the challenges</a:t>
            </a:r>
          </a:p>
          <a:p>
            <a:endParaRPr lang="en-US" dirty="0" smtClean="0"/>
          </a:p>
          <a:p>
            <a:r>
              <a:rPr lang="en-US" dirty="0" smtClean="0"/>
              <a:t>Refers to the issue of putting together </a:t>
            </a:r>
            <a:r>
              <a:rPr lang="en-US" dirty="0" smtClean="0"/>
              <a:t>databases:</a:t>
            </a:r>
            <a:endParaRPr lang="en-US" dirty="0" smtClean="0"/>
          </a:p>
          <a:p>
            <a:pPr lvl="1"/>
            <a:r>
              <a:rPr lang="en-US" dirty="0" smtClean="0"/>
              <a:t>Semantic expressions</a:t>
            </a:r>
            <a:endParaRPr lang="en-US" dirty="0"/>
          </a:p>
          <a:p>
            <a:pPr lvl="1"/>
            <a:r>
              <a:rPr lang="en-US" dirty="0" smtClean="0"/>
              <a:t>Queries &amp;  Transformations</a:t>
            </a:r>
          </a:p>
          <a:p>
            <a:pPr lvl="1"/>
            <a:r>
              <a:rPr lang="en-US" dirty="0" smtClean="0"/>
              <a:t>Other computational services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1219200"/>
            <a:ext cx="2819399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1524000"/>
            <a:ext cx="1524000" cy="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715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Synthesis example:</a:t>
            </a:r>
          </a:p>
          <a:p>
            <a:pPr lvl="1"/>
            <a:r>
              <a:rPr lang="en-US" dirty="0" smtClean="0"/>
              <a:t>If scientist want to put together two process steps in a simple analysis pipeline: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Syntactic and structural heterogeneities:</a:t>
            </a:r>
          </a:p>
          <a:p>
            <a:pPr lvl="1"/>
            <a:r>
              <a:rPr lang="en-US" dirty="0" smtClean="0"/>
              <a:t>Does output </a:t>
            </a:r>
            <a:r>
              <a:rPr lang="en-US" b="1" dirty="0" smtClean="0"/>
              <a:t>d</a:t>
            </a:r>
            <a:r>
              <a:rPr lang="en-US" dirty="0" smtClean="0"/>
              <a:t> of </a:t>
            </a:r>
            <a:r>
              <a:rPr lang="en-US" b="1" dirty="0" smtClean="0"/>
              <a:t>A</a:t>
            </a:r>
            <a:r>
              <a:rPr lang="en-US" dirty="0" smtClean="0"/>
              <a:t> directly fit format </a:t>
            </a:r>
            <a:r>
              <a:rPr lang="en-US" b="1" dirty="0" smtClean="0"/>
              <a:t>B</a:t>
            </a:r>
            <a:r>
              <a:rPr lang="en-US" dirty="0" smtClean="0"/>
              <a:t> or is data transformation necessary</a:t>
            </a:r>
          </a:p>
          <a:p>
            <a:endParaRPr lang="en-US" dirty="0" smtClean="0"/>
          </a:p>
          <a:p>
            <a:r>
              <a:rPr lang="en-US" b="1" dirty="0" smtClean="0"/>
              <a:t>System and semantic:</a:t>
            </a:r>
          </a:p>
          <a:p>
            <a:pPr lvl="1"/>
            <a:r>
              <a:rPr lang="en-US" dirty="0" smtClean="0"/>
              <a:t>What mechanisms should be used to invoke processes and how should data be shipped from </a:t>
            </a:r>
            <a:r>
              <a:rPr lang="en-US" b="1" dirty="0" smtClean="0"/>
              <a:t>A</a:t>
            </a:r>
            <a:r>
              <a:rPr lang="en-US" dirty="0" smtClean="0"/>
              <a:t> to </a:t>
            </a:r>
            <a:r>
              <a:rPr lang="en-US" b="1" dirty="0" smtClean="0"/>
              <a:t>B</a:t>
            </a:r>
          </a:p>
          <a:p>
            <a:pPr lvl="1"/>
            <a:r>
              <a:rPr lang="en-US" dirty="0" smtClean="0"/>
              <a:t>Is it meaningful and valid to connect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in this way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70412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Integration </a:t>
            </a:r>
            <a:r>
              <a:rPr lang="en-US" sz="3100" dirty="0" smtClean="0"/>
              <a:t>Challenges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Multi-world integration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86200"/>
            <a:ext cx="7696200" cy="2667000"/>
          </a:xfrm>
        </p:spPr>
        <p:txBody>
          <a:bodyPr/>
          <a:lstStyle/>
          <a:p>
            <a:r>
              <a:rPr lang="en-US" dirty="0" smtClean="0"/>
              <a:t>Distribution of a certain rock type</a:t>
            </a:r>
          </a:p>
          <a:p>
            <a:r>
              <a:rPr lang="en-US" dirty="0" smtClean="0"/>
              <a:t>Specific regions</a:t>
            </a:r>
          </a:p>
          <a:p>
            <a:r>
              <a:rPr lang="en-US" dirty="0" smtClean="0"/>
              <a:t>3D geometry of the regions and relation to the host rock structures</a:t>
            </a:r>
          </a:p>
          <a:p>
            <a:r>
              <a:rPr lang="en-US" dirty="0" smtClean="0"/>
              <a:t>Through databases and analytical tools, scientist can gather valuable information to answer scientific 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5437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Integration 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b="1" dirty="0"/>
              <a:t>Ontology:</a:t>
            </a:r>
            <a:endParaRPr lang="en-US" sz="2400" dirty="0"/>
          </a:p>
          <a:p>
            <a:pPr lvl="1"/>
            <a:r>
              <a:rPr lang="en-US" sz="1800" b="1" dirty="0" smtClean="0"/>
              <a:t>Intended </a:t>
            </a:r>
            <a:r>
              <a:rPr lang="en-US" sz="1800" b="1" dirty="0"/>
              <a:t>for modeling knowledge about </a:t>
            </a:r>
            <a:r>
              <a:rPr lang="en-US" sz="1800" b="1" dirty="0" smtClean="0"/>
              <a:t>objects, </a:t>
            </a:r>
            <a:r>
              <a:rPr lang="en-US" sz="1800" b="1" dirty="0"/>
              <a:t>their attributes, and their relationships to other </a:t>
            </a:r>
            <a:r>
              <a:rPr lang="en-US" sz="1800" b="1" dirty="0" smtClean="0"/>
              <a:t>objects</a:t>
            </a:r>
            <a:endParaRPr lang="en-US" sz="1800" b="1" dirty="0"/>
          </a:p>
          <a:p>
            <a:pPr lvl="1"/>
            <a:endParaRPr lang="en-US" dirty="0" smtClean="0"/>
          </a:p>
          <a:p>
            <a:pPr lvl="1"/>
            <a:r>
              <a:rPr lang="en-US" sz="1800" dirty="0" smtClean="0"/>
              <a:t>A set </a:t>
            </a:r>
            <a:r>
              <a:rPr lang="en-US" sz="1800" dirty="0"/>
              <a:t>of representational primitives </a:t>
            </a:r>
            <a:r>
              <a:rPr lang="en-US" sz="1800" dirty="0" smtClean="0"/>
              <a:t>used </a:t>
            </a:r>
            <a:r>
              <a:rPr lang="en-US" sz="1800" dirty="0"/>
              <a:t>to model a domain of knowledge </a:t>
            </a:r>
            <a:r>
              <a:rPr lang="en-US" sz="1800" dirty="0" smtClean="0"/>
              <a:t>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rimitives are:</a:t>
            </a:r>
          </a:p>
          <a:p>
            <a:pPr lvl="3"/>
            <a:r>
              <a:rPr lang="en-US" i="1" dirty="0"/>
              <a:t>C</a:t>
            </a:r>
            <a:r>
              <a:rPr lang="en-US" i="1" dirty="0" smtClean="0"/>
              <a:t>lasses</a:t>
            </a:r>
            <a:r>
              <a:rPr lang="en-US" dirty="0" smtClean="0"/>
              <a:t> </a:t>
            </a:r>
            <a:r>
              <a:rPr lang="en-US" dirty="0"/>
              <a:t>(or sets</a:t>
            </a:r>
            <a:r>
              <a:rPr lang="en-US" dirty="0" smtClean="0"/>
              <a:t>)</a:t>
            </a:r>
          </a:p>
          <a:p>
            <a:pPr lvl="3"/>
            <a:r>
              <a:rPr lang="en-US" i="1" dirty="0"/>
              <a:t>A</a:t>
            </a:r>
            <a:r>
              <a:rPr lang="en-US" i="1" dirty="0" smtClean="0"/>
              <a:t>ttributes </a:t>
            </a:r>
            <a:r>
              <a:rPr lang="en-US" dirty="0"/>
              <a:t>(or </a:t>
            </a:r>
            <a:r>
              <a:rPr lang="en-US" dirty="0" smtClean="0"/>
              <a:t>properties)</a:t>
            </a:r>
          </a:p>
          <a:p>
            <a:pPr lvl="3"/>
            <a:r>
              <a:rPr lang="en-US" i="1" dirty="0" smtClean="0"/>
              <a:t>Relationships </a:t>
            </a:r>
            <a:r>
              <a:rPr lang="en-US" dirty="0"/>
              <a:t>(or relations among class members</a:t>
            </a:r>
            <a:r>
              <a:rPr lang="en-US" dirty="0" smtClean="0"/>
              <a:t>)</a:t>
            </a:r>
          </a:p>
          <a:p>
            <a:pPr marL="105156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1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Integration 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5927"/>
            <a:ext cx="7620000" cy="51054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1800" b="1" dirty="0"/>
              <a:t>Data-centric: </a:t>
            </a:r>
            <a:r>
              <a:rPr lang="en-US" sz="1600" dirty="0" smtClean="0"/>
              <a:t>Geologic-Map </a:t>
            </a:r>
            <a:r>
              <a:rPr lang="en-US" sz="1600" dirty="0"/>
              <a:t>D</a:t>
            </a:r>
            <a:r>
              <a:rPr lang="en-US" sz="1600" dirty="0" smtClean="0"/>
              <a:t>ata </a:t>
            </a:r>
            <a:r>
              <a:rPr lang="en-US" sz="1600" dirty="0"/>
              <a:t>I</a:t>
            </a:r>
            <a:r>
              <a:rPr lang="en-US" sz="1600" dirty="0" smtClean="0"/>
              <a:t>ntegration: </a:t>
            </a:r>
          </a:p>
          <a:p>
            <a:pPr marL="11430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</a:t>
            </a:r>
          </a:p>
          <a:p>
            <a:pPr marL="11430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	  Using </a:t>
            </a:r>
            <a:r>
              <a:rPr lang="en-US" sz="1400" dirty="0"/>
              <a:t>an </a:t>
            </a:r>
            <a:r>
              <a:rPr lang="en-US" sz="1400" dirty="0" smtClean="0"/>
              <a:t>ontology to </a:t>
            </a:r>
            <a:r>
              <a:rPr lang="en-US" sz="1400" dirty="0"/>
              <a:t>answer a conceptual-level </a:t>
            </a:r>
            <a:r>
              <a:rPr lang="en-US" sz="1400" dirty="0" smtClean="0"/>
              <a:t>query</a:t>
            </a:r>
            <a:endParaRPr lang="en-US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30" y="2438400"/>
            <a:ext cx="4717957" cy="356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936" y="2654595"/>
            <a:ext cx="3214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 smtClean="0"/>
              <a:t>system provides </a:t>
            </a:r>
            <a:r>
              <a:rPr lang="en-US" sz="1600" dirty="0"/>
              <a:t>a uniform interface to query the integrated </a:t>
            </a:r>
            <a:r>
              <a:rPr lang="en-US" sz="1600" dirty="0" smtClean="0"/>
              <a:t>information.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nformation is integrated from: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Geologic maps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State </a:t>
            </a:r>
            <a:r>
              <a:rPr lang="en-US" sz="1600" dirty="0"/>
              <a:t>geological </a:t>
            </a:r>
            <a:r>
              <a:rPr lang="en-US" sz="1600" dirty="0" smtClean="0"/>
              <a:t>surveys </a:t>
            </a:r>
            <a:endParaRPr lang="en-US" sz="1600" dirty="0"/>
          </a:p>
        </p:txBody>
      </p:sp>
      <p:cxnSp>
        <p:nvCxnSpPr>
          <p:cNvPr id="2066" name="Straight Arrow Connector 2065"/>
          <p:cNvCxnSpPr/>
          <p:nvPr/>
        </p:nvCxnSpPr>
        <p:spPr>
          <a:xfrm flipV="1">
            <a:off x="2667000" y="48006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/>
          <p:nvPr/>
        </p:nvCxnSpPr>
        <p:spPr>
          <a:xfrm flipV="1">
            <a:off x="5753100" y="6003384"/>
            <a:ext cx="266700" cy="4579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TextBox 2070"/>
          <p:cNvSpPr txBox="1"/>
          <p:nvPr/>
        </p:nvSpPr>
        <p:spPr>
          <a:xfrm>
            <a:off x="5029200" y="6461327"/>
            <a:ext cx="1447800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Integration Schema</a:t>
            </a:r>
            <a:endParaRPr lang="en-US" sz="1200" dirty="0"/>
          </a:p>
        </p:txBody>
      </p:sp>
      <p:sp>
        <p:nvSpPr>
          <p:cNvPr id="2073" name="TextBox 2072"/>
          <p:cNvSpPr txBox="1"/>
          <p:nvPr/>
        </p:nvSpPr>
        <p:spPr>
          <a:xfrm>
            <a:off x="1982275" y="5334000"/>
            <a:ext cx="1294325" cy="276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Schemas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1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923896" cy="50292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b="1" dirty="0" smtClean="0"/>
              <a:t>Data-centric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en-US" sz="1800" dirty="0" smtClean="0"/>
              <a:t>Geologic-Map </a:t>
            </a:r>
            <a:r>
              <a:rPr lang="en-US" sz="1800" dirty="0"/>
              <a:t>D</a:t>
            </a:r>
            <a:r>
              <a:rPr lang="en-US" sz="1800" dirty="0" smtClean="0"/>
              <a:t>ata </a:t>
            </a:r>
            <a:r>
              <a:rPr lang="en-US" sz="1800" dirty="0"/>
              <a:t>I</a:t>
            </a:r>
            <a:r>
              <a:rPr lang="en-US" sz="1800" dirty="0" smtClean="0"/>
              <a:t>ntegration:</a:t>
            </a:r>
          </a:p>
          <a:p>
            <a:pPr lvl="1"/>
            <a:r>
              <a:rPr lang="en-US" sz="1600" dirty="0" smtClean="0"/>
              <a:t> Results of a query for regions with Paleozoic age:</a:t>
            </a:r>
          </a:p>
          <a:p>
            <a:pPr lvl="1"/>
            <a:r>
              <a:rPr lang="en-US" sz="1600" b="1" dirty="0" smtClean="0"/>
              <a:t>Without ontology:</a:t>
            </a:r>
          </a:p>
          <a:p>
            <a:pPr lvl="2"/>
            <a:r>
              <a:rPr lang="en-US" sz="1400" dirty="0" smtClean="0"/>
              <a:t>Few results return because missing domain knowledge of other geologic ages:</a:t>
            </a:r>
          </a:p>
          <a:p>
            <a:pPr lvl="3"/>
            <a:r>
              <a:rPr lang="en-US" sz="1200" i="1" dirty="0"/>
              <a:t>Paleozoic</a:t>
            </a:r>
          </a:p>
          <a:p>
            <a:pPr lvl="4"/>
            <a:r>
              <a:rPr lang="en-US" sz="1000" dirty="0" smtClean="0"/>
              <a:t> </a:t>
            </a:r>
            <a:r>
              <a:rPr lang="en-US" sz="1000" i="1" dirty="0" err="1" smtClean="0"/>
              <a:t>Cambrium</a:t>
            </a:r>
            <a:r>
              <a:rPr lang="en-US" sz="1000" i="1" dirty="0" smtClean="0"/>
              <a:t> and Devon</a:t>
            </a:r>
          </a:p>
          <a:p>
            <a:pPr lvl="1"/>
            <a:r>
              <a:rPr lang="en-US" sz="1600" b="1" dirty="0" smtClean="0"/>
              <a:t>With ontology:</a:t>
            </a:r>
          </a:p>
          <a:p>
            <a:pPr lvl="2"/>
            <a:r>
              <a:rPr lang="en-US" sz="1400" dirty="0" smtClean="0"/>
              <a:t>A more complete set of regions returned</a:t>
            </a:r>
          </a:p>
          <a:p>
            <a:pPr lvl="2"/>
            <a:r>
              <a:rPr lang="en-US" sz="1400" dirty="0" smtClean="0"/>
              <a:t>The system re-writes the user query to look for </a:t>
            </a:r>
            <a:r>
              <a:rPr lang="en-US" sz="1400" i="1" dirty="0" smtClean="0"/>
              <a:t>Paleozoic</a:t>
            </a:r>
            <a:r>
              <a:rPr lang="en-US" sz="1400" dirty="0" smtClean="0"/>
              <a:t> and all its sub-ages</a:t>
            </a:r>
          </a:p>
          <a:p>
            <a:pPr lvl="1"/>
            <a:r>
              <a:rPr lang="en-US" sz="1600" dirty="0" smtClean="0"/>
              <a:t>Preliminaries:</a:t>
            </a:r>
          </a:p>
          <a:p>
            <a:pPr lvl="2"/>
            <a:r>
              <a:rPr lang="en-US" sz="1400" dirty="0" smtClean="0"/>
              <a:t>Requires </a:t>
            </a:r>
            <a:r>
              <a:rPr lang="en-US" sz="1400" i="1" dirty="0" smtClean="0"/>
              <a:t>semantic data registration</a:t>
            </a:r>
          </a:p>
          <a:p>
            <a:pPr lvl="2"/>
            <a:r>
              <a:rPr lang="en-US" sz="1400" dirty="0" smtClean="0"/>
              <a:t>Data objects(Polygons) must be associated with concepts from previously registered ontologies 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14024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639762"/>
          </a:xfrm>
        </p:spPr>
        <p:txBody>
          <a:bodyPr/>
          <a:lstStyle/>
          <a:p>
            <a:r>
              <a:rPr lang="en-US" sz="2800" dirty="0" smtClean="0"/>
              <a:t>Integration </a:t>
            </a:r>
            <a:r>
              <a:rPr lang="en-US" sz="2800" dirty="0" smtClean="0"/>
              <a:t>Examples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82000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Scientific </a:t>
            </a:r>
            <a:r>
              <a:rPr lang="en-US" sz="1200" dirty="0"/>
              <a:t>workflow system for </a:t>
            </a:r>
            <a:r>
              <a:rPr lang="en-US" sz="1200" dirty="0" smtClean="0"/>
              <a:t>automating manual </a:t>
            </a:r>
            <a:r>
              <a:rPr lang="en-US" sz="1200" dirty="0"/>
              <a:t>data-analysis procedure, or reengineering an existing </a:t>
            </a:r>
            <a:r>
              <a:rPr lang="en-US" sz="1200" dirty="0" smtClean="0"/>
              <a:t>data-analysis  tool </a:t>
            </a:r>
            <a:r>
              <a:rPr lang="en-US" sz="1200" dirty="0"/>
              <a:t>in </a:t>
            </a:r>
            <a:r>
              <a:rPr lang="en-US" sz="1200" dirty="0" smtClean="0"/>
              <a:t> </a:t>
            </a:r>
            <a:r>
              <a:rPr lang="en-US" sz="1200" dirty="0"/>
              <a:t>more generic and extensible environment.</a:t>
            </a:r>
          </a:p>
        </p:txBody>
      </p:sp>
      <p:sp>
        <p:nvSpPr>
          <p:cNvPr id="5" name="Oval 4"/>
          <p:cNvSpPr/>
          <p:nvPr/>
        </p:nvSpPr>
        <p:spPr>
          <a:xfrm>
            <a:off x="2057400" y="2362200"/>
            <a:ext cx="6858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93931"/>
            <a:ext cx="9144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15418" y="2108791"/>
            <a:ext cx="266700" cy="2286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71072" y="1856602"/>
            <a:ext cx="685800" cy="2308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Database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6" idx="0"/>
          </p:cNvCxnSpPr>
          <p:nvPr/>
        </p:nvCxnSpPr>
        <p:spPr>
          <a:xfrm flipH="1" flipV="1">
            <a:off x="2057400" y="3339408"/>
            <a:ext cx="375285" cy="47059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65960" y="3810000"/>
            <a:ext cx="93344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Classification Diagram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074" y="4495800"/>
            <a:ext cx="1371600" cy="2308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Classifier Workflow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6763" y="1718102"/>
            <a:ext cx="8382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Classification</a:t>
            </a:r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Results: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r>
              <a:rPr lang="en-US" sz="900" i="1" dirty="0" err="1" smtClean="0">
                <a:solidFill>
                  <a:srgbClr val="FF0000"/>
                </a:solidFill>
              </a:rPr>
              <a:t>Anorthosite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772400" cy="56388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Process-centric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 smtClean="0"/>
              <a:t>Mineral </a:t>
            </a:r>
            <a:r>
              <a:rPr lang="en-US" sz="1600" dirty="0"/>
              <a:t>c</a:t>
            </a:r>
            <a:r>
              <a:rPr lang="en-US" sz="1600" dirty="0" smtClean="0"/>
              <a:t>lassification &amp; </a:t>
            </a:r>
            <a:r>
              <a:rPr lang="en-US" sz="1600" dirty="0" smtClean="0"/>
              <a:t>Interactive </a:t>
            </a:r>
            <a:r>
              <a:rPr lang="en-US" sz="1600" dirty="0" smtClean="0"/>
              <a:t>display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63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Discussion Outline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000" b="1" dirty="0" smtClean="0"/>
              <a:t>Introduction to Scientific Data Management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Integration Challenges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Integration Examples</a:t>
            </a:r>
          </a:p>
          <a:p>
            <a:pPr lvl="1"/>
            <a:r>
              <a:rPr lang="en-US" sz="1600" dirty="0"/>
              <a:t>Data-centric: </a:t>
            </a:r>
            <a:r>
              <a:rPr lang="en-US" sz="1600" dirty="0" smtClean="0"/>
              <a:t> </a:t>
            </a:r>
            <a:r>
              <a:rPr lang="en-US" sz="1600" i="1" dirty="0" smtClean="0"/>
              <a:t>Geologic-Map </a:t>
            </a:r>
            <a:r>
              <a:rPr lang="en-US" sz="1600" i="1" dirty="0" smtClean="0"/>
              <a:t>Data Integration</a:t>
            </a:r>
          </a:p>
          <a:p>
            <a:pPr lvl="1"/>
            <a:r>
              <a:rPr lang="en-US" sz="1600" dirty="0"/>
              <a:t>Process-centric:  </a:t>
            </a:r>
            <a:r>
              <a:rPr lang="en-US" sz="1600" i="1" dirty="0" smtClean="0"/>
              <a:t>Mineral </a:t>
            </a:r>
            <a:r>
              <a:rPr lang="en-US" sz="1600" i="1" dirty="0" smtClean="0"/>
              <a:t>Classification Workflow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Data </a:t>
            </a:r>
            <a:r>
              <a:rPr lang="en-US" sz="2000" b="1" dirty="0" smtClean="0"/>
              <a:t>Integration </a:t>
            </a:r>
            <a:endParaRPr lang="en-US" sz="2000" b="1" dirty="0" smtClean="0"/>
          </a:p>
          <a:p>
            <a:pPr lvl="1"/>
            <a:r>
              <a:rPr lang="en-US" sz="1600" dirty="0" smtClean="0"/>
              <a:t>Mediator </a:t>
            </a:r>
            <a:r>
              <a:rPr lang="en-US" sz="1600" dirty="0" smtClean="0"/>
              <a:t>Approach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Semantic Mediation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Semantic Data Registration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Scientific </a:t>
            </a:r>
            <a:r>
              <a:rPr lang="en-US" sz="2000" b="1" dirty="0" smtClean="0"/>
              <a:t>Workflows</a:t>
            </a:r>
          </a:p>
          <a:p>
            <a:pPr lvl="1"/>
            <a:r>
              <a:rPr lang="en-US" sz="1600" dirty="0" smtClean="0"/>
              <a:t>Scientific Workflows In </a:t>
            </a:r>
            <a:r>
              <a:rPr lang="en-US" sz="1600" dirty="0" err="1" smtClean="0"/>
              <a:t>Kepler</a:t>
            </a:r>
            <a:endParaRPr lang="en-US" sz="1600" dirty="0" smtClean="0"/>
          </a:p>
          <a:p>
            <a:pPr lvl="1"/>
            <a:r>
              <a:rPr lang="en-US" sz="1600" dirty="0" smtClean="0"/>
              <a:t>Gravity Modeling Workflow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Semantic Workflow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Extensions</a:t>
            </a:r>
          </a:p>
          <a:p>
            <a:pPr marL="411480" lvl="1" indent="0">
              <a:buNone/>
            </a:pPr>
            <a:endParaRPr lang="en-US" sz="16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639762"/>
          </a:xfrm>
        </p:spPr>
        <p:txBody>
          <a:bodyPr/>
          <a:lstStyle/>
          <a:p>
            <a:r>
              <a:rPr lang="en-US" sz="2800" dirty="0" smtClean="0"/>
              <a:t>Integration </a:t>
            </a:r>
            <a:r>
              <a:rPr lang="en-US" sz="2800" dirty="0" smtClean="0"/>
              <a:t>Examples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2000" b="1" i="1" dirty="0" err="1" smtClean="0"/>
              <a:t>Kepler</a:t>
            </a:r>
            <a:r>
              <a:rPr lang="en-US" sz="2000" b="1" i="1" dirty="0" smtClean="0"/>
              <a:t> Workflow </a:t>
            </a:r>
            <a:r>
              <a:rPr lang="en-US" sz="2000" b="1" i="1" dirty="0"/>
              <a:t>S</a:t>
            </a:r>
            <a:r>
              <a:rPr lang="en-US" sz="2000" b="1" i="1" dirty="0" smtClean="0"/>
              <a:t>ystem</a:t>
            </a:r>
            <a:r>
              <a:rPr lang="en-US" sz="2000" dirty="0" smtClean="0"/>
              <a:t>:</a:t>
            </a:r>
          </a:p>
          <a:p>
            <a:r>
              <a:rPr lang="en-US" sz="1800" dirty="0" smtClean="0"/>
              <a:t>Develops </a:t>
            </a:r>
            <a:r>
              <a:rPr lang="en-US" sz="1800" dirty="0"/>
              <a:t>generic solutions to </a:t>
            </a:r>
            <a:r>
              <a:rPr lang="en-US" sz="1800" dirty="0" smtClean="0"/>
              <a:t>process </a:t>
            </a:r>
            <a:r>
              <a:rPr lang="en-US" sz="1800" dirty="0"/>
              <a:t>and application-integration challenges of scientific </a:t>
            </a:r>
            <a:r>
              <a:rPr lang="en-US" sz="1800" dirty="0" smtClean="0"/>
              <a:t>workflows</a:t>
            </a:r>
          </a:p>
          <a:p>
            <a:r>
              <a:rPr lang="en-US" sz="1800" dirty="0" smtClean="0"/>
              <a:t>An </a:t>
            </a:r>
            <a:r>
              <a:rPr lang="en-US" sz="1800" dirty="0"/>
              <a:t>extension of the PTOLEMY II </a:t>
            </a:r>
            <a:r>
              <a:rPr lang="en-US" sz="1800" dirty="0" smtClean="0"/>
              <a:t>System</a:t>
            </a:r>
          </a:p>
          <a:p>
            <a:pPr lvl="1"/>
            <a:r>
              <a:rPr lang="en-US" sz="1600" dirty="0"/>
              <a:t>A</a:t>
            </a:r>
            <a:r>
              <a:rPr lang="en-US" sz="1600" dirty="0" smtClean="0"/>
              <a:t>n </a:t>
            </a:r>
            <a:r>
              <a:rPr lang="en-US" sz="1600" dirty="0"/>
              <a:t>open-source software framework supporting experimentation with actor-oriented </a:t>
            </a:r>
            <a:r>
              <a:rPr lang="en-US" sz="1600" dirty="0" smtClean="0"/>
              <a:t>design</a:t>
            </a:r>
            <a:r>
              <a:rPr lang="en-US" sz="1400" dirty="0" smtClean="0"/>
              <a:t>. </a:t>
            </a:r>
          </a:p>
          <a:p>
            <a:pPr lvl="2"/>
            <a:r>
              <a:rPr lang="en-US" sz="1400" dirty="0" smtClean="0"/>
              <a:t>Actors are software components that execute concurrently and communicate through messages sent via interconnected ports.</a:t>
            </a:r>
          </a:p>
          <a:p>
            <a:pPr lvl="2"/>
            <a:r>
              <a:rPr lang="en-US" sz="1400" dirty="0" smtClean="0"/>
              <a:t> A model is a hierarchy of interconnections of actors</a:t>
            </a:r>
          </a:p>
          <a:p>
            <a:pPr lvl="1"/>
            <a:r>
              <a:rPr lang="en-US" sz="1600" dirty="0" smtClean="0"/>
              <a:t>In Ptolemy II semantics is determined by a software component in the model called a director which implements a model of computation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Integration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4" y="3124200"/>
            <a:ext cx="4532514" cy="35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772400" cy="3352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Traditional Mediator Approach: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smtClean="0"/>
              <a:t>User </a:t>
            </a:r>
            <a:r>
              <a:rPr lang="en-US" sz="1400" dirty="0"/>
              <a:t>or application programmer defines a query (</a:t>
            </a:r>
            <a:r>
              <a:rPr lang="en-US" sz="1400" b="1" i="1" dirty="0"/>
              <a:t>Q</a:t>
            </a:r>
            <a:r>
              <a:rPr lang="en-US" sz="1400" i="1" dirty="0"/>
              <a:t>)</a:t>
            </a:r>
            <a:r>
              <a:rPr lang="en-US" sz="1400" dirty="0"/>
              <a:t> against </a:t>
            </a:r>
            <a:r>
              <a:rPr lang="en-US" sz="1400" b="1" i="1" dirty="0"/>
              <a:t>integrated view G</a:t>
            </a:r>
            <a:endParaRPr lang="en-US" sz="1400" b="1" dirty="0" smtClean="0"/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b="1" i="1" dirty="0" smtClean="0"/>
              <a:t>mediator</a:t>
            </a:r>
            <a:r>
              <a:rPr lang="en-US" sz="1400" b="1" dirty="0" smtClean="0"/>
              <a:t> </a:t>
            </a:r>
            <a:r>
              <a:rPr lang="en-US" sz="1400" dirty="0" smtClean="0"/>
              <a:t>takes </a:t>
            </a:r>
            <a:r>
              <a:rPr lang="en-US" sz="1400" b="1" i="1" dirty="0" smtClean="0"/>
              <a:t>Q</a:t>
            </a:r>
            <a:r>
              <a:rPr lang="en-US" sz="1400" dirty="0" smtClean="0"/>
              <a:t> and the </a:t>
            </a:r>
            <a:r>
              <a:rPr lang="en-US" sz="1400" b="1" i="1" dirty="0" smtClean="0"/>
              <a:t>integrated view definition G(…)</a:t>
            </a:r>
            <a:r>
              <a:rPr lang="en-US" sz="1400" b="1" i="1" dirty="0" smtClean="0">
                <a:sym typeface="Wingdings" pitchFamily="2" charset="2"/>
              </a:rPr>
              <a:t>…V</a:t>
            </a:r>
            <a:r>
              <a:rPr lang="en-US" sz="1000" b="1" i="1" dirty="0" smtClean="0">
                <a:sym typeface="Wingdings" pitchFamily="2" charset="2"/>
              </a:rPr>
              <a:t>i  </a:t>
            </a:r>
            <a:r>
              <a:rPr lang="en-US" sz="1400" dirty="0" smtClean="0">
                <a:sym typeface="Wingdings" pitchFamily="2" charset="2"/>
              </a:rPr>
              <a:t>and rewrites them into a query p</a:t>
            </a:r>
            <a:r>
              <a:rPr lang="en-US" sz="1400" dirty="0" smtClean="0">
                <a:sym typeface="Wingdings" pitchFamily="2" charset="2"/>
              </a:rPr>
              <a:t>lan with a number </a:t>
            </a:r>
            <a:r>
              <a:rPr lang="en-US" sz="1400" dirty="0" err="1" smtClean="0">
                <a:sym typeface="Wingdings" pitchFamily="2" charset="2"/>
              </a:rPr>
              <a:t>subqueries</a:t>
            </a:r>
            <a:r>
              <a:rPr lang="en-US" sz="1400" dirty="0" smtClean="0">
                <a:sym typeface="Wingdings" pitchFamily="2" charset="2"/>
              </a:rPr>
              <a:t> Q</a:t>
            </a:r>
            <a:r>
              <a:rPr lang="en-US" sz="1000" dirty="0" smtClean="0">
                <a:sym typeface="Wingdings" pitchFamily="2" charset="2"/>
              </a:rPr>
              <a:t>1</a:t>
            </a:r>
            <a:r>
              <a:rPr lang="en-US" sz="1400" dirty="0" smtClean="0">
                <a:sym typeface="Wingdings" pitchFamily="2" charset="2"/>
              </a:rPr>
              <a:t>……</a:t>
            </a:r>
            <a:r>
              <a:rPr lang="en-US" sz="1400" dirty="0" err="1" smtClean="0">
                <a:sym typeface="Wingdings" pitchFamily="2" charset="2"/>
              </a:rPr>
              <a:t>Q</a:t>
            </a:r>
            <a:r>
              <a:rPr lang="en-US" sz="1000" dirty="0" err="1" smtClean="0">
                <a:sym typeface="Wingdings" pitchFamily="2" charset="2"/>
              </a:rPr>
              <a:t>k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n-US" sz="1400" dirty="0" smtClean="0"/>
              <a:t>For the different sources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err="1" smtClean="0"/>
              <a:t>Subqueries</a:t>
            </a:r>
            <a:r>
              <a:rPr lang="en-US" sz="1400" dirty="0" smtClean="0"/>
              <a:t> Q</a:t>
            </a:r>
            <a:r>
              <a:rPr lang="en-US" sz="1000" dirty="0" smtClean="0"/>
              <a:t>i</a:t>
            </a:r>
            <a:r>
              <a:rPr lang="en-US" sz="1400" dirty="0" smtClean="0"/>
              <a:t> are sent to the local source for evaluation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smtClean="0"/>
              <a:t>The local </a:t>
            </a:r>
            <a:r>
              <a:rPr lang="en-US" sz="1400" dirty="0" err="1" smtClean="0"/>
              <a:t>ans</a:t>
            </a:r>
            <a:r>
              <a:rPr lang="en-US" sz="1400" dirty="0" smtClean="0"/>
              <a:t>(Q</a:t>
            </a:r>
            <a:r>
              <a:rPr lang="en-US" sz="1000" dirty="0" smtClean="0"/>
              <a:t>i</a:t>
            </a:r>
            <a:r>
              <a:rPr lang="en-US" sz="1400" dirty="0" smtClean="0"/>
              <a:t>) are sent back to the mediator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smtClean="0"/>
              <a:t>Further processing occurs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400" dirty="0" smtClean="0"/>
              <a:t>The integrated result </a:t>
            </a:r>
            <a:r>
              <a:rPr lang="en-US" sz="1400" dirty="0" err="1" smtClean="0"/>
              <a:t>ans</a:t>
            </a:r>
            <a:r>
              <a:rPr lang="en-US" sz="1400" dirty="0" smtClean="0"/>
              <a:t>(Q) is returned to the user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620000" cy="639762"/>
          </a:xfrm>
        </p:spPr>
        <p:txBody>
          <a:bodyPr/>
          <a:lstStyle/>
          <a:p>
            <a:r>
              <a:rPr lang="en-US" sz="2800" dirty="0"/>
              <a:t>Data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772400" cy="5638800"/>
          </a:xfrm>
        </p:spPr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From </a:t>
            </a:r>
            <a:r>
              <a:rPr lang="en-US" sz="1800" dirty="0"/>
              <a:t>the </a:t>
            </a:r>
            <a:r>
              <a:rPr lang="en-US" sz="1800" dirty="0" smtClean="0"/>
              <a:t>Geological-Map </a:t>
            </a:r>
            <a:r>
              <a:rPr lang="en-US" sz="1800" dirty="0"/>
              <a:t>I</a:t>
            </a:r>
            <a:r>
              <a:rPr lang="en-US" sz="1800" dirty="0" smtClean="0"/>
              <a:t>ntegration example:</a:t>
            </a:r>
          </a:p>
          <a:p>
            <a:pPr marL="114300" indent="0">
              <a:buNone/>
            </a:pPr>
            <a:r>
              <a:rPr lang="en-US" sz="1400" dirty="0" smtClean="0"/>
              <a:t>				    </a:t>
            </a:r>
            <a:r>
              <a:rPr lang="en-US" sz="1200" b="1" dirty="0" smtClean="0"/>
              <a:t>Nine sources integrated into a single </a:t>
            </a:r>
            <a:r>
              <a:rPr lang="en-US" sz="1200" b="1" i="1" dirty="0" smtClean="0"/>
              <a:t>global view</a:t>
            </a:r>
          </a:p>
          <a:p>
            <a:r>
              <a:rPr lang="en-US" sz="1800" dirty="0" smtClean="0"/>
              <a:t>Allowing query expressions: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Shows the </a:t>
            </a:r>
            <a:r>
              <a:rPr lang="en-US" sz="1600" i="1" dirty="0" smtClean="0"/>
              <a:t>global-as-view</a:t>
            </a:r>
            <a:r>
              <a:rPr lang="en-US" sz="1600" dirty="0" smtClean="0"/>
              <a:t> approach</a:t>
            </a:r>
          </a:p>
          <a:p>
            <a:pPr lvl="2"/>
            <a:r>
              <a:rPr lang="en-US" sz="1400" dirty="0" smtClean="0"/>
              <a:t>Global view </a:t>
            </a:r>
            <a:r>
              <a:rPr lang="en-US" sz="1400" b="1" i="1" dirty="0" smtClean="0"/>
              <a:t>G</a:t>
            </a:r>
            <a:r>
              <a:rPr lang="en-US" sz="1400" dirty="0" smtClean="0"/>
              <a:t> is filled with information from Arizona source by mapping the local</a:t>
            </a:r>
          </a:p>
          <a:p>
            <a:pPr lvl="2"/>
            <a:r>
              <a:rPr lang="en-US" sz="1400" b="1" dirty="0" smtClean="0"/>
              <a:t>(ABBREV </a:t>
            </a:r>
            <a:r>
              <a:rPr lang="en-US" sz="1400" dirty="0" smtClean="0"/>
              <a:t>and </a:t>
            </a:r>
            <a:r>
              <a:rPr lang="en-US" sz="1400" b="1" dirty="0" smtClean="0"/>
              <a:t>PERIOD</a:t>
            </a:r>
            <a:r>
              <a:rPr lang="en-US" sz="1400" dirty="0" smtClean="0"/>
              <a:t> attributes) to the global (</a:t>
            </a:r>
            <a:r>
              <a:rPr lang="en-US" sz="1400" b="1" dirty="0" smtClean="0"/>
              <a:t>Formation</a:t>
            </a:r>
            <a:r>
              <a:rPr lang="en-US" sz="1400" dirty="0" smtClean="0"/>
              <a:t> and </a:t>
            </a:r>
            <a:r>
              <a:rPr lang="en-US" sz="1400" b="1" dirty="0" smtClean="0"/>
              <a:t>Age</a:t>
            </a:r>
            <a:r>
              <a:rPr lang="en-US" sz="1400" dirty="0" smtClean="0"/>
              <a:t> attributes)</a:t>
            </a:r>
          </a:p>
          <a:p>
            <a:pPr lvl="1"/>
            <a:r>
              <a:rPr lang="en-US" sz="1600" dirty="0" smtClean="0"/>
              <a:t>Spatial regions from the </a:t>
            </a:r>
            <a:r>
              <a:rPr lang="en-US" sz="1600" b="1" dirty="0" smtClean="0"/>
              <a:t>AREA</a:t>
            </a:r>
            <a:r>
              <a:rPr lang="en-US" sz="1600" dirty="0" smtClean="0"/>
              <a:t> column are identified by the </a:t>
            </a:r>
            <a:r>
              <a:rPr lang="en-US" sz="1600" b="1" dirty="0" smtClean="0"/>
              <a:t>Aid</a:t>
            </a:r>
            <a:r>
              <a:rPr lang="en-US" sz="1600" dirty="0" smtClean="0"/>
              <a:t> key attribute</a:t>
            </a:r>
          </a:p>
          <a:p>
            <a:pPr lvl="1"/>
            <a:r>
              <a:rPr lang="en-US" sz="1600" dirty="0" smtClean="0"/>
              <a:t>A unique prefix is used for each source to make the Aid attribute values unique across all sources.   </a:t>
            </a:r>
            <a:r>
              <a:rPr lang="en-US" sz="1600" dirty="0" err="1" smtClean="0"/>
              <a:t>i.e</a:t>
            </a:r>
            <a:r>
              <a:rPr lang="en-US" sz="1600" dirty="0" smtClean="0"/>
              <a:t>   (                            )</a:t>
            </a:r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9" y="2286000"/>
            <a:ext cx="32797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42291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44" y="5818669"/>
            <a:ext cx="12954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772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Semantic Mediation: </a:t>
            </a:r>
          </a:p>
          <a:p>
            <a:pPr marL="114300" indent="0">
              <a:buNone/>
            </a:pPr>
            <a:r>
              <a:rPr lang="en-US" sz="1400" i="1" dirty="0" smtClean="0"/>
              <a:t>Based on Concept</a:t>
            </a:r>
            <a:endParaRPr lang="en-US" sz="1400" i="1" dirty="0" smtClean="0"/>
          </a:p>
          <a:p>
            <a:r>
              <a:rPr lang="en-US" sz="1800" dirty="0" smtClean="0"/>
              <a:t>Knowledge-base extension:</a:t>
            </a:r>
          </a:p>
          <a:p>
            <a:pPr lvl="1"/>
            <a:r>
              <a:rPr lang="en-US" sz="1600" dirty="0" smtClean="0"/>
              <a:t>Facilitate hard-to-relate data sources by going through shared ontologies and new types of concept-based queries against the data</a:t>
            </a:r>
          </a:p>
          <a:p>
            <a:r>
              <a:rPr lang="en-US" sz="1800" dirty="0" smtClean="0"/>
              <a:t>Ability to view the </a:t>
            </a:r>
            <a:r>
              <a:rPr lang="en-US" sz="1800" dirty="0"/>
              <a:t>geologic-age ontology </a:t>
            </a:r>
            <a:r>
              <a:rPr lang="en-US" sz="1800" dirty="0" smtClean="0"/>
              <a:t>as </a:t>
            </a:r>
            <a:r>
              <a:rPr lang="en-US" sz="1800" dirty="0"/>
              <a:t>a </a:t>
            </a:r>
            <a:r>
              <a:rPr lang="en-US" sz="1800" dirty="0" smtClean="0"/>
              <a:t>set </a:t>
            </a:r>
            <a:r>
              <a:rPr lang="en-US" sz="1800" dirty="0"/>
              <a:t>of concepts </a:t>
            </a:r>
            <a:endParaRPr lang="en-US" sz="1800" dirty="0" smtClean="0"/>
          </a:p>
          <a:p>
            <a:pPr lvl="1"/>
            <a:r>
              <a:rPr lang="en-US" sz="1600" dirty="0" smtClean="0"/>
              <a:t>One for each </a:t>
            </a:r>
            <a:r>
              <a:rPr lang="en-US" sz="1600" dirty="0"/>
              <a:t>geologic </a:t>
            </a:r>
            <a:r>
              <a:rPr lang="en-US" sz="1600" dirty="0" smtClean="0"/>
              <a:t>age </a:t>
            </a:r>
            <a:r>
              <a:rPr lang="en-US" sz="1600" dirty="0"/>
              <a:t>organized as a </a:t>
            </a:r>
            <a:r>
              <a:rPr lang="en-US" sz="1600" dirty="0" smtClean="0"/>
              <a:t>hierarchy</a:t>
            </a:r>
          </a:p>
          <a:p>
            <a:pPr lvl="1"/>
            <a:r>
              <a:rPr lang="en-US" sz="1600" dirty="0" smtClean="0"/>
              <a:t>Example:</a:t>
            </a:r>
          </a:p>
          <a:p>
            <a:pPr lvl="2"/>
            <a:r>
              <a:rPr lang="en-US" sz="1400" dirty="0" smtClean="0"/>
              <a:t>A </a:t>
            </a:r>
            <a:r>
              <a:rPr lang="en-US" sz="1400" dirty="0"/>
              <a:t>tree in which </a:t>
            </a:r>
            <a:r>
              <a:rPr lang="en-US" sz="1400" b="1" dirty="0"/>
              <a:t>children concepts </a:t>
            </a:r>
            <a:r>
              <a:rPr lang="en-US" sz="1400" dirty="0" smtClean="0"/>
              <a:t>(</a:t>
            </a:r>
            <a:r>
              <a:rPr lang="en-US" sz="1400" i="1" dirty="0" smtClean="0"/>
              <a:t>Devon, </a:t>
            </a:r>
            <a:r>
              <a:rPr lang="en-US" sz="1400" i="1" dirty="0" err="1" smtClean="0"/>
              <a:t>Cambrium</a:t>
            </a:r>
            <a:r>
              <a:rPr lang="en-US" sz="1400" dirty="0"/>
              <a:t>) are considered to be a subset of </a:t>
            </a:r>
            <a:r>
              <a:rPr lang="en-US" sz="1400" dirty="0" smtClean="0"/>
              <a:t>restricted </a:t>
            </a:r>
            <a:r>
              <a:rPr lang="en-US" sz="1400" dirty="0"/>
              <a:t>set of ages </a:t>
            </a:r>
            <a:r>
              <a:rPr lang="en-US" sz="1400" dirty="0" smtClean="0"/>
              <a:t>described </a:t>
            </a:r>
            <a:r>
              <a:rPr lang="en-US" sz="1400" dirty="0"/>
              <a:t>by the </a:t>
            </a:r>
            <a:r>
              <a:rPr lang="en-US" sz="1400" b="1" dirty="0" smtClean="0"/>
              <a:t>parent concept </a:t>
            </a:r>
            <a:r>
              <a:rPr lang="en-US" sz="1400" dirty="0" smtClean="0"/>
              <a:t>( </a:t>
            </a:r>
            <a:r>
              <a:rPr lang="en-US" sz="1400" i="1" dirty="0"/>
              <a:t>Paleozoic</a:t>
            </a:r>
            <a:r>
              <a:rPr lang="en-US" sz="1400" dirty="0" smtClean="0"/>
              <a:t>).</a:t>
            </a:r>
          </a:p>
          <a:p>
            <a:endParaRPr lang="en-US" sz="1800" dirty="0" smtClean="0"/>
          </a:p>
          <a:p>
            <a:r>
              <a:rPr lang="en-US" sz="1800" dirty="0" smtClean="0"/>
              <a:t>Ontology</a:t>
            </a:r>
            <a:r>
              <a:rPr lang="en-US" sz="1800" dirty="0" smtClean="0"/>
              <a:t>-enabled mediator:</a:t>
            </a:r>
          </a:p>
          <a:p>
            <a:pPr lvl="1"/>
            <a:r>
              <a:rPr lang="en-US" sz="1600" dirty="0" smtClean="0"/>
              <a:t>Uses </a:t>
            </a:r>
            <a:r>
              <a:rPr lang="en-US" sz="1600" dirty="0"/>
              <a:t>the information from the </a:t>
            </a:r>
            <a:r>
              <a:rPr lang="en-US" sz="1600" i="1" dirty="0" smtClean="0"/>
              <a:t>geologic age ontology </a:t>
            </a:r>
            <a:r>
              <a:rPr lang="en-US" sz="1600" dirty="0"/>
              <a:t>to </a:t>
            </a:r>
            <a:r>
              <a:rPr lang="en-US" sz="1600" dirty="0" smtClean="0"/>
              <a:t>retrieve data </a:t>
            </a:r>
            <a:r>
              <a:rPr lang="en-US" sz="1600" dirty="0"/>
              <a:t>that </a:t>
            </a:r>
            <a:r>
              <a:rPr lang="en-US" sz="1600" dirty="0" smtClean="0"/>
              <a:t>directly matches </a:t>
            </a:r>
            <a:r>
              <a:rPr lang="en-US" sz="1600" dirty="0"/>
              <a:t>the search concept Paleozoic, </a:t>
            </a:r>
            <a:r>
              <a:rPr lang="en-US" sz="1600" dirty="0" smtClean="0"/>
              <a:t>and all data </a:t>
            </a:r>
            <a:r>
              <a:rPr lang="en-US" sz="1600" dirty="0"/>
              <a:t>that matches any </a:t>
            </a:r>
            <a:r>
              <a:rPr lang="en-US" sz="1600" dirty="0" err="1"/>
              <a:t>subconcept</a:t>
            </a:r>
            <a:r>
              <a:rPr lang="en-US" sz="1600" dirty="0"/>
              <a:t> of </a:t>
            </a:r>
            <a:r>
              <a:rPr lang="en-US" sz="1600" i="1" dirty="0"/>
              <a:t>Paleozoic</a:t>
            </a:r>
            <a:r>
              <a:rPr lang="en-US" sz="1600" dirty="0"/>
              <a:t>, </a:t>
            </a:r>
            <a:r>
              <a:rPr lang="en-US" sz="1600" dirty="0" smtClean="0"/>
              <a:t>such as </a:t>
            </a:r>
            <a:r>
              <a:rPr lang="en-US" sz="1600" i="1" dirty="0"/>
              <a:t>Devon or </a:t>
            </a:r>
            <a:r>
              <a:rPr lang="en-US" sz="1600" i="1" dirty="0" err="1" smtClean="0"/>
              <a:t>Cambrium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208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6334124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2819400" cy="49530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 smtClean="0"/>
              <a:t>Semantic Mediation Results:</a:t>
            </a:r>
          </a:p>
          <a:p>
            <a:pPr marL="114300" indent="0">
              <a:buNone/>
            </a:pPr>
            <a:r>
              <a:rPr lang="en-US" sz="1400" i="1" dirty="0" smtClean="0"/>
              <a:t>Concept-base query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Using this rock-type </a:t>
            </a:r>
            <a:r>
              <a:rPr lang="en-US" sz="1600" dirty="0" smtClean="0"/>
              <a:t>ontology</a:t>
            </a:r>
            <a:endParaRPr lang="en-US" sz="1600" dirty="0"/>
          </a:p>
          <a:p>
            <a:r>
              <a:rPr lang="en-US" sz="1400" dirty="0" smtClean="0"/>
              <a:t>New </a:t>
            </a:r>
            <a:r>
              <a:rPr lang="en-US" sz="1400" dirty="0"/>
              <a:t>semantic queries can be formulated </a:t>
            </a:r>
            <a:r>
              <a:rPr lang="en-US" sz="1400" dirty="0" smtClean="0"/>
              <a:t>and executed </a:t>
            </a:r>
            <a:r>
              <a:rPr lang="en-US" sz="1400" dirty="0"/>
              <a:t>with the prototype.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/>
              <a:t>Subconcept</a:t>
            </a:r>
            <a:r>
              <a:rPr lang="en-US" sz="1400" dirty="0" smtClean="0"/>
              <a:t> compositions are displayed as children to the right of the parent 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1036007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1200" b="1" dirty="0"/>
              <a:t>Canadian system for classification hierarchy of rock types</a:t>
            </a:r>
          </a:p>
        </p:txBody>
      </p:sp>
    </p:spTree>
    <p:extLst>
      <p:ext uri="{BB962C8B-B14F-4D97-AF65-F5344CB8AC3E}">
        <p14:creationId xmlns:p14="http://schemas.microsoft.com/office/powerpoint/2010/main" val="14060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381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b="1" dirty="0" smtClean="0"/>
              <a:t>Semantic Mediation Results: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2" y="1161803"/>
            <a:ext cx="5046921" cy="34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998" y="1905000"/>
            <a:ext cx="339320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Achieved </a:t>
            </a:r>
            <a:r>
              <a:rPr lang="en-US" sz="1400" dirty="0"/>
              <a:t>by </a:t>
            </a:r>
            <a:r>
              <a:rPr lang="en-US" sz="1400" dirty="0" smtClean="0"/>
              <a:t>semantically registering existing data sources to one or more ontologies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Extends the mediator approach to include expert knowledge for linking </a:t>
            </a:r>
            <a:r>
              <a:rPr lang="en-US" sz="1400" i="1" dirty="0" smtClean="0"/>
              <a:t>hard-to-relate sources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2779" y="462978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71131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Semantic Query Results:</a:t>
            </a:r>
          </a:p>
          <a:p>
            <a:pPr lvl="1"/>
            <a:r>
              <a:rPr lang="en-US" sz="1400" dirty="0" smtClean="0"/>
              <a:t>Left: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Lithology information provided by two of the nine state geologic maps (Idaho and Montana West) linked to concepts in the composition, fabric, and texture hierarchies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lvl="1"/>
            <a:r>
              <a:rPr lang="en-US" sz="1400" dirty="0" smtClean="0"/>
              <a:t>Right: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Result of a semantic query for Sedimentary rocks is displayed. Queries can be executed for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/>
              <a:t>C</a:t>
            </a:r>
            <a:r>
              <a:rPr lang="en-US" sz="1400" dirty="0" smtClean="0"/>
              <a:t>omposition (Silicate)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/>
              <a:t>F</a:t>
            </a:r>
            <a:r>
              <a:rPr lang="en-US" sz="1400" dirty="0" smtClean="0"/>
              <a:t>abric (Planar)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exture (Crystalline)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71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Integration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944"/>
            <a:ext cx="39528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763" y="1199423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Associating data objects in the sources with concepts defined in a previously registered ontology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71" y="3831193"/>
            <a:ext cx="2571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29460"/>
            <a:ext cx="5334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84" y="4029485"/>
            <a:ext cx="571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429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3" y="4371975"/>
            <a:ext cx="3381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95" y="5029200"/>
            <a:ext cx="4095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5305425"/>
            <a:ext cx="3905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 smtClean="0"/>
              <a:t>Semantic Data Registration:</a:t>
            </a:r>
          </a:p>
          <a:p>
            <a:pPr marL="114300" indent="0">
              <a:buNone/>
            </a:pPr>
            <a:r>
              <a:rPr lang="en-US" sz="1400" dirty="0" smtClean="0"/>
              <a:t>Needed </a:t>
            </a:r>
            <a:r>
              <a:rPr lang="en-US" sz="1400" dirty="0"/>
              <a:t>to facilitate data integration</a:t>
            </a:r>
          </a:p>
          <a:p>
            <a:pPr marL="114300" indent="0">
              <a:buNone/>
            </a:pPr>
            <a:r>
              <a:rPr lang="en-US" sz="1600" i="1" dirty="0" smtClean="0"/>
              <a:t>Proposed </a:t>
            </a:r>
            <a:r>
              <a:rPr lang="en-US" sz="1600" i="1" dirty="0"/>
              <a:t>Framework</a:t>
            </a:r>
          </a:p>
          <a:p>
            <a:r>
              <a:rPr lang="en-US" sz="1400" dirty="0" smtClean="0"/>
              <a:t>Register the associations between data objects in a database </a:t>
            </a:r>
            <a:r>
              <a:rPr lang="en-US" sz="1400" i="1" dirty="0" smtClean="0"/>
              <a:t>D</a:t>
            </a:r>
            <a:r>
              <a:rPr lang="en-US" sz="1400" dirty="0" smtClean="0"/>
              <a:t> and a target ontology </a:t>
            </a:r>
            <a:r>
              <a:rPr lang="en-US" sz="1400" i="1" dirty="0" smtClean="0"/>
              <a:t>O</a:t>
            </a:r>
          </a:p>
          <a:p>
            <a:r>
              <a:rPr lang="en-US" sz="1400" i="1" dirty="0" smtClean="0"/>
              <a:t>Example:</a:t>
            </a:r>
          </a:p>
          <a:p>
            <a:r>
              <a:rPr lang="en-US" sz="1200" i="1" dirty="0" smtClean="0"/>
              <a:t>Let k = id(</a:t>
            </a:r>
            <a:r>
              <a:rPr lang="en-US" sz="1200" i="1" dirty="0" err="1" smtClean="0"/>
              <a:t>D</a:t>
            </a:r>
            <a:r>
              <a:rPr lang="en-US" sz="900" i="1" dirty="0" err="1" smtClean="0"/>
              <a:t>k</a:t>
            </a:r>
            <a:r>
              <a:rPr lang="en-US" sz="1200" i="1" dirty="0" smtClean="0"/>
              <a:t>) and j = id(</a:t>
            </a:r>
            <a:r>
              <a:rPr lang="en-US" sz="1200" i="1" dirty="0" err="1" smtClean="0"/>
              <a:t>O</a:t>
            </a:r>
            <a:r>
              <a:rPr lang="en-US" sz="900" i="1" dirty="0" err="1" smtClean="0"/>
              <a:t>j</a:t>
            </a:r>
            <a:r>
              <a:rPr lang="en-US" sz="1200" i="1" dirty="0" smtClean="0"/>
              <a:t>) be unique recourses identifiers of </a:t>
            </a:r>
            <a:r>
              <a:rPr lang="en-US" sz="1200" i="1" dirty="0" err="1" smtClean="0"/>
              <a:t>D</a:t>
            </a:r>
            <a:r>
              <a:rPr lang="en-US" sz="900" i="1" dirty="0" err="1" smtClean="0"/>
              <a:t>k</a:t>
            </a:r>
            <a:r>
              <a:rPr lang="en-US" sz="1200" i="1" dirty="0" smtClean="0"/>
              <a:t> and </a:t>
            </a:r>
            <a:r>
              <a:rPr lang="en-US" sz="1200" i="1" dirty="0" err="1" smtClean="0"/>
              <a:t>Oj</a:t>
            </a:r>
            <a:r>
              <a:rPr lang="en-US" sz="1200" i="1" dirty="0" smtClean="0"/>
              <a:t> respectively</a:t>
            </a:r>
          </a:p>
          <a:p>
            <a:r>
              <a:rPr lang="en-US" sz="1200" i="1" dirty="0" smtClean="0"/>
              <a:t>The semantic data registration of </a:t>
            </a:r>
            <a:r>
              <a:rPr lang="en-US" sz="1200" i="1" dirty="0" err="1" smtClean="0"/>
              <a:t>D</a:t>
            </a:r>
            <a:r>
              <a:rPr lang="en-US" sz="900" i="1" dirty="0" err="1" smtClean="0"/>
              <a:t>k</a:t>
            </a:r>
            <a:r>
              <a:rPr lang="en-US" sz="1200" i="1" dirty="0" smtClean="0"/>
              <a:t> to </a:t>
            </a:r>
            <a:r>
              <a:rPr lang="en-US" sz="1200" i="1" dirty="0" err="1" smtClean="0"/>
              <a:t>O</a:t>
            </a:r>
            <a:r>
              <a:rPr lang="en-US" sz="900" i="1" dirty="0" err="1" smtClean="0"/>
              <a:t>j</a:t>
            </a:r>
            <a:r>
              <a:rPr lang="en-US" sz="900" i="1" dirty="0" smtClean="0"/>
              <a:t> </a:t>
            </a:r>
            <a:r>
              <a:rPr lang="en-US" sz="1200" i="1" dirty="0" smtClean="0"/>
              <a:t>is given by constraints         where each                 is a constraint formula over               </a:t>
            </a:r>
          </a:p>
          <a:p>
            <a:pPr marL="114300" indent="0">
              <a:buNone/>
            </a:pPr>
            <a:r>
              <a:rPr lang="en-US" sz="1200" b="1" dirty="0" smtClean="0"/>
              <a:t>Semantic mediation formula:</a:t>
            </a:r>
          </a:p>
          <a:p>
            <a:endParaRPr lang="en-US" sz="1200" dirty="0" smtClean="0"/>
          </a:p>
          <a:p>
            <a:r>
              <a:rPr lang="en-US" sz="1200" dirty="0"/>
              <a:t>Shows </a:t>
            </a:r>
            <a:r>
              <a:rPr lang="en-US" sz="1200" dirty="0" smtClean="0"/>
              <a:t>ontology </a:t>
            </a:r>
            <a:r>
              <a:rPr lang="en-US" sz="1200" b="1" i="1" dirty="0"/>
              <a:t>O</a:t>
            </a:r>
            <a:r>
              <a:rPr lang="en-US" sz="1200" dirty="0"/>
              <a:t>’s </a:t>
            </a:r>
            <a:r>
              <a:rPr lang="en-US" sz="1200" dirty="0" smtClean="0"/>
              <a:t>concept </a:t>
            </a:r>
            <a:r>
              <a:rPr lang="en-US" sz="1200" b="1" i="1" dirty="0" smtClean="0"/>
              <a:t>D</a:t>
            </a:r>
            <a:r>
              <a:rPr lang="en-US" sz="1200" dirty="0" smtClean="0"/>
              <a:t> and its role </a:t>
            </a:r>
            <a:r>
              <a:rPr lang="en-US" sz="1200" b="1" i="1" dirty="0" smtClean="0"/>
              <a:t>R</a:t>
            </a:r>
            <a:r>
              <a:rPr lang="en-US" sz="1200" dirty="0" smtClean="0"/>
              <a:t> can be populated using certain tuples </a:t>
            </a:r>
            <a:r>
              <a:rPr lang="en-US" sz="1200" b="1" i="1" dirty="0" smtClean="0"/>
              <a:t>P</a:t>
            </a:r>
            <a:r>
              <a:rPr lang="en-US" sz="1200" dirty="0" smtClean="0"/>
              <a:t>(</a:t>
            </a:r>
            <a:r>
              <a:rPr lang="en-US" sz="1200" dirty="0" err="1" smtClean="0"/>
              <a:t>x,y,z</a:t>
            </a:r>
            <a:r>
              <a:rPr lang="en-US" sz="1200" dirty="0" smtClean="0"/>
              <a:t>) from </a:t>
            </a:r>
            <a:r>
              <a:rPr lang="en-US" sz="1200" b="1" i="1" dirty="0" smtClean="0"/>
              <a:t>D</a:t>
            </a:r>
          </a:p>
          <a:p>
            <a:r>
              <a:rPr lang="en-US" sz="1200" dirty="0" smtClean="0"/>
              <a:t>When you combined the constraint and articulation</a:t>
            </a:r>
          </a:p>
          <a:p>
            <a:r>
              <a:rPr lang="en-US" sz="1200" dirty="0" smtClean="0"/>
              <a:t>Allows data object from </a:t>
            </a:r>
            <a:r>
              <a:rPr lang="en-US" sz="1200" dirty="0" err="1" smtClean="0"/>
              <a:t>D</a:t>
            </a:r>
            <a:r>
              <a:rPr lang="en-US" sz="900" dirty="0" err="1" smtClean="0"/>
              <a:t>k</a:t>
            </a:r>
            <a:r>
              <a:rPr lang="en-US" sz="1200" dirty="0" smtClean="0"/>
              <a:t> to link to concepts like             in ontology </a:t>
            </a:r>
            <a:r>
              <a:rPr lang="en-US" sz="1200" dirty="0" err="1" smtClean="0"/>
              <a:t>O</a:t>
            </a:r>
            <a:r>
              <a:rPr lang="en-US" sz="900" dirty="0" err="1" smtClean="0"/>
              <a:t>i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Integration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343400"/>
            <a:ext cx="7325433" cy="2057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Key Point: </a:t>
            </a:r>
          </a:p>
          <a:p>
            <a:pPr lvl="1"/>
            <a:r>
              <a:rPr lang="en-US" sz="1400" dirty="0" smtClean="0"/>
              <a:t>Application of articulation axioms  is that </a:t>
            </a:r>
            <a:r>
              <a:rPr lang="en-US" sz="1400" dirty="0" err="1" smtClean="0"/>
              <a:t>O</a:t>
            </a:r>
            <a:r>
              <a:rPr lang="en-US" sz="900" dirty="0" err="1" smtClean="0"/>
              <a:t>j</a:t>
            </a:r>
            <a:r>
              <a:rPr lang="en-US" sz="9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O</a:t>
            </a:r>
            <a:r>
              <a:rPr lang="en-US" sz="900" dirty="0" err="1" smtClean="0"/>
              <a:t>i</a:t>
            </a:r>
            <a:r>
              <a:rPr lang="en-US" sz="900" dirty="0" smtClean="0"/>
              <a:t> </a:t>
            </a:r>
            <a:r>
              <a:rPr lang="en-US" sz="1400" dirty="0" smtClean="0"/>
              <a:t>can be used to query and view data from </a:t>
            </a:r>
            <a:r>
              <a:rPr lang="en-US" sz="1400" dirty="0" err="1" smtClean="0"/>
              <a:t>D</a:t>
            </a:r>
            <a:r>
              <a:rPr lang="en-US" sz="900" dirty="0" err="1" smtClean="0"/>
              <a:t>k</a:t>
            </a:r>
            <a:r>
              <a:rPr lang="en-US" sz="1400" dirty="0" smtClean="0"/>
              <a:t> through the conceptual view provided by </a:t>
            </a:r>
            <a:r>
              <a:rPr lang="en-US" sz="1400" dirty="0" err="1" smtClean="0"/>
              <a:t>O</a:t>
            </a:r>
            <a:r>
              <a:rPr lang="en-US" sz="900" dirty="0" err="1" smtClean="0"/>
              <a:t>i</a:t>
            </a:r>
            <a:endParaRPr lang="en-US" sz="900" dirty="0" smtClean="0"/>
          </a:p>
          <a:p>
            <a:r>
              <a:rPr lang="en-US" sz="1600" dirty="0" smtClean="0"/>
              <a:t>Geological Map Example:</a:t>
            </a:r>
          </a:p>
          <a:p>
            <a:pPr lvl="1"/>
            <a:r>
              <a:rPr lang="en-US" sz="1400" dirty="0" smtClean="0"/>
              <a:t>Enables the ability to query the geological maps using British rock classification view despite the fact that the geologic map database was originally registered to the Canadian System</a:t>
            </a:r>
            <a:endParaRPr lang="en-US" sz="1400" dirty="0"/>
          </a:p>
          <a:p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8243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849868"/>
            <a:ext cx="367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Results of Semantic Data Registration</a:t>
            </a:r>
          </a:p>
        </p:txBody>
      </p:sp>
    </p:spTree>
    <p:extLst>
      <p:ext uri="{BB962C8B-B14F-4D97-AF65-F5344CB8AC3E}">
        <p14:creationId xmlns:p14="http://schemas.microsoft.com/office/powerpoint/2010/main" val="140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Scientific Workflows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/>
          </a:bodyPr>
          <a:lstStyle/>
          <a:p>
            <a:r>
              <a:rPr lang="en-US" sz="1400" dirty="0"/>
              <a:t>Involves components that has not yet been implemented</a:t>
            </a:r>
          </a:p>
          <a:p>
            <a:r>
              <a:rPr lang="en-US" sz="1400" dirty="0" smtClean="0"/>
              <a:t>Advantage:</a:t>
            </a:r>
          </a:p>
          <a:p>
            <a:pPr lvl="1"/>
            <a:r>
              <a:rPr lang="en-US" sz="1200" dirty="0" smtClean="0"/>
              <a:t> Allow </a:t>
            </a:r>
            <a:r>
              <a:rPr lang="en-US" sz="1200" dirty="0"/>
              <a:t>the user to go from a conceptual design workflow to an executable version by replacing the design components with implemented ones as they become available</a:t>
            </a:r>
          </a:p>
          <a:p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1"/>
            <a:ext cx="7829550" cy="46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5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Scientific Workflows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078468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Semantic Workflow Extensions</a:t>
            </a:r>
          </a:p>
          <a:p>
            <a:r>
              <a:rPr lang="en-US" sz="1400" dirty="0" smtClean="0"/>
              <a:t>	Ontology-Driven Data Transformation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10610" y="1752600"/>
            <a:ext cx="6400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Implementation of </a:t>
            </a:r>
            <a:r>
              <a:rPr lang="en-US" sz="1600" b="1" i="1" dirty="0" smtClean="0"/>
              <a:t>Semantic Type </a:t>
            </a:r>
            <a:r>
              <a:rPr lang="en-US" sz="1600" dirty="0" smtClean="0"/>
              <a:t>ensures that the data is connected meaningfully: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Structural </a:t>
            </a:r>
            <a:r>
              <a:rPr lang="en-US" sz="1600" dirty="0"/>
              <a:t>type check </a:t>
            </a:r>
            <a:r>
              <a:rPr lang="en-US" sz="1600" dirty="0" smtClean="0"/>
              <a:t>guarantees the actors </a:t>
            </a:r>
            <a:r>
              <a:rPr lang="en-US" sz="1600" dirty="0"/>
              <a:t>connections have compatible data </a:t>
            </a:r>
            <a:r>
              <a:rPr lang="en-US" sz="1600" dirty="0" smtClean="0"/>
              <a:t>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There is no </a:t>
            </a:r>
            <a:r>
              <a:rPr lang="en-US" sz="1600" dirty="0"/>
              <a:t>means to check whether the connections are </a:t>
            </a:r>
            <a:r>
              <a:rPr lang="en-US" sz="1600" dirty="0" smtClean="0"/>
              <a:t>potentially meaningful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For example: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/>
              <a:t>connection between an actor outputting a velocity vector and one that takes as input a force vector may be structurally valid, but not semantically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2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Why is there a need for managing scientific </a:t>
            </a:r>
            <a:r>
              <a:rPr lang="en-US" b="1" dirty="0"/>
              <a:t>d</a:t>
            </a:r>
            <a:r>
              <a:rPr lang="en-US" b="1" dirty="0" smtClean="0"/>
              <a:t>ata: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There </a:t>
            </a:r>
            <a:r>
              <a:rPr lang="en-US" dirty="0"/>
              <a:t>are a number of </a:t>
            </a:r>
            <a:r>
              <a:rPr lang="en-US" dirty="0" smtClean="0"/>
              <a:t>integration </a:t>
            </a:r>
            <a:r>
              <a:rPr lang="en-US" dirty="0"/>
              <a:t>challenges that </a:t>
            </a:r>
            <a:r>
              <a:rPr lang="en-US" dirty="0" smtClean="0"/>
              <a:t>need to </a:t>
            </a:r>
            <a:r>
              <a:rPr lang="en-US" dirty="0"/>
              <a:t>be </a:t>
            </a:r>
            <a:r>
              <a:rPr lang="en-US" dirty="0" smtClean="0"/>
              <a:t>overcome:</a:t>
            </a:r>
          </a:p>
          <a:p>
            <a:r>
              <a:rPr lang="en-US" dirty="0" smtClean="0"/>
              <a:t> Enabling </a:t>
            </a:r>
            <a:r>
              <a:rPr lang="en-US" dirty="0"/>
              <a:t>more </a:t>
            </a:r>
            <a:r>
              <a:rPr lang="en-US" dirty="0" smtClean="0"/>
              <a:t>data-driven </a:t>
            </a:r>
            <a:r>
              <a:rPr lang="en-US" dirty="0"/>
              <a:t>“e-science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Providing</a:t>
            </a:r>
            <a:r>
              <a:rPr lang="en-US" dirty="0" smtClean="0"/>
              <a:t> scientist with the right tools so that they spend </a:t>
            </a:r>
            <a:r>
              <a:rPr lang="en-US" dirty="0"/>
              <a:t>less time on labor-intensive, error-prone </a:t>
            </a:r>
            <a:r>
              <a:rPr lang="en-US" dirty="0" smtClean="0"/>
              <a:t>manual data management.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This paper is an overview </a:t>
            </a:r>
            <a:r>
              <a:rPr lang="en-US" dirty="0"/>
              <a:t>of the </a:t>
            </a:r>
            <a:r>
              <a:rPr lang="en-US" dirty="0" smtClean="0"/>
              <a:t>different kinds </a:t>
            </a:r>
            <a:r>
              <a:rPr lang="en-US" dirty="0"/>
              <a:t>of </a:t>
            </a:r>
            <a:r>
              <a:rPr lang="en-US" dirty="0" smtClean="0"/>
              <a:t>data  integration </a:t>
            </a:r>
            <a:r>
              <a:rPr lang="en-US" dirty="0"/>
              <a:t>and </a:t>
            </a:r>
            <a:r>
              <a:rPr lang="en-US" dirty="0" smtClean="0"/>
              <a:t>interoperability challenges </a:t>
            </a:r>
            <a:r>
              <a:rPr lang="en-US" dirty="0"/>
              <a:t>in scientific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384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Scientific Workflows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1" y="2098784"/>
            <a:ext cx="1883827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04" y="2185353"/>
            <a:ext cx="25415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99" y="1827420"/>
            <a:ext cx="5921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7843" y="3305897"/>
            <a:ext cx="3146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Needs source registration to assist: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12" y="3807421"/>
            <a:ext cx="11160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423" y="3762763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Source registration </a:t>
            </a:r>
            <a:r>
              <a:rPr lang="en-US" sz="1600" dirty="0"/>
              <a:t>mapping </a:t>
            </a:r>
            <a:r>
              <a:rPr lang="en-US" sz="1600" b="1" dirty="0" err="1"/>
              <a:t>M</a:t>
            </a:r>
            <a:r>
              <a:rPr lang="en-US" sz="1000" b="1" dirty="0" err="1"/>
              <a:t>s</a:t>
            </a:r>
            <a:r>
              <a:rPr lang="en-US" sz="1600" dirty="0"/>
              <a:t> = by the rule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718" y="1752600"/>
            <a:ext cx="2537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000" b="1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is not compatible with </a:t>
            </a:r>
            <a:r>
              <a:rPr lang="en-US" sz="1600" b="1" dirty="0" err="1"/>
              <a:t>P</a:t>
            </a:r>
            <a:r>
              <a:rPr lang="en-US" sz="1000" b="1" dirty="0" err="1"/>
              <a:t>t</a:t>
            </a:r>
            <a:r>
              <a:rPr lang="en-US" sz="1600" dirty="0"/>
              <a:t>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7" y="4191000"/>
            <a:ext cx="27797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7987" y="5021182"/>
            <a:ext cx="3891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Target </a:t>
            </a:r>
            <a:r>
              <a:rPr lang="en-US" sz="1600" b="1" dirty="0"/>
              <a:t>registration </a:t>
            </a:r>
            <a:r>
              <a:rPr lang="en-US" sz="1600" dirty="0"/>
              <a:t>mapping </a:t>
            </a:r>
            <a:r>
              <a:rPr lang="en-US" sz="1600" b="1" dirty="0"/>
              <a:t>M</a:t>
            </a:r>
            <a:r>
              <a:rPr lang="en-US" sz="1000" b="1" dirty="0"/>
              <a:t>t</a:t>
            </a:r>
            <a:r>
              <a:rPr lang="en-US" sz="1600" dirty="0"/>
              <a:t> = by the rule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22" y="5086477"/>
            <a:ext cx="12017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" y="5377726"/>
            <a:ext cx="2882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987" y="5943600"/>
            <a:ext cx="3793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Correspondence mapping </a:t>
            </a:r>
            <a:r>
              <a:rPr lang="en-US" sz="1600" b="1" dirty="0" err="1"/>
              <a:t>M</a:t>
            </a:r>
            <a:r>
              <a:rPr lang="en-US" sz="1000" b="1" dirty="0" err="1"/>
              <a:t>st</a:t>
            </a:r>
            <a:r>
              <a:rPr lang="en-US" sz="1600" dirty="0"/>
              <a:t> = by the rule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98" y="6043027"/>
            <a:ext cx="6889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8" y="6318982"/>
            <a:ext cx="276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473" y="1241916"/>
            <a:ext cx="313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Semantic Workflow Extensions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91" y="1118869"/>
            <a:ext cx="3247177" cy="25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229600" cy="3810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 smtClean="0"/>
              <a:t>Questions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23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Importance of Interoperability:</a:t>
            </a:r>
            <a:endParaRPr lang="en-US" b="1" dirty="0" smtClean="0"/>
          </a:p>
          <a:p>
            <a:r>
              <a:rPr lang="en-US" dirty="0" smtClean="0"/>
              <a:t>Reduces </a:t>
            </a:r>
            <a:r>
              <a:rPr lang="en-US" dirty="0"/>
              <a:t>operational cost and </a:t>
            </a:r>
            <a:r>
              <a:rPr lang="en-US" dirty="0" smtClean="0"/>
              <a:t>complexity: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Customers will continue to have mixed </a:t>
            </a:r>
            <a:r>
              <a:rPr lang="en-US" dirty="0" smtClean="0"/>
              <a:t>environments</a:t>
            </a:r>
          </a:p>
          <a:p>
            <a:pPr lvl="1"/>
            <a:r>
              <a:rPr lang="en-US" dirty="0" smtClean="0"/>
              <a:t> Enabling systems </a:t>
            </a:r>
            <a:r>
              <a:rPr lang="en-US" dirty="0"/>
              <a:t>to work together reduces the cost of building and supporting a heterogeneous </a:t>
            </a:r>
            <a:r>
              <a:rPr lang="en-US" dirty="0" smtClean="0"/>
              <a:t>infrastructure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Enables </a:t>
            </a:r>
            <a:r>
              <a:rPr lang="en-US" dirty="0"/>
              <a:t>“best-of-breed” </a:t>
            </a:r>
            <a:r>
              <a:rPr lang="en-US" dirty="0" smtClean="0"/>
              <a:t>deployments:</a:t>
            </a:r>
          </a:p>
          <a:p>
            <a:pPr lvl="1"/>
            <a:r>
              <a:rPr lang="en-US" dirty="0" smtClean="0"/>
              <a:t>Customers </a:t>
            </a:r>
            <a:r>
              <a:rPr lang="en-US" dirty="0"/>
              <a:t>may have business requirements that can only be </a:t>
            </a:r>
            <a:r>
              <a:rPr lang="en-US" dirty="0" smtClean="0"/>
              <a:t>delivered </a:t>
            </a:r>
            <a:r>
              <a:rPr lang="en-US" dirty="0"/>
              <a:t>with specific applications or </a:t>
            </a:r>
            <a:r>
              <a:rPr lang="en-US" dirty="0" smtClean="0"/>
              <a:t>platforms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Leverages </a:t>
            </a:r>
            <a:r>
              <a:rPr lang="en-US" dirty="0"/>
              <a:t>existing </a:t>
            </a:r>
            <a:r>
              <a:rPr lang="en-US" dirty="0" smtClean="0"/>
              <a:t>investments:</a:t>
            </a:r>
          </a:p>
          <a:p>
            <a:pPr lvl="1"/>
            <a:r>
              <a:rPr lang="en-US" dirty="0" smtClean="0"/>
              <a:t>Customers </a:t>
            </a:r>
            <a:r>
              <a:rPr lang="en-US" dirty="0"/>
              <a:t>have a large and diverse range of systems installed in their environments. </a:t>
            </a:r>
            <a:r>
              <a:rPr lang="en-US" dirty="0" smtClean="0"/>
              <a:t>Moving </a:t>
            </a:r>
            <a:r>
              <a:rPr lang="en-US" dirty="0"/>
              <a:t>to new platforms needs to be </a:t>
            </a:r>
            <a:r>
              <a:rPr lang="en-US" dirty="0" smtClean="0"/>
              <a:t>gradual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33516"/>
            <a:ext cx="6019800" cy="4800600"/>
          </a:xfrm>
        </p:spPr>
        <p:txBody>
          <a:bodyPr/>
          <a:lstStyle/>
          <a:p>
            <a:r>
              <a:rPr lang="en-US" dirty="0" smtClean="0"/>
              <a:t>Current integration strategies:</a:t>
            </a:r>
            <a:endParaRPr lang="en-US" dirty="0" smtClean="0"/>
          </a:p>
          <a:p>
            <a:pPr lvl="1"/>
            <a:r>
              <a:rPr lang="en-US" dirty="0" smtClean="0"/>
              <a:t>Scientist often repeat  tasks and data management steps:</a:t>
            </a:r>
          </a:p>
          <a:p>
            <a:pPr lvl="2"/>
            <a:r>
              <a:rPr lang="en-US" dirty="0" smtClean="0"/>
              <a:t>Select appropriate analysis methods to address a question</a:t>
            </a:r>
          </a:p>
          <a:p>
            <a:pPr lvl="2"/>
            <a:r>
              <a:rPr lang="en-US" dirty="0" smtClean="0"/>
              <a:t>Search relevant data and create new data</a:t>
            </a:r>
          </a:p>
          <a:p>
            <a:pPr lvl="2"/>
            <a:r>
              <a:rPr lang="en-US" dirty="0" smtClean="0"/>
              <a:t>Determine whether existing data can be used for the desired analyses</a:t>
            </a:r>
          </a:p>
          <a:p>
            <a:pPr lvl="2"/>
            <a:r>
              <a:rPr lang="en-US" dirty="0" smtClean="0"/>
              <a:t>Pre-processing </a:t>
            </a:r>
            <a:r>
              <a:rPr lang="en-US" dirty="0" smtClean="0"/>
              <a:t>and </a:t>
            </a:r>
            <a:r>
              <a:rPr lang="en-US" dirty="0" smtClean="0"/>
              <a:t>integrating </a:t>
            </a:r>
            <a:r>
              <a:rPr lang="en-US" dirty="0" smtClean="0"/>
              <a:t>data as needed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1"/>
            <a:ext cx="2590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Integration Challenges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066800"/>
            <a:ext cx="4343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Scientist need to access data and information provided via: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databases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nalytical tools developed by community members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Easy way to make </a:t>
            </a:r>
            <a:r>
              <a:rPr lang="en-US" dirty="0" smtClean="0"/>
              <a:t>use of the increasing number of databases, analytical tools, and computational services</a:t>
            </a:r>
          </a:p>
          <a:p>
            <a:endParaRPr lang="en-US" dirty="0" smtClean="0"/>
          </a:p>
          <a:p>
            <a:r>
              <a:rPr lang="en-US" dirty="0" smtClean="0"/>
              <a:t>Creating techniques to leverage </a:t>
            </a:r>
            <a:r>
              <a:rPr lang="en-US" dirty="0" smtClean="0"/>
              <a:t>these </a:t>
            </a:r>
            <a:r>
              <a:rPr lang="en-US" dirty="0" smtClean="0"/>
              <a:t>resources for </a:t>
            </a:r>
            <a:r>
              <a:rPr lang="en-US" dirty="0" smtClean="0"/>
              <a:t>data </a:t>
            </a:r>
            <a:r>
              <a:rPr lang="en-US" dirty="0" smtClean="0"/>
              <a:t>integration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65563" cy="529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Integration Challenges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90349"/>
            <a:ext cx="38195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5205199"/>
          </a:xfrm>
        </p:spPr>
        <p:txBody>
          <a:bodyPr/>
          <a:lstStyle/>
          <a:p>
            <a:r>
              <a:rPr lang="en-US" dirty="0" smtClean="0"/>
              <a:t>The goal: </a:t>
            </a:r>
          </a:p>
          <a:p>
            <a:pPr lvl="1"/>
            <a:r>
              <a:rPr lang="en-US" dirty="0"/>
              <a:t>Provide a framework that can be utilized by scientist and engineers for creating data transformation steps between semantically compatible, but structurally incompatible </a:t>
            </a:r>
            <a:r>
              <a:rPr lang="en-US" dirty="0" smtClean="0"/>
              <a:t>analytical steps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System aware of connections between workflow components</a:t>
            </a:r>
          </a:p>
          <a:p>
            <a:pPr lvl="1"/>
            <a:r>
              <a:rPr lang="en-US" dirty="0"/>
              <a:t>System aware of connections between data sources and workflow components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572000"/>
          </a:xfrm>
        </p:spPr>
        <p:txBody>
          <a:bodyPr/>
          <a:lstStyle/>
          <a:p>
            <a:r>
              <a:rPr lang="en-US" dirty="0" smtClean="0"/>
              <a:t>Issues arise </a:t>
            </a:r>
            <a:r>
              <a:rPr lang="en-US" dirty="0" smtClean="0"/>
              <a:t>due to heterogeneities that occur across systems, data sources and services that make up the scientific data management infrastructure</a:t>
            </a:r>
          </a:p>
          <a:p>
            <a:r>
              <a:rPr lang="en-US" dirty="0" smtClean="0"/>
              <a:t>Traditional Heterogeneity:</a:t>
            </a:r>
          </a:p>
          <a:p>
            <a:pPr lvl="1"/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/>
              <a:t>Semantics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Scientific data analysis and information-integration involve two additional levels:</a:t>
            </a:r>
          </a:p>
          <a:p>
            <a:pPr lvl="1"/>
            <a:r>
              <a:rPr lang="en-US" dirty="0" smtClean="0"/>
              <a:t>System integration</a:t>
            </a:r>
          </a:p>
          <a:p>
            <a:pPr lvl="1"/>
            <a:r>
              <a:rPr lang="en-US" dirty="0" smtClean="0"/>
              <a:t>Synthesis  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08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19200"/>
            <a:ext cx="2819399" cy="27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Integration Challenges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63" y="1419875"/>
            <a:ext cx="58674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Refers </a:t>
            </a:r>
            <a:r>
              <a:rPr lang="en-US" dirty="0" smtClean="0"/>
              <a:t>to low level issues such as:</a:t>
            </a:r>
          </a:p>
          <a:p>
            <a:pPr lvl="1"/>
            <a:r>
              <a:rPr lang="en-US" b="1" dirty="0" smtClean="0"/>
              <a:t>Network protocol</a:t>
            </a:r>
          </a:p>
          <a:p>
            <a:pPr lvl="2"/>
            <a:r>
              <a:rPr lang="en-US" dirty="0" smtClean="0"/>
              <a:t>HTTP</a:t>
            </a:r>
          </a:p>
          <a:p>
            <a:pPr lvl="2"/>
            <a:r>
              <a:rPr lang="en-US" dirty="0" smtClean="0"/>
              <a:t>FTP</a:t>
            </a:r>
          </a:p>
          <a:p>
            <a:pPr lvl="1"/>
            <a:r>
              <a:rPr lang="en-US" b="1" dirty="0" smtClean="0"/>
              <a:t>Platforms</a:t>
            </a:r>
          </a:p>
          <a:p>
            <a:pPr lvl="2"/>
            <a:r>
              <a:rPr lang="en-US" dirty="0" smtClean="0"/>
              <a:t>Operating system</a:t>
            </a:r>
          </a:p>
          <a:p>
            <a:pPr lvl="1"/>
            <a:r>
              <a:rPr lang="en-US" b="1" dirty="0" smtClean="0"/>
              <a:t>Remote execution Methods</a:t>
            </a:r>
          </a:p>
          <a:p>
            <a:pPr lvl="2"/>
            <a:r>
              <a:rPr lang="en-US" dirty="0" smtClean="0"/>
              <a:t>Web services</a:t>
            </a:r>
          </a:p>
          <a:p>
            <a:pPr lvl="1"/>
            <a:r>
              <a:rPr lang="en-US" b="1" dirty="0" smtClean="0"/>
              <a:t>Authorization </a:t>
            </a:r>
            <a:r>
              <a:rPr lang="en-US" b="1" dirty="0" smtClean="0"/>
              <a:t>&amp; </a:t>
            </a:r>
            <a:r>
              <a:rPr lang="en-US" b="1" dirty="0" smtClean="0"/>
              <a:t>Authentication mechanisms</a:t>
            </a:r>
          </a:p>
          <a:p>
            <a:pPr lvl="2"/>
            <a:r>
              <a:rPr lang="en-US" dirty="0" err="1" smtClean="0"/>
              <a:t>Kerbros</a:t>
            </a:r>
            <a:r>
              <a:rPr lang="en-US" dirty="0" smtClean="0"/>
              <a:t> (network authentication protocol)</a:t>
            </a:r>
          </a:p>
        </p:txBody>
      </p:sp>
      <p:sp>
        <p:nvSpPr>
          <p:cNvPr id="4" name="Oval 3"/>
          <p:cNvSpPr/>
          <p:nvPr/>
        </p:nvSpPr>
        <p:spPr>
          <a:xfrm>
            <a:off x="5715000" y="3429000"/>
            <a:ext cx="2590799" cy="572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1238"/>
            <a:ext cx="1798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1616</Words>
  <Application>Microsoft Office PowerPoint</Application>
  <PresentationFormat>On-screen Show (4:3)</PresentationFormat>
  <Paragraphs>285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Managing Scientific Data From Data Integration to Scientific Workflow </vt:lpstr>
      <vt:lpstr>Discussion Outline </vt:lpstr>
      <vt:lpstr>Introduction</vt:lpstr>
      <vt:lpstr>Introduction</vt:lpstr>
      <vt:lpstr>Introduction</vt:lpstr>
      <vt:lpstr>Integration Challenges  </vt:lpstr>
      <vt:lpstr>Integration Challenges  </vt:lpstr>
      <vt:lpstr>Integration Challenges  </vt:lpstr>
      <vt:lpstr>Integration Challenges  </vt:lpstr>
      <vt:lpstr>Integration Challenges  </vt:lpstr>
      <vt:lpstr>Integration Challenges  </vt:lpstr>
      <vt:lpstr>Integration Challenges  </vt:lpstr>
      <vt:lpstr>Integration Challenges  </vt:lpstr>
      <vt:lpstr>Integration Challenges  </vt:lpstr>
      <vt:lpstr>Integration Challenges Multi-world integration  </vt:lpstr>
      <vt:lpstr>Integration Examples</vt:lpstr>
      <vt:lpstr>Integration Examples</vt:lpstr>
      <vt:lpstr>Integration Examples</vt:lpstr>
      <vt:lpstr>Integration Examples</vt:lpstr>
      <vt:lpstr>Integration Examples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Scientific Workflows</vt:lpstr>
      <vt:lpstr>Scientific Workflows</vt:lpstr>
      <vt:lpstr>Scientific Workflows</vt:lpstr>
      <vt:lpstr>PowerPoint Presentation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Scientific Data From Data Integration to Scientific Workflow </dc:title>
  <dc:creator>Ductan, Annies N</dc:creator>
  <cp:lastModifiedBy>Ductan, Annies N</cp:lastModifiedBy>
  <cp:revision>277</cp:revision>
  <dcterms:created xsi:type="dcterms:W3CDTF">2012-02-17T21:02:14Z</dcterms:created>
  <dcterms:modified xsi:type="dcterms:W3CDTF">2012-02-21T20:38:22Z</dcterms:modified>
</cp:coreProperties>
</file>