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78" r:id="rId3"/>
    <p:sldId id="279" r:id="rId4"/>
    <p:sldId id="280" r:id="rId5"/>
    <p:sldId id="258" r:id="rId6"/>
    <p:sldId id="275" r:id="rId7"/>
    <p:sldId id="256" r:id="rId8"/>
    <p:sldId id="282" r:id="rId9"/>
    <p:sldId id="260" r:id="rId10"/>
    <p:sldId id="281" r:id="rId11"/>
    <p:sldId id="283" r:id="rId12"/>
    <p:sldId id="284" r:id="rId13"/>
    <p:sldId id="285" r:id="rId14"/>
    <p:sldId id="273" r:id="rId15"/>
    <p:sldId id="286" r:id="rId16"/>
    <p:sldId id="287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9" autoAdjust="0"/>
    <p:restoredTop sz="94660"/>
  </p:normalViewPr>
  <p:slideViewPr>
    <p:cSldViewPr>
      <p:cViewPr>
        <p:scale>
          <a:sx n="80" d="100"/>
          <a:sy n="80" d="100"/>
        </p:scale>
        <p:origin x="-738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3DBB-D89B-40B7-A265-6574D0D6F6D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7654-455B-46CB-B1C8-4C4BE1001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3DBB-D89B-40B7-A265-6574D0D6F6D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7654-455B-46CB-B1C8-4C4BE1001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3DBB-D89B-40B7-A265-6574D0D6F6D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7654-455B-46CB-B1C8-4C4BE1001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3DBB-D89B-40B7-A265-6574D0D6F6D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7654-455B-46CB-B1C8-4C4BE1001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3DBB-D89B-40B7-A265-6574D0D6F6D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7654-455B-46CB-B1C8-4C4BE1001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3DBB-D89B-40B7-A265-6574D0D6F6D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7654-455B-46CB-B1C8-4C4BE1001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3DBB-D89B-40B7-A265-6574D0D6F6D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7654-455B-46CB-B1C8-4C4BE1001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3DBB-D89B-40B7-A265-6574D0D6F6D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7654-455B-46CB-B1C8-4C4BE1001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3DBB-D89B-40B7-A265-6574D0D6F6D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7654-455B-46CB-B1C8-4C4BE1001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3DBB-D89B-40B7-A265-6574D0D6F6D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7654-455B-46CB-B1C8-4C4BE1001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3DBB-D89B-40B7-A265-6574D0D6F6D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7654-455B-46CB-B1C8-4C4BE1001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D3DBB-D89B-40B7-A265-6574D0D6F6D7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7654-455B-46CB-B1C8-4C4BE1001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3810000"/>
          </a:xfrm>
        </p:spPr>
        <p:txBody>
          <a:bodyPr>
            <a:normAutofit/>
          </a:bodyPr>
          <a:lstStyle/>
          <a:p>
            <a:r>
              <a:rPr lang="en-US" b="1" dirty="0" smtClean="0"/>
              <a:t>Building a Database on S3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6096000"/>
            <a:ext cx="868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/>
              <a:t>[Ref:  http</a:t>
            </a:r>
            <a:r>
              <a:rPr lang="en-US" sz="900" smtClean="0"/>
              <a:t>://</a:t>
            </a:r>
            <a:r>
              <a:rPr lang="en-US" sz="900" smtClean="0"/>
              <a:t>www.systems.ethz.ch/education/past-courses/fs09/HotDMS/pdf/dbons3.pdf]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4038600"/>
            <a:ext cx="8229600" cy="685799"/>
          </a:xfrm>
        </p:spPr>
        <p:txBody>
          <a:bodyPr/>
          <a:lstStyle/>
          <a:p>
            <a:r>
              <a:rPr lang="en-US" dirty="0" smtClean="0"/>
              <a:t>SQS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4572000" cy="1360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6"/>
          <p:cNvSpPr txBox="1">
            <a:spLocks/>
          </p:cNvSpPr>
          <p:nvPr/>
        </p:nvSpPr>
        <p:spPr>
          <a:xfrm>
            <a:off x="609600" y="1752601"/>
            <a:ext cx="8229600" cy="68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S3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800600"/>
            <a:ext cx="26670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Putting the Pieces together: Implementing the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Using S3 as a Disk</a:t>
            </a:r>
          </a:p>
          <a:p>
            <a:r>
              <a:rPr lang="en-US" sz="2400" dirty="0" smtClean="0"/>
              <a:t>Client Server Architecture</a:t>
            </a:r>
          </a:p>
          <a:p>
            <a:r>
              <a:rPr lang="en-US" sz="2400" dirty="0" smtClean="0"/>
              <a:t>Record Manager</a:t>
            </a:r>
          </a:p>
          <a:p>
            <a:r>
              <a:rPr lang="en-US" sz="2400" dirty="0" smtClean="0"/>
              <a:t>Page Manager</a:t>
            </a:r>
          </a:p>
          <a:p>
            <a:r>
              <a:rPr lang="en-US" sz="2400" dirty="0" smtClean="0"/>
              <a:t>B-tree Indexes</a:t>
            </a:r>
          </a:p>
          <a:p>
            <a:r>
              <a:rPr lang="en-US" sz="2400" dirty="0" smtClean="0"/>
              <a:t>Logging</a:t>
            </a:r>
          </a:p>
          <a:p>
            <a:r>
              <a:rPr lang="en-US" sz="2400" dirty="0" smtClean="0"/>
              <a:t>Security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76400"/>
            <a:ext cx="38862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Commit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153400" cy="4267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Overview</a:t>
            </a:r>
          </a:p>
          <a:p>
            <a:r>
              <a:rPr lang="en-US" sz="2400" dirty="0" smtClean="0"/>
              <a:t>PU </a:t>
            </a:r>
            <a:r>
              <a:rPr lang="en-US" sz="2400" dirty="0" smtClean="0"/>
              <a:t>Queues</a:t>
            </a:r>
          </a:p>
          <a:p>
            <a:r>
              <a:rPr lang="en-US" sz="2400" dirty="0" smtClean="0"/>
              <a:t>Checkpoint Protocol for Data </a:t>
            </a:r>
            <a:r>
              <a:rPr lang="en-US" sz="2400" dirty="0" smtClean="0"/>
              <a:t>Pages</a:t>
            </a:r>
          </a:p>
          <a:p>
            <a:r>
              <a:rPr lang="en-US" sz="2400" dirty="0" smtClean="0"/>
              <a:t>Checkpoint Protocol for </a:t>
            </a:r>
            <a:r>
              <a:rPr lang="en-US" sz="2400" dirty="0" smtClean="0"/>
              <a:t>B-trees</a:t>
            </a:r>
          </a:p>
          <a:p>
            <a:r>
              <a:rPr lang="en-US" sz="2400" dirty="0" smtClean="0"/>
              <a:t>Checkpoint Strategies</a:t>
            </a:r>
            <a:endParaRPr lang="en-US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524000"/>
            <a:ext cx="394952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</a:p>
          <a:p>
            <a:r>
              <a:rPr lang="en-US" dirty="0" smtClean="0"/>
              <a:t>Consistency </a:t>
            </a:r>
            <a:r>
              <a:rPr lang="en-US" dirty="0" smtClean="0"/>
              <a:t>Levels</a:t>
            </a:r>
          </a:p>
          <a:p>
            <a:r>
              <a:rPr lang="en-US" dirty="0" smtClean="0"/>
              <a:t>Isolation: The Limits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/>
          <a:lstStyle/>
          <a:p>
            <a:r>
              <a:rPr lang="en-US" dirty="0" smtClean="0"/>
              <a:t>Software </a:t>
            </a:r>
            <a:r>
              <a:rPr lang="en-US" dirty="0" smtClean="0"/>
              <a:t>and Hardware Used</a:t>
            </a:r>
          </a:p>
          <a:p>
            <a:r>
              <a:rPr lang="en-US" dirty="0" smtClean="0"/>
              <a:t>TPCW </a:t>
            </a:r>
            <a:r>
              <a:rPr lang="en-US" dirty="0" smtClean="0"/>
              <a:t>Benchmark</a:t>
            </a:r>
          </a:p>
          <a:p>
            <a:r>
              <a:rPr lang="en-US" dirty="0" smtClean="0"/>
              <a:t>Experiment </a:t>
            </a:r>
            <a:r>
              <a:rPr lang="en-US" dirty="0" smtClean="0"/>
              <a:t>1: Running Time [</a:t>
            </a:r>
            <a:r>
              <a:rPr lang="en-US" dirty="0" err="1" smtClean="0"/>
              <a:t>secs</a:t>
            </a:r>
            <a:r>
              <a:rPr lang="en-US" dirty="0" smtClean="0"/>
              <a:t>]</a:t>
            </a:r>
            <a:endParaRPr lang="en-US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648200"/>
            <a:ext cx="37147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(cont…)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</p:spPr>
        <p:txBody>
          <a:bodyPr/>
          <a:lstStyle/>
          <a:p>
            <a:r>
              <a:rPr lang="en-US" dirty="0" smtClean="0"/>
              <a:t>Experiment 2: Cost </a:t>
            </a:r>
            <a:r>
              <a:rPr lang="en-US" dirty="0" smtClean="0"/>
              <a:t>[$]</a:t>
            </a:r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19400"/>
            <a:ext cx="41148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(cont…)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/>
          <a:lstStyle/>
          <a:p>
            <a:r>
              <a:rPr lang="en-US" dirty="0" smtClean="0"/>
              <a:t>Experiment 3: Vary Checkpoint Interval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14600"/>
            <a:ext cx="46958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Web-based applications need high scalability and availability at low and predictable cost. 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client must ever be blocked by other clients accessing the same data or due to hardware failures at the service provider. </a:t>
            </a:r>
          </a:p>
          <a:p>
            <a:r>
              <a:rPr lang="en-US" dirty="0" smtClean="0"/>
              <a:t>Instead</a:t>
            </a:r>
            <a:r>
              <a:rPr lang="en-US" dirty="0" smtClean="0"/>
              <a:t>, clients expect constant and predictable response times when interacting with a Web-based service. </a:t>
            </a:r>
          </a:p>
          <a:p>
            <a:r>
              <a:rPr lang="en-US" dirty="0" smtClean="0"/>
              <a:t>Utility computing has the potential to meet all these requirements. </a:t>
            </a:r>
          </a:p>
          <a:p>
            <a:r>
              <a:rPr lang="en-US" dirty="0" smtClean="0"/>
              <a:t>Utility computing was initially designed for specific workloads. </a:t>
            </a:r>
          </a:p>
          <a:p>
            <a:r>
              <a:rPr lang="en-US" dirty="0" smtClean="0"/>
              <a:t>This paper showed the opportunities and limitations to apply utility </a:t>
            </a:r>
            <a:r>
              <a:rPr lang="en-US" dirty="0" smtClean="0"/>
              <a:t>computing to </a:t>
            </a:r>
            <a:r>
              <a:rPr lang="en-US" dirty="0" smtClean="0"/>
              <a:t>general-purpose workloads, using AWS and in particular S3 for storage as an example. </a:t>
            </a:r>
            <a:endParaRPr lang="en-US" dirty="0" smtClean="0"/>
          </a:p>
          <a:p>
            <a:r>
              <a:rPr lang="en-US" dirty="0" smtClean="0"/>
              <a:t>As of today, utility computing is not attractive for high-performance transaction processing; </a:t>
            </a:r>
            <a:r>
              <a:rPr lang="en-US" dirty="0" smtClean="0"/>
              <a:t>such application scenarios are best supported by conventional database systems.</a:t>
            </a:r>
          </a:p>
          <a:p>
            <a:r>
              <a:rPr lang="en-US" dirty="0" smtClean="0"/>
              <a:t>Utility </a:t>
            </a:r>
            <a:r>
              <a:rPr lang="en-US" dirty="0" smtClean="0"/>
              <a:t>computing, however, is a viable candidate for many Web 2.0 and interactive applications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Brief intro to S3, SQS, EC2.</a:t>
            </a:r>
          </a:p>
          <a:p>
            <a:r>
              <a:rPr lang="en-US" dirty="0" smtClean="0"/>
              <a:t>Discuss details of implementation.</a:t>
            </a:r>
          </a:p>
          <a:p>
            <a:r>
              <a:rPr lang="en-US" dirty="0" smtClean="0"/>
              <a:t>Discuss Costs, Performance and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Running a service becomes particularly challenging and expensive if the service is ‘successful’.</a:t>
            </a:r>
          </a:p>
          <a:p>
            <a:r>
              <a:rPr lang="en-US" dirty="0" smtClean="0"/>
              <a:t>Need to address cost </a:t>
            </a:r>
            <a:r>
              <a:rPr lang="en-US" dirty="0" smtClean="0"/>
              <a:t>to operate a service on the </a:t>
            </a:r>
            <a:r>
              <a:rPr lang="en-US" dirty="0" smtClean="0"/>
              <a:t>Web, ideally </a:t>
            </a:r>
            <a:r>
              <a:rPr lang="en-US" dirty="0" smtClean="0"/>
              <a:t>with </a:t>
            </a:r>
            <a:r>
              <a:rPr lang="en-US" dirty="0" smtClean="0"/>
              <a:t>24-7 </a:t>
            </a:r>
            <a:r>
              <a:rPr lang="en-US" dirty="0" smtClean="0"/>
              <a:t>availability and acceptable </a:t>
            </a:r>
            <a:r>
              <a:rPr lang="en-US" dirty="0" smtClean="0"/>
              <a:t>latency.</a:t>
            </a:r>
          </a:p>
          <a:p>
            <a:r>
              <a:rPr lang="en-US" dirty="0" smtClean="0"/>
              <a:t>Required: Hosted </a:t>
            </a:r>
            <a:r>
              <a:rPr lang="en-US" dirty="0" smtClean="0"/>
              <a:t>server and a </a:t>
            </a:r>
            <a:r>
              <a:rPr lang="en-US" u="sng" dirty="0" smtClean="0"/>
              <a:t>database</a:t>
            </a:r>
            <a:r>
              <a:rPr lang="en-US" dirty="0" smtClean="0"/>
              <a:t> which both </a:t>
            </a:r>
            <a:r>
              <a:rPr lang="en-US" dirty="0" smtClean="0"/>
              <a:t>need to </a:t>
            </a:r>
            <a:r>
              <a:rPr lang="en-US" dirty="0" smtClean="0"/>
              <a:t>be </a:t>
            </a:r>
            <a:r>
              <a:rPr lang="en-US" dirty="0" smtClean="0"/>
              <a:t>administrated; this paper focuses on the means to implement database component.</a:t>
            </a:r>
          </a:p>
          <a:p>
            <a:r>
              <a:rPr lang="en-US" dirty="0" smtClean="0"/>
              <a:t>Utility Computing provides cost effective answer for Storage, CPU, Network Bandwidth [User unaware of details</a:t>
            </a:r>
            <a:r>
              <a:rPr lang="en-US" dirty="0" smtClean="0"/>
              <a:t>] ; </a:t>
            </a:r>
            <a:r>
              <a:rPr lang="en-US" dirty="0" smtClean="0"/>
              <a:t>Infinitely Scalable, available. Consistent Response Time.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used for DB implementation.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AWS – Amazon Web Service</a:t>
            </a:r>
          </a:p>
          <a:p>
            <a:pPr lvl="1"/>
            <a:r>
              <a:rPr lang="en-US" dirty="0" smtClean="0"/>
              <a:t>S3 [Simple Storage System]</a:t>
            </a:r>
            <a:endParaRPr lang="en-US" dirty="0" smtClean="0"/>
          </a:p>
          <a:p>
            <a:pPr lvl="1"/>
            <a:r>
              <a:rPr lang="en-US" dirty="0" smtClean="0"/>
              <a:t>SQS [Simple Queuing System]</a:t>
            </a:r>
            <a:endParaRPr lang="en-US" dirty="0" smtClean="0"/>
          </a:p>
          <a:p>
            <a:pPr lvl="1"/>
            <a:r>
              <a:rPr lang="en-US" dirty="0" smtClean="0"/>
              <a:t>EC2 [Elastic Computing Cloud]</a:t>
            </a:r>
          </a:p>
          <a:p>
            <a:pPr lvl="1"/>
            <a:r>
              <a:rPr lang="en-US" dirty="0" err="1" smtClean="0"/>
              <a:t>SimpleDB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Accessing these Resources: Easy </a:t>
            </a:r>
            <a:r>
              <a:rPr lang="en-US" dirty="0" smtClean="0"/>
              <a:t>Setup in few </a:t>
            </a:r>
            <a:r>
              <a:rPr lang="en-US" dirty="0" smtClean="0"/>
              <a:t>steps at Amazon.com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4837" y="2458244"/>
            <a:ext cx="793432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</a:t>
            </a:r>
            <a:endParaRPr lang="en-US" dirty="0"/>
          </a:p>
        </p:txBody>
      </p:sp>
      <p:pic>
        <p:nvPicPr>
          <p:cNvPr id="7" name="Content Placeholder 6" descr="Storag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352800"/>
            <a:ext cx="3175616" cy="2381711"/>
          </a:xfrm>
        </p:spPr>
      </p:pic>
      <p:pic>
        <p:nvPicPr>
          <p:cNvPr id="8" name="Picture 7" descr="Que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276600"/>
            <a:ext cx="2438400" cy="2438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2133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S3 [</a:t>
            </a:r>
            <a:r>
              <a:rPr lang="en-US" sz="2000" b="1" dirty="0" smtClean="0"/>
              <a:t>Simple Storage System</a:t>
            </a:r>
            <a:r>
              <a:rPr lang="en-US" sz="2000" b="1" dirty="0" smtClean="0"/>
              <a:t>]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21336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SQS [</a:t>
            </a:r>
            <a:r>
              <a:rPr lang="en-US" sz="2000" b="1" dirty="0" smtClean="0"/>
              <a:t>Simple </a:t>
            </a:r>
            <a:r>
              <a:rPr lang="en-US" sz="2000" b="1" dirty="0" smtClean="0"/>
              <a:t>Queuing </a:t>
            </a:r>
            <a:r>
              <a:rPr lang="en-US" sz="2000" b="1" dirty="0" smtClean="0"/>
              <a:t>System</a:t>
            </a:r>
            <a:r>
              <a:rPr lang="en-US" sz="2000" b="1" dirty="0" smtClean="0"/>
              <a:t>]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What is S3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dirty="0" smtClean="0"/>
              <a:t>Infinite </a:t>
            </a:r>
            <a:r>
              <a:rPr lang="en-US" sz="2000" dirty="0" smtClean="0"/>
              <a:t>store for objects of variable size </a:t>
            </a:r>
            <a:r>
              <a:rPr lang="en-US" sz="2000" dirty="0" smtClean="0"/>
              <a:t>ranging 1 Byte to 5 GB.</a:t>
            </a:r>
          </a:p>
          <a:p>
            <a:r>
              <a:rPr lang="en-US" sz="2000" dirty="0" smtClean="0"/>
              <a:t>Access via URI using SOAP/REST based interface.</a:t>
            </a:r>
          </a:p>
          <a:p>
            <a:r>
              <a:rPr lang="en-US" sz="2000" dirty="0" smtClean="0"/>
              <a:t>Methods e.g. get-if-modified-since enable caching based on a TTL </a:t>
            </a:r>
            <a:r>
              <a:rPr lang="en-US" sz="2000" dirty="0" smtClean="0"/>
              <a:t>protocol</a:t>
            </a:r>
          </a:p>
          <a:p>
            <a:r>
              <a:rPr lang="en-US" sz="2000" dirty="0" smtClean="0"/>
              <a:t>User defined </a:t>
            </a:r>
            <a:r>
              <a:rPr lang="en-US" sz="2000" dirty="0" smtClean="0"/>
              <a:t>metadata </a:t>
            </a:r>
            <a:r>
              <a:rPr lang="en-US" sz="2000" dirty="0" smtClean="0"/>
              <a:t>up to </a:t>
            </a:r>
            <a:r>
              <a:rPr lang="en-US" sz="2000" dirty="0" smtClean="0"/>
              <a:t>4KB can be associated to an object and can be read and updated independently of the rest of the object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Object are </a:t>
            </a:r>
            <a:r>
              <a:rPr lang="en-US" sz="2000" dirty="0" smtClean="0"/>
              <a:t>associated to a </a:t>
            </a:r>
            <a:r>
              <a:rPr lang="en-US" sz="2000" dirty="0" smtClean="0"/>
              <a:t>bucket. Selective querying possible.</a:t>
            </a:r>
          </a:p>
          <a:p>
            <a:r>
              <a:rPr lang="en-US" sz="2000" dirty="0" smtClean="0"/>
              <a:t>Users can grant read and write authorization to other users for entire buckets.</a:t>
            </a:r>
          </a:p>
          <a:p>
            <a:r>
              <a:rPr lang="en-US" sz="2000" dirty="0" smtClean="0"/>
              <a:t>Alternatively, access privileges can be given on individual objects</a:t>
            </a:r>
            <a:r>
              <a:rPr lang="en-US" sz="2000" dirty="0" smtClean="0"/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SQS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SQS allows users to manage a </a:t>
            </a:r>
            <a:r>
              <a:rPr lang="en-US" dirty="0" smtClean="0"/>
              <a:t>infinite </a:t>
            </a:r>
            <a:r>
              <a:rPr lang="en-US" dirty="0" smtClean="0"/>
              <a:t>number of queues with </a:t>
            </a:r>
            <a:r>
              <a:rPr lang="en-US" dirty="0" smtClean="0"/>
              <a:t>infinite capacity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Each queue is referenced by a URI and supports sending and receiving messages via a HTTP or REST-based interface.</a:t>
            </a:r>
          </a:p>
          <a:p>
            <a:r>
              <a:rPr lang="en-US" dirty="0" smtClean="0"/>
              <a:t>The max. message size  256 KB for REST based interface </a:t>
            </a:r>
          </a:p>
          <a:p>
            <a:r>
              <a:rPr lang="en-US" dirty="0" smtClean="0"/>
              <a:t>And 8 </a:t>
            </a:r>
            <a:r>
              <a:rPr lang="en-US" dirty="0" smtClean="0"/>
              <a:t>KB for the HTTP interface. </a:t>
            </a:r>
          </a:p>
          <a:p>
            <a:r>
              <a:rPr lang="en-US" dirty="0" smtClean="0"/>
              <a:t>Any </a:t>
            </a:r>
            <a:r>
              <a:rPr lang="en-US" dirty="0" err="1" smtClean="0"/>
              <a:t>bytestream</a:t>
            </a:r>
            <a:r>
              <a:rPr lang="en-US" dirty="0" smtClean="0"/>
              <a:t> can be put into a </a:t>
            </a:r>
            <a:r>
              <a:rPr lang="en-US" dirty="0" smtClean="0"/>
              <a:t>message.</a:t>
            </a:r>
          </a:p>
          <a:p>
            <a:r>
              <a:rPr lang="en-US" dirty="0" smtClean="0"/>
              <a:t>Supported Methods: </a:t>
            </a:r>
            <a:r>
              <a:rPr lang="en-US" dirty="0" err="1" smtClean="0"/>
              <a:t>createQueue</a:t>
            </a:r>
            <a:r>
              <a:rPr lang="en-US" dirty="0" smtClean="0"/>
              <a:t>, send, receive, delete, </a:t>
            </a:r>
            <a:r>
              <a:rPr lang="en-US" dirty="0" err="1" smtClean="0"/>
              <a:t>addGrant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COSTS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S3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smtClean="0"/>
              <a:t>$0.15 </a:t>
            </a:r>
            <a:r>
              <a:rPr lang="en-US" sz="2400" dirty="0" smtClean="0"/>
              <a:t>to store 1 GB of data </a:t>
            </a:r>
            <a:r>
              <a:rPr lang="en-US" sz="2400" dirty="0" smtClean="0"/>
              <a:t>for one </a:t>
            </a:r>
            <a:r>
              <a:rPr lang="en-US" sz="2400" dirty="0" smtClean="0"/>
              <a:t>month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Seagate HDD 160 GB  = $</a:t>
            </a:r>
            <a:r>
              <a:rPr lang="en-US" sz="2400" dirty="0" smtClean="0"/>
              <a:t>70  </a:t>
            </a:r>
            <a:r>
              <a:rPr lang="en-US" sz="2400" dirty="0" smtClean="0"/>
              <a:t>[In 2012 1.5TB costs $</a:t>
            </a:r>
            <a:r>
              <a:rPr lang="en-US" sz="2400" dirty="0" smtClean="0"/>
              <a:t>100]</a:t>
            </a:r>
          </a:p>
          <a:p>
            <a:r>
              <a:rPr lang="en-US" sz="2400" dirty="0" smtClean="0"/>
              <a:t>r/w </a:t>
            </a:r>
            <a:r>
              <a:rPr lang="en-US" sz="2400" dirty="0" smtClean="0"/>
              <a:t>$0.01 per 10,000 get &amp; $0.01 per 1,000 put </a:t>
            </a:r>
            <a:r>
              <a:rPr lang="en-US" sz="2400" dirty="0" smtClean="0"/>
              <a:t>requests</a:t>
            </a:r>
          </a:p>
          <a:p>
            <a:r>
              <a:rPr lang="en-US" sz="2400" dirty="0" smtClean="0"/>
              <a:t>$.10-0.18/GB </a:t>
            </a:r>
            <a:r>
              <a:rPr lang="en-US" sz="2400" dirty="0" smtClean="0"/>
              <a:t>network </a:t>
            </a:r>
            <a:r>
              <a:rPr lang="en-US" sz="2400" dirty="0" smtClean="0"/>
              <a:t>bandwidth </a:t>
            </a:r>
            <a:r>
              <a:rPr lang="en-US" sz="2400" dirty="0" smtClean="0"/>
              <a:t>consumption </a:t>
            </a:r>
            <a:r>
              <a:rPr lang="en-US" sz="2400" dirty="0" smtClean="0"/>
              <a:t>- depending upon the total monthly </a:t>
            </a:r>
            <a:r>
              <a:rPr lang="en-US" sz="2400" dirty="0" smtClean="0"/>
              <a:t>volume therefore </a:t>
            </a:r>
            <a:r>
              <a:rPr lang="en-US" sz="2400" dirty="0" err="1" smtClean="0"/>
              <a:t>smugmug</a:t>
            </a:r>
            <a:r>
              <a:rPr lang="en-US" sz="2400" dirty="0" smtClean="0"/>
              <a:t> uses </a:t>
            </a:r>
            <a:r>
              <a:rPr lang="en-US" sz="2400" dirty="0" smtClean="0"/>
              <a:t>S3 as a persistent </a:t>
            </a:r>
            <a:r>
              <a:rPr lang="en-US" sz="2400" dirty="0" smtClean="0"/>
              <a:t>store.</a:t>
            </a:r>
          </a:p>
          <a:p>
            <a:r>
              <a:rPr lang="en-US" sz="2400" b="1" dirty="0" smtClean="0"/>
              <a:t>SQS</a:t>
            </a:r>
            <a:r>
              <a:rPr lang="en-US" sz="2400" dirty="0" smtClean="0"/>
              <a:t>: $0.01 to send 1,000 messages. </a:t>
            </a:r>
          </a:p>
          <a:p>
            <a:r>
              <a:rPr lang="en-US" sz="2400" dirty="0" smtClean="0"/>
              <a:t>network bandwidth $0.10 /GB of data </a:t>
            </a:r>
            <a:r>
              <a:rPr lang="en-US" sz="2400" dirty="0" err="1" smtClean="0"/>
              <a:t>Xferred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$0.10 per GB is the minimum for heavy users</a:t>
            </a:r>
            <a:endParaRPr lang="en-US" sz="2400" dirty="0" smtClean="0"/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</TotalTime>
  <Words>678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Building a Database on S3</vt:lpstr>
      <vt:lpstr>Flow of the presentation</vt:lpstr>
      <vt:lpstr>Background</vt:lpstr>
      <vt:lpstr>Components used for DB implementation.</vt:lpstr>
      <vt:lpstr>Accessing these Resources: Easy Setup in few steps at Amazon.com</vt:lpstr>
      <vt:lpstr>Analogy</vt:lpstr>
      <vt:lpstr>What is S3</vt:lpstr>
      <vt:lpstr>What is SQS</vt:lpstr>
      <vt:lpstr>COSTS</vt:lpstr>
      <vt:lpstr>Performance</vt:lpstr>
      <vt:lpstr>Putting the Pieces together: Implementing the Database</vt:lpstr>
      <vt:lpstr>Basic Commit Protocol</vt:lpstr>
      <vt:lpstr>TRANSACTIONAL PROPERTIES</vt:lpstr>
      <vt:lpstr>EXPERIMENTS</vt:lpstr>
      <vt:lpstr>EXPERIMENTS (cont…)</vt:lpstr>
      <vt:lpstr>EXPERIMENTS (cont…)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Database on S3</dc:title>
  <dc:creator>didwanip</dc:creator>
  <cp:lastModifiedBy>didwanip</cp:lastModifiedBy>
  <cp:revision>87</cp:revision>
  <dcterms:created xsi:type="dcterms:W3CDTF">2012-02-17T19:42:47Z</dcterms:created>
  <dcterms:modified xsi:type="dcterms:W3CDTF">2012-02-23T19:32:26Z</dcterms:modified>
</cp:coreProperties>
</file>