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273" r:id="rId4"/>
    <p:sldId id="259" r:id="rId5"/>
    <p:sldId id="260" r:id="rId6"/>
    <p:sldId id="271" r:id="rId7"/>
    <p:sldId id="280" r:id="rId8"/>
    <p:sldId id="261" r:id="rId9"/>
    <p:sldId id="296" r:id="rId10"/>
    <p:sldId id="281" r:id="rId11"/>
    <p:sldId id="287" r:id="rId12"/>
    <p:sldId id="288" r:id="rId13"/>
    <p:sldId id="289" r:id="rId14"/>
    <p:sldId id="282" r:id="rId15"/>
    <p:sldId id="292" r:id="rId16"/>
    <p:sldId id="290" r:id="rId17"/>
    <p:sldId id="291" r:id="rId18"/>
    <p:sldId id="265" r:id="rId19"/>
    <p:sldId id="284" r:id="rId20"/>
    <p:sldId id="298" r:id="rId21"/>
    <p:sldId id="306" r:id="rId22"/>
    <p:sldId id="304" r:id="rId23"/>
    <p:sldId id="305" r:id="rId24"/>
    <p:sldId id="303" r:id="rId25"/>
    <p:sldId id="297" r:id="rId26"/>
    <p:sldId id="299" r:id="rId27"/>
    <p:sldId id="286" r:id="rId28"/>
    <p:sldId id="301" r:id="rId29"/>
    <p:sldId id="300" r:id="rId30"/>
    <p:sldId id="302" r:id="rId31"/>
    <p:sldId id="268" r:id="rId32"/>
    <p:sldId id="27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66" autoAdjust="0"/>
    <p:restoredTop sz="94660"/>
  </p:normalViewPr>
  <p:slideViewPr>
    <p:cSldViewPr>
      <p:cViewPr>
        <p:scale>
          <a:sx n="90" d="100"/>
          <a:sy n="90" d="100"/>
        </p:scale>
        <p:origin x="-2696" y="-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06EE0-2005-47F7-B351-42770969F55E}" type="datetimeFigureOut">
              <a:rPr lang="en-US" smtClean="0"/>
              <a:t>3/22/12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57F21-A2E0-44C5-A2B7-DBDE78860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57F21-A2E0-44C5-A2B7-DBDE788606E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62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57F21-A2E0-44C5-A2B7-DBDE788606E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32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5C3A-A500-4B0E-83F3-5EC4CEFCD8C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2472-D09F-48B7-9C04-0165B148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5C3A-A500-4B0E-83F3-5EC4CEFCD8C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2472-D09F-48B7-9C04-0165B148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5C3A-A500-4B0E-83F3-5EC4CEFCD8C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2472-D09F-48B7-9C04-0165B148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5C3A-A500-4B0E-83F3-5EC4CEFCD8C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2472-D09F-48B7-9C04-0165B148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5C3A-A500-4B0E-83F3-5EC4CEFCD8C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2472-D09F-48B7-9C04-0165B148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5C3A-A500-4B0E-83F3-5EC4CEFCD8C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2472-D09F-48B7-9C04-0165B148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5C3A-A500-4B0E-83F3-5EC4CEFCD8C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2472-D09F-48B7-9C04-0165B148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5C3A-A500-4B0E-83F3-5EC4CEFCD8C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2472-D09F-48B7-9C04-0165B148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5C3A-A500-4B0E-83F3-5EC4CEFCD8C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2472-D09F-48B7-9C04-0165B148C1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5C3A-A500-4B0E-83F3-5EC4CEFCD8C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2472-D09F-48B7-9C04-0165B148C1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5C3A-A500-4B0E-83F3-5EC4CEFCD8C1}" type="datetimeFigureOut">
              <a:rPr lang="en-US" smtClean="0"/>
              <a:t>3/22/12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AA2472-D09F-48B7-9C04-0165B148C1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1AA2472-D09F-48B7-9C04-0165B148C11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8745C3A-A500-4B0E-83F3-5EC4CEFCD8C1}" type="datetimeFigureOut">
              <a:rPr lang="en-US" smtClean="0"/>
              <a:t>3/22/12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Data Management in the Cloud: </a:t>
            </a:r>
            <a:r>
              <a:rPr lang="en-US" sz="2800" b="1" dirty="0"/>
              <a:t>Limitations </a:t>
            </a:r>
            <a:r>
              <a:rPr lang="en-US" sz="2800" b="1" dirty="0" smtClean="0"/>
              <a:t> and </a:t>
            </a:r>
            <a:r>
              <a:rPr lang="en-US" sz="2800" b="1" dirty="0"/>
              <a:t>Opportunities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6461760" cy="1066800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sz="2200" dirty="0" smtClean="0"/>
              <a:t>Annies Ductan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97615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Managing Data In the Cloud: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Characteristics of </a:t>
            </a:r>
            <a:r>
              <a:rPr lang="en-US" b="1" dirty="0" smtClean="0"/>
              <a:t>Transactional Data Management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Rely on ACID guarantees of databases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Tend to be write-intensive</a:t>
            </a:r>
          </a:p>
          <a:p>
            <a:pPr marL="77724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Not </a:t>
            </a:r>
            <a:r>
              <a:rPr lang="en-US" dirty="0"/>
              <a:t>likely to be stored in the </a:t>
            </a:r>
            <a:r>
              <a:rPr lang="en-US" dirty="0" smtClean="0"/>
              <a:t>cloud:</a:t>
            </a:r>
            <a:endParaRPr lang="en-US" dirty="0"/>
          </a:p>
          <a:p>
            <a:pPr lvl="2"/>
            <a:r>
              <a:rPr lang="en-US" dirty="0" smtClean="0"/>
              <a:t>Do not </a:t>
            </a:r>
            <a:r>
              <a:rPr lang="en-US" dirty="0"/>
              <a:t>typically use a shared-nothing </a:t>
            </a:r>
            <a:r>
              <a:rPr lang="en-US" dirty="0" smtClean="0"/>
              <a:t>architecture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Difficulties in </a:t>
            </a:r>
            <a:r>
              <a:rPr lang="en-US" dirty="0"/>
              <a:t>maintain ACID guarantees </a:t>
            </a:r>
            <a:r>
              <a:rPr lang="en-US" dirty="0" smtClean="0"/>
              <a:t>replicating data over </a:t>
            </a:r>
            <a:r>
              <a:rPr lang="en-US" dirty="0"/>
              <a:t>large geographic distances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R</a:t>
            </a:r>
            <a:r>
              <a:rPr lang="en-US" dirty="0" smtClean="0"/>
              <a:t>isks storing </a:t>
            </a:r>
            <a:r>
              <a:rPr lang="en-US" dirty="0"/>
              <a:t>transactional data </a:t>
            </a:r>
            <a:r>
              <a:rPr lang="en-US" dirty="0" smtClean="0"/>
              <a:t>in </a:t>
            </a:r>
            <a:r>
              <a:rPr lang="en-US" dirty="0"/>
              <a:t>an untrusted host</a:t>
            </a:r>
          </a:p>
        </p:txBody>
      </p:sp>
    </p:spTree>
    <p:extLst>
      <p:ext uri="{BB962C8B-B14F-4D97-AF65-F5344CB8AC3E}">
        <p14:creationId xmlns:p14="http://schemas.microsoft.com/office/powerpoint/2010/main" val="3668743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Managing Data In the Cloud: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Transactional Data Management:</a:t>
            </a:r>
          </a:p>
          <a:p>
            <a:pPr marL="114300" indent="0">
              <a:buNone/>
            </a:pPr>
            <a:r>
              <a:rPr lang="en-US" sz="2500" b="1" i="1" dirty="0" smtClean="0"/>
              <a:t>Shared-nothing Architecture </a:t>
            </a:r>
            <a:r>
              <a:rPr lang="en-US" i="1" dirty="0" smtClean="0"/>
              <a:t>know for scalability</a:t>
            </a:r>
            <a:r>
              <a:rPr lang="en-US" b="1" i="1" dirty="0" smtClean="0"/>
              <a:t>:</a:t>
            </a:r>
            <a:endParaRPr lang="en-US" i="1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Not relevant to Transactional Data Management:</a:t>
            </a:r>
          </a:p>
          <a:p>
            <a:pPr lvl="2"/>
            <a:r>
              <a:rPr lang="en-US" dirty="0" smtClean="0"/>
              <a:t>Majority of deployments are less than 1TB in size</a:t>
            </a:r>
          </a:p>
          <a:p>
            <a:pPr lvl="2"/>
            <a:r>
              <a:rPr lang="en-US" dirty="0" smtClean="0"/>
              <a:t>Data is partitioned across sites </a:t>
            </a:r>
          </a:p>
          <a:p>
            <a:pPr lvl="2"/>
            <a:r>
              <a:rPr lang="en-US" dirty="0" smtClean="0"/>
              <a:t>Transactions can not be restricted to accessing data from a single site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r>
              <a:rPr lang="en-US" dirty="0" smtClean="0"/>
              <a:t>What this means for cloud computing:</a:t>
            </a:r>
          </a:p>
          <a:p>
            <a:pPr lvl="2"/>
            <a:r>
              <a:rPr lang="en-US" dirty="0" smtClean="0"/>
              <a:t>Complex </a:t>
            </a:r>
            <a:r>
              <a:rPr lang="en-US" dirty="0"/>
              <a:t>distributed locking and commit protocols, </a:t>
            </a:r>
            <a:r>
              <a:rPr lang="en-US" dirty="0" smtClean="0"/>
              <a:t>and </a:t>
            </a:r>
            <a:r>
              <a:rPr lang="en-US" dirty="0"/>
              <a:t>in </a:t>
            </a:r>
            <a:r>
              <a:rPr lang="en-US" dirty="0" smtClean="0"/>
              <a:t>shipping data </a:t>
            </a:r>
            <a:r>
              <a:rPr lang="en-US" dirty="0"/>
              <a:t>over a</a:t>
            </a:r>
            <a:r>
              <a:rPr lang="en-US" dirty="0" smtClean="0"/>
              <a:t> network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Increased </a:t>
            </a:r>
            <a:r>
              <a:rPr lang="en-US" dirty="0"/>
              <a:t>latency and potential network bandwidth bottlenecks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Transactional Database </a:t>
            </a:r>
            <a:r>
              <a:rPr lang="en-US" dirty="0"/>
              <a:t>Providers</a:t>
            </a:r>
            <a:r>
              <a:rPr lang="en-US" dirty="0" smtClean="0"/>
              <a:t>:</a:t>
            </a:r>
            <a:endParaRPr lang="en-US" dirty="0"/>
          </a:p>
          <a:p>
            <a:pPr lvl="2"/>
            <a:r>
              <a:rPr lang="en-US" b="1" i="1" dirty="0"/>
              <a:t>Oracle</a:t>
            </a:r>
            <a:r>
              <a:rPr lang="en-US" dirty="0"/>
              <a:t> </a:t>
            </a:r>
          </a:p>
          <a:p>
            <a:pPr lvl="3"/>
            <a:r>
              <a:rPr lang="en-US" sz="1700" dirty="0"/>
              <a:t>Implemented the Oracle Database Machine, uses a shared-nothing architecture at the storage </a:t>
            </a:r>
            <a:r>
              <a:rPr lang="en-US" sz="1700" dirty="0" smtClean="0"/>
              <a:t>layer designed </a:t>
            </a:r>
            <a:r>
              <a:rPr lang="en-US" sz="1700" dirty="0"/>
              <a:t>only to be used for data warehouses</a:t>
            </a:r>
          </a:p>
          <a:p>
            <a:pPr lvl="2"/>
            <a:endParaRPr lang="en-US" b="1" i="1" dirty="0" smtClean="0"/>
          </a:p>
          <a:p>
            <a:pPr lvl="2"/>
            <a:r>
              <a:rPr lang="en-US" b="1" i="1" dirty="0" smtClean="0"/>
              <a:t>IBM DB2 </a:t>
            </a:r>
          </a:p>
          <a:p>
            <a:pPr lvl="3"/>
            <a:r>
              <a:rPr lang="en-US" sz="1700" dirty="0"/>
              <a:t>C</a:t>
            </a:r>
            <a:r>
              <a:rPr lang="en-US" sz="1700" dirty="0" smtClean="0"/>
              <a:t>reated </a:t>
            </a:r>
            <a:r>
              <a:rPr lang="en-US" sz="1700" dirty="0"/>
              <a:t>an add-on </a:t>
            </a:r>
            <a:r>
              <a:rPr lang="en-US" sz="1700" dirty="0" smtClean="0"/>
              <a:t>feature Database </a:t>
            </a:r>
            <a:r>
              <a:rPr lang="en-US" sz="1700" dirty="0"/>
              <a:t>Partitioning Feature(DPF) to Flagship </a:t>
            </a:r>
            <a:r>
              <a:rPr lang="en-US" sz="1700" dirty="0" smtClean="0"/>
              <a:t>product designed </a:t>
            </a:r>
            <a:r>
              <a:rPr lang="en-US" sz="1700" dirty="0"/>
              <a:t>to scale analytical application running on  data warehouses</a:t>
            </a:r>
          </a:p>
          <a:p>
            <a:pPr lvl="2"/>
            <a:endParaRPr lang="en-US" b="1" i="1" dirty="0" smtClean="0"/>
          </a:p>
          <a:p>
            <a:pPr lvl="2"/>
            <a:r>
              <a:rPr lang="en-US" b="1" i="1" dirty="0" smtClean="0"/>
              <a:t>Microsoft </a:t>
            </a:r>
            <a:r>
              <a:rPr lang="en-US" b="1" i="1" dirty="0"/>
              <a:t>SQL Server </a:t>
            </a:r>
            <a:r>
              <a:rPr lang="en-US" sz="1700" dirty="0" smtClean="0"/>
              <a:t>(No </a:t>
            </a:r>
            <a:r>
              <a:rPr lang="en-US" sz="1700" dirty="0"/>
              <a:t>shared-nothing architecture)</a:t>
            </a:r>
          </a:p>
          <a:p>
            <a:pPr lvl="2"/>
            <a:endParaRPr lang="en-US" b="1" i="1" dirty="0" smtClean="0"/>
          </a:p>
          <a:p>
            <a:pPr lvl="2"/>
            <a:r>
              <a:rPr lang="en-US" b="1" i="1" dirty="0" smtClean="0"/>
              <a:t>Sybase</a:t>
            </a:r>
            <a:r>
              <a:rPr lang="en-US" dirty="0" smtClean="0"/>
              <a:t> </a:t>
            </a:r>
            <a:r>
              <a:rPr lang="en-US" sz="1700" dirty="0" smtClean="0"/>
              <a:t>(No shared-nothing </a:t>
            </a:r>
            <a:r>
              <a:rPr lang="en-US" sz="1700" dirty="0"/>
              <a:t>architecture</a:t>
            </a:r>
            <a:r>
              <a:rPr lang="en-US" sz="1700" dirty="0" smtClean="0"/>
              <a:t>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32939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Managing Data In the Cloud: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Transactional Data Management:</a:t>
            </a:r>
          </a:p>
          <a:p>
            <a:pPr marL="114300" indent="0">
              <a:buNone/>
            </a:pPr>
            <a:r>
              <a:rPr lang="en-US" sz="1900" b="1" i="1" dirty="0" smtClean="0"/>
              <a:t>Maintain </a:t>
            </a:r>
            <a:r>
              <a:rPr lang="en-US" sz="1900" b="1" i="1" dirty="0"/>
              <a:t>ACID guarantees </a:t>
            </a:r>
            <a:endParaRPr lang="en-US" sz="1900" b="1" i="1" dirty="0" smtClean="0"/>
          </a:p>
          <a:p>
            <a:pPr lvl="1"/>
            <a:r>
              <a:rPr lang="en-US" sz="1700" dirty="0" smtClean="0"/>
              <a:t>Distributed computer systems must choose between:</a:t>
            </a:r>
          </a:p>
          <a:p>
            <a:pPr lvl="2"/>
            <a:r>
              <a:rPr lang="en-US" sz="1600" dirty="0" smtClean="0"/>
              <a:t>Consistency</a:t>
            </a:r>
          </a:p>
          <a:p>
            <a:pPr lvl="2"/>
            <a:r>
              <a:rPr lang="en-US" sz="1600" dirty="0" smtClean="0"/>
              <a:t>Availability </a:t>
            </a:r>
          </a:p>
          <a:p>
            <a:pPr lvl="2"/>
            <a:r>
              <a:rPr lang="en-US" sz="1600" dirty="0" smtClean="0"/>
              <a:t>Partition tolerance</a:t>
            </a:r>
          </a:p>
          <a:p>
            <a:pPr lvl="1"/>
            <a:endParaRPr lang="en-US" sz="1700" dirty="0" smtClean="0"/>
          </a:p>
          <a:p>
            <a:pPr lvl="1"/>
            <a:r>
              <a:rPr lang="en-US" sz="1600" dirty="0" smtClean="0"/>
              <a:t>When replicating data over a wide area it leaves consistency and availability to choose from compromising part of the ACID to yield a reasonable system availability </a:t>
            </a:r>
          </a:p>
          <a:p>
            <a:pPr marL="777240" lvl="2" indent="0">
              <a:buNone/>
            </a:pPr>
            <a:r>
              <a:rPr lang="en-US" dirty="0"/>
              <a:t>	</a:t>
            </a:r>
            <a:r>
              <a:rPr lang="en-US" sz="1400" i="1" strike="sngStrike" dirty="0" smtClean="0">
                <a:solidFill>
                  <a:schemeClr val="accent2">
                    <a:lumMod val="50000"/>
                  </a:schemeClr>
                </a:solidFill>
              </a:rPr>
              <a:t>Consistency</a:t>
            </a:r>
          </a:p>
          <a:p>
            <a:pPr marL="777240" lvl="2" indent="0">
              <a:buNone/>
            </a:pPr>
            <a:r>
              <a:rPr lang="en-US" sz="1400" dirty="0"/>
              <a:t>	</a:t>
            </a:r>
            <a:r>
              <a:rPr lang="en-US" sz="1400" dirty="0" smtClean="0"/>
              <a:t>Availability</a:t>
            </a:r>
          </a:p>
        </p:txBody>
      </p:sp>
    </p:spTree>
    <p:extLst>
      <p:ext uri="{BB962C8B-B14F-4D97-AF65-F5344CB8AC3E}">
        <p14:creationId xmlns:p14="http://schemas.microsoft.com/office/powerpoint/2010/main" val="253629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Managing Data In the Cloud: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79248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Transactional Data Management:</a:t>
            </a:r>
          </a:p>
          <a:p>
            <a:pPr marL="114300" indent="0">
              <a:buNone/>
            </a:pPr>
            <a:r>
              <a:rPr lang="en-US" sz="2100" b="1" i="1" dirty="0" smtClean="0"/>
              <a:t>Security</a:t>
            </a:r>
          </a:p>
          <a:p>
            <a:r>
              <a:rPr lang="en-US" sz="1900" dirty="0" smtClean="0"/>
              <a:t>Type of information gathered from TDMS</a:t>
            </a:r>
          </a:p>
          <a:p>
            <a:pPr lvl="1"/>
            <a:r>
              <a:rPr lang="en-US" sz="1900" dirty="0" smtClean="0"/>
              <a:t>Operational data needed to power mission-critical business processes such as:</a:t>
            </a:r>
          </a:p>
          <a:p>
            <a:pPr lvl="2"/>
            <a:r>
              <a:rPr lang="en-US" dirty="0" smtClean="0"/>
              <a:t>Customer data</a:t>
            </a:r>
          </a:p>
          <a:p>
            <a:pPr lvl="2"/>
            <a:r>
              <a:rPr lang="en-US" dirty="0" smtClean="0"/>
              <a:t>Credit card numbers</a:t>
            </a:r>
          </a:p>
          <a:p>
            <a:endParaRPr lang="en-US" dirty="0" smtClean="0"/>
          </a:p>
          <a:p>
            <a:r>
              <a:rPr lang="en-US" sz="1900" dirty="0" smtClean="0"/>
              <a:t>Because of this they conclude that TDM </a:t>
            </a:r>
            <a:r>
              <a:rPr lang="en-US" sz="1900" dirty="0"/>
              <a:t>applications are not well suited for cloud deployment 	</a:t>
            </a:r>
            <a:endParaRPr lang="en-US" sz="1900" dirty="0" smtClean="0"/>
          </a:p>
          <a:p>
            <a:endParaRPr lang="en-US" sz="1900" dirty="0" smtClean="0"/>
          </a:p>
          <a:p>
            <a:r>
              <a:rPr lang="en-US" sz="1900" dirty="0" smtClean="0"/>
              <a:t>Companies attempt t</a:t>
            </a:r>
            <a:r>
              <a:rPr lang="en-US" dirty="0" smtClean="0"/>
              <a:t>o implement TDM products for running in Amazon’s cloud: </a:t>
            </a:r>
          </a:p>
          <a:p>
            <a:pPr lvl="1"/>
            <a:r>
              <a:rPr lang="en-US" sz="1700" dirty="0" err="1" smtClean="0"/>
              <a:t>EnterpriseDB’s</a:t>
            </a:r>
            <a:r>
              <a:rPr lang="en-US" sz="1700" dirty="0" smtClean="0"/>
              <a:t> </a:t>
            </a:r>
          </a:p>
          <a:p>
            <a:pPr lvl="1"/>
            <a:r>
              <a:rPr lang="en-US" sz="1700" dirty="0" err="1" smtClean="0"/>
              <a:t>Postgres</a:t>
            </a:r>
            <a:r>
              <a:rPr lang="en-US" sz="1700" dirty="0" smtClean="0"/>
              <a:t> </a:t>
            </a:r>
            <a:r>
              <a:rPr lang="en-US" sz="1700" dirty="0"/>
              <a:t>Plus Advanced Server </a:t>
            </a:r>
            <a:endParaRPr lang="en-US" sz="1700" dirty="0" smtClean="0"/>
          </a:p>
          <a:p>
            <a:pPr lvl="1"/>
            <a:r>
              <a:rPr lang="en-US" sz="1700" dirty="0" smtClean="0"/>
              <a:t>Oracle</a:t>
            </a:r>
          </a:p>
          <a:p>
            <a:pPr marL="11430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3629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Managing Data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/>
          <a:lstStyle/>
          <a:p>
            <a:r>
              <a:rPr lang="en-US" b="1" dirty="0"/>
              <a:t>Characteristics of </a:t>
            </a:r>
            <a:r>
              <a:rPr lang="en-US" b="1" dirty="0" smtClean="0"/>
              <a:t> Analytical Data Management</a:t>
            </a:r>
            <a:r>
              <a:rPr lang="en-US" dirty="0" smtClean="0"/>
              <a:t>:</a:t>
            </a:r>
          </a:p>
          <a:p>
            <a:pPr lvl="1"/>
            <a:r>
              <a:rPr lang="en-US" sz="1600" dirty="0"/>
              <a:t>Shared-nothing architecture is a good match for analytical data </a:t>
            </a:r>
            <a:r>
              <a:rPr lang="en-US" sz="1600" dirty="0" smtClean="0"/>
              <a:t>management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/>
              <a:t>ACID guarantees are typically not </a:t>
            </a:r>
            <a:r>
              <a:rPr lang="en-US" sz="1600" dirty="0" smtClean="0"/>
              <a:t>needed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Sensitive </a:t>
            </a:r>
            <a:r>
              <a:rPr lang="en-US" sz="1600" dirty="0"/>
              <a:t>data can often be left out of the analysis</a:t>
            </a:r>
          </a:p>
        </p:txBody>
      </p:sp>
    </p:spTree>
    <p:extLst>
      <p:ext uri="{BB962C8B-B14F-4D97-AF65-F5344CB8AC3E}">
        <p14:creationId xmlns:p14="http://schemas.microsoft.com/office/powerpoint/2010/main" val="144539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Managing Data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Analytical Data Management:</a:t>
            </a:r>
          </a:p>
          <a:p>
            <a:pPr marL="114300" indent="0">
              <a:buNone/>
            </a:pPr>
            <a:r>
              <a:rPr lang="en-US" sz="1900" b="1" dirty="0" smtClean="0"/>
              <a:t>Shared-nothing architecture</a:t>
            </a:r>
          </a:p>
          <a:p>
            <a:r>
              <a:rPr lang="en-US" sz="1800" dirty="0" smtClean="0"/>
              <a:t>Primary </a:t>
            </a:r>
            <a:r>
              <a:rPr lang="en-US" sz="1800" dirty="0"/>
              <a:t>driver </a:t>
            </a:r>
            <a:r>
              <a:rPr lang="en-US" sz="1800" dirty="0" smtClean="0"/>
              <a:t>is the increasing </a:t>
            </a:r>
            <a:r>
              <a:rPr lang="en-US" sz="1800" dirty="0"/>
              <a:t>amount of data involved in data analysis </a:t>
            </a:r>
            <a:r>
              <a:rPr lang="en-US" sz="1800" dirty="0" smtClean="0"/>
              <a:t>workloads consisting of:</a:t>
            </a:r>
            <a:endParaRPr lang="en-US" sz="1800" dirty="0"/>
          </a:p>
          <a:p>
            <a:pPr lvl="2"/>
            <a:r>
              <a:rPr lang="en-US" sz="1400" dirty="0" smtClean="0"/>
              <a:t>Large scans</a:t>
            </a:r>
          </a:p>
          <a:p>
            <a:pPr lvl="2"/>
            <a:r>
              <a:rPr lang="en-US" sz="1400" dirty="0" smtClean="0"/>
              <a:t>Multidimensional aggregations</a:t>
            </a:r>
          </a:p>
          <a:p>
            <a:pPr lvl="2"/>
            <a:r>
              <a:rPr lang="en-US" sz="1400" dirty="0" smtClean="0"/>
              <a:t>Star </a:t>
            </a:r>
            <a:r>
              <a:rPr lang="en-US" sz="1400" dirty="0"/>
              <a:t>schema joins</a:t>
            </a:r>
          </a:p>
          <a:p>
            <a:pPr lvl="1"/>
            <a:r>
              <a:rPr lang="en-US" sz="1600" dirty="0" smtClean="0"/>
              <a:t>Making </a:t>
            </a:r>
            <a:r>
              <a:rPr lang="en-US" sz="1600" dirty="0"/>
              <a:t>it easy to parallelize across nodes in a shared-nothing </a:t>
            </a:r>
            <a:r>
              <a:rPr lang="en-US" sz="1600" dirty="0" smtClean="0"/>
              <a:t>network</a:t>
            </a:r>
            <a:endParaRPr lang="en-US" sz="1600" dirty="0"/>
          </a:p>
          <a:p>
            <a:pPr lvl="1"/>
            <a:endParaRPr lang="en-US" sz="1800" dirty="0" smtClean="0"/>
          </a:p>
          <a:p>
            <a:r>
              <a:rPr lang="en-US" sz="1800" dirty="0" smtClean="0"/>
              <a:t>Infrequent </a:t>
            </a:r>
            <a:r>
              <a:rPr lang="en-US" sz="1800" dirty="0"/>
              <a:t>writes </a:t>
            </a:r>
            <a:r>
              <a:rPr lang="en-US" sz="1800" dirty="0" smtClean="0"/>
              <a:t>eliminates </a:t>
            </a:r>
            <a:r>
              <a:rPr lang="en-US" sz="1800" dirty="0"/>
              <a:t>the need for complex distributed locking and commit protocols.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44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Managing Data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Analytical Data Management:</a:t>
            </a:r>
          </a:p>
          <a:p>
            <a:pPr marL="114300" indent="0">
              <a:buNone/>
            </a:pPr>
            <a:r>
              <a:rPr lang="en-US" sz="1900" b="1" dirty="0" smtClean="0"/>
              <a:t>ACID guarantees </a:t>
            </a:r>
          </a:p>
          <a:p>
            <a:endParaRPr lang="en-US" sz="1800" dirty="0" smtClean="0"/>
          </a:p>
          <a:p>
            <a:r>
              <a:rPr lang="en-US" sz="1800" dirty="0" smtClean="0"/>
              <a:t>Makes </a:t>
            </a:r>
            <a:r>
              <a:rPr lang="en-US" sz="1800" b="1" i="1" dirty="0" smtClean="0"/>
              <a:t>atomicity, consistency, </a:t>
            </a:r>
            <a:r>
              <a:rPr lang="en-US" sz="1800" dirty="0" smtClean="0"/>
              <a:t>and</a:t>
            </a:r>
            <a:r>
              <a:rPr lang="en-US" sz="1800" b="1" i="1" dirty="0" smtClean="0"/>
              <a:t> isolation </a:t>
            </a:r>
            <a:r>
              <a:rPr lang="en-US" sz="1800" dirty="0" smtClean="0"/>
              <a:t>of ACID easy to obtain due to: 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Infrequent </a:t>
            </a:r>
            <a:r>
              <a:rPr lang="en-US" sz="1600" dirty="0"/>
              <a:t>writes in the analytical database workloads 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fact that data can be performed on a recent snapshot of the data and not the most recent </a:t>
            </a:r>
            <a:r>
              <a:rPr lang="en-US" sz="1600" dirty="0" smtClean="0"/>
              <a:t>data. </a:t>
            </a:r>
          </a:p>
          <a:p>
            <a:pPr marL="114300" indent="0">
              <a:buNone/>
            </a:pPr>
            <a:r>
              <a:rPr lang="en-US" sz="1800" dirty="0"/>
              <a:t> </a:t>
            </a:r>
            <a:endParaRPr lang="en-US" sz="18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135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Managing Data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Analytical Data Management:</a:t>
            </a:r>
          </a:p>
          <a:p>
            <a:pPr marL="114300" indent="0">
              <a:buNone/>
            </a:pPr>
            <a:r>
              <a:rPr lang="en-US" sz="1900" b="1" i="1" dirty="0" smtClean="0"/>
              <a:t>Security</a:t>
            </a:r>
          </a:p>
          <a:p>
            <a:r>
              <a:rPr lang="en-US" sz="1800" dirty="0"/>
              <a:t>S</a:t>
            </a:r>
            <a:r>
              <a:rPr lang="en-US" sz="1800" dirty="0" smtClean="0"/>
              <a:t>ensitive </a:t>
            </a:r>
            <a:r>
              <a:rPr lang="en-US" sz="1800" dirty="0"/>
              <a:t>data can </a:t>
            </a:r>
            <a:r>
              <a:rPr lang="en-US" sz="1800" dirty="0" smtClean="0"/>
              <a:t>be </a:t>
            </a:r>
            <a:r>
              <a:rPr lang="en-US" sz="1800" dirty="0"/>
              <a:t>left out of the analysis</a:t>
            </a:r>
          </a:p>
          <a:p>
            <a:endParaRPr lang="en-US" sz="1800" dirty="0" smtClean="0"/>
          </a:p>
          <a:p>
            <a:r>
              <a:rPr lang="en-US" sz="1800" dirty="0" smtClean="0"/>
              <a:t>Less </a:t>
            </a:r>
            <a:r>
              <a:rPr lang="en-US" sz="1800" dirty="0"/>
              <a:t>granular data can be analyzed instead of the lowest level of data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Three options for </a:t>
            </a:r>
            <a:r>
              <a:rPr lang="en-US" sz="1600" dirty="0"/>
              <a:t>highly sensitive </a:t>
            </a:r>
            <a:r>
              <a:rPr lang="en-US" sz="1600" dirty="0" smtClean="0"/>
              <a:t>data:</a:t>
            </a:r>
            <a:endParaRPr lang="en-US" sz="1600" dirty="0"/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Leave </a:t>
            </a:r>
            <a:r>
              <a:rPr lang="en-US" sz="1400" dirty="0"/>
              <a:t>it out of the analytical data store</a:t>
            </a:r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Include </a:t>
            </a:r>
            <a:r>
              <a:rPr lang="en-US" sz="1400" dirty="0"/>
              <a:t>it after </a:t>
            </a:r>
            <a:r>
              <a:rPr lang="en-US" sz="1400" dirty="0" err="1" smtClean="0"/>
              <a:t>anonymization</a:t>
            </a:r>
            <a:r>
              <a:rPr lang="en-US" sz="1400" dirty="0" smtClean="0"/>
              <a:t> </a:t>
            </a:r>
            <a:r>
              <a:rPr lang="en-US" sz="1400" dirty="0"/>
              <a:t>function</a:t>
            </a:r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Include </a:t>
            </a:r>
            <a:r>
              <a:rPr lang="en-US" sz="1400" dirty="0"/>
              <a:t>after encrypting</a:t>
            </a:r>
          </a:p>
          <a:p>
            <a:pPr marL="11430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63135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Analysis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000" b="1" dirty="0" smtClean="0"/>
              <a:t>Ideal Properties and Features in cloud DBMS:</a:t>
            </a:r>
            <a:endParaRPr lang="en-US" sz="2000" b="1" dirty="0"/>
          </a:p>
          <a:p>
            <a:pPr lvl="1"/>
            <a:r>
              <a:rPr lang="en-US" sz="1600" dirty="0" smtClean="0"/>
              <a:t>Efficiency</a:t>
            </a:r>
          </a:p>
          <a:p>
            <a:pPr lvl="1"/>
            <a:r>
              <a:rPr lang="en-US" sz="1600" dirty="0" smtClean="0"/>
              <a:t>Fault Tolerance</a:t>
            </a:r>
          </a:p>
          <a:p>
            <a:pPr lvl="1"/>
            <a:r>
              <a:rPr lang="en-US" sz="1600" dirty="0" smtClean="0"/>
              <a:t>Ability to run in a heterogeneous environment</a:t>
            </a:r>
          </a:p>
          <a:p>
            <a:pPr lvl="1"/>
            <a:r>
              <a:rPr lang="en-US" sz="1600" dirty="0" smtClean="0"/>
              <a:t>Ability to operate on encrypted data</a:t>
            </a:r>
          </a:p>
          <a:p>
            <a:pPr lvl="1"/>
            <a:r>
              <a:rPr lang="en-US" sz="1600" dirty="0" smtClean="0"/>
              <a:t>Ability to interface with business intelligence products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4583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Analysis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615" y="2971800"/>
            <a:ext cx="5365143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4876800" cy="4514849"/>
          </a:xfrm>
          <a:noFill/>
        </p:spPr>
        <p:txBody>
          <a:bodyPr>
            <a:normAutofit/>
          </a:bodyPr>
          <a:lstStyle/>
          <a:p>
            <a:r>
              <a:rPr lang="en-US" sz="2000" b="1" dirty="0" err="1" smtClean="0"/>
              <a:t>MapReduce</a:t>
            </a:r>
            <a:r>
              <a:rPr lang="en-US" sz="2000" b="1" dirty="0" smtClean="0"/>
              <a:t>-like software</a:t>
            </a:r>
          </a:p>
          <a:p>
            <a:pPr lvl="1"/>
            <a:r>
              <a:rPr lang="en-US" sz="1900" b="1" dirty="0" smtClean="0"/>
              <a:t>Fault Tolerance:</a:t>
            </a:r>
          </a:p>
          <a:p>
            <a:pPr lvl="2"/>
            <a:r>
              <a:rPr lang="en-US" sz="1400" dirty="0"/>
              <a:t>D</a:t>
            </a:r>
            <a:r>
              <a:rPr lang="en-US" sz="1400" dirty="0" smtClean="0"/>
              <a:t>esigned </a:t>
            </a:r>
            <a:r>
              <a:rPr lang="en-US" sz="1400" dirty="0"/>
              <a:t>with fault tolerance as a high priority. </a:t>
            </a:r>
            <a:endParaRPr lang="en-US" sz="1400" dirty="0" smtClean="0"/>
          </a:p>
          <a:p>
            <a:pPr lvl="2"/>
            <a:r>
              <a:rPr lang="en-US" sz="1400" dirty="0" smtClean="0"/>
              <a:t>Data </a:t>
            </a:r>
            <a:r>
              <a:rPr lang="en-US" sz="1400" dirty="0"/>
              <a:t>analysis job is </a:t>
            </a:r>
            <a:r>
              <a:rPr lang="en-US" sz="1400" dirty="0" smtClean="0"/>
              <a:t>divided into </a:t>
            </a:r>
            <a:r>
              <a:rPr lang="en-US" sz="1400" dirty="0"/>
              <a:t>many small </a:t>
            </a:r>
            <a:r>
              <a:rPr lang="en-US" sz="1400" dirty="0" smtClean="0"/>
              <a:t>tasks</a:t>
            </a:r>
          </a:p>
          <a:p>
            <a:pPr lvl="2"/>
            <a:r>
              <a:rPr lang="en-US" sz="1400" dirty="0" smtClean="0"/>
              <a:t>Tasks </a:t>
            </a:r>
            <a:r>
              <a:rPr lang="en-US" sz="1400" dirty="0"/>
              <a:t>assigned to a failed machine are transparently reassigned </a:t>
            </a:r>
            <a:r>
              <a:rPr lang="en-US" sz="1400" dirty="0" smtClean="0"/>
              <a:t>to another </a:t>
            </a:r>
            <a:r>
              <a:rPr lang="en-US" sz="1400" dirty="0"/>
              <a:t>machine. </a:t>
            </a:r>
            <a:endParaRPr lang="en-US" sz="1400" dirty="0" smtClean="0"/>
          </a:p>
          <a:p>
            <a:r>
              <a:rPr lang="en-US" sz="1600" dirty="0" err="1" smtClean="0"/>
              <a:t>MapReduce</a:t>
            </a:r>
            <a:r>
              <a:rPr lang="en-US" sz="1600" dirty="0" smtClean="0"/>
              <a:t> experiment:</a:t>
            </a:r>
          </a:p>
          <a:p>
            <a:pPr marL="411480" lvl="1" indent="0">
              <a:buNone/>
            </a:pP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Killing 200 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out of 1746 worker processes involved in a </a:t>
            </a:r>
            <a:r>
              <a:rPr lang="en-US" sz="1200" i="1" dirty="0" err="1">
                <a:solidFill>
                  <a:schemeClr val="accent2">
                    <a:lumMod val="50000"/>
                  </a:schemeClr>
                </a:solidFill>
              </a:rPr>
              <a:t>MapReduce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 job resulted in only a 5% degradation in 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query performance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339334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Available options for open source and commercial </a:t>
            </a:r>
            <a:r>
              <a:rPr lang="en-US" dirty="0" smtClean="0"/>
              <a:t>database: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900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Discussion Outline: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800" b="1" dirty="0" smtClean="0"/>
              <a:t>Introduction</a:t>
            </a:r>
          </a:p>
          <a:p>
            <a:pPr lvl="1"/>
            <a:r>
              <a:rPr lang="en-US" sz="1600" dirty="0" smtClean="0"/>
              <a:t>Overview</a:t>
            </a:r>
          </a:p>
          <a:p>
            <a:pPr lvl="1"/>
            <a:r>
              <a:rPr lang="en-US" sz="1600" dirty="0" smtClean="0"/>
              <a:t>Vision of </a:t>
            </a:r>
            <a:r>
              <a:rPr lang="en-US" sz="1600" dirty="0"/>
              <a:t>C</a:t>
            </a:r>
            <a:r>
              <a:rPr lang="en-US" sz="1600" dirty="0" smtClean="0"/>
              <a:t>loud Computing</a:t>
            </a:r>
          </a:p>
          <a:p>
            <a:pPr lvl="0"/>
            <a:r>
              <a:rPr lang="en-US" sz="1800" b="1" dirty="0" smtClean="0"/>
              <a:t>Managing Data in </a:t>
            </a:r>
            <a:r>
              <a:rPr lang="en-US" sz="1800" b="1" dirty="0"/>
              <a:t>T</a:t>
            </a:r>
            <a:r>
              <a:rPr lang="en-US" sz="1800" b="1" dirty="0" smtClean="0"/>
              <a:t>he Cloud</a:t>
            </a:r>
            <a:endParaRPr lang="en-US" sz="1800" b="1" dirty="0"/>
          </a:p>
          <a:p>
            <a:pPr lvl="1"/>
            <a:r>
              <a:rPr lang="en-US" sz="1600" dirty="0"/>
              <a:t>Cloud </a:t>
            </a:r>
            <a:r>
              <a:rPr lang="en-US" sz="1600" dirty="0" smtClean="0"/>
              <a:t>Characteristics</a:t>
            </a:r>
            <a:endParaRPr lang="en-US" sz="1600" dirty="0"/>
          </a:p>
          <a:p>
            <a:pPr lvl="1"/>
            <a:r>
              <a:rPr lang="en-US" sz="1600" dirty="0"/>
              <a:t>Data </a:t>
            </a:r>
            <a:r>
              <a:rPr lang="en-US" sz="1600" dirty="0" smtClean="0"/>
              <a:t>Management Applications</a:t>
            </a:r>
          </a:p>
          <a:p>
            <a:pPr lvl="2"/>
            <a:r>
              <a:rPr lang="en-US" sz="1400" dirty="0" smtClean="0"/>
              <a:t>Transactional</a:t>
            </a:r>
          </a:p>
          <a:p>
            <a:pPr lvl="2"/>
            <a:r>
              <a:rPr lang="en-US" sz="1400" dirty="0" smtClean="0"/>
              <a:t>Analytical </a:t>
            </a:r>
            <a:endParaRPr lang="en-US" sz="1400" dirty="0"/>
          </a:p>
          <a:p>
            <a:pPr lvl="0"/>
            <a:r>
              <a:rPr lang="en-US" sz="1800" b="1" dirty="0" smtClean="0"/>
              <a:t>Analyzing Data </a:t>
            </a:r>
            <a:r>
              <a:rPr lang="en-US" sz="1800" b="1" dirty="0"/>
              <a:t>in </a:t>
            </a:r>
            <a:r>
              <a:rPr lang="en-US" sz="1800" b="1" dirty="0" smtClean="0"/>
              <a:t>The </a:t>
            </a:r>
            <a:r>
              <a:rPr lang="en-US" sz="1800" b="1" dirty="0"/>
              <a:t>C</a:t>
            </a:r>
            <a:r>
              <a:rPr lang="en-US" sz="1800" b="1" dirty="0" smtClean="0"/>
              <a:t>loud</a:t>
            </a:r>
          </a:p>
          <a:p>
            <a:pPr lvl="1"/>
            <a:r>
              <a:rPr lang="en-US" sz="1600" dirty="0" smtClean="0"/>
              <a:t>Ideal Properties and Features </a:t>
            </a:r>
            <a:endParaRPr lang="en-US" sz="1600" dirty="0"/>
          </a:p>
          <a:p>
            <a:pPr lvl="1"/>
            <a:r>
              <a:rPr lang="en-US" sz="1600" dirty="0" err="1"/>
              <a:t>MapReduce</a:t>
            </a:r>
            <a:r>
              <a:rPr lang="en-US" sz="1600" dirty="0"/>
              <a:t>-like </a:t>
            </a:r>
            <a:r>
              <a:rPr lang="en-US" sz="1600" dirty="0" smtClean="0"/>
              <a:t>Software</a:t>
            </a:r>
            <a:endParaRPr lang="en-US" sz="1600" dirty="0"/>
          </a:p>
          <a:p>
            <a:pPr lvl="1"/>
            <a:r>
              <a:rPr lang="en-US" sz="1600" dirty="0"/>
              <a:t>Shared-Nothing Parallel Databases</a:t>
            </a:r>
          </a:p>
          <a:p>
            <a:pPr lvl="1"/>
            <a:r>
              <a:rPr lang="en-US" sz="1600" dirty="0" smtClean="0"/>
              <a:t>Hybrid Solution</a:t>
            </a:r>
          </a:p>
          <a:p>
            <a:r>
              <a:rPr lang="en-US" sz="1800" b="1" dirty="0" smtClean="0"/>
              <a:t>Summary </a:t>
            </a:r>
            <a:endParaRPr lang="en-US" sz="1800" b="1" dirty="0"/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204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Analysis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Available </a:t>
            </a:r>
            <a:r>
              <a:rPr lang="en-US" dirty="0"/>
              <a:t>options for open source and commercial </a:t>
            </a:r>
            <a:r>
              <a:rPr lang="en-US" dirty="0" smtClean="0"/>
              <a:t>database:</a:t>
            </a:r>
            <a:endParaRPr lang="en-US" dirty="0"/>
          </a:p>
          <a:p>
            <a:r>
              <a:rPr lang="en-US" sz="2000" b="1" dirty="0" err="1" smtClean="0"/>
              <a:t>MapReduce</a:t>
            </a:r>
            <a:r>
              <a:rPr lang="en-US" sz="2000" b="1" dirty="0" smtClean="0"/>
              <a:t>-like software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Ability </a:t>
            </a:r>
            <a:r>
              <a:rPr lang="en-US" sz="2000" b="1" dirty="0"/>
              <a:t>to run in a heterogeneous environment</a:t>
            </a:r>
          </a:p>
          <a:p>
            <a:pPr lvl="1"/>
            <a:r>
              <a:rPr lang="en-US" sz="1800" dirty="0"/>
              <a:t>Towards the end of a </a:t>
            </a:r>
            <a:r>
              <a:rPr lang="en-US" sz="1800" dirty="0" err="1"/>
              <a:t>MapReduce</a:t>
            </a:r>
            <a:r>
              <a:rPr lang="en-US" sz="1800" dirty="0"/>
              <a:t> </a:t>
            </a:r>
            <a:r>
              <a:rPr lang="en-US" sz="1800" dirty="0" smtClean="0"/>
              <a:t>job </a:t>
            </a:r>
            <a:r>
              <a:rPr lang="en-US" sz="1800" dirty="0"/>
              <a:t>tasks that are still in progress get redundantly executed on other machines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Task are marked </a:t>
            </a:r>
            <a:r>
              <a:rPr lang="en-US" sz="1800" dirty="0"/>
              <a:t>as completed as soon as the primary or the backup execution has completed: </a:t>
            </a:r>
          </a:p>
          <a:p>
            <a:pPr lvl="2"/>
            <a:r>
              <a:rPr lang="en-US" sz="1400" dirty="0" smtClean="0"/>
              <a:t>Limits </a:t>
            </a:r>
            <a:r>
              <a:rPr lang="en-US" sz="1400" dirty="0"/>
              <a:t>the effect </a:t>
            </a:r>
            <a:r>
              <a:rPr lang="en-US" sz="1400" i="1" dirty="0" smtClean="0"/>
              <a:t>“</a:t>
            </a:r>
            <a:r>
              <a:rPr lang="en-US" sz="1400" i="1" dirty="0"/>
              <a:t>straggler” </a:t>
            </a:r>
            <a:r>
              <a:rPr lang="en-US" sz="1400" dirty="0"/>
              <a:t>machines can have on total query time </a:t>
            </a:r>
            <a:endParaRPr lang="en-US" sz="1400" dirty="0" smtClean="0"/>
          </a:p>
          <a:p>
            <a:pPr lvl="2"/>
            <a:r>
              <a:rPr lang="en-US" sz="1400" dirty="0" smtClean="0"/>
              <a:t>Backup </a:t>
            </a:r>
            <a:r>
              <a:rPr lang="en-US" sz="1400" dirty="0"/>
              <a:t>executions </a:t>
            </a:r>
            <a:r>
              <a:rPr lang="en-US" sz="1400" dirty="0" smtClean="0"/>
              <a:t>assigned </a:t>
            </a:r>
            <a:r>
              <a:rPr lang="en-US" sz="1400" dirty="0"/>
              <a:t>to these machines will complete first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err="1" smtClean="0"/>
              <a:t>MapReduce</a:t>
            </a:r>
            <a:r>
              <a:rPr lang="en-US" sz="1800" dirty="0" smtClean="0"/>
              <a:t> Experiment</a:t>
            </a:r>
            <a:r>
              <a:rPr lang="en-US" sz="1800" dirty="0"/>
              <a:t>:</a:t>
            </a:r>
          </a:p>
          <a:p>
            <a:pPr lvl="2"/>
            <a:r>
              <a:rPr lang="en-US" sz="1400" dirty="0"/>
              <a:t>It was shown that backup task execution improves query performance by 44% by alleviating the affects caused by slower machines</a:t>
            </a:r>
          </a:p>
        </p:txBody>
      </p:sp>
    </p:spTree>
    <p:extLst>
      <p:ext uri="{BB962C8B-B14F-4D97-AF65-F5344CB8AC3E}">
        <p14:creationId xmlns:p14="http://schemas.microsoft.com/office/powerpoint/2010/main" val="262491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Analysis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5334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Available </a:t>
            </a:r>
            <a:r>
              <a:rPr lang="en-US" dirty="0"/>
              <a:t>options for open source and commercial </a:t>
            </a:r>
            <a:r>
              <a:rPr lang="en-US" dirty="0" smtClean="0"/>
              <a:t>database:</a:t>
            </a:r>
            <a:endParaRPr lang="en-US" dirty="0"/>
          </a:p>
          <a:p>
            <a:r>
              <a:rPr lang="en-US" sz="2000" b="1" dirty="0" err="1" smtClean="0"/>
              <a:t>MapReduce</a:t>
            </a:r>
            <a:r>
              <a:rPr lang="en-US" sz="2000" b="1" dirty="0" smtClean="0"/>
              <a:t>-like software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2514600"/>
            <a:ext cx="32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200" b="1" dirty="0" smtClean="0"/>
              <a:t>Figure(b)</a:t>
            </a:r>
            <a:r>
              <a:rPr lang="en-US" sz="1200" dirty="0" smtClean="0"/>
              <a:t> Show </a:t>
            </a:r>
            <a:r>
              <a:rPr lang="en-US" sz="1200" dirty="0"/>
              <a:t>an execution of the sort </a:t>
            </a:r>
            <a:r>
              <a:rPr lang="en-US" sz="1200" dirty="0" smtClean="0"/>
              <a:t>program with </a:t>
            </a:r>
            <a:r>
              <a:rPr lang="en-US" sz="1200" dirty="0"/>
              <a:t>backup tasks disabled. </a:t>
            </a: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i="1" dirty="0" smtClean="0">
                <a:solidFill>
                  <a:schemeClr val="accent2">
                    <a:lumMod val="50000"/>
                  </a:schemeClr>
                </a:solidFill>
              </a:rPr>
              <a:t>Results: Execution </a:t>
            </a:r>
            <a:r>
              <a:rPr lang="en-US" sz="1100" i="1" dirty="0">
                <a:solidFill>
                  <a:schemeClr val="accent2">
                    <a:lumMod val="50000"/>
                  </a:schemeClr>
                </a:solidFill>
              </a:rPr>
              <a:t>flow </a:t>
            </a:r>
            <a:r>
              <a:rPr lang="en-US" sz="1100" i="1" dirty="0" smtClean="0">
                <a:solidFill>
                  <a:schemeClr val="accent2">
                    <a:lumMod val="50000"/>
                  </a:schemeClr>
                </a:solidFill>
              </a:rPr>
              <a:t>is similar </a:t>
            </a:r>
            <a:r>
              <a:rPr lang="en-US" sz="1100" b="1" i="1" dirty="0" smtClean="0">
                <a:solidFill>
                  <a:schemeClr val="accent2">
                    <a:lumMod val="50000"/>
                  </a:schemeClr>
                </a:solidFill>
              </a:rPr>
              <a:t>Figure (</a:t>
            </a:r>
            <a:r>
              <a:rPr lang="en-US" sz="1100" b="1" i="1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1100" b="1" i="1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en-US" sz="11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100" i="1" dirty="0">
                <a:solidFill>
                  <a:schemeClr val="accent2">
                    <a:lumMod val="50000"/>
                  </a:schemeClr>
                </a:solidFill>
              </a:rPr>
              <a:t>except that there </a:t>
            </a:r>
            <a:r>
              <a:rPr lang="en-US" sz="1100" i="1" dirty="0" smtClean="0">
                <a:solidFill>
                  <a:schemeClr val="accent2">
                    <a:lumMod val="50000"/>
                  </a:schemeClr>
                </a:solidFill>
              </a:rPr>
              <a:t>is a </a:t>
            </a:r>
            <a:r>
              <a:rPr lang="en-US" sz="1100" i="1" dirty="0">
                <a:solidFill>
                  <a:schemeClr val="accent2">
                    <a:lumMod val="50000"/>
                  </a:schemeClr>
                </a:solidFill>
              </a:rPr>
              <a:t>very long tail where </a:t>
            </a:r>
            <a:r>
              <a:rPr lang="en-US" sz="1100" i="1" dirty="0" smtClean="0">
                <a:solidFill>
                  <a:schemeClr val="accent2">
                    <a:lumMod val="50000"/>
                  </a:schemeClr>
                </a:solidFill>
              </a:rPr>
              <a:t>write </a:t>
            </a:r>
            <a:r>
              <a:rPr lang="en-US" sz="1100" i="1" dirty="0">
                <a:solidFill>
                  <a:schemeClr val="accent2">
                    <a:lumMod val="50000"/>
                  </a:schemeClr>
                </a:solidFill>
              </a:rPr>
              <a:t>activity </a:t>
            </a:r>
            <a:r>
              <a:rPr lang="en-US" sz="1100" i="1" dirty="0" smtClean="0">
                <a:solidFill>
                  <a:schemeClr val="accent2">
                    <a:lumMod val="50000"/>
                  </a:schemeClr>
                </a:solidFill>
              </a:rPr>
              <a:t>barely occurs. 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After </a:t>
            </a:r>
            <a:r>
              <a:rPr lang="en-US" sz="1200" dirty="0"/>
              <a:t>960 seconds, all except 5 of the reduce tasks </a:t>
            </a:r>
            <a:r>
              <a:rPr lang="en-US" sz="1200" dirty="0" smtClean="0"/>
              <a:t>are completed</a:t>
            </a:r>
            <a:r>
              <a:rPr lang="en-US" sz="1200" dirty="0"/>
              <a:t>. </a:t>
            </a: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The last </a:t>
            </a:r>
            <a:r>
              <a:rPr lang="en-US" sz="1200" dirty="0"/>
              <a:t>few </a:t>
            </a:r>
            <a:r>
              <a:rPr lang="en-US" sz="1200" dirty="0" smtClean="0"/>
              <a:t>stragglers don’t finish until </a:t>
            </a:r>
            <a:r>
              <a:rPr lang="en-US" sz="1200" dirty="0"/>
              <a:t>300 seconds</a:t>
            </a:r>
            <a:r>
              <a:rPr lang="en-US" sz="1200" b="1" i="1" dirty="0"/>
              <a:t> </a:t>
            </a:r>
            <a:r>
              <a:rPr lang="en-US" sz="1200" dirty="0" smtClean="0"/>
              <a:t>later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The </a:t>
            </a:r>
            <a:r>
              <a:rPr lang="en-US" sz="1200" dirty="0"/>
              <a:t>entire computation </a:t>
            </a:r>
            <a:r>
              <a:rPr lang="en-US" sz="1200" dirty="0" smtClean="0"/>
              <a:t>takes 1283 </a:t>
            </a:r>
            <a:r>
              <a:rPr lang="en-US" sz="1200" dirty="0"/>
              <a:t>seconds, an increase of 44% in elapsed time</a:t>
            </a:r>
          </a:p>
        </p:txBody>
      </p:sp>
    </p:spTree>
    <p:extLst>
      <p:ext uri="{BB962C8B-B14F-4D97-AF65-F5344CB8AC3E}">
        <p14:creationId xmlns:p14="http://schemas.microsoft.com/office/powerpoint/2010/main" val="277161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Analysis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Available </a:t>
            </a:r>
            <a:r>
              <a:rPr lang="en-US" dirty="0"/>
              <a:t>options for open source and commercial </a:t>
            </a:r>
            <a:r>
              <a:rPr lang="en-US" dirty="0" smtClean="0"/>
              <a:t>database:</a:t>
            </a:r>
            <a:endParaRPr lang="en-US" dirty="0"/>
          </a:p>
          <a:p>
            <a:r>
              <a:rPr lang="en-US" sz="2000" b="1" dirty="0" err="1" smtClean="0"/>
              <a:t>MapReduce</a:t>
            </a:r>
            <a:r>
              <a:rPr lang="en-US" sz="2000" b="1" dirty="0" smtClean="0"/>
              <a:t>-like software</a:t>
            </a:r>
          </a:p>
          <a:p>
            <a:pPr lvl="1"/>
            <a:r>
              <a:rPr lang="en-US" b="1" dirty="0" smtClean="0"/>
              <a:t>Ability </a:t>
            </a:r>
            <a:r>
              <a:rPr lang="en-US" b="1" dirty="0"/>
              <a:t>to operate on encrypted </a:t>
            </a:r>
            <a:r>
              <a:rPr lang="en-US" b="1" dirty="0" smtClean="0"/>
              <a:t>data</a:t>
            </a:r>
          </a:p>
          <a:p>
            <a:pPr lvl="2"/>
            <a:r>
              <a:rPr lang="en-US" sz="1600" dirty="0" smtClean="0"/>
              <a:t>No ability to operate </a:t>
            </a:r>
            <a:r>
              <a:rPr lang="en-US" sz="1600" dirty="0"/>
              <a:t>on encrypted </a:t>
            </a:r>
            <a:r>
              <a:rPr lang="en-US" sz="1600" dirty="0" smtClean="0"/>
              <a:t>data</a:t>
            </a:r>
          </a:p>
          <a:p>
            <a:pPr lvl="2"/>
            <a:r>
              <a:rPr lang="en-US" sz="1600" dirty="0" smtClean="0"/>
              <a:t>Needs </a:t>
            </a:r>
            <a:r>
              <a:rPr lang="en-US" sz="1600" dirty="0"/>
              <a:t>to be provided </a:t>
            </a:r>
            <a:r>
              <a:rPr lang="en-US" sz="1600" dirty="0" smtClean="0"/>
              <a:t>by user-defined </a:t>
            </a:r>
            <a:r>
              <a:rPr lang="en-US" sz="1600" dirty="0"/>
              <a:t>code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Ability </a:t>
            </a:r>
            <a:r>
              <a:rPr lang="en-US" b="1" dirty="0"/>
              <a:t>to interface with business intelligence </a:t>
            </a:r>
            <a:r>
              <a:rPr lang="en-US" b="1" dirty="0" smtClean="0"/>
              <a:t>products</a:t>
            </a:r>
          </a:p>
          <a:p>
            <a:pPr lvl="2"/>
            <a:r>
              <a:rPr lang="en-US" sz="1600" dirty="0" smtClean="0"/>
              <a:t>Does </a:t>
            </a:r>
            <a:r>
              <a:rPr lang="en-US" sz="1600" dirty="0"/>
              <a:t>not easily interface with existing business intelligence </a:t>
            </a:r>
            <a:r>
              <a:rPr lang="en-US" sz="1600" dirty="0" smtClean="0"/>
              <a:t>products</a:t>
            </a:r>
            <a:endParaRPr lang="en-US" sz="1600" dirty="0"/>
          </a:p>
          <a:p>
            <a:pPr lvl="2"/>
            <a:r>
              <a:rPr lang="en-US" sz="1600" dirty="0" err="1" smtClean="0"/>
              <a:t>MapReduce</a:t>
            </a:r>
            <a:r>
              <a:rPr lang="en-US" sz="1600" dirty="0" smtClean="0"/>
              <a:t> was not intended </a:t>
            </a:r>
            <a:r>
              <a:rPr lang="en-US" sz="1600" dirty="0"/>
              <a:t>to be a </a:t>
            </a:r>
            <a:r>
              <a:rPr lang="en-US" sz="1600" dirty="0" smtClean="0"/>
              <a:t>database system</a:t>
            </a:r>
          </a:p>
          <a:p>
            <a:pPr lvl="3"/>
            <a:r>
              <a:rPr lang="en-US" sz="1400" dirty="0" smtClean="0"/>
              <a:t>Not </a:t>
            </a:r>
            <a:r>
              <a:rPr lang="en-US" sz="1400" dirty="0"/>
              <a:t>SQL </a:t>
            </a:r>
            <a:r>
              <a:rPr lang="en-US" sz="1400" dirty="0" smtClean="0"/>
              <a:t>compliant</a:t>
            </a:r>
            <a:endParaRPr lang="en-US" sz="1400" dirty="0"/>
          </a:p>
          <a:p>
            <a:pPr marL="41148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082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Analysis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816194"/>
            <a:ext cx="4648200" cy="3165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7467600" cy="518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Available </a:t>
            </a:r>
            <a:r>
              <a:rPr lang="en-US" dirty="0"/>
              <a:t>options for open source and commercial </a:t>
            </a:r>
            <a:r>
              <a:rPr lang="en-US" dirty="0" smtClean="0"/>
              <a:t>database:</a:t>
            </a:r>
            <a:endParaRPr lang="en-US" dirty="0"/>
          </a:p>
          <a:p>
            <a:r>
              <a:rPr lang="en-US" sz="2000" b="1" dirty="0" err="1" smtClean="0"/>
              <a:t>MapReduce</a:t>
            </a:r>
            <a:r>
              <a:rPr lang="en-US" sz="2000" b="1" dirty="0" smtClean="0"/>
              <a:t>-like </a:t>
            </a:r>
            <a:r>
              <a:rPr lang="en-US" sz="2000" b="1" dirty="0"/>
              <a:t>software</a:t>
            </a:r>
          </a:p>
          <a:p>
            <a:r>
              <a:rPr lang="en-US" sz="1400" dirty="0" smtClean="0"/>
              <a:t>The </a:t>
            </a:r>
            <a:r>
              <a:rPr lang="en-US" sz="1400" b="1" i="1" dirty="0" err="1"/>
              <a:t>G</a:t>
            </a:r>
            <a:r>
              <a:rPr lang="en-US" sz="1400" b="1" i="1" dirty="0" err="1" smtClean="0"/>
              <a:t>rep</a:t>
            </a:r>
            <a:r>
              <a:rPr lang="en-US" sz="1400" i="1" dirty="0" smtClean="0"/>
              <a:t> </a:t>
            </a:r>
            <a:r>
              <a:rPr lang="en-US" sz="1400" dirty="0" smtClean="0"/>
              <a:t>program:</a:t>
            </a:r>
          </a:p>
          <a:p>
            <a:endParaRPr lang="en-US" sz="1400" dirty="0" smtClean="0"/>
          </a:p>
          <a:p>
            <a:r>
              <a:rPr lang="en-US" sz="1400" dirty="0" smtClean="0"/>
              <a:t>Scans through            100-byte records searching </a:t>
            </a:r>
            <a:r>
              <a:rPr lang="en-US" sz="1400" dirty="0"/>
              <a:t>for </a:t>
            </a:r>
            <a:r>
              <a:rPr lang="en-US" sz="1400" dirty="0" smtClean="0"/>
              <a:t>rare </a:t>
            </a:r>
            <a:r>
              <a:rPr lang="en-US" sz="1400" dirty="0"/>
              <a:t>three-character </a:t>
            </a:r>
            <a:r>
              <a:rPr lang="en-US" sz="1400" dirty="0" smtClean="0"/>
              <a:t>patterns</a:t>
            </a:r>
          </a:p>
          <a:p>
            <a:pPr lvl="1"/>
            <a:r>
              <a:rPr lang="en-US" sz="1200" dirty="0" smtClean="0"/>
              <a:t>Patterns occur </a:t>
            </a:r>
            <a:r>
              <a:rPr lang="en-US" sz="1200" dirty="0"/>
              <a:t>in 92,337 </a:t>
            </a:r>
            <a:r>
              <a:rPr lang="en-US" sz="1200" dirty="0" smtClean="0"/>
              <a:t>records</a:t>
            </a:r>
          </a:p>
          <a:p>
            <a:endParaRPr lang="en-US" sz="1400" dirty="0" smtClean="0"/>
          </a:p>
          <a:p>
            <a:r>
              <a:rPr lang="en-US" sz="1400" dirty="0" smtClean="0"/>
              <a:t> </a:t>
            </a:r>
            <a:r>
              <a:rPr lang="en-US" sz="1400" dirty="0"/>
              <a:t>The input is split </a:t>
            </a:r>
            <a:r>
              <a:rPr lang="en-US" sz="1400" dirty="0" smtClean="0"/>
              <a:t>into 64MB </a:t>
            </a:r>
            <a:r>
              <a:rPr lang="en-US" sz="1400" dirty="0"/>
              <a:t>pieces (M = 15000</a:t>
            </a:r>
            <a:r>
              <a:rPr lang="en-US" sz="1400" dirty="0" smtClean="0"/>
              <a:t>)</a:t>
            </a:r>
          </a:p>
          <a:p>
            <a:endParaRPr lang="en-US" sz="1400" dirty="0" smtClean="0"/>
          </a:p>
          <a:p>
            <a:r>
              <a:rPr lang="en-US" sz="1400" dirty="0" smtClean="0"/>
              <a:t>The entire output </a:t>
            </a:r>
            <a:r>
              <a:rPr lang="en-US" sz="1400" dirty="0"/>
              <a:t>is placed in one file (R = 1</a:t>
            </a:r>
            <a:r>
              <a:rPr lang="en-US" sz="1400" dirty="0" smtClean="0"/>
              <a:t>)</a:t>
            </a:r>
            <a:endParaRPr lang="en-US" sz="1400" b="1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11098"/>
            <a:ext cx="381000" cy="113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488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Analysis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16194"/>
            <a:ext cx="3657600" cy="3165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066800"/>
            <a:ext cx="4953000" cy="5638800"/>
          </a:xfrm>
        </p:spPr>
        <p:txBody>
          <a:bodyPr>
            <a:normAutofit/>
          </a:bodyPr>
          <a:lstStyle/>
          <a:p>
            <a:pPr lvl="2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Efficiency</a:t>
            </a:r>
            <a:endParaRPr lang="en-US" b="1" dirty="0"/>
          </a:p>
          <a:p>
            <a:pPr marL="777240" lvl="2" indent="0">
              <a:buNone/>
            </a:pPr>
            <a:r>
              <a:rPr lang="en-US" sz="1200" i="1" dirty="0" err="1" smtClean="0">
                <a:solidFill>
                  <a:schemeClr val="accent2">
                    <a:lumMod val="50000"/>
                  </a:schemeClr>
                </a:solidFill>
              </a:rPr>
              <a:t>MapReduce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 experiment:</a:t>
            </a:r>
          </a:p>
          <a:p>
            <a:pPr marL="777240" lvl="2" indent="0">
              <a:buNone/>
            </a:pPr>
            <a:endParaRPr lang="en-US" sz="1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A rare string 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is searched for inside a 1TB 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dataset </a:t>
            </a:r>
          </a:p>
          <a:p>
            <a:pPr lvl="2"/>
            <a:endParaRPr lang="en-US" sz="1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1TB 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of data is read off 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3600 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disks in the 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cluster (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in parallel) 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where a pattern 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search 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is performed</a:t>
            </a:r>
          </a:p>
          <a:p>
            <a:pPr lvl="2"/>
            <a:endParaRPr lang="en-US" sz="1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entire </a:t>
            </a:r>
            <a:r>
              <a:rPr lang="en-US" sz="1200" i="1" dirty="0" err="1">
                <a:solidFill>
                  <a:schemeClr val="accent2">
                    <a:lumMod val="50000"/>
                  </a:schemeClr>
                </a:solidFill>
              </a:rPr>
              <a:t>G</a:t>
            </a:r>
            <a:r>
              <a:rPr lang="en-US" sz="1200" i="1" dirty="0" err="1" smtClean="0">
                <a:solidFill>
                  <a:schemeClr val="accent2">
                    <a:lumMod val="50000"/>
                  </a:schemeClr>
                </a:solidFill>
              </a:rPr>
              <a:t>rep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query 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took 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150 seconds to 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complete</a:t>
            </a:r>
          </a:p>
          <a:p>
            <a:pPr lvl="2"/>
            <a:endParaRPr lang="en-US" sz="1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Dividing 1TB of 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data 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by 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the 3600 disks and 150 seconds to run the 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query: </a:t>
            </a:r>
          </a:p>
          <a:p>
            <a:pPr lvl="3"/>
            <a:r>
              <a:rPr lang="en-US" sz="1000" i="1" dirty="0" smtClean="0">
                <a:solidFill>
                  <a:schemeClr val="accent2">
                    <a:lumMod val="50000"/>
                  </a:schemeClr>
                </a:solidFill>
              </a:rPr>
              <a:t>Resulted in an </a:t>
            </a:r>
            <a:r>
              <a:rPr lang="en-US" sz="1000" b="1" i="1" dirty="0">
                <a:solidFill>
                  <a:schemeClr val="accent2">
                    <a:lumMod val="50000"/>
                  </a:schemeClr>
                </a:solidFill>
              </a:rPr>
              <a:t>average throughput </a:t>
            </a:r>
            <a:r>
              <a:rPr lang="en-US" sz="1000" b="1" i="1" dirty="0" smtClean="0">
                <a:solidFill>
                  <a:schemeClr val="accent2">
                    <a:lumMod val="50000"/>
                  </a:schemeClr>
                </a:solidFill>
              </a:rPr>
              <a:t>of less </a:t>
            </a:r>
            <a:r>
              <a:rPr lang="en-US" sz="1000" b="1" i="1" dirty="0">
                <a:solidFill>
                  <a:schemeClr val="accent2">
                    <a:lumMod val="50000"/>
                  </a:schemeClr>
                </a:solidFill>
              </a:rPr>
              <a:t>than 2 </a:t>
            </a:r>
            <a:r>
              <a:rPr lang="en-US" sz="1000" b="1" i="1" dirty="0" smtClean="0">
                <a:solidFill>
                  <a:schemeClr val="accent2">
                    <a:lumMod val="50000"/>
                  </a:schemeClr>
                </a:solidFill>
              </a:rPr>
              <a:t>MB/s/disk</a:t>
            </a:r>
          </a:p>
          <a:p>
            <a:pPr lvl="2"/>
            <a:endParaRPr lang="en-US" sz="1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At 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peak 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performance </a:t>
            </a:r>
            <a:r>
              <a:rPr lang="en-US" sz="1200" i="1" dirty="0" err="1">
                <a:solidFill>
                  <a:schemeClr val="accent2">
                    <a:lumMod val="50000"/>
                  </a:schemeClr>
                </a:solidFill>
              </a:rPr>
              <a:t>MapReduce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 was reading data at 32GB/s which is 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less than </a:t>
            </a:r>
            <a:r>
              <a:rPr lang="en-US" sz="1200" i="1" dirty="0">
                <a:solidFill>
                  <a:schemeClr val="accent2">
                    <a:lumMod val="50000"/>
                  </a:schemeClr>
                </a:solidFill>
              </a:rPr>
              <a:t>10MB/s/disk</a:t>
            </a:r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2"/>
            <a:endParaRPr lang="en-US" sz="1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2"/>
            <a:r>
              <a:rPr lang="en-US" sz="1200" i="1" dirty="0" smtClean="0">
                <a:solidFill>
                  <a:schemeClr val="accent2">
                    <a:lumMod val="50000"/>
                  </a:schemeClr>
                </a:solidFill>
              </a:rPr>
              <a:t>Conclusion:</a:t>
            </a:r>
          </a:p>
          <a:p>
            <a:pPr marL="1051560" lvl="3" indent="0">
              <a:buNone/>
            </a:pPr>
            <a:r>
              <a:rPr lang="en-US" sz="1000" i="1" dirty="0" smtClean="0">
                <a:solidFill>
                  <a:schemeClr val="accent2">
                    <a:lumMod val="50000"/>
                  </a:schemeClr>
                </a:solidFill>
              </a:rPr>
              <a:t>There is a need for improvement:</a:t>
            </a:r>
          </a:p>
          <a:p>
            <a:pPr lvl="3"/>
            <a:r>
              <a:rPr lang="en-US" sz="1000" i="1" dirty="0" smtClean="0">
                <a:solidFill>
                  <a:schemeClr val="accent2">
                    <a:lumMod val="50000"/>
                  </a:schemeClr>
                </a:solidFill>
              </a:rPr>
              <a:t>Given </a:t>
            </a:r>
            <a:r>
              <a:rPr lang="en-US" sz="1000" i="1" dirty="0">
                <a:solidFill>
                  <a:schemeClr val="accent2">
                    <a:lumMod val="50000"/>
                  </a:schemeClr>
                </a:solidFill>
              </a:rPr>
              <a:t>the long start-up time to get to peak performance, and </a:t>
            </a:r>
            <a:r>
              <a:rPr lang="en-US" sz="1000" i="1" dirty="0" smtClean="0">
                <a:solidFill>
                  <a:schemeClr val="accent2">
                    <a:lumMod val="50000"/>
                  </a:schemeClr>
                </a:solidFill>
              </a:rPr>
              <a:t>that </a:t>
            </a:r>
            <a:r>
              <a:rPr lang="en-US" sz="1000" i="1" dirty="0">
                <a:solidFill>
                  <a:schemeClr val="accent2">
                    <a:lumMod val="50000"/>
                  </a:schemeClr>
                </a:solidFill>
              </a:rPr>
              <a:t>peak </a:t>
            </a:r>
            <a:r>
              <a:rPr lang="en-US" sz="1000" i="1" dirty="0" smtClean="0">
                <a:solidFill>
                  <a:schemeClr val="accent2">
                    <a:lumMod val="50000"/>
                  </a:schemeClr>
                </a:solidFill>
              </a:rPr>
              <a:t>performance is </a:t>
            </a:r>
            <a:r>
              <a:rPr lang="en-US" sz="1000" b="1" i="1" dirty="0">
                <a:solidFill>
                  <a:schemeClr val="accent2">
                    <a:lumMod val="50000"/>
                  </a:schemeClr>
                </a:solidFill>
              </a:rPr>
              <a:t>four to six times slower </a:t>
            </a:r>
            <a:r>
              <a:rPr lang="en-US" sz="1000" i="1" dirty="0">
                <a:solidFill>
                  <a:schemeClr val="accent2">
                    <a:lumMod val="50000"/>
                  </a:schemeClr>
                </a:solidFill>
              </a:rPr>
              <a:t>than how fast disks in the cluster could actually be </a:t>
            </a:r>
            <a:r>
              <a:rPr lang="en-US" sz="1000" i="1" dirty="0" smtClean="0">
                <a:solidFill>
                  <a:schemeClr val="accent2">
                    <a:lumMod val="50000"/>
                  </a:schemeClr>
                </a:solidFill>
              </a:rPr>
              <a:t>read</a:t>
            </a:r>
            <a:endParaRPr lang="en-US" sz="10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143000"/>
            <a:ext cx="6781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>
              <a:buNone/>
            </a:pPr>
            <a:r>
              <a:rPr lang="en-US" dirty="0" smtClean="0"/>
              <a:t>Available </a:t>
            </a:r>
            <a:r>
              <a:rPr lang="en-US" dirty="0"/>
              <a:t>options for open source and commercial </a:t>
            </a:r>
            <a:r>
              <a:rPr lang="en-US" dirty="0" smtClean="0"/>
              <a:t>database: </a:t>
            </a:r>
            <a:r>
              <a:rPr lang="en-US" sz="1600" b="1" dirty="0" err="1" smtClean="0"/>
              <a:t>MapReduce</a:t>
            </a:r>
            <a:r>
              <a:rPr lang="en-US" sz="1600" b="1" dirty="0" smtClean="0"/>
              <a:t>-like </a:t>
            </a:r>
            <a:r>
              <a:rPr lang="en-US" sz="1600" b="1" dirty="0"/>
              <a:t>software</a:t>
            </a:r>
          </a:p>
        </p:txBody>
      </p:sp>
    </p:spTree>
    <p:extLst>
      <p:ext uri="{BB962C8B-B14F-4D97-AF65-F5344CB8AC3E}">
        <p14:creationId xmlns:p14="http://schemas.microsoft.com/office/powerpoint/2010/main" val="2567676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Analysis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sz="2900" dirty="0" smtClean="0"/>
              <a:t>Available </a:t>
            </a:r>
            <a:r>
              <a:rPr lang="en-US" sz="2900" dirty="0"/>
              <a:t>options for open source and commercial </a:t>
            </a:r>
            <a:r>
              <a:rPr lang="en-US" sz="2900" dirty="0" smtClean="0"/>
              <a:t>database:</a:t>
            </a:r>
            <a:endParaRPr lang="en-US" sz="2900" dirty="0"/>
          </a:p>
          <a:p>
            <a:r>
              <a:rPr lang="en-US" sz="2000" b="1" dirty="0" smtClean="0"/>
              <a:t>Shared-Nothing Parallel Databases</a:t>
            </a:r>
          </a:p>
          <a:p>
            <a:pPr lvl="1"/>
            <a:endParaRPr lang="en-US" sz="1900" b="1" dirty="0" smtClean="0"/>
          </a:p>
          <a:p>
            <a:pPr lvl="1"/>
            <a:r>
              <a:rPr lang="en-US" sz="1900" b="1" dirty="0" smtClean="0"/>
              <a:t>Ability </a:t>
            </a:r>
            <a:r>
              <a:rPr lang="en-US" sz="1900" b="1" dirty="0"/>
              <a:t>to interface with business intelligence </a:t>
            </a:r>
            <a:r>
              <a:rPr lang="en-US" sz="1900" b="1" dirty="0" smtClean="0"/>
              <a:t>products</a:t>
            </a:r>
          </a:p>
          <a:p>
            <a:pPr lvl="2"/>
            <a:r>
              <a:rPr lang="en-US" dirty="0" smtClean="0"/>
              <a:t>Not designed </a:t>
            </a:r>
            <a:r>
              <a:rPr lang="en-US" dirty="0"/>
              <a:t>to work on top of databases</a:t>
            </a:r>
            <a:endParaRPr lang="en-US" sz="4000" dirty="0"/>
          </a:p>
          <a:p>
            <a:pPr lvl="1"/>
            <a:endParaRPr lang="en-US" sz="1900" b="1" dirty="0" smtClean="0"/>
          </a:p>
          <a:p>
            <a:pPr lvl="1"/>
            <a:r>
              <a:rPr lang="en-US" sz="1900" b="1" dirty="0" smtClean="0"/>
              <a:t>Efficiency</a:t>
            </a:r>
          </a:p>
          <a:p>
            <a:pPr lvl="2"/>
            <a:r>
              <a:rPr lang="en-US" dirty="0" smtClean="0"/>
              <a:t>Improve query performance by implementing: </a:t>
            </a:r>
          </a:p>
          <a:p>
            <a:pPr lvl="3"/>
            <a:r>
              <a:rPr lang="en-US" dirty="0" smtClean="0"/>
              <a:t>Indexes</a:t>
            </a:r>
          </a:p>
          <a:p>
            <a:pPr lvl="3"/>
            <a:r>
              <a:rPr lang="en-US" dirty="0" smtClean="0"/>
              <a:t>Materialized views</a:t>
            </a:r>
          </a:p>
          <a:p>
            <a:pPr lvl="3"/>
            <a:r>
              <a:rPr lang="en-US" dirty="0" smtClean="0"/>
              <a:t>Compressions</a:t>
            </a:r>
            <a:endParaRPr lang="en-US" sz="3800" dirty="0"/>
          </a:p>
          <a:p>
            <a:pPr lvl="1"/>
            <a:endParaRPr lang="en-US" sz="1900" b="1" dirty="0" smtClean="0"/>
          </a:p>
          <a:p>
            <a:pPr lvl="1"/>
            <a:r>
              <a:rPr lang="en-US" sz="1900" b="1" dirty="0" smtClean="0"/>
              <a:t>Fault Tolerance</a:t>
            </a:r>
          </a:p>
          <a:p>
            <a:pPr lvl="2"/>
            <a:r>
              <a:rPr lang="en-US" dirty="0"/>
              <a:t>Most parallel database systems restart a query upon a </a:t>
            </a:r>
            <a:r>
              <a:rPr lang="en-US" dirty="0" smtClean="0"/>
              <a:t>failure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Designed </a:t>
            </a:r>
            <a:r>
              <a:rPr lang="en-US" dirty="0"/>
              <a:t>for environments where queries take no more than a few hours and run on </a:t>
            </a:r>
            <a:r>
              <a:rPr lang="en-US" dirty="0" smtClean="0"/>
              <a:t>a few hundred machines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Failures </a:t>
            </a:r>
            <a:r>
              <a:rPr lang="en-US" dirty="0"/>
              <a:t>are </a:t>
            </a:r>
            <a:r>
              <a:rPr lang="en-US" dirty="0" smtClean="0"/>
              <a:t>rare so </a:t>
            </a:r>
            <a:r>
              <a:rPr lang="en-US" dirty="0"/>
              <a:t>an occasional query restart is </a:t>
            </a:r>
            <a:r>
              <a:rPr lang="en-US" dirty="0" smtClean="0"/>
              <a:t>not problematic</a:t>
            </a:r>
          </a:p>
          <a:p>
            <a:pPr lvl="3"/>
            <a:r>
              <a:rPr lang="en-US" dirty="0" smtClean="0"/>
              <a:t>Cloud environment offer:</a:t>
            </a:r>
          </a:p>
          <a:p>
            <a:pPr lvl="4"/>
            <a:r>
              <a:rPr lang="en-US" dirty="0" smtClean="0"/>
              <a:t>Machines are cheaper</a:t>
            </a:r>
          </a:p>
          <a:p>
            <a:pPr lvl="4"/>
            <a:r>
              <a:rPr lang="en-US" dirty="0"/>
              <a:t>L</a:t>
            </a:r>
            <a:r>
              <a:rPr lang="en-US" dirty="0" smtClean="0"/>
              <a:t>ess reliable</a:t>
            </a:r>
          </a:p>
          <a:p>
            <a:pPr lvl="4"/>
            <a:r>
              <a:rPr lang="en-US" dirty="0" smtClean="0"/>
              <a:t>Less powerful</a:t>
            </a:r>
          </a:p>
          <a:p>
            <a:pPr lvl="4"/>
            <a:r>
              <a:rPr lang="en-US" dirty="0" smtClean="0"/>
              <a:t>Failures more common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75615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Analysis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Available </a:t>
            </a:r>
            <a:r>
              <a:rPr lang="en-US" dirty="0"/>
              <a:t>options for open source and commercial </a:t>
            </a:r>
            <a:r>
              <a:rPr lang="en-US" dirty="0" smtClean="0"/>
              <a:t>database:</a:t>
            </a:r>
            <a:endParaRPr lang="en-US" dirty="0"/>
          </a:p>
          <a:p>
            <a:r>
              <a:rPr lang="en-US" sz="2000" b="1" dirty="0" smtClean="0"/>
              <a:t>Shared-Nothing Parallel Databases</a:t>
            </a:r>
          </a:p>
          <a:p>
            <a:pPr lvl="1"/>
            <a:endParaRPr lang="en-US" b="1" dirty="0" smtClean="0"/>
          </a:p>
          <a:p>
            <a:pPr lvl="1"/>
            <a:r>
              <a:rPr lang="en-US" sz="1800" b="1" dirty="0" smtClean="0"/>
              <a:t>Ability </a:t>
            </a:r>
            <a:r>
              <a:rPr lang="en-US" sz="1800" b="1" dirty="0"/>
              <a:t>to run in a heterogeneous </a:t>
            </a:r>
            <a:r>
              <a:rPr lang="en-US" sz="1800" b="1" dirty="0" smtClean="0"/>
              <a:t>environment</a:t>
            </a:r>
          </a:p>
          <a:p>
            <a:pPr lvl="2"/>
            <a:r>
              <a:rPr lang="en-US" sz="1400" dirty="0" smtClean="0"/>
              <a:t>Designed </a:t>
            </a:r>
            <a:r>
              <a:rPr lang="en-US" sz="1400" dirty="0"/>
              <a:t>to run on </a:t>
            </a:r>
            <a:r>
              <a:rPr lang="en-US" sz="1400" dirty="0" smtClean="0"/>
              <a:t>homogeneous equipment </a:t>
            </a:r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Susceptible </a:t>
            </a:r>
            <a:r>
              <a:rPr lang="en-US" sz="1400" dirty="0"/>
              <a:t>to </a:t>
            </a:r>
            <a:r>
              <a:rPr lang="en-US" sz="1400" dirty="0" smtClean="0"/>
              <a:t>degraded performance:</a:t>
            </a:r>
          </a:p>
          <a:p>
            <a:pPr lvl="3"/>
            <a:r>
              <a:rPr lang="en-US" sz="1200" dirty="0" smtClean="0"/>
              <a:t> If </a:t>
            </a:r>
            <a:r>
              <a:rPr lang="en-US" sz="1200" dirty="0"/>
              <a:t>a small subset of nodes in </a:t>
            </a:r>
            <a:r>
              <a:rPr lang="en-US" sz="1200" dirty="0" smtClean="0"/>
              <a:t>the parallel </a:t>
            </a:r>
            <a:r>
              <a:rPr lang="en-US" sz="1200" dirty="0"/>
              <a:t>cluster are performing </a:t>
            </a:r>
            <a:r>
              <a:rPr lang="en-US" sz="1200" dirty="0" smtClean="0"/>
              <a:t>poorly</a:t>
            </a:r>
            <a:endParaRPr lang="en-US" sz="1200" b="1" dirty="0"/>
          </a:p>
          <a:p>
            <a:pPr lvl="1"/>
            <a:endParaRPr lang="en-US" b="1" dirty="0" smtClean="0"/>
          </a:p>
          <a:p>
            <a:pPr lvl="1"/>
            <a:r>
              <a:rPr lang="en-US" sz="1800" b="1" dirty="0" smtClean="0"/>
              <a:t>Ability </a:t>
            </a:r>
            <a:r>
              <a:rPr lang="en-US" sz="1800" b="1" dirty="0"/>
              <a:t>to operate on encrypted data</a:t>
            </a:r>
          </a:p>
          <a:p>
            <a:pPr lvl="2"/>
            <a:r>
              <a:rPr lang="en-US" sz="1400" dirty="0" smtClean="0"/>
              <a:t>Not implement </a:t>
            </a:r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Encryption needs to be hand-code to support user </a:t>
            </a:r>
            <a:r>
              <a:rPr lang="en-US" sz="1400" dirty="0"/>
              <a:t>defined functions</a:t>
            </a:r>
          </a:p>
        </p:txBody>
      </p:sp>
    </p:spTree>
    <p:extLst>
      <p:ext uri="{BB962C8B-B14F-4D97-AF65-F5344CB8AC3E}">
        <p14:creationId xmlns:p14="http://schemas.microsoft.com/office/powerpoint/2010/main" val="400875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Analysis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/>
          </a:bodyPr>
          <a:lstStyle/>
          <a:p>
            <a:r>
              <a:rPr lang="en-US" b="1" dirty="0"/>
              <a:t>A Call For A Hybrid </a:t>
            </a:r>
            <a:r>
              <a:rPr lang="en-US" b="1" dirty="0" smtClean="0"/>
              <a:t>Solution:</a:t>
            </a:r>
          </a:p>
          <a:p>
            <a:endParaRPr lang="en-US" b="1" dirty="0" smtClean="0"/>
          </a:p>
          <a:p>
            <a:pPr lvl="1"/>
            <a:r>
              <a:rPr lang="en-US" sz="1600" i="1" dirty="0" smtClean="0"/>
              <a:t>Map-Reduce-like</a:t>
            </a:r>
            <a:r>
              <a:rPr lang="en-US" sz="1600" dirty="0" smtClean="0"/>
              <a:t> soft and </a:t>
            </a:r>
            <a:r>
              <a:rPr lang="en-US" sz="1600" i="1" dirty="0" smtClean="0"/>
              <a:t>Parallel databases </a:t>
            </a:r>
            <a:r>
              <a:rPr lang="en-US" sz="1600" dirty="0" smtClean="0"/>
              <a:t>are ideal solutions for data analysis in the cloud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600" dirty="0" smtClean="0"/>
              <a:t>Each provide certain features that meets the five recommendation solution for impacting cloud market:</a:t>
            </a:r>
          </a:p>
          <a:p>
            <a:pPr lvl="2"/>
            <a:r>
              <a:rPr lang="en-US" sz="1400" dirty="0" smtClean="0"/>
              <a:t>Hybrid solution combining: </a:t>
            </a:r>
          </a:p>
          <a:p>
            <a:pPr lvl="3"/>
            <a:r>
              <a:rPr lang="en-US" sz="1200" dirty="0" smtClean="0"/>
              <a:t>Fault tolerance</a:t>
            </a:r>
          </a:p>
          <a:p>
            <a:pPr lvl="3"/>
            <a:r>
              <a:rPr lang="en-US" sz="1200" dirty="0"/>
              <a:t>H</a:t>
            </a:r>
            <a:r>
              <a:rPr lang="en-US" sz="1200" dirty="0" smtClean="0"/>
              <a:t>eterogeneous cluster</a:t>
            </a:r>
          </a:p>
          <a:p>
            <a:pPr lvl="3"/>
            <a:r>
              <a:rPr lang="en-US" sz="1200" dirty="0" smtClean="0"/>
              <a:t>Ease </a:t>
            </a:r>
            <a:r>
              <a:rPr lang="en-US" sz="1200" dirty="0"/>
              <a:t>of use </a:t>
            </a:r>
            <a:r>
              <a:rPr lang="en-US" sz="1200" dirty="0" smtClean="0"/>
              <a:t>capabilities</a:t>
            </a:r>
          </a:p>
          <a:p>
            <a:pPr lvl="2"/>
            <a:endParaRPr lang="en-US" sz="1400" dirty="0" smtClean="0"/>
          </a:p>
          <a:p>
            <a:pPr marL="114300" indent="0">
              <a:buNone/>
            </a:pPr>
            <a:r>
              <a:rPr lang="en-US" sz="1600" i="1" dirty="0" err="1" smtClean="0">
                <a:solidFill>
                  <a:schemeClr val="accent2">
                    <a:lumMod val="50000"/>
                  </a:schemeClr>
                </a:solidFill>
              </a:rPr>
              <a:t>MapReduce</a:t>
            </a: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</a:rPr>
              <a:t>  + Parallel Database Systems = efficiency, performance</a:t>
            </a:r>
            <a:r>
              <a:rPr lang="en-US" sz="1600" i="1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sz="1600" i="1" dirty="0" smtClean="0">
                <a:solidFill>
                  <a:schemeClr val="accent2">
                    <a:lumMod val="50000"/>
                  </a:schemeClr>
                </a:solidFill>
              </a:rPr>
              <a:t>tool </a:t>
            </a:r>
            <a:r>
              <a:rPr lang="en-US" sz="1600" i="1" dirty="0" err="1" smtClean="0">
                <a:solidFill>
                  <a:schemeClr val="accent2">
                    <a:lumMod val="50000"/>
                  </a:schemeClr>
                </a:solidFill>
              </a:rPr>
              <a:t>plugability</a:t>
            </a:r>
            <a:endParaRPr lang="en-US" sz="16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215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Analysis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A Call For A Hybrid Solution: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Current </a:t>
            </a:r>
            <a:r>
              <a:rPr lang="en-US" smtClean="0"/>
              <a:t>Solutions :</a:t>
            </a:r>
            <a:endParaRPr lang="en-US" dirty="0" smtClean="0"/>
          </a:p>
          <a:p>
            <a:pPr lvl="2"/>
            <a:r>
              <a:rPr lang="en-US" sz="1600" dirty="0" smtClean="0"/>
              <a:t>Aim </a:t>
            </a:r>
            <a:r>
              <a:rPr lang="en-US" sz="1600" dirty="0"/>
              <a:t>to integrate declarative </a:t>
            </a:r>
            <a:r>
              <a:rPr lang="en-US" sz="1600" dirty="0" smtClean="0"/>
              <a:t>queries from </a:t>
            </a:r>
            <a:r>
              <a:rPr lang="en-US" sz="1600" dirty="0"/>
              <a:t>the database community into </a:t>
            </a:r>
            <a:r>
              <a:rPr lang="en-US" sz="1600" dirty="0" err="1"/>
              <a:t>MapReduce</a:t>
            </a:r>
            <a:r>
              <a:rPr lang="en-US" sz="1600" dirty="0"/>
              <a:t>-like </a:t>
            </a:r>
            <a:r>
              <a:rPr lang="en-US" sz="1600" dirty="0" smtClean="0"/>
              <a:t>software</a:t>
            </a:r>
          </a:p>
          <a:p>
            <a:pPr lvl="2"/>
            <a:r>
              <a:rPr lang="en-US" sz="1600" dirty="0" err="1" smtClean="0"/>
              <a:t>Provideds</a:t>
            </a:r>
            <a:r>
              <a:rPr lang="en-US" sz="1600" dirty="0" smtClean="0"/>
              <a:t> greater </a:t>
            </a:r>
            <a:r>
              <a:rPr lang="en-US" sz="1600" dirty="0"/>
              <a:t>data independence, code reusability, and automatic query </a:t>
            </a:r>
            <a:r>
              <a:rPr lang="en-US" sz="1600" dirty="0" smtClean="0"/>
              <a:t>optimization</a:t>
            </a:r>
          </a:p>
          <a:p>
            <a:pPr lvl="3"/>
            <a:r>
              <a:rPr lang="en-US" sz="1400" b="1" i="1" dirty="0" smtClean="0"/>
              <a:t>Pig</a:t>
            </a:r>
            <a:r>
              <a:rPr lang="en-US" sz="1400" dirty="0" smtClean="0"/>
              <a:t> </a:t>
            </a:r>
            <a:r>
              <a:rPr lang="en-US" sz="1400" dirty="0"/>
              <a:t>project </a:t>
            </a:r>
            <a:r>
              <a:rPr lang="en-US" sz="1400" dirty="0" smtClean="0"/>
              <a:t>(Yahoo) </a:t>
            </a:r>
          </a:p>
          <a:p>
            <a:pPr lvl="3"/>
            <a:endParaRPr lang="en-US" sz="1400" b="1" i="1" dirty="0" smtClean="0"/>
          </a:p>
          <a:p>
            <a:pPr lvl="3"/>
            <a:r>
              <a:rPr lang="en-US" sz="1400" b="1" i="1" dirty="0" smtClean="0"/>
              <a:t>SCOPE</a:t>
            </a:r>
            <a:r>
              <a:rPr lang="en-US" sz="1400" dirty="0" smtClean="0"/>
              <a:t> </a:t>
            </a:r>
            <a:r>
              <a:rPr lang="en-US" sz="1400" dirty="0"/>
              <a:t>project </a:t>
            </a:r>
            <a:r>
              <a:rPr lang="en-US" sz="1400" dirty="0" smtClean="0"/>
              <a:t>(Microsoft)</a:t>
            </a:r>
          </a:p>
          <a:p>
            <a:pPr lvl="3"/>
            <a:endParaRPr lang="en-US" sz="1400" dirty="0" smtClean="0"/>
          </a:p>
          <a:p>
            <a:pPr lvl="3"/>
            <a:r>
              <a:rPr lang="en-US" sz="1400" dirty="0" smtClean="0"/>
              <a:t> </a:t>
            </a:r>
            <a:r>
              <a:rPr lang="en-US" sz="1400" b="1" i="1" dirty="0" err="1" smtClean="0"/>
              <a:t>Greenplum</a:t>
            </a:r>
            <a:r>
              <a:rPr lang="en-US" sz="1400" b="1" i="1" dirty="0" smtClean="0"/>
              <a:t> </a:t>
            </a:r>
            <a:r>
              <a:rPr lang="en-US" sz="1400" dirty="0" smtClean="0"/>
              <a:t>and</a:t>
            </a:r>
            <a:r>
              <a:rPr lang="en-US" sz="1400" b="1" i="1" dirty="0" smtClean="0"/>
              <a:t> Aster </a:t>
            </a:r>
            <a:r>
              <a:rPr lang="en-US" sz="1400" b="1" i="1" dirty="0"/>
              <a:t>Data </a:t>
            </a:r>
            <a:endParaRPr lang="en-US" sz="1400" b="1" i="1" dirty="0" smtClean="0"/>
          </a:p>
          <a:p>
            <a:pPr lvl="4"/>
            <a:r>
              <a:rPr lang="en-US" dirty="0" smtClean="0"/>
              <a:t>Added </a:t>
            </a:r>
            <a:r>
              <a:rPr lang="en-US" dirty="0"/>
              <a:t>the ability to write </a:t>
            </a:r>
            <a:r>
              <a:rPr lang="en-US" dirty="0" err="1"/>
              <a:t>MapReduce</a:t>
            </a:r>
            <a:r>
              <a:rPr lang="en-US" dirty="0"/>
              <a:t> functions </a:t>
            </a:r>
            <a:r>
              <a:rPr lang="en-US" dirty="0" smtClean="0"/>
              <a:t>over </a:t>
            </a:r>
            <a:r>
              <a:rPr lang="en-US" dirty="0"/>
              <a:t>data stored in their parallel database products</a:t>
            </a:r>
            <a:endParaRPr lang="en-US" b="1" dirty="0" smtClean="0"/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359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Analysis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r>
              <a:rPr lang="en-US" b="1" dirty="0"/>
              <a:t>A Call For A Hybrid </a:t>
            </a:r>
            <a:r>
              <a:rPr lang="en-US" b="1" dirty="0" smtClean="0"/>
              <a:t>Solution:</a:t>
            </a:r>
          </a:p>
          <a:p>
            <a:pPr marL="114300" indent="0">
              <a:buNone/>
            </a:pP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There </a:t>
            </a:r>
            <a:r>
              <a:rPr lang="en-US" sz="1800" dirty="0"/>
              <a:t>remains a need for a hybrid solution at the systems level in addition to at the language </a:t>
            </a:r>
            <a:r>
              <a:rPr lang="en-US" sz="1800" dirty="0" smtClean="0"/>
              <a:t>level:</a:t>
            </a:r>
          </a:p>
          <a:p>
            <a:endParaRPr lang="en-US" sz="2000" dirty="0" smtClean="0"/>
          </a:p>
          <a:p>
            <a:r>
              <a:rPr lang="en-US" sz="2000" dirty="0" smtClean="0"/>
              <a:t>Future research:</a:t>
            </a:r>
          </a:p>
          <a:p>
            <a:pPr lvl="1"/>
            <a:r>
              <a:rPr lang="en-US" sz="1400" dirty="0"/>
              <a:t>H</a:t>
            </a:r>
            <a:r>
              <a:rPr lang="en-US" sz="1400" dirty="0" smtClean="0"/>
              <a:t>ow to combine </a:t>
            </a:r>
            <a:r>
              <a:rPr lang="en-US" sz="1400" dirty="0"/>
              <a:t>the </a:t>
            </a:r>
            <a:r>
              <a:rPr lang="en-US" sz="1400" dirty="0" smtClean="0"/>
              <a:t>advantages </a:t>
            </a:r>
            <a:r>
              <a:rPr lang="en-US" sz="1400" dirty="0"/>
              <a:t>of </a:t>
            </a:r>
            <a:r>
              <a:rPr lang="en-US" sz="1400" dirty="0" err="1"/>
              <a:t>MapReduce</a:t>
            </a:r>
            <a:r>
              <a:rPr lang="en-US" sz="1400" dirty="0"/>
              <a:t>-like software with the efficiency and </a:t>
            </a:r>
            <a:r>
              <a:rPr lang="en-US" sz="1400" dirty="0" smtClean="0"/>
              <a:t>shared-work advantages </a:t>
            </a:r>
            <a:r>
              <a:rPr lang="en-US" sz="1400" dirty="0"/>
              <a:t>that come with loading data and creating </a:t>
            </a:r>
            <a:r>
              <a:rPr lang="en-US" sz="1400" dirty="0" smtClean="0"/>
              <a:t>performance </a:t>
            </a:r>
            <a:r>
              <a:rPr lang="en-US" sz="1400" dirty="0"/>
              <a:t>enhancing data structures</a:t>
            </a:r>
            <a:r>
              <a:rPr lang="en-US" sz="1400" dirty="0" smtClean="0"/>
              <a:t>?</a:t>
            </a:r>
            <a:endParaRPr lang="en-US" sz="1400" dirty="0"/>
          </a:p>
          <a:p>
            <a:pPr lvl="2"/>
            <a:r>
              <a:rPr lang="en-US" dirty="0" smtClean="0"/>
              <a:t>Proposal:</a:t>
            </a:r>
          </a:p>
          <a:p>
            <a:pPr lvl="3"/>
            <a:r>
              <a:rPr lang="en-US" sz="1400" dirty="0" smtClean="0"/>
              <a:t>Incremental algorithms </a:t>
            </a:r>
          </a:p>
          <a:p>
            <a:pPr lvl="3"/>
            <a:r>
              <a:rPr lang="en-US" sz="1400" dirty="0" smtClean="0"/>
              <a:t>Allows data to be initially read </a:t>
            </a:r>
            <a:r>
              <a:rPr lang="en-US" sz="1400" dirty="0"/>
              <a:t>directly off </a:t>
            </a:r>
            <a:r>
              <a:rPr lang="en-US" sz="1400" dirty="0" smtClean="0"/>
              <a:t>the </a:t>
            </a:r>
            <a:r>
              <a:rPr lang="en-US" sz="1400" dirty="0"/>
              <a:t>file system </a:t>
            </a:r>
            <a:r>
              <a:rPr lang="en-US" sz="1400" dirty="0" smtClean="0"/>
              <a:t> </a:t>
            </a:r>
          </a:p>
          <a:p>
            <a:pPr lvl="4"/>
            <a:r>
              <a:rPr lang="en-US" sz="1200" dirty="0" smtClean="0"/>
              <a:t>Each time </a:t>
            </a:r>
            <a:r>
              <a:rPr lang="en-US" sz="1200" dirty="0"/>
              <a:t>data is </a:t>
            </a:r>
            <a:r>
              <a:rPr lang="en-US" sz="1200" dirty="0" smtClean="0"/>
              <a:t>accessed </a:t>
            </a:r>
            <a:r>
              <a:rPr lang="en-US" sz="1200" dirty="0"/>
              <a:t>progress is made towards the many activities surrounding a DBMS </a:t>
            </a:r>
            <a:r>
              <a:rPr lang="en-US" sz="1200" dirty="0" smtClean="0"/>
              <a:t>load</a:t>
            </a:r>
          </a:p>
          <a:p>
            <a:pPr lvl="5"/>
            <a:r>
              <a:rPr lang="en-US" sz="1200" dirty="0" smtClean="0"/>
              <a:t>Compression</a:t>
            </a:r>
          </a:p>
          <a:p>
            <a:pPr lvl="5"/>
            <a:r>
              <a:rPr lang="en-US" sz="1200" dirty="0" smtClean="0"/>
              <a:t>Index</a:t>
            </a:r>
          </a:p>
          <a:p>
            <a:pPr lvl="5"/>
            <a:r>
              <a:rPr lang="en-US" sz="1200" dirty="0" smtClean="0"/>
              <a:t>Materialized </a:t>
            </a:r>
            <a:r>
              <a:rPr lang="en-US" sz="1200" dirty="0"/>
              <a:t>view </a:t>
            </a:r>
            <a:r>
              <a:rPr lang="en-US" sz="1200" dirty="0" smtClean="0"/>
              <a:t>creation</a:t>
            </a:r>
          </a:p>
        </p:txBody>
      </p:sp>
    </p:spTree>
    <p:extLst>
      <p:ext uri="{BB962C8B-B14F-4D97-AF65-F5344CB8AC3E}">
        <p14:creationId xmlns:p14="http://schemas.microsoft.com/office/powerpoint/2010/main" val="3019551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Overview: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There </a:t>
            </a:r>
            <a:r>
              <a:rPr lang="en-US" i="1" dirty="0" smtClean="0"/>
              <a:t>is a need for </a:t>
            </a:r>
            <a:r>
              <a:rPr lang="en-US" i="1" dirty="0"/>
              <a:t>research and engineering work to be done in creating a hybrid </a:t>
            </a:r>
            <a:r>
              <a:rPr lang="en-US" i="1" dirty="0" err="1" smtClean="0"/>
              <a:t>MapReduce</a:t>
            </a:r>
            <a:r>
              <a:rPr lang="en-US" i="1" dirty="0" smtClean="0"/>
              <a:t>/Parallel </a:t>
            </a:r>
            <a:r>
              <a:rPr lang="en-US" i="1" dirty="0"/>
              <a:t>D</a:t>
            </a:r>
            <a:r>
              <a:rPr lang="en-US" i="1" dirty="0" smtClean="0"/>
              <a:t>atabase </a:t>
            </a:r>
            <a:r>
              <a:rPr lang="en-US" i="1" dirty="0"/>
              <a:t>S</a:t>
            </a:r>
            <a:r>
              <a:rPr lang="en-US" i="1" dirty="0" smtClean="0"/>
              <a:t>ystem </a:t>
            </a:r>
            <a:endParaRPr lang="en-US" i="1" dirty="0"/>
          </a:p>
          <a:p>
            <a:endParaRPr lang="en-US" dirty="0" smtClean="0"/>
          </a:p>
          <a:p>
            <a:r>
              <a:rPr lang="en-US" b="1" dirty="0" smtClean="0"/>
              <a:t>Three Main Topics Discussed:</a:t>
            </a:r>
          </a:p>
          <a:p>
            <a:pPr lvl="1"/>
            <a:r>
              <a:rPr lang="en-US" dirty="0" smtClean="0"/>
              <a:t>Features a DBMS should implement for large scale data analysis 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Available options through open source and commercial database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need for new DBMS</a:t>
            </a:r>
          </a:p>
          <a:p>
            <a:pPr lvl="2"/>
            <a:r>
              <a:rPr lang="en-US" dirty="0" smtClean="0"/>
              <a:t>Design specifically for cloud environments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83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Data Analysis in the Cloud: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r>
              <a:rPr lang="en-US" b="1" dirty="0"/>
              <a:t>A Call For A Hybrid </a:t>
            </a:r>
            <a:r>
              <a:rPr lang="en-US" b="1" dirty="0" smtClean="0"/>
              <a:t>Solution:</a:t>
            </a:r>
          </a:p>
          <a:p>
            <a:pPr marL="114300" indent="0">
              <a:buNone/>
            </a:pPr>
            <a:endParaRPr lang="en-US" sz="1800" dirty="0" smtClean="0"/>
          </a:p>
          <a:p>
            <a:pPr marL="114300" indent="0">
              <a:buNone/>
            </a:pPr>
            <a:r>
              <a:rPr lang="en-US" sz="1800" dirty="0" smtClean="0"/>
              <a:t>There </a:t>
            </a:r>
            <a:r>
              <a:rPr lang="en-US" sz="1800" dirty="0"/>
              <a:t>remains a need for a hybrid solution at the systems level in addition to at the language level:</a:t>
            </a:r>
          </a:p>
          <a:p>
            <a:endParaRPr lang="en-US" sz="2000" dirty="0"/>
          </a:p>
          <a:p>
            <a:r>
              <a:rPr lang="en-US" sz="2000" dirty="0"/>
              <a:t>Future research:</a:t>
            </a:r>
          </a:p>
          <a:p>
            <a:pPr lvl="1"/>
            <a:r>
              <a:rPr lang="en-US" sz="1600" dirty="0" smtClean="0"/>
              <a:t>How </a:t>
            </a:r>
            <a:r>
              <a:rPr lang="en-US" sz="1600" dirty="0"/>
              <a:t>to balance the tradeoffs between fault tolerance and </a:t>
            </a:r>
            <a:r>
              <a:rPr lang="en-US" sz="1600" dirty="0" smtClean="0"/>
              <a:t>performance? </a:t>
            </a:r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Through fault </a:t>
            </a:r>
            <a:r>
              <a:rPr lang="en-US" sz="1400" dirty="0"/>
              <a:t>tolerance </a:t>
            </a:r>
            <a:r>
              <a:rPr lang="en-US" sz="1400" dirty="0" smtClean="0"/>
              <a:t>maximization by carefully check pointing </a:t>
            </a:r>
            <a:r>
              <a:rPr lang="en-US" sz="1400" dirty="0"/>
              <a:t>intermediate </a:t>
            </a:r>
            <a:r>
              <a:rPr lang="en-US" sz="1400" dirty="0" smtClean="0"/>
              <a:t>results at the cost of performance </a:t>
            </a:r>
          </a:p>
          <a:p>
            <a:pPr lvl="2"/>
            <a:endParaRPr lang="en-US" sz="1400" dirty="0" smtClean="0"/>
          </a:p>
          <a:p>
            <a:pPr lvl="2"/>
            <a:r>
              <a:rPr lang="en-US" sz="1400" dirty="0" smtClean="0"/>
              <a:t>Providing a </a:t>
            </a:r>
            <a:r>
              <a:rPr lang="en-US" sz="1400" dirty="0"/>
              <a:t>system that can adjust its levels of fault tolerance on the fly given an observed failure </a:t>
            </a:r>
            <a:r>
              <a:rPr lang="en-US" sz="1400" dirty="0" smtClean="0"/>
              <a:t>rate.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13879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Summary: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The </a:t>
            </a:r>
            <a:r>
              <a:rPr lang="en-US" sz="1600" dirty="0"/>
              <a:t>advantages and disadvantages of deploying database systems in the cloud</a:t>
            </a:r>
          </a:p>
          <a:p>
            <a:endParaRPr lang="en-US" sz="1600" dirty="0" smtClean="0"/>
          </a:p>
          <a:p>
            <a:r>
              <a:rPr lang="en-US" sz="1600" i="1" dirty="0" smtClean="0"/>
              <a:t>Read-mostly</a:t>
            </a:r>
            <a:r>
              <a:rPr lang="en-US" sz="1600" dirty="0" smtClean="0"/>
              <a:t> </a:t>
            </a:r>
            <a:r>
              <a:rPr lang="en-US" sz="1600" dirty="0"/>
              <a:t>analytical database management applications are </a:t>
            </a:r>
            <a:r>
              <a:rPr lang="en-US" sz="1600" dirty="0" smtClean="0"/>
              <a:t>best </a:t>
            </a:r>
            <a:r>
              <a:rPr lang="en-US" sz="1600" dirty="0"/>
              <a:t>suited for cloud </a:t>
            </a:r>
            <a:r>
              <a:rPr lang="en-US" sz="1600" dirty="0" smtClean="0"/>
              <a:t>deployment, than </a:t>
            </a:r>
            <a:r>
              <a:rPr lang="en-US" sz="1600" dirty="0"/>
              <a:t>transactional data management applications</a:t>
            </a:r>
          </a:p>
          <a:p>
            <a:endParaRPr lang="en-US" sz="1600" dirty="0" smtClean="0"/>
          </a:p>
          <a:p>
            <a:r>
              <a:rPr lang="en-US" sz="1600" dirty="0" smtClean="0"/>
              <a:t>Large </a:t>
            </a:r>
            <a:r>
              <a:rPr lang="en-US" sz="1600" dirty="0"/>
              <a:t>scale data analysis is not suited for cloud deployment </a:t>
            </a:r>
            <a:r>
              <a:rPr lang="en-US" sz="1600" dirty="0" smtClean="0"/>
              <a:t>and there </a:t>
            </a:r>
            <a:r>
              <a:rPr lang="en-US" sz="1600" dirty="0"/>
              <a:t>is a need for a new design of DBMS </a:t>
            </a:r>
            <a:r>
              <a:rPr lang="en-US" sz="1600" dirty="0" smtClean="0"/>
              <a:t>to </a:t>
            </a:r>
            <a:r>
              <a:rPr lang="en-US" sz="1600" dirty="0"/>
              <a:t>handle </a:t>
            </a:r>
            <a:r>
              <a:rPr lang="en-US" sz="1600" dirty="0" smtClean="0"/>
              <a:t>this type of analysis</a:t>
            </a:r>
          </a:p>
          <a:p>
            <a:endParaRPr lang="en-US" sz="1600" dirty="0" smtClean="0"/>
          </a:p>
          <a:p>
            <a:r>
              <a:rPr lang="en-US" sz="1600" dirty="0" smtClean="0"/>
              <a:t>The need for hybrid solutions at the systems level that combines the features of </a:t>
            </a:r>
            <a:r>
              <a:rPr lang="en-US" sz="1600" dirty="0" err="1" smtClean="0"/>
              <a:t>MapReduce</a:t>
            </a:r>
            <a:r>
              <a:rPr lang="en-US" sz="1600" dirty="0" smtClean="0"/>
              <a:t>  and Parallel Database Systems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83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7620000" cy="3276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3200" dirty="0" smtClean="0"/>
              <a:t>Questions?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83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Vision: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7696200" cy="5105400"/>
          </a:xfrm>
        </p:spPr>
        <p:txBody>
          <a:bodyPr>
            <a:normAutofit/>
          </a:bodyPr>
          <a:lstStyle/>
          <a:p>
            <a:r>
              <a:rPr lang="en-US" sz="1800" b="1" dirty="0" smtClean="0"/>
              <a:t>Present:</a:t>
            </a:r>
          </a:p>
          <a:p>
            <a:pPr lvl="1"/>
            <a:r>
              <a:rPr lang="en-US" sz="1600" dirty="0" smtClean="0"/>
              <a:t>Moving computer </a:t>
            </a:r>
            <a:r>
              <a:rPr lang="en-US" sz="1600" dirty="0"/>
              <a:t>processing, storage, and software delivery away from the desktop and local </a:t>
            </a:r>
            <a:r>
              <a:rPr lang="en-US" sz="1600" dirty="0" smtClean="0"/>
              <a:t>servers</a:t>
            </a:r>
            <a:endParaRPr lang="en-US" sz="1600" b="1" dirty="0" smtClean="0"/>
          </a:p>
          <a:p>
            <a:r>
              <a:rPr lang="en-US" sz="1800" b="1" dirty="0" smtClean="0"/>
              <a:t>Future:</a:t>
            </a:r>
          </a:p>
          <a:p>
            <a:pPr lvl="1"/>
            <a:r>
              <a:rPr lang="en-US" sz="1600" dirty="0" smtClean="0"/>
              <a:t>Into </a:t>
            </a:r>
            <a:r>
              <a:rPr lang="en-US" sz="1600" dirty="0"/>
              <a:t>next generation data centers hosted by large infrastructure companies such </a:t>
            </a:r>
            <a:r>
              <a:rPr lang="en-US" sz="1600" dirty="0" smtClean="0"/>
              <a:t>as: </a:t>
            </a:r>
          </a:p>
          <a:p>
            <a:pPr lvl="2"/>
            <a:r>
              <a:rPr lang="en-US" sz="1400" i="1" dirty="0" smtClean="0"/>
              <a:t>Amazon</a:t>
            </a:r>
          </a:p>
          <a:p>
            <a:pPr lvl="2"/>
            <a:r>
              <a:rPr lang="en-US" sz="1400" i="1" dirty="0" smtClean="0"/>
              <a:t>Google</a:t>
            </a:r>
          </a:p>
          <a:p>
            <a:pPr lvl="2"/>
            <a:r>
              <a:rPr lang="en-US" sz="1400" i="1" dirty="0" smtClean="0"/>
              <a:t>Yahoo</a:t>
            </a:r>
          </a:p>
          <a:p>
            <a:pPr lvl="2"/>
            <a:r>
              <a:rPr lang="en-US" sz="1400" i="1" dirty="0" smtClean="0"/>
              <a:t>Microsoft</a:t>
            </a:r>
          </a:p>
          <a:p>
            <a:pPr lvl="2"/>
            <a:r>
              <a:rPr lang="en-US" sz="1400" i="1" dirty="0" smtClean="0"/>
              <a:t>Sun</a:t>
            </a:r>
            <a:endParaRPr lang="en-US" sz="1400" i="1" dirty="0"/>
          </a:p>
          <a:p>
            <a:r>
              <a:rPr lang="en-US" sz="1800" b="1" dirty="0" smtClean="0"/>
              <a:t>Benefits:</a:t>
            </a:r>
          </a:p>
          <a:p>
            <a:pPr lvl="1"/>
            <a:r>
              <a:rPr lang="en-US" sz="1600" dirty="0" smtClean="0"/>
              <a:t>Corporations are free from </a:t>
            </a:r>
            <a:r>
              <a:rPr lang="en-US" sz="1600" dirty="0"/>
              <a:t>large IT capital </a:t>
            </a:r>
            <a:r>
              <a:rPr lang="en-US" sz="1600" dirty="0" smtClean="0"/>
              <a:t>investments</a:t>
            </a:r>
          </a:p>
          <a:p>
            <a:pPr lvl="1"/>
            <a:r>
              <a:rPr lang="en-US" sz="1600" dirty="0" smtClean="0"/>
              <a:t>Enables corporations with extremely </a:t>
            </a:r>
            <a:r>
              <a:rPr lang="en-US" sz="1600" dirty="0"/>
              <a:t>powerful computing resources over the </a:t>
            </a:r>
            <a:r>
              <a:rPr lang="en-US" sz="1600" dirty="0" smtClean="0"/>
              <a:t>network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83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Vision: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Advantages:</a:t>
            </a:r>
          </a:p>
          <a:p>
            <a:pPr lvl="1"/>
            <a:r>
              <a:rPr lang="en-US" sz="1600" dirty="0" smtClean="0"/>
              <a:t>Ability </a:t>
            </a:r>
            <a:r>
              <a:rPr lang="en-US" sz="1600" dirty="0"/>
              <a:t>for elastic </a:t>
            </a:r>
            <a:r>
              <a:rPr lang="en-US" sz="1600" dirty="0" smtClean="0"/>
              <a:t>computing</a:t>
            </a:r>
          </a:p>
          <a:p>
            <a:pPr lvl="1"/>
            <a:r>
              <a:rPr lang="en-US" sz="1600" dirty="0" smtClean="0"/>
              <a:t>Resources are available </a:t>
            </a:r>
            <a:r>
              <a:rPr lang="en-US" sz="1600" dirty="0"/>
              <a:t>for growth spikes </a:t>
            </a:r>
            <a:endParaRPr lang="en-US" sz="1600" dirty="0" smtClean="0"/>
          </a:p>
          <a:p>
            <a:pPr lvl="1"/>
            <a:r>
              <a:rPr lang="en-US" sz="1600" dirty="0" smtClean="0"/>
              <a:t>Low cost </a:t>
            </a:r>
          </a:p>
          <a:p>
            <a:pPr lvl="2"/>
            <a:r>
              <a:rPr lang="en-US" dirty="0" smtClean="0"/>
              <a:t>Pay only for </a:t>
            </a:r>
            <a:r>
              <a:rPr lang="en-US" dirty="0"/>
              <a:t>what </a:t>
            </a:r>
            <a:r>
              <a:rPr lang="en-US" dirty="0" smtClean="0"/>
              <a:t>is use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/>
              <a:t>Example: </a:t>
            </a:r>
            <a:r>
              <a:rPr lang="en-US" i="1" dirty="0" smtClean="0"/>
              <a:t>Amazon's </a:t>
            </a:r>
            <a:r>
              <a:rPr lang="en-US" i="1" dirty="0"/>
              <a:t>EC2 </a:t>
            </a:r>
            <a:r>
              <a:rPr lang="en-US" dirty="0"/>
              <a:t>has computing resources </a:t>
            </a:r>
            <a:r>
              <a:rPr lang="en-US" dirty="0" smtClean="0"/>
              <a:t>for virtual private server instances: </a:t>
            </a:r>
          </a:p>
          <a:p>
            <a:pPr lvl="4"/>
            <a:r>
              <a:rPr lang="en-US" dirty="0"/>
              <a:t>S</a:t>
            </a:r>
            <a:r>
              <a:rPr lang="en-US" dirty="0" smtClean="0"/>
              <a:t>mall </a:t>
            </a:r>
          </a:p>
          <a:p>
            <a:pPr lvl="4"/>
            <a:r>
              <a:rPr lang="en-US" dirty="0"/>
              <a:t>L</a:t>
            </a:r>
            <a:r>
              <a:rPr lang="en-US" dirty="0" smtClean="0"/>
              <a:t>arge </a:t>
            </a:r>
          </a:p>
          <a:p>
            <a:pPr lvl="4"/>
            <a:r>
              <a:rPr lang="en-US" dirty="0" smtClean="0"/>
              <a:t>Extra-large </a:t>
            </a:r>
          </a:p>
          <a:p>
            <a:r>
              <a:rPr lang="en-US" sz="1800" b="1" dirty="0" smtClean="0"/>
              <a:t>Disadvantages:</a:t>
            </a:r>
          </a:p>
          <a:p>
            <a:pPr lvl="1"/>
            <a:r>
              <a:rPr lang="en-US" sz="1600" dirty="0" smtClean="0"/>
              <a:t>Privacy </a:t>
            </a:r>
            <a:r>
              <a:rPr lang="en-US" sz="1600" dirty="0"/>
              <a:t>violation </a:t>
            </a:r>
            <a:r>
              <a:rPr lang="en-US" sz="1600" dirty="0" smtClean="0"/>
              <a:t>possible</a:t>
            </a:r>
          </a:p>
          <a:p>
            <a:pPr lvl="1"/>
            <a:r>
              <a:rPr lang="en-US" sz="1600" dirty="0" smtClean="0"/>
              <a:t>Hosting </a:t>
            </a:r>
            <a:r>
              <a:rPr lang="en-US" sz="1600" dirty="0"/>
              <a:t>company has </a:t>
            </a:r>
            <a:r>
              <a:rPr lang="en-US" sz="1600" dirty="0" smtClean="0"/>
              <a:t>ability </a:t>
            </a:r>
            <a:r>
              <a:rPr lang="en-US" sz="1600" dirty="0"/>
              <a:t>to access </a:t>
            </a:r>
            <a:r>
              <a:rPr lang="en-US" sz="1600" dirty="0" smtClean="0"/>
              <a:t>customers </a:t>
            </a:r>
            <a:r>
              <a:rPr lang="en-US" sz="1600" dirty="0"/>
              <a:t>data without permission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83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Managing Data In the Cloud: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562600"/>
          </a:xfrm>
        </p:spPr>
        <p:txBody>
          <a:bodyPr>
            <a:normAutofit fontScale="55000" lnSpcReduction="20000"/>
          </a:bodyPr>
          <a:lstStyle/>
          <a:p>
            <a:r>
              <a:rPr lang="en-US" sz="3800" b="1" dirty="0"/>
              <a:t>Amazon EC2 Instance Types</a:t>
            </a:r>
          </a:p>
          <a:p>
            <a:endParaRPr lang="en-US" b="1" dirty="0" smtClean="0"/>
          </a:p>
          <a:p>
            <a:pPr marL="114300" indent="0">
              <a:buNone/>
            </a:pPr>
            <a:r>
              <a:rPr lang="en-US" sz="2500" b="1" dirty="0" smtClean="0"/>
              <a:t>Available </a:t>
            </a:r>
            <a:r>
              <a:rPr lang="en-US" sz="2500" b="1" dirty="0"/>
              <a:t>Instance Types</a:t>
            </a:r>
          </a:p>
          <a:p>
            <a:endParaRPr lang="en-US" b="1" dirty="0" smtClean="0"/>
          </a:p>
          <a:p>
            <a:r>
              <a:rPr lang="en-US" b="1" dirty="0" smtClean="0"/>
              <a:t>Small </a:t>
            </a:r>
            <a:r>
              <a:rPr lang="en-US" b="1" dirty="0"/>
              <a:t>Instance</a:t>
            </a:r>
            <a:r>
              <a:rPr lang="en-US" dirty="0"/>
              <a:t> – </a:t>
            </a:r>
            <a:r>
              <a:rPr lang="en-US" dirty="0" smtClean="0"/>
              <a:t>default</a:t>
            </a:r>
          </a:p>
          <a:p>
            <a:pPr marL="411480" lvl="1" indent="0">
              <a:buNone/>
            </a:pPr>
            <a:r>
              <a:rPr lang="en-US" dirty="0" smtClean="0"/>
              <a:t>1.7 </a:t>
            </a:r>
            <a:r>
              <a:rPr lang="en-US" dirty="0"/>
              <a:t>GB memory</a:t>
            </a:r>
            <a:br>
              <a:rPr lang="en-US" dirty="0"/>
            </a:br>
            <a:r>
              <a:rPr lang="en-US" dirty="0"/>
              <a:t>1 EC2 Compute Unit (1 virtual core with 1 EC2 Compute Unit)</a:t>
            </a:r>
            <a:br>
              <a:rPr lang="en-US" dirty="0"/>
            </a:br>
            <a:r>
              <a:rPr lang="en-US" dirty="0"/>
              <a:t>160 GB instance storage</a:t>
            </a:r>
            <a:br>
              <a:rPr lang="en-US" dirty="0"/>
            </a:br>
            <a:r>
              <a:rPr lang="en-US" dirty="0"/>
              <a:t>32-bit or 64-bit platform</a:t>
            </a:r>
            <a:br>
              <a:rPr lang="en-US" dirty="0"/>
            </a:br>
            <a:r>
              <a:rPr lang="en-US" dirty="0"/>
              <a:t>I/O Performance: Moderate</a:t>
            </a:r>
            <a:br>
              <a:rPr lang="en-US" dirty="0"/>
            </a:br>
            <a:r>
              <a:rPr lang="en-US" dirty="0"/>
              <a:t>API name: m1.small</a:t>
            </a:r>
          </a:p>
          <a:p>
            <a:endParaRPr lang="en-US" b="1" dirty="0" smtClean="0"/>
          </a:p>
          <a:p>
            <a:r>
              <a:rPr lang="en-US" b="1" dirty="0" smtClean="0"/>
              <a:t>Medium </a:t>
            </a:r>
            <a:r>
              <a:rPr lang="en-US" b="1" dirty="0"/>
              <a:t>Instance</a:t>
            </a:r>
            <a:endParaRPr lang="en-US" dirty="0"/>
          </a:p>
          <a:p>
            <a:pPr marL="411480" lvl="1" indent="0">
              <a:buNone/>
            </a:pPr>
            <a:r>
              <a:rPr lang="en-US" dirty="0"/>
              <a:t>3.75 GB memory</a:t>
            </a:r>
            <a:br>
              <a:rPr lang="en-US" dirty="0"/>
            </a:br>
            <a:r>
              <a:rPr lang="en-US" dirty="0"/>
              <a:t>2 EC2 Compute Unit (1 virtual core with 2 EC2 Compute Unit)</a:t>
            </a:r>
            <a:br>
              <a:rPr lang="en-US" dirty="0"/>
            </a:br>
            <a:r>
              <a:rPr lang="en-US" dirty="0"/>
              <a:t>410 GB instance storage</a:t>
            </a:r>
            <a:br>
              <a:rPr lang="en-US" dirty="0"/>
            </a:br>
            <a:r>
              <a:rPr lang="en-US" dirty="0"/>
              <a:t>32-bit or 64-bit platform</a:t>
            </a:r>
            <a:br>
              <a:rPr lang="en-US" dirty="0"/>
            </a:br>
            <a:r>
              <a:rPr lang="en-US" dirty="0"/>
              <a:t>I/O Performance: Moderate</a:t>
            </a:r>
            <a:br>
              <a:rPr lang="en-US" dirty="0"/>
            </a:br>
            <a:r>
              <a:rPr lang="en-US" dirty="0"/>
              <a:t>API name: m1.medium</a:t>
            </a:r>
          </a:p>
          <a:p>
            <a:endParaRPr lang="en-US" b="1" dirty="0" smtClean="0"/>
          </a:p>
          <a:p>
            <a:r>
              <a:rPr lang="en-US" b="1" dirty="0" smtClean="0"/>
              <a:t>Large </a:t>
            </a:r>
            <a:r>
              <a:rPr lang="en-US" b="1" dirty="0"/>
              <a:t>Instance</a:t>
            </a:r>
            <a:endParaRPr lang="en-US" dirty="0"/>
          </a:p>
          <a:p>
            <a:pPr marL="411480" lvl="1" indent="0">
              <a:buNone/>
            </a:pPr>
            <a:r>
              <a:rPr lang="en-US" dirty="0"/>
              <a:t>7.5 GB memory</a:t>
            </a:r>
            <a:br>
              <a:rPr lang="en-US" dirty="0"/>
            </a:br>
            <a:r>
              <a:rPr lang="en-US" dirty="0"/>
              <a:t>4 EC2 Compute Units (2 virtual cores with 2 EC2 Compute Units each)</a:t>
            </a:r>
            <a:br>
              <a:rPr lang="en-US" dirty="0"/>
            </a:br>
            <a:r>
              <a:rPr lang="en-US" dirty="0"/>
              <a:t>850 GB instance storage</a:t>
            </a:r>
            <a:br>
              <a:rPr lang="en-US" dirty="0"/>
            </a:br>
            <a:r>
              <a:rPr lang="en-US" dirty="0"/>
              <a:t>64-bit platform</a:t>
            </a:r>
            <a:br>
              <a:rPr lang="en-US" dirty="0"/>
            </a:br>
            <a:r>
              <a:rPr lang="en-US" dirty="0"/>
              <a:t>I/O Performance: High</a:t>
            </a:r>
            <a:br>
              <a:rPr lang="en-US" dirty="0"/>
            </a:br>
            <a:r>
              <a:rPr lang="en-US" dirty="0"/>
              <a:t>API name: m1.large</a:t>
            </a:r>
          </a:p>
          <a:p>
            <a:endParaRPr lang="en-US" b="1" dirty="0" smtClean="0"/>
          </a:p>
          <a:p>
            <a:r>
              <a:rPr lang="en-US" b="1" dirty="0" smtClean="0"/>
              <a:t>Extra </a:t>
            </a:r>
            <a:r>
              <a:rPr lang="en-US" b="1" dirty="0"/>
              <a:t>Large Instance</a:t>
            </a:r>
            <a:endParaRPr lang="en-US" dirty="0"/>
          </a:p>
          <a:p>
            <a:pPr marL="411480" lvl="1" indent="0">
              <a:buNone/>
            </a:pPr>
            <a:r>
              <a:rPr lang="en-US" dirty="0"/>
              <a:t>15 GB memory</a:t>
            </a:r>
            <a:br>
              <a:rPr lang="en-US" dirty="0"/>
            </a:br>
            <a:r>
              <a:rPr lang="en-US" dirty="0"/>
              <a:t>8 EC2 Compute Units (4 virtual cores with 2 EC2 Compute Units each)</a:t>
            </a:r>
            <a:br>
              <a:rPr lang="en-US" dirty="0"/>
            </a:br>
            <a:r>
              <a:rPr lang="en-US" dirty="0"/>
              <a:t>1,690 GB instance storage</a:t>
            </a:r>
            <a:br>
              <a:rPr lang="en-US" dirty="0"/>
            </a:br>
            <a:r>
              <a:rPr lang="en-US" dirty="0"/>
              <a:t>64-bit platform</a:t>
            </a:r>
            <a:br>
              <a:rPr lang="en-US" dirty="0"/>
            </a:br>
            <a:r>
              <a:rPr lang="en-US" dirty="0"/>
              <a:t>I/O Performance: High</a:t>
            </a:r>
            <a:br>
              <a:rPr lang="en-US" dirty="0"/>
            </a:br>
            <a:r>
              <a:rPr lang="en-US" dirty="0"/>
              <a:t>API name: m1.xlarge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01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Managing Data </a:t>
            </a:r>
            <a:r>
              <a:rPr lang="en-US" sz="3200" dirty="0"/>
              <a:t>In </a:t>
            </a:r>
            <a:r>
              <a:rPr lang="en-US" sz="3200" dirty="0" smtClean="0"/>
              <a:t>the Cloud:</a:t>
            </a:r>
            <a:endParaRPr lang="en-U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486400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b="1" dirty="0" smtClean="0"/>
              <a:t>Three </a:t>
            </a:r>
            <a:r>
              <a:rPr lang="en-US" b="1" dirty="0"/>
              <a:t>characteristics of </a:t>
            </a:r>
            <a:r>
              <a:rPr lang="en-US" b="1" dirty="0" smtClean="0"/>
              <a:t>cloud:</a:t>
            </a:r>
            <a:endParaRPr lang="en-US" b="1" dirty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Computing </a:t>
            </a:r>
            <a:r>
              <a:rPr lang="en-US" b="1" dirty="0"/>
              <a:t>power is </a:t>
            </a:r>
            <a:r>
              <a:rPr lang="en-US" b="1" dirty="0" smtClean="0"/>
              <a:t>elastic </a:t>
            </a:r>
            <a:r>
              <a:rPr lang="en-US" b="1" dirty="0"/>
              <a:t>if the workload is </a:t>
            </a:r>
            <a:r>
              <a:rPr lang="en-US" b="1" dirty="0" smtClean="0"/>
              <a:t>parallelizable: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Obtaining additional resources by allocating </a:t>
            </a:r>
            <a:r>
              <a:rPr lang="en-US" dirty="0"/>
              <a:t>additional server instances to a task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Suitable for applications designed to run on shared-nothing architecture</a:t>
            </a:r>
          </a:p>
          <a:p>
            <a:pPr lvl="3"/>
            <a:r>
              <a:rPr lang="en-US" dirty="0" smtClean="0"/>
              <a:t>Only useful if the application is able to take advantage of the additional server instance </a:t>
            </a:r>
            <a:r>
              <a:rPr lang="en-US" dirty="0"/>
              <a:t>by </a:t>
            </a:r>
            <a:r>
              <a:rPr lang="en-US" dirty="0" smtClean="0"/>
              <a:t>offloading </a:t>
            </a:r>
            <a:r>
              <a:rPr lang="en-US" dirty="0"/>
              <a:t>some of its required work to the new instances </a:t>
            </a:r>
            <a:r>
              <a:rPr lang="en-US" dirty="0" smtClean="0"/>
              <a:t>running in </a:t>
            </a:r>
            <a:r>
              <a:rPr lang="en-US" dirty="0"/>
              <a:t>parallel with the old instances</a:t>
            </a:r>
            <a:endParaRPr lang="en-US" dirty="0" smtClean="0"/>
          </a:p>
          <a:p>
            <a:pPr lvl="3"/>
            <a:endParaRPr lang="en-US" dirty="0" smtClean="0"/>
          </a:p>
          <a:p>
            <a:pPr lvl="1"/>
            <a:r>
              <a:rPr lang="en-US" b="1" dirty="0" smtClean="0"/>
              <a:t>Data </a:t>
            </a:r>
            <a:r>
              <a:rPr lang="en-US" b="1" dirty="0"/>
              <a:t>is stored at an untrusted </a:t>
            </a:r>
            <a:r>
              <a:rPr lang="en-US" b="1" dirty="0" smtClean="0"/>
              <a:t>host: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US </a:t>
            </a:r>
            <a:r>
              <a:rPr lang="en-US" dirty="0"/>
              <a:t>Patriot Act allows the government to </a:t>
            </a:r>
            <a:r>
              <a:rPr lang="en-US" dirty="0" smtClean="0"/>
              <a:t>demand access </a:t>
            </a:r>
            <a:r>
              <a:rPr lang="en-US" dirty="0"/>
              <a:t>to the data stored on any </a:t>
            </a:r>
            <a:r>
              <a:rPr lang="en-US" dirty="0" smtClean="0"/>
              <a:t>computer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Most cloud computing vendors give the customer little control over where data is stored </a:t>
            </a:r>
          </a:p>
          <a:p>
            <a:pPr lvl="3"/>
            <a:r>
              <a:rPr lang="en-US" dirty="0" smtClean="0"/>
              <a:t>Example: </a:t>
            </a:r>
          </a:p>
          <a:p>
            <a:pPr lvl="4"/>
            <a:r>
              <a:rPr lang="en-US" i="1" dirty="0" smtClean="0"/>
              <a:t>Amazon S3 </a:t>
            </a:r>
            <a:r>
              <a:rPr lang="en-US" dirty="0" smtClean="0"/>
              <a:t>only allows a customer to choose between US and EU data storage</a:t>
            </a:r>
          </a:p>
          <a:p>
            <a:pPr lvl="3"/>
            <a:endParaRPr lang="en-US" dirty="0" smtClean="0"/>
          </a:p>
          <a:p>
            <a:pPr lvl="3"/>
            <a:r>
              <a:rPr lang="en-US" dirty="0" smtClean="0"/>
              <a:t>Customer have little choice unless the data is encrypted using a key not located at the host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Data </a:t>
            </a:r>
            <a:r>
              <a:rPr lang="en-US" b="1" dirty="0"/>
              <a:t>is </a:t>
            </a:r>
            <a:r>
              <a:rPr lang="en-US" b="1" dirty="0" smtClean="0"/>
              <a:t>replicated across </a:t>
            </a:r>
            <a:r>
              <a:rPr lang="en-US" b="1" dirty="0"/>
              <a:t>large geographic </a:t>
            </a:r>
            <a:r>
              <a:rPr lang="en-US" b="1" dirty="0" smtClean="0"/>
              <a:t>distances:</a:t>
            </a:r>
            <a:endParaRPr lang="en-US" b="1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Allows cloud </a:t>
            </a:r>
            <a:r>
              <a:rPr lang="en-US" dirty="0"/>
              <a:t>computing providers </a:t>
            </a:r>
            <a:r>
              <a:rPr lang="en-US" dirty="0" smtClean="0"/>
              <a:t>have to </a:t>
            </a:r>
            <a:r>
              <a:rPr lang="en-US" dirty="0"/>
              <a:t>provide high levels of fault tolerance by replicating data across </a:t>
            </a:r>
            <a:r>
              <a:rPr lang="en-US" dirty="0" smtClean="0"/>
              <a:t>large geographic </a:t>
            </a:r>
            <a:r>
              <a:rPr lang="en-US" dirty="0"/>
              <a:t>distances</a:t>
            </a:r>
          </a:p>
        </p:txBody>
      </p:sp>
    </p:spTree>
    <p:extLst>
      <p:ext uri="{BB962C8B-B14F-4D97-AF65-F5344CB8AC3E}">
        <p14:creationId xmlns:p14="http://schemas.microsoft.com/office/powerpoint/2010/main" val="3788256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Managing Data In the Cloud: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8000"/>
            <a:ext cx="7620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Data Management Market </a:t>
            </a:r>
            <a:r>
              <a:rPr lang="en-US" dirty="0"/>
              <a:t>:</a:t>
            </a:r>
            <a:endParaRPr lang="en-US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Composed of two large components:</a:t>
            </a:r>
          </a:p>
          <a:p>
            <a:pPr lvl="2"/>
            <a:r>
              <a:rPr lang="en-US" sz="1700" b="1" i="1" dirty="0" smtClean="0"/>
              <a:t>Transactional Data Management</a:t>
            </a:r>
          </a:p>
          <a:p>
            <a:pPr lvl="3"/>
            <a:r>
              <a:rPr lang="en-US" dirty="0" smtClean="0"/>
              <a:t>Databases that back:</a:t>
            </a:r>
          </a:p>
          <a:p>
            <a:pPr lvl="4"/>
            <a:r>
              <a:rPr lang="en-US" dirty="0" smtClean="0"/>
              <a:t>Banking</a:t>
            </a:r>
          </a:p>
          <a:p>
            <a:pPr lvl="4"/>
            <a:r>
              <a:rPr lang="en-US" dirty="0" smtClean="0"/>
              <a:t>Airline Reservation</a:t>
            </a:r>
          </a:p>
          <a:p>
            <a:pPr lvl="4"/>
            <a:r>
              <a:rPr lang="en-US" dirty="0" smtClean="0"/>
              <a:t>Online e-commerce</a:t>
            </a:r>
          </a:p>
          <a:p>
            <a:pPr lvl="4"/>
            <a:r>
              <a:rPr lang="en-US" dirty="0" smtClean="0"/>
              <a:t>Supply chain management</a:t>
            </a:r>
          </a:p>
          <a:p>
            <a:pPr lvl="2"/>
            <a:endParaRPr lang="en-US" dirty="0" smtClean="0"/>
          </a:p>
          <a:p>
            <a:pPr lvl="2"/>
            <a:r>
              <a:rPr lang="en-US" sz="1700" b="1" i="1" dirty="0" smtClean="0"/>
              <a:t>Analytical Data Management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pplications querying a </a:t>
            </a:r>
            <a:r>
              <a:rPr lang="en-US" dirty="0"/>
              <a:t>data store </a:t>
            </a:r>
            <a:r>
              <a:rPr lang="en-US" dirty="0" smtClean="0"/>
              <a:t>for:</a:t>
            </a:r>
          </a:p>
          <a:p>
            <a:pPr lvl="4"/>
            <a:r>
              <a:rPr lang="en-US" dirty="0"/>
              <a:t>B</a:t>
            </a:r>
            <a:r>
              <a:rPr lang="en-US" dirty="0" smtClean="0"/>
              <a:t>usiness planning</a:t>
            </a:r>
          </a:p>
          <a:p>
            <a:pPr lvl="4"/>
            <a:r>
              <a:rPr lang="en-US" dirty="0" smtClean="0"/>
              <a:t>Problem Solving</a:t>
            </a:r>
          </a:p>
          <a:p>
            <a:pPr lvl="4"/>
            <a:r>
              <a:rPr lang="en-US" dirty="0" smtClean="0"/>
              <a:t>Decision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833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Managing Data In the Cloud: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-2628"/>
            <a:ext cx="2514600" cy="194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620000" cy="5130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Transactional vs. Analytical</a:t>
            </a:r>
          </a:p>
          <a:p>
            <a:pPr lvl="1"/>
            <a:r>
              <a:rPr lang="en-US" b="1" i="1" dirty="0" smtClean="0"/>
              <a:t>Characteristics of Transactional Data Management:</a:t>
            </a:r>
          </a:p>
          <a:p>
            <a:pPr lvl="2"/>
            <a:r>
              <a:rPr lang="en-US" dirty="0" smtClean="0"/>
              <a:t>Shared-nothing architecture</a:t>
            </a:r>
          </a:p>
          <a:p>
            <a:pPr lvl="4"/>
            <a:r>
              <a:rPr lang="en-US" dirty="0" smtClean="0"/>
              <a:t>Typically not used</a:t>
            </a:r>
            <a:endParaRPr lang="en-US" dirty="0"/>
          </a:p>
          <a:p>
            <a:pPr lvl="2"/>
            <a:r>
              <a:rPr lang="en-US" dirty="0"/>
              <a:t>ACID </a:t>
            </a:r>
            <a:r>
              <a:rPr lang="en-US" dirty="0" smtClean="0"/>
              <a:t>guarantees</a:t>
            </a:r>
          </a:p>
          <a:p>
            <a:pPr lvl="4"/>
            <a:r>
              <a:rPr lang="en-US" dirty="0" smtClean="0"/>
              <a:t>Hard to maintain</a:t>
            </a:r>
            <a:endParaRPr lang="en-US" dirty="0"/>
          </a:p>
          <a:p>
            <a:pPr lvl="2"/>
            <a:r>
              <a:rPr lang="en-US" dirty="0" smtClean="0"/>
              <a:t>Security</a:t>
            </a:r>
          </a:p>
          <a:p>
            <a:pPr lvl="4"/>
            <a:r>
              <a:rPr lang="en-US" dirty="0" smtClean="0"/>
              <a:t>Risk involved with untrusted host</a:t>
            </a:r>
            <a:endParaRPr lang="en-US" dirty="0"/>
          </a:p>
          <a:p>
            <a:pPr lvl="1"/>
            <a:r>
              <a:rPr lang="en-US" b="1" i="1" dirty="0"/>
              <a:t>Characteristics of </a:t>
            </a:r>
            <a:r>
              <a:rPr lang="en-US" b="1" i="1" dirty="0" smtClean="0"/>
              <a:t>Analytical Data Management:</a:t>
            </a:r>
          </a:p>
          <a:p>
            <a:pPr lvl="2"/>
            <a:r>
              <a:rPr lang="en-US" dirty="0"/>
              <a:t>Shared-nothing </a:t>
            </a:r>
            <a:r>
              <a:rPr lang="en-US" dirty="0" smtClean="0"/>
              <a:t>architecture</a:t>
            </a:r>
          </a:p>
          <a:p>
            <a:pPr lvl="4"/>
            <a:r>
              <a:rPr lang="en-US" dirty="0" smtClean="0"/>
              <a:t>Good Match</a:t>
            </a:r>
            <a:endParaRPr lang="en-US" dirty="0"/>
          </a:p>
          <a:p>
            <a:pPr lvl="2"/>
            <a:r>
              <a:rPr lang="en-US" dirty="0"/>
              <a:t>ACID </a:t>
            </a:r>
            <a:r>
              <a:rPr lang="en-US" dirty="0" smtClean="0"/>
              <a:t>guarantees</a:t>
            </a:r>
          </a:p>
          <a:p>
            <a:pPr lvl="4"/>
            <a:r>
              <a:rPr lang="en-US" dirty="0" smtClean="0"/>
              <a:t>Typically not needed</a:t>
            </a:r>
            <a:endParaRPr lang="en-US" dirty="0"/>
          </a:p>
          <a:p>
            <a:pPr lvl="2"/>
            <a:r>
              <a:rPr lang="en-US" dirty="0" smtClean="0"/>
              <a:t>Security</a:t>
            </a:r>
          </a:p>
          <a:p>
            <a:pPr lvl="4"/>
            <a:r>
              <a:rPr lang="en-US" dirty="0" smtClean="0"/>
              <a:t>Sensitive data not used in analysis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0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6471</TotalTime>
  <Words>2249</Words>
  <Application>Microsoft Macintosh PowerPoint</Application>
  <PresentationFormat>On-screen Show (4:3)</PresentationFormat>
  <Paragraphs>420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Adjacency</vt:lpstr>
      <vt:lpstr>Data Management in the Cloud: Limitations  and Opportunities</vt:lpstr>
      <vt:lpstr>Discussion Outline:</vt:lpstr>
      <vt:lpstr>Overview:</vt:lpstr>
      <vt:lpstr>Vision:</vt:lpstr>
      <vt:lpstr>Vision:</vt:lpstr>
      <vt:lpstr>Managing Data In the Cloud:</vt:lpstr>
      <vt:lpstr>Managing Data In the Cloud:</vt:lpstr>
      <vt:lpstr>Managing Data In the Cloud:</vt:lpstr>
      <vt:lpstr>Managing Data In the Cloud:</vt:lpstr>
      <vt:lpstr>Managing Data In the Cloud:</vt:lpstr>
      <vt:lpstr>Managing Data In the Cloud:</vt:lpstr>
      <vt:lpstr>Managing Data In the Cloud:</vt:lpstr>
      <vt:lpstr>Managing Data In the Cloud:</vt:lpstr>
      <vt:lpstr>Managing Data In the Cloud:</vt:lpstr>
      <vt:lpstr>Managing Data In the Cloud:</vt:lpstr>
      <vt:lpstr>Managing Data In the Cloud:</vt:lpstr>
      <vt:lpstr>Managing Data In the Cloud:</vt:lpstr>
      <vt:lpstr>Data Analysis in the Cloud:</vt:lpstr>
      <vt:lpstr>Data Analysis in the Cloud:</vt:lpstr>
      <vt:lpstr>Data Analysis in the Cloud:</vt:lpstr>
      <vt:lpstr>Data Analysis in the Cloud:</vt:lpstr>
      <vt:lpstr>Data Analysis in the Cloud:</vt:lpstr>
      <vt:lpstr>Data Analysis in the Cloud:</vt:lpstr>
      <vt:lpstr>Data Analysis in the Cloud:</vt:lpstr>
      <vt:lpstr>Data Analysis in the Cloud:</vt:lpstr>
      <vt:lpstr>Data Analysis in the Cloud:</vt:lpstr>
      <vt:lpstr>Data Analysis in the Cloud:</vt:lpstr>
      <vt:lpstr>Data Analysis in the Cloud:</vt:lpstr>
      <vt:lpstr>Data Analysis in the Cloud:</vt:lpstr>
      <vt:lpstr>Data Analysis in the Cloud:</vt:lpstr>
      <vt:lpstr>Summary:</vt:lpstr>
      <vt:lpstr>PowerPoint Presentation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Management in the Cloud: Limitations and Opportunities</dc:title>
  <dc:creator>Ductan, Annies N</dc:creator>
  <cp:lastModifiedBy>Mohamed Eltabakh</cp:lastModifiedBy>
  <cp:revision>418</cp:revision>
  <dcterms:created xsi:type="dcterms:W3CDTF">2012-03-13T12:55:58Z</dcterms:created>
  <dcterms:modified xsi:type="dcterms:W3CDTF">2012-03-22T21:16:46Z</dcterms:modified>
</cp:coreProperties>
</file>