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8" r:id="rId4"/>
    <p:sldId id="279" r:id="rId5"/>
    <p:sldId id="280" r:id="rId6"/>
    <p:sldId id="281" r:id="rId7"/>
    <p:sldId id="283" r:id="rId8"/>
    <p:sldId id="260" r:id="rId9"/>
    <p:sldId id="259" r:id="rId10"/>
    <p:sldId id="284" r:id="rId11"/>
    <p:sldId id="264" r:id="rId12"/>
    <p:sldId id="261" r:id="rId13"/>
    <p:sldId id="262" r:id="rId14"/>
    <p:sldId id="285" r:id="rId15"/>
    <p:sldId id="263" r:id="rId16"/>
    <p:sldId id="266" r:id="rId17"/>
    <p:sldId id="267" r:id="rId18"/>
    <p:sldId id="286" r:id="rId19"/>
    <p:sldId id="270" r:id="rId20"/>
    <p:sldId id="271" r:id="rId21"/>
    <p:sldId id="272" r:id="rId22"/>
    <p:sldId id="287" r:id="rId23"/>
    <p:sldId id="274" r:id="rId24"/>
    <p:sldId id="288" r:id="rId25"/>
    <p:sldId id="290" r:id="rId26"/>
    <p:sldId id="291" r:id="rId27"/>
    <p:sldId id="289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1" autoAdjust="0"/>
    <p:restoredTop sz="91883" autoAdjust="0"/>
  </p:normalViewPr>
  <p:slideViewPr>
    <p:cSldViewPr snapToGrid="0" snapToObjects="1">
      <p:cViewPr varScale="1">
        <p:scale>
          <a:sx n="144" d="100"/>
          <a:sy n="144" d="100"/>
        </p:scale>
        <p:origin x="-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7D74-723A-6D43-BAE5-B991D51D942B}" type="datetimeFigureOut">
              <a:rPr lang="en-US" smtClean="0"/>
              <a:t>2/2/12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23AB-C0E0-B74E-AB4B-BA3B8CE3F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6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98AB2-5A60-DA4C-A6A0-0C37FC9BEA19}" type="datetimeFigureOut">
              <a:rPr lang="en-US" smtClean="0"/>
              <a:t>2/2/12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D631-2F9F-8343-A8C9-DF8AD1CB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D8D2-C692-5144-8912-8D0325342C87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CB1-2452-5B41-93CA-4C6D4590C621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AA73-B6C1-CD4D-A783-71FA42E00E8F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2838" y="1776413"/>
            <a:ext cx="3597275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6413"/>
            <a:ext cx="3598862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572D1B-DF69-A249-BF8B-DACB35AEF7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3F9B-07C0-D94A-ACFB-AC1FDCD2142B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DA4-FA43-474C-B677-368B1293C27D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CD60-DEF9-0D46-A82A-F5A38158BDBC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D759-A141-5046-A296-3B16E100E9FD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6ACF-CFCE-2B4B-8FC3-F420544C0033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B2FE-E207-724E-9BC1-6D7F58687596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054E-9492-E042-868A-35526452E4D4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CBAA-492F-9342-B8E9-31780CBBE366}" type="datetime2">
              <a:rPr lang="en-US" smtClean="0"/>
              <a:t>Thursday, February 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139BA9-AD02-E047-A22E-472402501D68}" type="datetime2">
              <a:rPr lang="en-US" smtClean="0"/>
              <a:t>Thursday, February 2,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53" y="1371600"/>
            <a:ext cx="8379415" cy="1927225"/>
          </a:xfrm>
        </p:spPr>
        <p:txBody>
          <a:bodyPr/>
          <a:lstStyle/>
          <a:p>
            <a:pPr algn="ctr"/>
            <a:r>
              <a:rPr lang="en-US" sz="4800" cap="none" dirty="0" smtClean="0">
                <a:latin typeface="Times New Roman"/>
                <a:cs typeface="Times New Roman"/>
              </a:rPr>
              <a:t>Hadoop: </a:t>
            </a:r>
            <a:r>
              <a:rPr lang="en-US" sz="4400" cap="none" dirty="0" smtClean="0">
                <a:latin typeface="Times New Roman"/>
                <a:cs typeface="Times New Roman"/>
              </a:rPr>
              <a:t>A Framework for Data-Intensive Distributed Computing</a:t>
            </a:r>
            <a:endParaRPr lang="en-US" sz="4400" b="1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57168" cy="1752600"/>
          </a:xfrm>
        </p:spPr>
        <p:txBody>
          <a:bodyPr/>
          <a:lstStyle/>
          <a:p>
            <a:pPr algn="ctr"/>
            <a:r>
              <a:rPr lang="en-US" dirty="0" smtClean="0"/>
              <a:t>CS561-Spring 2012</a:t>
            </a:r>
          </a:p>
          <a:p>
            <a:pPr algn="ctr"/>
            <a:r>
              <a:rPr lang="en-US" dirty="0" smtClean="0"/>
              <a:t>WPI, Mohamed Y. Eltabakh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r>
              <a:rPr lang="en-US" b="1" dirty="0" smtClean="0">
                <a:solidFill>
                  <a:srgbClr val="0000FF"/>
                </a:solidFill>
              </a:rPr>
              <a:t> Distributed File System (HDFS)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MapReduce</a:t>
            </a:r>
            <a:r>
              <a:rPr lang="en-US" b="1" dirty="0" smtClean="0">
                <a:solidFill>
                  <a:srgbClr val="0000FF"/>
                </a:solidFill>
              </a:rPr>
              <a:t> Layer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Examples</a:t>
            </a:r>
          </a:p>
          <a:p>
            <a:pPr lvl="1"/>
            <a:r>
              <a:rPr lang="en-US" b="1" dirty="0" smtClean="0"/>
              <a:t>Word Count</a:t>
            </a:r>
          </a:p>
          <a:p>
            <a:pPr lvl="1"/>
            <a:r>
              <a:rPr lang="en-US" b="1" dirty="0" smtClean="0"/>
              <a:t>Join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Fault Tolerance in </a:t>
            </a:r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8814519">
            <a:off x="3453187" y="2558477"/>
            <a:ext cx="713814" cy="100069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0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: Hadoop Execution Layer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0CD3-0256-4CC0-ABE3-A493E5F2720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hadoop clust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" y="1352011"/>
            <a:ext cx="3855384" cy="345558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33996" y="5004129"/>
            <a:ext cx="8229600" cy="1647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MapReduce</a:t>
            </a:r>
            <a:r>
              <a:rPr lang="en-US" dirty="0" smtClean="0"/>
              <a:t> is a master-slave architecture</a:t>
            </a:r>
          </a:p>
          <a:p>
            <a:pPr lvl="1"/>
            <a:r>
              <a:rPr lang="en-US" dirty="0" smtClean="0"/>
              <a:t>Master: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smtClean="0"/>
              <a:t>Slaves: </a:t>
            </a:r>
            <a:r>
              <a:rPr lang="en-US" dirty="0" err="1" smtClean="0"/>
              <a:t>TaskTrackers</a:t>
            </a:r>
            <a:r>
              <a:rPr lang="en-US" dirty="0" smtClean="0"/>
              <a:t> </a:t>
            </a:r>
            <a:r>
              <a:rPr lang="en-US" dirty="0"/>
              <a:t>(100s or 1000s of </a:t>
            </a:r>
            <a:r>
              <a:rPr lang="en-US" dirty="0" err="1" smtClean="0"/>
              <a:t>tasktrackers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 err="1" smtClean="0"/>
              <a:t>datanode</a:t>
            </a:r>
            <a:r>
              <a:rPr lang="en-US" dirty="0" smtClean="0"/>
              <a:t> is running a </a:t>
            </a:r>
            <a:r>
              <a:rPr lang="en-US" dirty="0" err="1" smtClean="0"/>
              <a:t>tasktracker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3966600" y="1373566"/>
            <a:ext cx="5256790" cy="1569660"/>
            <a:chOff x="3966600" y="1373566"/>
            <a:chExt cx="5256790" cy="1569660"/>
          </a:xfrm>
        </p:grpSpPr>
        <p:sp>
          <p:nvSpPr>
            <p:cNvPr id="15" name="Right Brace 14"/>
            <p:cNvSpPr/>
            <p:nvPr/>
          </p:nvSpPr>
          <p:spPr>
            <a:xfrm>
              <a:off x="3966600" y="1415281"/>
              <a:ext cx="254000" cy="151282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4402" y="1373566"/>
              <a:ext cx="51189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err="1" smtClean="0"/>
                <a:t>Jobtracker</a:t>
              </a:r>
              <a:r>
                <a:rPr lang="en-US" sz="1600" dirty="0" smtClean="0"/>
                <a:t> knows everything about submitted jobs</a:t>
              </a:r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smtClean="0"/>
                <a:t>Divides jobs into tasks and decides where to run each task</a:t>
              </a:r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smtClean="0"/>
                <a:t>Continuously communicating with </a:t>
              </a:r>
              <a:r>
                <a:rPr lang="en-US" sz="1600" dirty="0" err="1" smtClean="0"/>
                <a:t>tasktrackers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2810" y="3185331"/>
            <a:ext cx="5287030" cy="1512827"/>
            <a:chOff x="3962810" y="3185331"/>
            <a:chExt cx="5287030" cy="1512827"/>
          </a:xfrm>
        </p:grpSpPr>
        <p:sp>
          <p:nvSpPr>
            <p:cNvPr id="17" name="Right Brace 16"/>
            <p:cNvSpPr/>
            <p:nvPr/>
          </p:nvSpPr>
          <p:spPr>
            <a:xfrm>
              <a:off x="3962810" y="3185331"/>
              <a:ext cx="254000" cy="151282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0852" y="3294796"/>
              <a:ext cx="511898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err="1" smtClean="0"/>
                <a:t>Tasktrackers</a:t>
              </a:r>
              <a:r>
                <a:rPr lang="en-US" sz="1600" dirty="0" smtClean="0"/>
                <a:t> execute tasks (multiple per node)</a:t>
              </a:r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 smtClean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smtClean="0"/>
                <a:t>Monitors the execution of each task</a:t>
              </a:r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smtClean="0"/>
                <a:t>Continuously sending feedback to </a:t>
              </a:r>
              <a:r>
                <a:rPr lang="en-US" sz="1600" dirty="0" err="1" smtClean="0"/>
                <a:t>Jobtracker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88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866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Hadoop Computing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80" y="2948052"/>
            <a:ext cx="4572000" cy="30751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0CD3-0256-4CC0-ABE3-A493E5F2720E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669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main phases: Map and Reduce</a:t>
            </a:r>
          </a:p>
          <a:p>
            <a:r>
              <a:rPr lang="en-US" dirty="0" smtClean="0"/>
              <a:t>Any job is converted into </a:t>
            </a:r>
            <a:r>
              <a:rPr lang="en-US" i="1" dirty="0" smtClean="0">
                <a:solidFill>
                  <a:srgbClr val="3366FF"/>
                </a:solidFill>
              </a:rPr>
              <a:t>map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3366FF"/>
                </a:solidFill>
              </a:rPr>
              <a:t>reduce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Developers need </a:t>
            </a:r>
            <a:r>
              <a:rPr lang="en-US" i="1" dirty="0" smtClean="0">
                <a:solidFill>
                  <a:srgbClr val="3366FF"/>
                </a:solidFill>
              </a:rPr>
              <a:t>ONLY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implement the </a:t>
            </a:r>
            <a:r>
              <a:rPr lang="en-US" i="1" dirty="0" smtClean="0">
                <a:solidFill>
                  <a:srgbClr val="3366FF"/>
                </a:solidFill>
              </a:rPr>
              <a:t>Map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3366FF"/>
                </a:solidFill>
              </a:rPr>
              <a:t>Reduce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classes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6478" y="2902698"/>
            <a:ext cx="2422682" cy="3235298"/>
            <a:chOff x="366478" y="2811990"/>
            <a:chExt cx="2422682" cy="3235298"/>
          </a:xfrm>
        </p:grpSpPr>
        <p:sp>
          <p:nvSpPr>
            <p:cNvPr id="3" name="Rounded Rectangle 2"/>
            <p:cNvSpPr/>
            <p:nvPr/>
          </p:nvSpPr>
          <p:spPr>
            <a:xfrm>
              <a:off x="2164440" y="2811990"/>
              <a:ext cx="624720" cy="3235298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dist="25400" dir="2700000" sx="0" sy="0" algn="b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527150" y="3824910"/>
              <a:ext cx="637290" cy="332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6478" y="3462073"/>
              <a:ext cx="1663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Blocks of the input file in HDFS</a:t>
              </a:r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68028" y="2919036"/>
            <a:ext cx="1572508" cy="3961184"/>
            <a:chOff x="2168028" y="2828328"/>
            <a:chExt cx="1572508" cy="3961184"/>
          </a:xfrm>
        </p:grpSpPr>
        <p:sp>
          <p:nvSpPr>
            <p:cNvPr id="15" name="Rounded Rectangle 14"/>
            <p:cNvSpPr/>
            <p:nvPr/>
          </p:nvSpPr>
          <p:spPr>
            <a:xfrm>
              <a:off x="2846040" y="2828328"/>
              <a:ext cx="465305" cy="3235298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dist="25400" dir="2700000" sx="0" sy="0" algn="b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68028" y="6266292"/>
              <a:ext cx="1572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Map tasks (one for each block)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>
              <a:endCxn id="15" idx="2"/>
            </p:cNvCxnSpPr>
            <p:nvPr/>
          </p:nvCxnSpPr>
          <p:spPr>
            <a:xfrm flipV="1">
              <a:off x="2676293" y="6063626"/>
              <a:ext cx="402400" cy="202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08040" y="2920256"/>
            <a:ext cx="2037813" cy="3753090"/>
            <a:chOff x="4208040" y="2829548"/>
            <a:chExt cx="2037813" cy="3753090"/>
          </a:xfrm>
        </p:grpSpPr>
        <p:sp>
          <p:nvSpPr>
            <p:cNvPr id="20" name="Rounded Rectangle 19"/>
            <p:cNvSpPr/>
            <p:nvPr/>
          </p:nvSpPr>
          <p:spPr>
            <a:xfrm>
              <a:off x="4208040" y="2829548"/>
              <a:ext cx="465305" cy="3235298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dist="25400" dir="2700000" sx="0" sy="0" algn="b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3345" y="6274861"/>
              <a:ext cx="157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Reduce tasks</a:t>
              </a:r>
              <a:endParaRPr lang="en-US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673345" y="5932475"/>
              <a:ext cx="452436" cy="3338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394706" y="2338723"/>
            <a:ext cx="2260285" cy="3801209"/>
            <a:chOff x="3394706" y="2338723"/>
            <a:chExt cx="2260285" cy="3801209"/>
          </a:xfrm>
        </p:grpSpPr>
        <p:sp>
          <p:nvSpPr>
            <p:cNvPr id="28" name="Rounded Rectangle 27"/>
            <p:cNvSpPr/>
            <p:nvPr/>
          </p:nvSpPr>
          <p:spPr>
            <a:xfrm>
              <a:off x="3394706" y="2904634"/>
              <a:ext cx="702895" cy="3235298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dist="25400" dir="2700000" sx="0" sy="0" algn="b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9037" y="2338723"/>
              <a:ext cx="1375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Shuffling and Sorting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931277" y="2600333"/>
              <a:ext cx="423369" cy="3023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944341" y="2955404"/>
            <a:ext cx="2827513" cy="3235298"/>
            <a:chOff x="4944341" y="2955404"/>
            <a:chExt cx="2827513" cy="3235298"/>
          </a:xfrm>
        </p:grpSpPr>
        <p:sp>
          <p:nvSpPr>
            <p:cNvPr id="35" name="Rounded Rectangle 34"/>
            <p:cNvSpPr/>
            <p:nvPr/>
          </p:nvSpPr>
          <p:spPr>
            <a:xfrm>
              <a:off x="4944341" y="2955404"/>
              <a:ext cx="816492" cy="3235298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>
              <a:outerShdw dist="25400" dir="2700000" sx="0" sy="0" algn="b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99346" y="5566987"/>
              <a:ext cx="1572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Output is written to HDFS</a:t>
              </a:r>
              <a:endParaRPr lang="en-US" sz="14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5746910" y="5559637"/>
              <a:ext cx="452436" cy="3338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71798" y="2393652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Data Flow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68162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Hadoop Computing </a:t>
            </a:r>
            <a:r>
              <a:rPr lang="en-US" dirty="0" smtClean="0"/>
              <a:t>Model (Cont’d)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0CD3-0256-4CC0-ABE3-A493E5F2720E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0962" y="1539727"/>
            <a:ext cx="9023038" cy="233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Mapper and Reducers consume and produce </a:t>
            </a:r>
            <a:r>
              <a:rPr lang="en-US" sz="1800" i="1" dirty="0" smtClean="0">
                <a:solidFill>
                  <a:srgbClr val="3366FF"/>
                </a:solidFill>
              </a:rPr>
              <a:t>(Key, Value) </a:t>
            </a:r>
            <a:r>
              <a:rPr lang="en-US" sz="1800" dirty="0" smtClean="0"/>
              <a:t>pairs</a:t>
            </a:r>
          </a:p>
          <a:p>
            <a:r>
              <a:rPr lang="en-US" sz="1800" dirty="0" smtClean="0"/>
              <a:t>Users define the data type of the </a:t>
            </a:r>
            <a:r>
              <a:rPr lang="en-US" sz="1800" i="1" dirty="0" smtClean="0"/>
              <a:t>Key</a:t>
            </a:r>
            <a:r>
              <a:rPr lang="en-US" sz="1800" dirty="0" smtClean="0"/>
              <a:t> and </a:t>
            </a:r>
            <a:r>
              <a:rPr lang="en-US" sz="1800" i="1" dirty="0" smtClean="0"/>
              <a:t>Value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 Shuffling &amp; Sorting phase:</a:t>
            </a:r>
          </a:p>
          <a:p>
            <a:pPr lvl="1"/>
            <a:r>
              <a:rPr lang="en-US" sz="1600" dirty="0" smtClean="0"/>
              <a:t>Map output is </a:t>
            </a:r>
            <a:r>
              <a:rPr lang="en-US" sz="1600" i="1" dirty="0" smtClean="0">
                <a:solidFill>
                  <a:srgbClr val="3366FF"/>
                </a:solidFill>
              </a:rPr>
              <a:t>shuffled</a:t>
            </a:r>
            <a:r>
              <a:rPr lang="en-US" sz="1600" dirty="0" smtClean="0">
                <a:solidFill>
                  <a:srgbClr val="3366FF"/>
                </a:solidFill>
              </a:rPr>
              <a:t> </a:t>
            </a:r>
            <a:r>
              <a:rPr lang="en-US" sz="1600" dirty="0" smtClean="0"/>
              <a:t>such that all same-key records go to the same reducer</a:t>
            </a:r>
          </a:p>
          <a:p>
            <a:pPr lvl="1"/>
            <a:r>
              <a:rPr lang="en-US" sz="1600" dirty="0" smtClean="0"/>
              <a:t>Each reducer may receive multiple key sets</a:t>
            </a:r>
          </a:p>
          <a:p>
            <a:pPr lvl="1"/>
            <a:r>
              <a:rPr lang="en-US" sz="1600" dirty="0" smtClean="0"/>
              <a:t>Each reducer </a:t>
            </a:r>
            <a:r>
              <a:rPr lang="en-US" sz="1600" i="1" dirty="0" smtClean="0">
                <a:solidFill>
                  <a:srgbClr val="3366FF"/>
                </a:solidFill>
              </a:rPr>
              <a:t>sorts</a:t>
            </a:r>
            <a:r>
              <a:rPr lang="en-US" sz="1600" dirty="0" smtClean="0"/>
              <a:t> its records to group similar keys, then process each group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9" y="3870262"/>
            <a:ext cx="4710162" cy="26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r>
              <a:rPr lang="en-US" b="1" dirty="0" smtClean="0">
                <a:solidFill>
                  <a:srgbClr val="0000FF"/>
                </a:solidFill>
              </a:rPr>
              <a:t> Distributed File System (HDFS)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MapReduce</a:t>
            </a:r>
            <a:r>
              <a:rPr lang="en-US" b="1" dirty="0" smtClean="0">
                <a:solidFill>
                  <a:srgbClr val="0000FF"/>
                </a:solidFill>
              </a:rPr>
              <a:t> Layer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Examples</a:t>
            </a:r>
          </a:p>
          <a:p>
            <a:pPr lvl="1"/>
            <a:r>
              <a:rPr lang="en-US" b="1" dirty="0" smtClean="0"/>
              <a:t>Word Count</a:t>
            </a:r>
          </a:p>
          <a:p>
            <a:pPr lvl="1"/>
            <a:r>
              <a:rPr lang="en-US" b="1" dirty="0" smtClean="0"/>
              <a:t>Join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Fault Tolerance in </a:t>
            </a:r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2859889" y="3402110"/>
            <a:ext cx="713814" cy="100069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983"/>
            <a:ext cx="9144000" cy="480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635692"/>
            <a:ext cx="677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92934"/>
                </a:solidFill>
              </a:rPr>
              <a:t>Map </a:t>
            </a:r>
          </a:p>
          <a:p>
            <a:r>
              <a:rPr lang="en-US" sz="1400" b="1" dirty="0" smtClean="0">
                <a:solidFill>
                  <a:srgbClr val="292934"/>
                </a:solidFill>
              </a:rPr>
              <a:t>Tasks</a:t>
            </a:r>
            <a:endParaRPr lang="en-US" sz="1400" b="1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625512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92934"/>
                </a:solidFill>
              </a:rPr>
              <a:t>Reduce</a:t>
            </a:r>
          </a:p>
          <a:p>
            <a:r>
              <a:rPr lang="en-US" sz="1400" b="1" dirty="0" smtClean="0">
                <a:solidFill>
                  <a:srgbClr val="292934"/>
                </a:solidFill>
              </a:rPr>
              <a:t>Tasks</a:t>
            </a:r>
            <a:endParaRPr lang="en-US" sz="1400" b="1" dirty="0">
              <a:solidFill>
                <a:srgbClr val="29293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dirty="0" smtClean="0"/>
              <a:t>Job: Count the occurrences of each word in a data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0CD3-0256-4CC0-ABE3-A493E5F2720E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4254" y="6158912"/>
            <a:ext cx="6444623" cy="517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 phase is optional: Jobs can be </a:t>
            </a:r>
            <a:r>
              <a:rPr lang="en-US" dirty="0" err="1" smtClean="0"/>
              <a:t>MapOnly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4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266700" y="1068388"/>
            <a:ext cx="6102350" cy="481012"/>
          </a:xfrm>
          <a:prstGeom prst="rect">
            <a:avLst/>
          </a:prstGeom>
          <a:solidFill>
            <a:srgbClr val="E8E8ED"/>
          </a:solidFill>
          <a:ln w="12700">
            <a:solidFill>
              <a:srgbClr val="22210C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490538"/>
            <a:ext cx="8245475" cy="498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Joining Two Large Datasets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7B958-D223-724B-8EFE-5EDFF459C407}" type="slidenum">
              <a:rPr lang="ar-sa" sz="1400">
                <a:solidFill>
                  <a:srgbClr val="FFFFFF"/>
                </a:solidFill>
              </a:rPr>
              <a:pPr eaLnBrk="1" hangingPunct="1"/>
              <a:t>16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266700" y="5435600"/>
            <a:ext cx="1371600" cy="1346200"/>
          </a:xfrm>
          <a:prstGeom prst="can">
            <a:avLst>
              <a:gd name="adj" fmla="val 16509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n 6"/>
          <p:cNvSpPr>
            <a:spLocks noChangeArrowheads="1"/>
          </p:cNvSpPr>
          <p:nvPr/>
        </p:nvSpPr>
        <p:spPr bwMode="auto">
          <a:xfrm>
            <a:off x="1778000" y="5435600"/>
            <a:ext cx="1371600" cy="1346200"/>
          </a:xfrm>
          <a:prstGeom prst="can">
            <a:avLst>
              <a:gd name="adj" fmla="val 17454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n 7"/>
          <p:cNvSpPr>
            <a:spLocks noChangeArrowheads="1"/>
          </p:cNvSpPr>
          <p:nvPr/>
        </p:nvSpPr>
        <p:spPr bwMode="auto">
          <a:xfrm>
            <a:off x="3251200" y="5435600"/>
            <a:ext cx="1371600" cy="1346200"/>
          </a:xfrm>
          <a:prstGeom prst="can">
            <a:avLst>
              <a:gd name="adj" fmla="val 14625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n 8"/>
          <p:cNvSpPr>
            <a:spLocks noChangeArrowheads="1"/>
          </p:cNvSpPr>
          <p:nvPr/>
        </p:nvSpPr>
        <p:spPr bwMode="auto">
          <a:xfrm>
            <a:off x="4749800" y="5435600"/>
            <a:ext cx="1371600" cy="1346200"/>
          </a:xfrm>
          <a:prstGeom prst="can">
            <a:avLst>
              <a:gd name="adj" fmla="val 16509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968" name="Group 76"/>
          <p:cNvGrpSpPr>
            <a:grpSpLocks/>
          </p:cNvGrpSpPr>
          <p:nvPr/>
        </p:nvGrpSpPr>
        <p:grpSpPr bwMode="auto">
          <a:xfrm>
            <a:off x="3392488" y="6256338"/>
            <a:ext cx="622300" cy="406400"/>
            <a:chOff x="4229100" y="2070100"/>
            <a:chExt cx="622300" cy="4064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229100" y="20701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389437" y="22987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>
              <a:spLocks noChangeArrowheads="1"/>
            </p:cNvSpPr>
            <p:nvPr/>
          </p:nvSpPr>
          <p:spPr bwMode="auto">
            <a:xfrm>
              <a:off x="4630737" y="2293937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>
              <a:spLocks noChangeArrowheads="1"/>
            </p:cNvSpPr>
            <p:nvPr/>
          </p:nvSpPr>
          <p:spPr bwMode="auto">
            <a:xfrm>
              <a:off x="4500562" y="21415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287837" y="21336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69" name="Group 75"/>
          <p:cNvGrpSpPr>
            <a:grpSpLocks/>
          </p:cNvGrpSpPr>
          <p:nvPr/>
        </p:nvGrpSpPr>
        <p:grpSpPr bwMode="auto">
          <a:xfrm>
            <a:off x="5391150" y="5740400"/>
            <a:ext cx="622300" cy="406400"/>
            <a:chOff x="5676900" y="2514600"/>
            <a:chExt cx="622300" cy="40640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676900" y="25146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Isosceles Triangle 23"/>
            <p:cNvSpPr>
              <a:spLocks noChangeArrowheads="1"/>
            </p:cNvSpPr>
            <p:nvPr/>
          </p:nvSpPr>
          <p:spPr bwMode="auto">
            <a:xfrm>
              <a:off x="6078538" y="2738438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>
              <a:spLocks noChangeArrowheads="1"/>
            </p:cNvSpPr>
            <p:nvPr/>
          </p:nvSpPr>
          <p:spPr bwMode="auto">
            <a:xfrm>
              <a:off x="5897563" y="2586038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735638" y="2743200"/>
              <a:ext cx="111125" cy="10953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0" name="Group 77"/>
          <p:cNvGrpSpPr>
            <a:grpSpLocks/>
          </p:cNvGrpSpPr>
          <p:nvPr/>
        </p:nvGrpSpPr>
        <p:grpSpPr bwMode="auto">
          <a:xfrm>
            <a:off x="2170113" y="6288088"/>
            <a:ext cx="622300" cy="406400"/>
            <a:chOff x="4381500" y="2654300"/>
            <a:chExt cx="622300" cy="40640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381500" y="26543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Isosceles Triangle 18"/>
            <p:cNvSpPr>
              <a:spLocks noChangeArrowheads="1"/>
            </p:cNvSpPr>
            <p:nvPr/>
          </p:nvSpPr>
          <p:spPr bwMode="auto">
            <a:xfrm>
              <a:off x="4448175" y="26828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>
              <a:spLocks noChangeArrowheads="1"/>
            </p:cNvSpPr>
            <p:nvPr/>
          </p:nvSpPr>
          <p:spPr bwMode="auto">
            <a:xfrm>
              <a:off x="4716462" y="27130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783137" y="29210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exagon 26"/>
            <p:cNvSpPr>
              <a:spLocks noChangeArrowheads="1"/>
            </p:cNvSpPr>
            <p:nvPr/>
          </p:nvSpPr>
          <p:spPr bwMode="auto">
            <a:xfrm>
              <a:off x="4475162" y="28781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1" name="Group 74"/>
          <p:cNvGrpSpPr>
            <a:grpSpLocks/>
          </p:cNvGrpSpPr>
          <p:nvPr/>
        </p:nvGrpSpPr>
        <p:grpSpPr bwMode="auto">
          <a:xfrm>
            <a:off x="331788" y="5764213"/>
            <a:ext cx="622300" cy="406400"/>
            <a:chOff x="4533900" y="3289300"/>
            <a:chExt cx="622300" cy="4064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33900" y="32893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>
              <a:spLocks noChangeArrowheads="1"/>
            </p:cNvSpPr>
            <p:nvPr/>
          </p:nvSpPr>
          <p:spPr bwMode="auto">
            <a:xfrm>
              <a:off x="4600575" y="33178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exagon 31"/>
            <p:cNvSpPr>
              <a:spLocks noChangeArrowheads="1"/>
            </p:cNvSpPr>
            <p:nvPr/>
          </p:nvSpPr>
          <p:spPr bwMode="auto">
            <a:xfrm>
              <a:off x="4627562" y="35131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Isosceles Triangle 32"/>
            <p:cNvSpPr>
              <a:spLocks noChangeArrowheads="1"/>
            </p:cNvSpPr>
            <p:nvPr/>
          </p:nvSpPr>
          <p:spPr bwMode="auto">
            <a:xfrm>
              <a:off x="4867275" y="33305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Isosceles Triangle 33"/>
            <p:cNvSpPr>
              <a:spLocks noChangeArrowheads="1"/>
            </p:cNvSpPr>
            <p:nvPr/>
          </p:nvSpPr>
          <p:spPr bwMode="auto">
            <a:xfrm>
              <a:off x="4867275" y="35210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2" name="Group 81"/>
          <p:cNvGrpSpPr>
            <a:grpSpLocks/>
          </p:cNvGrpSpPr>
          <p:nvPr/>
        </p:nvGrpSpPr>
        <p:grpSpPr bwMode="auto">
          <a:xfrm>
            <a:off x="4870450" y="6232525"/>
            <a:ext cx="622300" cy="406400"/>
            <a:chOff x="2891536" y="2471928"/>
            <a:chExt cx="622300" cy="406400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891536" y="2471928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Isosceles Triangle 44"/>
            <p:cNvSpPr>
              <a:spLocks noChangeArrowheads="1"/>
            </p:cNvSpPr>
            <p:nvPr/>
          </p:nvSpPr>
          <p:spPr bwMode="auto">
            <a:xfrm>
              <a:off x="3293174" y="2695766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Hexagon 45"/>
            <p:cNvSpPr>
              <a:spLocks noChangeArrowheads="1"/>
            </p:cNvSpPr>
            <p:nvPr/>
          </p:nvSpPr>
          <p:spPr bwMode="auto">
            <a:xfrm>
              <a:off x="3112199" y="2543366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950274" y="2700528"/>
              <a:ext cx="111125" cy="1095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3" name="Group 82"/>
          <p:cNvGrpSpPr>
            <a:grpSpLocks/>
          </p:cNvGrpSpPr>
          <p:nvPr/>
        </p:nvGrpSpPr>
        <p:grpSpPr bwMode="auto">
          <a:xfrm>
            <a:off x="2487613" y="5759450"/>
            <a:ext cx="622300" cy="406400"/>
            <a:chOff x="1913636" y="1719072"/>
            <a:chExt cx="622300" cy="406400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913636" y="1719072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Isosceles Triangle 66"/>
            <p:cNvSpPr>
              <a:spLocks noChangeArrowheads="1"/>
            </p:cNvSpPr>
            <p:nvPr/>
          </p:nvSpPr>
          <p:spPr bwMode="auto">
            <a:xfrm>
              <a:off x="2315273" y="1942910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>
              <a:spLocks noChangeArrowheads="1"/>
            </p:cNvSpPr>
            <p:nvPr/>
          </p:nvSpPr>
          <p:spPr bwMode="auto">
            <a:xfrm>
              <a:off x="2134298" y="1790510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972373" y="1947672"/>
              <a:ext cx="111125" cy="1095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4" name="Group 78"/>
          <p:cNvGrpSpPr>
            <a:grpSpLocks/>
          </p:cNvGrpSpPr>
          <p:nvPr/>
        </p:nvGrpSpPr>
        <p:grpSpPr bwMode="auto">
          <a:xfrm>
            <a:off x="3900488" y="5735638"/>
            <a:ext cx="622300" cy="406400"/>
            <a:chOff x="453136" y="2150872"/>
            <a:chExt cx="622300" cy="406400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53136" y="2150872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Isosceles Triangle 54"/>
            <p:cNvSpPr>
              <a:spLocks noChangeArrowheads="1"/>
            </p:cNvSpPr>
            <p:nvPr/>
          </p:nvSpPr>
          <p:spPr bwMode="auto">
            <a:xfrm>
              <a:off x="854773" y="2374709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>
              <a:spLocks noChangeArrowheads="1"/>
            </p:cNvSpPr>
            <p:nvPr/>
          </p:nvSpPr>
          <p:spPr bwMode="auto">
            <a:xfrm>
              <a:off x="673798" y="2222309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11873" y="2379472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24573" y="2214372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5" name="Group 79"/>
          <p:cNvGrpSpPr>
            <a:grpSpLocks/>
          </p:cNvGrpSpPr>
          <p:nvPr/>
        </p:nvGrpSpPr>
        <p:grpSpPr bwMode="auto">
          <a:xfrm>
            <a:off x="1811338" y="5748338"/>
            <a:ext cx="622300" cy="406400"/>
            <a:chOff x="1651000" y="2738628"/>
            <a:chExt cx="622300" cy="406400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651000" y="2738628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Isosceles Triangle 58"/>
            <p:cNvSpPr>
              <a:spLocks noChangeArrowheads="1"/>
            </p:cNvSpPr>
            <p:nvPr/>
          </p:nvSpPr>
          <p:spPr bwMode="auto">
            <a:xfrm>
              <a:off x="2052637" y="29624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709737" y="2967228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Isosceles Triangle 70"/>
            <p:cNvSpPr>
              <a:spLocks noChangeArrowheads="1"/>
            </p:cNvSpPr>
            <p:nvPr/>
          </p:nvSpPr>
          <p:spPr bwMode="auto">
            <a:xfrm>
              <a:off x="2014537" y="28100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Isosceles Triangle 71"/>
            <p:cNvSpPr>
              <a:spLocks noChangeArrowheads="1"/>
            </p:cNvSpPr>
            <p:nvPr/>
          </p:nvSpPr>
          <p:spPr bwMode="auto">
            <a:xfrm>
              <a:off x="1874837" y="29624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811337" y="2814828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6" name="Group 80"/>
          <p:cNvGrpSpPr>
            <a:grpSpLocks/>
          </p:cNvGrpSpPr>
          <p:nvPr/>
        </p:nvGrpSpPr>
        <p:grpSpPr bwMode="auto">
          <a:xfrm>
            <a:off x="879475" y="6253163"/>
            <a:ext cx="622300" cy="406400"/>
            <a:chOff x="2745486" y="3440684"/>
            <a:chExt cx="622300" cy="406400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745486" y="3440684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>
              <a:spLocks noChangeArrowheads="1"/>
            </p:cNvSpPr>
            <p:nvPr/>
          </p:nvSpPr>
          <p:spPr bwMode="auto">
            <a:xfrm>
              <a:off x="2953449" y="3499421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791524" y="3656584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>
              <a:spLocks noChangeArrowheads="1"/>
            </p:cNvSpPr>
            <p:nvPr/>
          </p:nvSpPr>
          <p:spPr bwMode="auto">
            <a:xfrm>
              <a:off x="3105849" y="3651821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7" name="Group 188"/>
          <p:cNvGrpSpPr>
            <a:grpSpLocks/>
          </p:cNvGrpSpPr>
          <p:nvPr/>
        </p:nvGrpSpPr>
        <p:grpSpPr bwMode="auto">
          <a:xfrm>
            <a:off x="509588" y="1119188"/>
            <a:ext cx="1355725" cy="338137"/>
            <a:chOff x="9283700" y="1898134"/>
            <a:chExt cx="1355782" cy="338554"/>
          </a:xfrm>
        </p:grpSpPr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9283700" y="1985554"/>
              <a:ext cx="273061" cy="1923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81" name="TextBox 176"/>
            <p:cNvSpPr txBox="1">
              <a:spLocks noChangeArrowheads="1"/>
            </p:cNvSpPr>
            <p:nvPr/>
          </p:nvSpPr>
          <p:spPr bwMode="auto">
            <a:xfrm>
              <a:off x="9569958" y="1898134"/>
              <a:ext cx="1069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Dataset A</a:t>
              </a:r>
            </a:p>
          </p:txBody>
        </p:sp>
      </p:grpSp>
      <p:grpSp>
        <p:nvGrpSpPr>
          <p:cNvPr id="40978" name="Group 189"/>
          <p:cNvGrpSpPr>
            <a:grpSpLocks/>
          </p:cNvGrpSpPr>
          <p:nvPr/>
        </p:nvGrpSpPr>
        <p:grpSpPr bwMode="auto">
          <a:xfrm>
            <a:off x="2274888" y="1119188"/>
            <a:ext cx="1371600" cy="338137"/>
            <a:chOff x="10769600" y="1898134"/>
            <a:chExt cx="1371912" cy="338554"/>
          </a:xfrm>
        </p:grpSpPr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10769600" y="1985554"/>
              <a:ext cx="273112" cy="19232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9" name="TextBox 177"/>
            <p:cNvSpPr txBox="1">
              <a:spLocks noChangeArrowheads="1"/>
            </p:cNvSpPr>
            <p:nvPr/>
          </p:nvSpPr>
          <p:spPr bwMode="auto">
            <a:xfrm>
              <a:off x="11055858" y="1898134"/>
              <a:ext cx="10856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Dataset B</a:t>
              </a:r>
            </a:p>
          </p:txBody>
        </p:sp>
      </p:grpSp>
      <p:grpSp>
        <p:nvGrpSpPr>
          <p:cNvPr id="40979" name="Group 190"/>
          <p:cNvGrpSpPr>
            <a:grpSpLocks/>
          </p:cNvGrpSpPr>
          <p:nvPr/>
        </p:nvGrpSpPr>
        <p:grpSpPr bwMode="auto">
          <a:xfrm>
            <a:off x="4014788" y="1112838"/>
            <a:ext cx="2257425" cy="350837"/>
            <a:chOff x="9316852" y="999490"/>
            <a:chExt cx="2256914" cy="352028"/>
          </a:xfrm>
        </p:grpSpPr>
        <p:sp>
          <p:nvSpPr>
            <p:cNvPr id="173" name="Isosceles Triangle 172"/>
            <p:cNvSpPr>
              <a:spLocks noChangeArrowheads="1"/>
            </p:cNvSpPr>
            <p:nvPr/>
          </p:nvSpPr>
          <p:spPr bwMode="auto">
            <a:xfrm>
              <a:off x="9546987" y="1236830"/>
              <a:ext cx="182522" cy="1146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Hexagon 173"/>
            <p:cNvSpPr>
              <a:spLocks noChangeArrowheads="1"/>
            </p:cNvSpPr>
            <p:nvPr/>
          </p:nvSpPr>
          <p:spPr bwMode="auto">
            <a:xfrm>
              <a:off x="9316852" y="1118956"/>
              <a:ext cx="177760" cy="15291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>
              <a:off x="9581904" y="1029754"/>
              <a:ext cx="109513" cy="1099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7" name="TextBox 178"/>
            <p:cNvSpPr txBox="1">
              <a:spLocks noChangeArrowheads="1"/>
            </p:cNvSpPr>
            <p:nvPr/>
          </p:nvSpPr>
          <p:spPr bwMode="auto">
            <a:xfrm>
              <a:off x="9762052" y="999490"/>
              <a:ext cx="18117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Different join keys</a:t>
              </a:r>
            </a:p>
          </p:txBody>
        </p:sp>
      </p:grpSp>
      <p:sp>
        <p:nvSpPr>
          <p:cNvPr id="40980" name="TextBox 179"/>
          <p:cNvSpPr txBox="1">
            <a:spLocks noChangeArrowheads="1"/>
          </p:cNvSpPr>
          <p:nvPr/>
        </p:nvSpPr>
        <p:spPr bwMode="auto">
          <a:xfrm>
            <a:off x="6757988" y="6010275"/>
            <a:ext cx="230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HDFS stores data blocks </a:t>
            </a:r>
            <a:endParaRPr lang="en-US" sz="1400">
              <a:solidFill>
                <a:srgbClr val="800000"/>
              </a:solidFill>
            </a:endParaRPr>
          </a:p>
          <a:p>
            <a:pPr eaLnBrk="1" hangingPunct="1"/>
            <a:r>
              <a:rPr lang="en-US" sz="1400" b="1">
                <a:solidFill>
                  <a:srgbClr val="800000"/>
                </a:solidFill>
              </a:rPr>
              <a:t>(Replicas are not shown)</a:t>
            </a:r>
          </a:p>
        </p:txBody>
      </p:sp>
      <p:sp>
        <p:nvSpPr>
          <p:cNvPr id="183" name="Right Brace 182"/>
          <p:cNvSpPr/>
          <p:nvPr/>
        </p:nvSpPr>
        <p:spPr>
          <a:xfrm>
            <a:off x="6369050" y="5583238"/>
            <a:ext cx="355600" cy="1173162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" name="Group 193"/>
          <p:cNvGrpSpPr>
            <a:grpSpLocks/>
          </p:cNvGrpSpPr>
          <p:nvPr/>
        </p:nvGrpSpPr>
        <p:grpSpPr bwMode="auto">
          <a:xfrm>
            <a:off x="182563" y="3835400"/>
            <a:ext cx="9037637" cy="2417763"/>
            <a:chOff x="182118" y="3835400"/>
            <a:chExt cx="9038083" cy="2417128"/>
          </a:xfrm>
        </p:grpSpPr>
        <p:grpSp>
          <p:nvGrpSpPr>
            <p:cNvPr id="41035" name="Group 191"/>
            <p:cNvGrpSpPr>
              <a:grpSpLocks/>
            </p:cNvGrpSpPr>
            <p:nvPr/>
          </p:nvGrpSpPr>
          <p:grpSpPr bwMode="auto">
            <a:xfrm>
              <a:off x="182118" y="3835400"/>
              <a:ext cx="5965952" cy="2417128"/>
              <a:chOff x="182118" y="3835400"/>
              <a:chExt cx="5965952" cy="2417128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5030978" y="4559300"/>
                <a:ext cx="1117092" cy="5207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Mapper </a:t>
                </a:r>
                <a:r>
                  <a:rPr lang="en-US" sz="1400" dirty="0" smtClean="0"/>
                  <a:t>M+N</a:t>
                </a:r>
                <a:endParaRPr lang="en-US" sz="1400" dirty="0"/>
              </a:p>
            </p:txBody>
          </p:sp>
          <p:cxnSp>
            <p:nvCxnSpPr>
              <p:cNvPr id="135" name="Straight Arrow Connector 134"/>
              <p:cNvCxnSpPr>
                <a:stCxn id="28" idx="0"/>
                <a:endCxn id="139" idx="4"/>
              </p:cNvCxnSpPr>
              <p:nvPr/>
            </p:nvCxnSpPr>
            <p:spPr>
              <a:xfrm flipV="1">
                <a:off x="642516" y="5079673"/>
                <a:ext cx="98430" cy="685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/>
              <p:cNvSpPr/>
              <p:nvPr/>
            </p:nvSpPr>
            <p:spPr>
              <a:xfrm>
                <a:off x="1401826" y="4559300"/>
                <a:ext cx="1117092" cy="5207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Mapper 2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82118" y="4559300"/>
                <a:ext cx="1117092" cy="5207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Mapper 1</a:t>
                </a:r>
              </a:p>
            </p:txBody>
          </p:sp>
          <p:cxnSp>
            <p:nvCxnSpPr>
              <p:cNvPr id="141" name="Straight Arrow Connector 140"/>
              <p:cNvCxnSpPr>
                <a:stCxn id="62" idx="0"/>
                <a:endCxn id="138" idx="4"/>
              </p:cNvCxnSpPr>
              <p:nvPr/>
            </p:nvCxnSpPr>
            <p:spPr>
              <a:xfrm flipV="1">
                <a:off x="1191818" y="5079673"/>
                <a:ext cx="768388" cy="1172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2658364" y="4559300"/>
                <a:ext cx="1117092" cy="5207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Mapper 3</a:t>
                </a:r>
              </a:p>
            </p:txBody>
          </p:sp>
          <p:cxnSp>
            <p:nvCxnSpPr>
              <p:cNvPr id="145" name="Straight Arrow Connector 144"/>
              <p:cNvCxnSpPr>
                <a:stCxn id="58" idx="0"/>
                <a:endCxn id="143" idx="4"/>
              </p:cNvCxnSpPr>
              <p:nvPr/>
            </p:nvCxnSpPr>
            <p:spPr>
              <a:xfrm flipV="1">
                <a:off x="2123726" y="5079673"/>
                <a:ext cx="1093842" cy="6681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030408" y="4838436"/>
                <a:ext cx="727111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stCxn id="22" idx="0"/>
                <a:endCxn id="133" idx="4"/>
              </p:cNvCxnSpPr>
              <p:nvPr/>
            </p:nvCxnSpPr>
            <p:spPr>
              <a:xfrm flipH="1" flipV="1">
                <a:off x="5589409" y="5079673"/>
                <a:ext cx="112718" cy="6602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flipV="1">
                <a:off x="3250906" y="3835400"/>
                <a:ext cx="0" cy="685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 flipV="1">
                <a:off x="783810" y="3835400"/>
                <a:ext cx="0" cy="685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2020534" y="3835400"/>
                <a:ext cx="0" cy="685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flipV="1">
                <a:off x="5651325" y="3835400"/>
                <a:ext cx="0" cy="685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Isosceles Triangle 155"/>
              <p:cNvSpPr>
                <a:spLocks noChangeArrowheads="1"/>
              </p:cNvSpPr>
              <p:nvPr/>
            </p:nvSpPr>
            <p:spPr bwMode="auto">
              <a:xfrm>
                <a:off x="813974" y="4336918"/>
                <a:ext cx="182571" cy="114270"/>
              </a:xfrm>
              <a:prstGeom prst="triangle">
                <a:avLst>
                  <a:gd name="adj" fmla="val 50000"/>
                </a:avLst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Isosceles Triangle 156"/>
              <p:cNvSpPr>
                <a:spLocks noChangeArrowheads="1"/>
              </p:cNvSpPr>
              <p:nvPr/>
            </p:nvSpPr>
            <p:spPr bwMode="auto">
              <a:xfrm>
                <a:off x="825087" y="4114727"/>
                <a:ext cx="182572" cy="114270"/>
              </a:xfrm>
              <a:prstGeom prst="triangle">
                <a:avLst>
                  <a:gd name="adj" fmla="val 50000"/>
                </a:avLst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Isosceles Triangle 157"/>
              <p:cNvSpPr>
                <a:spLocks noChangeArrowheads="1"/>
              </p:cNvSpPr>
              <p:nvPr/>
            </p:nvSpPr>
            <p:spPr bwMode="auto">
              <a:xfrm>
                <a:off x="532972" y="4333744"/>
                <a:ext cx="182572" cy="114270"/>
              </a:xfrm>
              <a:prstGeom prst="triangle">
                <a:avLst>
                  <a:gd name="adj" fmla="val 50000"/>
                </a:avLst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Hexagon 158"/>
              <p:cNvSpPr>
                <a:spLocks noChangeArrowheads="1"/>
              </p:cNvSpPr>
              <p:nvPr/>
            </p:nvSpPr>
            <p:spPr bwMode="auto">
              <a:xfrm>
                <a:off x="532972" y="4106792"/>
                <a:ext cx="177809" cy="1523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Hexagon 159"/>
              <p:cNvSpPr>
                <a:spLocks noChangeArrowheads="1"/>
              </p:cNvSpPr>
              <p:nvPr/>
            </p:nvSpPr>
            <p:spPr bwMode="auto">
              <a:xfrm>
                <a:off x="1787159" y="4348028"/>
                <a:ext cx="177809" cy="1523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Hexagon 160"/>
              <p:cNvSpPr>
                <a:spLocks noChangeArrowheads="1"/>
              </p:cNvSpPr>
              <p:nvPr/>
            </p:nvSpPr>
            <p:spPr bwMode="auto">
              <a:xfrm>
                <a:off x="1787159" y="4132185"/>
                <a:ext cx="177809" cy="1523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>
                <a:off x="1825261" y="3952844"/>
                <a:ext cx="109543" cy="10950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Isosceles Triangle 162"/>
              <p:cNvSpPr>
                <a:spLocks noChangeArrowheads="1"/>
              </p:cNvSpPr>
              <p:nvPr/>
            </p:nvSpPr>
            <p:spPr bwMode="auto">
              <a:xfrm>
                <a:off x="3269957" y="4371834"/>
                <a:ext cx="182572" cy="114270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Isosceles Triangle 163"/>
              <p:cNvSpPr>
                <a:spLocks noChangeArrowheads="1"/>
              </p:cNvSpPr>
              <p:nvPr/>
            </p:nvSpPr>
            <p:spPr bwMode="auto">
              <a:xfrm>
                <a:off x="3282658" y="4194081"/>
                <a:ext cx="182572" cy="114270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Isosceles Triangle 164"/>
              <p:cNvSpPr>
                <a:spLocks noChangeArrowheads="1"/>
              </p:cNvSpPr>
              <p:nvPr/>
            </p:nvSpPr>
            <p:spPr bwMode="auto">
              <a:xfrm>
                <a:off x="3009594" y="4360725"/>
                <a:ext cx="182572" cy="114270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Oval 165"/>
              <p:cNvSpPr>
                <a:spLocks noChangeArrowheads="1"/>
              </p:cNvSpPr>
              <p:nvPr/>
            </p:nvSpPr>
            <p:spPr bwMode="auto">
              <a:xfrm>
                <a:off x="3044521" y="4173449"/>
                <a:ext cx="109543" cy="10950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Oval 166"/>
              <p:cNvSpPr>
                <a:spLocks noChangeArrowheads="1"/>
              </p:cNvSpPr>
              <p:nvPr/>
            </p:nvSpPr>
            <p:spPr bwMode="auto">
              <a:xfrm>
                <a:off x="3044521" y="3995696"/>
                <a:ext cx="109543" cy="109508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Isosceles Triangle 167"/>
              <p:cNvSpPr>
                <a:spLocks noChangeArrowheads="1"/>
              </p:cNvSpPr>
              <p:nvPr/>
            </p:nvSpPr>
            <p:spPr bwMode="auto">
              <a:xfrm>
                <a:off x="5697365" y="4314699"/>
                <a:ext cx="182571" cy="114270"/>
              </a:xfrm>
              <a:prstGeom prst="triangle">
                <a:avLst>
                  <a:gd name="adj" fmla="val 50000"/>
                </a:avLst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>
                <a:off x="5729116" y="4103618"/>
                <a:ext cx="109542" cy="10950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Hexagon 169"/>
              <p:cNvSpPr>
                <a:spLocks noChangeArrowheads="1"/>
              </p:cNvSpPr>
              <p:nvPr/>
            </p:nvSpPr>
            <p:spPr bwMode="auto">
              <a:xfrm>
                <a:off x="5408426" y="4184558"/>
                <a:ext cx="177809" cy="1523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8000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036" name="TextBox 180"/>
            <p:cNvSpPr txBox="1">
              <a:spLocks noChangeArrowheads="1"/>
            </p:cNvSpPr>
            <p:nvPr/>
          </p:nvSpPr>
          <p:spPr bwMode="auto">
            <a:xfrm>
              <a:off x="6527801" y="4109303"/>
              <a:ext cx="26924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- Each mapper processes one block (split)</a:t>
              </a:r>
            </a:p>
            <a:p>
              <a:pPr eaLnBrk="1" hangingPunct="1"/>
              <a:endParaRPr lang="en-US" sz="1400"/>
            </a:p>
            <a:p>
              <a:pPr eaLnBrk="1" hangingPunct="1"/>
              <a:r>
                <a:rPr lang="en-US" sz="1400"/>
                <a:t>- Each mapper produces the join key and the record pairs</a:t>
              </a:r>
            </a:p>
          </p:txBody>
        </p:sp>
        <p:sp>
          <p:nvSpPr>
            <p:cNvPr id="184" name="Right Brace 183"/>
            <p:cNvSpPr/>
            <p:nvPr/>
          </p:nvSpPr>
          <p:spPr>
            <a:xfrm>
              <a:off x="6368910" y="3995696"/>
              <a:ext cx="355618" cy="1426787"/>
            </a:xfrm>
            <a:prstGeom prst="rightBrac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5" name="Group 194"/>
          <p:cNvGrpSpPr>
            <a:grpSpLocks/>
          </p:cNvGrpSpPr>
          <p:nvPr/>
        </p:nvGrpSpPr>
        <p:grpSpPr bwMode="auto">
          <a:xfrm>
            <a:off x="331788" y="1812925"/>
            <a:ext cx="8685212" cy="974725"/>
            <a:chOff x="331470" y="1812516"/>
            <a:chExt cx="8685530" cy="974844"/>
          </a:xfrm>
        </p:grpSpPr>
        <p:sp>
          <p:nvSpPr>
            <p:cNvPr id="86" name="Oval 85"/>
            <p:cNvSpPr/>
            <p:nvPr/>
          </p:nvSpPr>
          <p:spPr>
            <a:xfrm>
              <a:off x="331470" y="2209800"/>
              <a:ext cx="1430528" cy="520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Reducer 1</a:t>
              </a:r>
            </a:p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2131822" y="2209800"/>
              <a:ext cx="1430528" cy="520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Reducer 2</a:t>
              </a:r>
            </a:p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4675378" y="2209800"/>
              <a:ext cx="1547622" cy="520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Reducer N</a:t>
              </a:r>
            </a:p>
            <a:p>
              <a:pPr algn="ctr">
                <a:defRPr/>
              </a:pPr>
              <a:endParaRPr lang="en-US" sz="14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795522" y="2514277"/>
              <a:ext cx="727102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21" name="Group 123"/>
            <p:cNvGrpSpPr>
              <a:grpSpLocks/>
            </p:cNvGrpSpPr>
            <p:nvPr/>
          </p:nvGrpSpPr>
          <p:grpSpPr bwMode="auto">
            <a:xfrm>
              <a:off x="858012" y="2566670"/>
              <a:ext cx="224028" cy="91440"/>
              <a:chOff x="6113272" y="3978148"/>
              <a:chExt cx="224028" cy="91440"/>
            </a:xfrm>
          </p:grpSpPr>
          <p:sp>
            <p:nvSpPr>
              <p:cNvPr id="122" name="Isosceles Triangle 121"/>
              <p:cNvSpPr>
                <a:spLocks noChangeArrowheads="1"/>
              </p:cNvSpPr>
              <p:nvPr/>
            </p:nvSpPr>
            <p:spPr bwMode="auto">
              <a:xfrm rot="5400000">
                <a:off x="6122526" y="3969422"/>
                <a:ext cx="92086" cy="109541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" name="Isosceles Triangle 122"/>
              <p:cNvSpPr>
                <a:spLocks noChangeArrowheads="1"/>
              </p:cNvSpPr>
              <p:nvPr/>
            </p:nvSpPr>
            <p:spPr bwMode="auto">
              <a:xfrm rot="-5400000">
                <a:off x="6236831" y="3969422"/>
                <a:ext cx="92086" cy="109541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022" name="Group 124"/>
            <p:cNvGrpSpPr>
              <a:grpSpLocks/>
            </p:cNvGrpSpPr>
            <p:nvPr/>
          </p:nvGrpSpPr>
          <p:grpSpPr bwMode="auto">
            <a:xfrm>
              <a:off x="2752090" y="2592070"/>
              <a:ext cx="224028" cy="91440"/>
              <a:chOff x="6113272" y="3978148"/>
              <a:chExt cx="224028" cy="91440"/>
            </a:xfrm>
          </p:grpSpPr>
          <p:sp>
            <p:nvSpPr>
              <p:cNvPr id="126" name="Isosceles Triangle 125"/>
              <p:cNvSpPr>
                <a:spLocks noChangeArrowheads="1"/>
              </p:cNvSpPr>
              <p:nvPr/>
            </p:nvSpPr>
            <p:spPr bwMode="auto">
              <a:xfrm rot="5400000">
                <a:off x="6122405" y="3969425"/>
                <a:ext cx="92086" cy="10954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Isosceles Triangle 126"/>
              <p:cNvSpPr>
                <a:spLocks noChangeArrowheads="1"/>
              </p:cNvSpPr>
              <p:nvPr/>
            </p:nvSpPr>
            <p:spPr bwMode="auto">
              <a:xfrm rot="-5400000">
                <a:off x="6236710" y="3969425"/>
                <a:ext cx="92086" cy="109542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023" name="Group 127"/>
            <p:cNvGrpSpPr>
              <a:grpSpLocks/>
            </p:cNvGrpSpPr>
            <p:nvPr/>
          </p:nvGrpSpPr>
          <p:grpSpPr bwMode="auto">
            <a:xfrm>
              <a:off x="5380228" y="2612390"/>
              <a:ext cx="224028" cy="91440"/>
              <a:chOff x="6113272" y="3978148"/>
              <a:chExt cx="224028" cy="91440"/>
            </a:xfrm>
          </p:grpSpPr>
          <p:sp>
            <p:nvSpPr>
              <p:cNvPr id="129" name="Isosceles Triangle 128"/>
              <p:cNvSpPr>
                <a:spLocks noChangeArrowheads="1"/>
              </p:cNvSpPr>
              <p:nvPr/>
            </p:nvSpPr>
            <p:spPr bwMode="auto">
              <a:xfrm rot="5400000">
                <a:off x="6122471" y="3968951"/>
                <a:ext cx="90499" cy="109541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0" name="Isosceles Triangle 129"/>
              <p:cNvSpPr>
                <a:spLocks noChangeArrowheads="1"/>
              </p:cNvSpPr>
              <p:nvPr/>
            </p:nvSpPr>
            <p:spPr bwMode="auto">
              <a:xfrm rot="-5400000">
                <a:off x="6236775" y="3968951"/>
                <a:ext cx="90499" cy="109541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000000">
                    <a:alpha val="5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9" name="Up Arrow 148"/>
            <p:cNvSpPr>
              <a:spLocks noChangeArrowheads="1"/>
            </p:cNvSpPr>
            <p:nvPr/>
          </p:nvSpPr>
          <p:spPr bwMode="auto">
            <a:xfrm>
              <a:off x="904578" y="1815691"/>
              <a:ext cx="312749" cy="3302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Up Arrow 149"/>
            <p:cNvSpPr>
              <a:spLocks noChangeArrowheads="1"/>
            </p:cNvSpPr>
            <p:nvPr/>
          </p:nvSpPr>
          <p:spPr bwMode="auto">
            <a:xfrm>
              <a:off x="2758846" y="1826806"/>
              <a:ext cx="312749" cy="3302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Up Arrow 150"/>
            <p:cNvSpPr>
              <a:spLocks noChangeArrowheads="1"/>
            </p:cNvSpPr>
            <p:nvPr/>
          </p:nvSpPr>
          <p:spPr bwMode="auto">
            <a:xfrm>
              <a:off x="5335453" y="1826806"/>
              <a:ext cx="312748" cy="3302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27" name="TextBox 181"/>
            <p:cNvSpPr txBox="1">
              <a:spLocks noChangeArrowheads="1"/>
            </p:cNvSpPr>
            <p:nvPr/>
          </p:nvSpPr>
          <p:spPr bwMode="auto">
            <a:xfrm>
              <a:off x="6645981" y="2048240"/>
              <a:ext cx="23710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 Reducers perform the actual join</a:t>
              </a:r>
            </a:p>
          </p:txBody>
        </p:sp>
        <p:sp>
          <p:nvSpPr>
            <p:cNvPr id="185" name="Right Brace 184"/>
            <p:cNvSpPr/>
            <p:nvPr/>
          </p:nvSpPr>
          <p:spPr>
            <a:xfrm>
              <a:off x="6368953" y="1812516"/>
              <a:ext cx="355613" cy="974844"/>
            </a:xfrm>
            <a:prstGeom prst="rightBrac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3" name="Group 192"/>
          <p:cNvGrpSpPr>
            <a:grpSpLocks/>
          </p:cNvGrpSpPr>
          <p:nvPr/>
        </p:nvGrpSpPr>
        <p:grpSpPr bwMode="auto">
          <a:xfrm>
            <a:off x="342900" y="2755900"/>
            <a:ext cx="8623300" cy="1057275"/>
            <a:chOff x="342900" y="2755900"/>
            <a:chExt cx="8623301" cy="1057910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2900" y="3429404"/>
              <a:ext cx="5956301" cy="38122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Shuffling and Sorting Phase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1003300" y="2768608"/>
              <a:ext cx="0" cy="686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2889250" y="2755900"/>
              <a:ext cx="0" cy="686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5559426" y="2755900"/>
              <a:ext cx="0" cy="686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Isosceles Triangle 100"/>
            <p:cNvSpPr>
              <a:spLocks noChangeArrowheads="1"/>
            </p:cNvSpPr>
            <p:nvPr/>
          </p:nvSpPr>
          <p:spPr bwMode="auto">
            <a:xfrm>
              <a:off x="787400" y="2879799"/>
              <a:ext cx="182563" cy="11436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Isosceles Triangle 101"/>
            <p:cNvSpPr>
              <a:spLocks noChangeArrowheads="1"/>
            </p:cNvSpPr>
            <p:nvPr/>
          </p:nvSpPr>
          <p:spPr bwMode="auto">
            <a:xfrm>
              <a:off x="787400" y="2995757"/>
              <a:ext cx="182563" cy="11436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Isosceles Triangle 102"/>
            <p:cNvSpPr>
              <a:spLocks noChangeArrowheads="1"/>
            </p:cNvSpPr>
            <p:nvPr/>
          </p:nvSpPr>
          <p:spPr bwMode="auto">
            <a:xfrm>
              <a:off x="787400" y="3113303"/>
              <a:ext cx="182563" cy="11436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Isosceles Triangle 103"/>
            <p:cNvSpPr>
              <a:spLocks noChangeArrowheads="1"/>
            </p:cNvSpPr>
            <p:nvPr/>
          </p:nvSpPr>
          <p:spPr bwMode="auto">
            <a:xfrm>
              <a:off x="787400" y="3240379"/>
              <a:ext cx="182563" cy="114369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Isosceles Triangle 104"/>
            <p:cNvSpPr>
              <a:spLocks noChangeArrowheads="1"/>
            </p:cNvSpPr>
            <p:nvPr/>
          </p:nvSpPr>
          <p:spPr bwMode="auto">
            <a:xfrm>
              <a:off x="1009650" y="2930630"/>
              <a:ext cx="182563" cy="11278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Isosceles Triangle 105"/>
            <p:cNvSpPr>
              <a:spLocks noChangeArrowheads="1"/>
            </p:cNvSpPr>
            <p:nvPr/>
          </p:nvSpPr>
          <p:spPr bwMode="auto">
            <a:xfrm>
              <a:off x="1009650" y="3081533"/>
              <a:ext cx="182563" cy="11436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Isosceles Triangle 106"/>
            <p:cNvSpPr>
              <a:spLocks noChangeArrowheads="1"/>
            </p:cNvSpPr>
            <p:nvPr/>
          </p:nvSpPr>
          <p:spPr bwMode="auto">
            <a:xfrm>
              <a:off x="1009650" y="3234025"/>
              <a:ext cx="182563" cy="11436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dist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Hexagon 107"/>
            <p:cNvSpPr>
              <a:spLocks noChangeArrowheads="1"/>
            </p:cNvSpPr>
            <p:nvPr/>
          </p:nvSpPr>
          <p:spPr bwMode="auto">
            <a:xfrm>
              <a:off x="2673350" y="2841676"/>
              <a:ext cx="177800" cy="152492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Hexagon 108"/>
            <p:cNvSpPr>
              <a:spLocks noChangeArrowheads="1"/>
            </p:cNvSpPr>
            <p:nvPr/>
          </p:nvSpPr>
          <p:spPr bwMode="auto">
            <a:xfrm>
              <a:off x="2673350" y="3006876"/>
              <a:ext cx="177800" cy="15090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Hexagon 109"/>
            <p:cNvSpPr>
              <a:spLocks noChangeArrowheads="1"/>
            </p:cNvSpPr>
            <p:nvPr/>
          </p:nvSpPr>
          <p:spPr bwMode="auto">
            <a:xfrm>
              <a:off x="2673350" y="3195902"/>
              <a:ext cx="177800" cy="152492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Hexagon 110"/>
            <p:cNvSpPr>
              <a:spLocks noChangeArrowheads="1"/>
            </p:cNvSpPr>
            <p:nvPr/>
          </p:nvSpPr>
          <p:spPr bwMode="auto">
            <a:xfrm>
              <a:off x="2943225" y="2855973"/>
              <a:ext cx="177800" cy="152492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Hexagon 111"/>
            <p:cNvSpPr>
              <a:spLocks noChangeArrowheads="1"/>
            </p:cNvSpPr>
            <p:nvPr/>
          </p:nvSpPr>
          <p:spPr bwMode="auto">
            <a:xfrm>
              <a:off x="2943225" y="3032291"/>
              <a:ext cx="177800" cy="152492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Hexagon 112"/>
            <p:cNvSpPr>
              <a:spLocks noChangeArrowheads="1"/>
            </p:cNvSpPr>
            <p:nvPr/>
          </p:nvSpPr>
          <p:spPr bwMode="auto">
            <a:xfrm>
              <a:off x="2943225" y="3210198"/>
              <a:ext cx="177800" cy="152492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5365751" y="2971930"/>
              <a:ext cx="109538" cy="1096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5365751" y="3124421"/>
              <a:ext cx="109538" cy="1096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5365751" y="3276913"/>
              <a:ext cx="109538" cy="1096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5637214" y="2832146"/>
              <a:ext cx="109537" cy="111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5637214" y="2984637"/>
              <a:ext cx="109537" cy="1096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5637214" y="3137129"/>
              <a:ext cx="109537" cy="1096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5637214" y="3289620"/>
              <a:ext cx="109537" cy="1096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Right Brace 185"/>
            <p:cNvSpPr/>
            <p:nvPr/>
          </p:nvSpPr>
          <p:spPr>
            <a:xfrm>
              <a:off x="6369051" y="3137129"/>
              <a:ext cx="355600" cy="676681"/>
            </a:xfrm>
            <a:prstGeom prst="rightBrac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0" name="TextBox 186"/>
            <p:cNvSpPr txBox="1">
              <a:spLocks noChangeArrowheads="1"/>
            </p:cNvSpPr>
            <p:nvPr/>
          </p:nvSpPr>
          <p:spPr bwMode="auto">
            <a:xfrm>
              <a:off x="6707461" y="3175000"/>
              <a:ext cx="2258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Shuffling and sorting over the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19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266700" y="1068388"/>
            <a:ext cx="6102350" cy="481012"/>
          </a:xfrm>
          <a:prstGeom prst="rect">
            <a:avLst/>
          </a:prstGeom>
          <a:solidFill>
            <a:srgbClr val="E8E8ED"/>
          </a:solidFill>
          <a:ln w="12700">
            <a:solidFill>
              <a:srgbClr val="22210C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490538"/>
            <a:ext cx="8706506" cy="498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Joining Large Dataset (A) with Small Dataset (B)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7B958-D223-724B-8EFE-5EDFF459C407}" type="slidenum">
              <a:rPr lang="ar-sa" sz="1400">
                <a:solidFill>
                  <a:srgbClr val="FFFFFF"/>
                </a:solidFill>
              </a:rPr>
              <a:pPr eaLnBrk="1" hangingPunct="1"/>
              <a:t>17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266700" y="5435600"/>
            <a:ext cx="1371600" cy="1346200"/>
          </a:xfrm>
          <a:prstGeom prst="can">
            <a:avLst>
              <a:gd name="adj" fmla="val 16509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n 6"/>
          <p:cNvSpPr>
            <a:spLocks noChangeArrowheads="1"/>
          </p:cNvSpPr>
          <p:nvPr/>
        </p:nvSpPr>
        <p:spPr bwMode="auto">
          <a:xfrm>
            <a:off x="1778000" y="5435600"/>
            <a:ext cx="1371600" cy="1346200"/>
          </a:xfrm>
          <a:prstGeom prst="can">
            <a:avLst>
              <a:gd name="adj" fmla="val 17454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n 7"/>
          <p:cNvSpPr>
            <a:spLocks noChangeArrowheads="1"/>
          </p:cNvSpPr>
          <p:nvPr/>
        </p:nvSpPr>
        <p:spPr bwMode="auto">
          <a:xfrm>
            <a:off x="3251200" y="5435600"/>
            <a:ext cx="1371600" cy="1346200"/>
          </a:xfrm>
          <a:prstGeom prst="can">
            <a:avLst>
              <a:gd name="adj" fmla="val 14625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n 8"/>
          <p:cNvSpPr>
            <a:spLocks noChangeArrowheads="1"/>
          </p:cNvSpPr>
          <p:nvPr/>
        </p:nvSpPr>
        <p:spPr bwMode="auto">
          <a:xfrm>
            <a:off x="4749800" y="5435600"/>
            <a:ext cx="1371600" cy="1346200"/>
          </a:xfrm>
          <a:prstGeom prst="can">
            <a:avLst>
              <a:gd name="adj" fmla="val 16509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968" name="Group 76"/>
          <p:cNvGrpSpPr>
            <a:grpSpLocks/>
          </p:cNvGrpSpPr>
          <p:nvPr/>
        </p:nvGrpSpPr>
        <p:grpSpPr bwMode="auto">
          <a:xfrm>
            <a:off x="3392488" y="6256338"/>
            <a:ext cx="622300" cy="406400"/>
            <a:chOff x="4229100" y="2070100"/>
            <a:chExt cx="622300" cy="4064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229100" y="20701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389437" y="22987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>
              <a:spLocks noChangeArrowheads="1"/>
            </p:cNvSpPr>
            <p:nvPr/>
          </p:nvSpPr>
          <p:spPr bwMode="auto">
            <a:xfrm>
              <a:off x="4630737" y="2293937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>
              <a:spLocks noChangeArrowheads="1"/>
            </p:cNvSpPr>
            <p:nvPr/>
          </p:nvSpPr>
          <p:spPr bwMode="auto">
            <a:xfrm>
              <a:off x="4500562" y="21415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287837" y="21336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1" name="Group 74"/>
          <p:cNvGrpSpPr>
            <a:grpSpLocks/>
          </p:cNvGrpSpPr>
          <p:nvPr/>
        </p:nvGrpSpPr>
        <p:grpSpPr bwMode="auto">
          <a:xfrm>
            <a:off x="331788" y="5764213"/>
            <a:ext cx="622300" cy="406400"/>
            <a:chOff x="4533900" y="3289300"/>
            <a:chExt cx="622300" cy="4064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33900" y="32893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>
              <a:spLocks noChangeArrowheads="1"/>
            </p:cNvSpPr>
            <p:nvPr/>
          </p:nvSpPr>
          <p:spPr bwMode="auto">
            <a:xfrm>
              <a:off x="4600575" y="33178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exagon 31"/>
            <p:cNvSpPr>
              <a:spLocks noChangeArrowheads="1"/>
            </p:cNvSpPr>
            <p:nvPr/>
          </p:nvSpPr>
          <p:spPr bwMode="auto">
            <a:xfrm>
              <a:off x="4627562" y="35131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Isosceles Triangle 32"/>
            <p:cNvSpPr>
              <a:spLocks noChangeArrowheads="1"/>
            </p:cNvSpPr>
            <p:nvPr/>
          </p:nvSpPr>
          <p:spPr bwMode="auto">
            <a:xfrm>
              <a:off x="4867275" y="33305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Isosceles Triangle 33"/>
            <p:cNvSpPr>
              <a:spLocks noChangeArrowheads="1"/>
            </p:cNvSpPr>
            <p:nvPr/>
          </p:nvSpPr>
          <p:spPr bwMode="auto">
            <a:xfrm>
              <a:off x="4867275" y="35210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2" name="Group 81"/>
          <p:cNvGrpSpPr>
            <a:grpSpLocks/>
          </p:cNvGrpSpPr>
          <p:nvPr/>
        </p:nvGrpSpPr>
        <p:grpSpPr bwMode="auto">
          <a:xfrm>
            <a:off x="4870450" y="6232525"/>
            <a:ext cx="622300" cy="406400"/>
            <a:chOff x="2891536" y="2471928"/>
            <a:chExt cx="622300" cy="406400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891536" y="2471928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Isosceles Triangle 44"/>
            <p:cNvSpPr>
              <a:spLocks noChangeArrowheads="1"/>
            </p:cNvSpPr>
            <p:nvPr/>
          </p:nvSpPr>
          <p:spPr bwMode="auto">
            <a:xfrm>
              <a:off x="3293174" y="2695766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Hexagon 45"/>
            <p:cNvSpPr>
              <a:spLocks noChangeArrowheads="1"/>
            </p:cNvSpPr>
            <p:nvPr/>
          </p:nvSpPr>
          <p:spPr bwMode="auto">
            <a:xfrm>
              <a:off x="3112199" y="2543366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950274" y="2700528"/>
              <a:ext cx="111125" cy="1095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3" name="Group 82"/>
          <p:cNvGrpSpPr>
            <a:grpSpLocks/>
          </p:cNvGrpSpPr>
          <p:nvPr/>
        </p:nvGrpSpPr>
        <p:grpSpPr bwMode="auto">
          <a:xfrm>
            <a:off x="2487613" y="5759450"/>
            <a:ext cx="622300" cy="406400"/>
            <a:chOff x="1913636" y="1719072"/>
            <a:chExt cx="622300" cy="406400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913636" y="1719072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Isosceles Triangle 66"/>
            <p:cNvSpPr>
              <a:spLocks noChangeArrowheads="1"/>
            </p:cNvSpPr>
            <p:nvPr/>
          </p:nvSpPr>
          <p:spPr bwMode="auto">
            <a:xfrm>
              <a:off x="2315273" y="1942910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>
              <a:spLocks noChangeArrowheads="1"/>
            </p:cNvSpPr>
            <p:nvPr/>
          </p:nvSpPr>
          <p:spPr bwMode="auto">
            <a:xfrm>
              <a:off x="2134298" y="1790510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972373" y="1947672"/>
              <a:ext cx="111125" cy="1095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4" name="Group 78"/>
          <p:cNvGrpSpPr>
            <a:grpSpLocks/>
          </p:cNvGrpSpPr>
          <p:nvPr/>
        </p:nvGrpSpPr>
        <p:grpSpPr bwMode="auto">
          <a:xfrm>
            <a:off x="3900488" y="5735638"/>
            <a:ext cx="622300" cy="406400"/>
            <a:chOff x="453136" y="2150872"/>
            <a:chExt cx="622300" cy="406400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53136" y="2150872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Isosceles Triangle 54"/>
            <p:cNvSpPr>
              <a:spLocks noChangeArrowheads="1"/>
            </p:cNvSpPr>
            <p:nvPr/>
          </p:nvSpPr>
          <p:spPr bwMode="auto">
            <a:xfrm>
              <a:off x="854773" y="2374709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>
              <a:spLocks noChangeArrowheads="1"/>
            </p:cNvSpPr>
            <p:nvPr/>
          </p:nvSpPr>
          <p:spPr bwMode="auto">
            <a:xfrm>
              <a:off x="673798" y="2222309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11873" y="2379472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24573" y="2214372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5" name="Group 79"/>
          <p:cNvGrpSpPr>
            <a:grpSpLocks/>
          </p:cNvGrpSpPr>
          <p:nvPr/>
        </p:nvGrpSpPr>
        <p:grpSpPr bwMode="auto">
          <a:xfrm>
            <a:off x="1811338" y="5748338"/>
            <a:ext cx="622300" cy="406400"/>
            <a:chOff x="1651000" y="2738628"/>
            <a:chExt cx="622300" cy="406400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651000" y="2738628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Isosceles Triangle 58"/>
            <p:cNvSpPr>
              <a:spLocks noChangeArrowheads="1"/>
            </p:cNvSpPr>
            <p:nvPr/>
          </p:nvSpPr>
          <p:spPr bwMode="auto">
            <a:xfrm>
              <a:off x="2052637" y="29624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709737" y="2967228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Isosceles Triangle 70"/>
            <p:cNvSpPr>
              <a:spLocks noChangeArrowheads="1"/>
            </p:cNvSpPr>
            <p:nvPr/>
          </p:nvSpPr>
          <p:spPr bwMode="auto">
            <a:xfrm>
              <a:off x="2014537" y="28100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Isosceles Triangle 71"/>
            <p:cNvSpPr>
              <a:spLocks noChangeArrowheads="1"/>
            </p:cNvSpPr>
            <p:nvPr/>
          </p:nvSpPr>
          <p:spPr bwMode="auto">
            <a:xfrm>
              <a:off x="1874837" y="29624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811337" y="2814828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6" name="Group 80"/>
          <p:cNvGrpSpPr>
            <a:grpSpLocks/>
          </p:cNvGrpSpPr>
          <p:nvPr/>
        </p:nvGrpSpPr>
        <p:grpSpPr bwMode="auto">
          <a:xfrm>
            <a:off x="879475" y="6253163"/>
            <a:ext cx="622300" cy="406400"/>
            <a:chOff x="2745486" y="3440684"/>
            <a:chExt cx="622300" cy="406400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745486" y="3440684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>
              <a:spLocks noChangeArrowheads="1"/>
            </p:cNvSpPr>
            <p:nvPr/>
          </p:nvSpPr>
          <p:spPr bwMode="auto">
            <a:xfrm>
              <a:off x="2953449" y="3499421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791524" y="3656584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>
              <a:spLocks noChangeArrowheads="1"/>
            </p:cNvSpPr>
            <p:nvPr/>
          </p:nvSpPr>
          <p:spPr bwMode="auto">
            <a:xfrm>
              <a:off x="3105849" y="3651821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7" name="Group 188"/>
          <p:cNvGrpSpPr>
            <a:grpSpLocks/>
          </p:cNvGrpSpPr>
          <p:nvPr/>
        </p:nvGrpSpPr>
        <p:grpSpPr bwMode="auto">
          <a:xfrm>
            <a:off x="509588" y="1119188"/>
            <a:ext cx="1355725" cy="338137"/>
            <a:chOff x="9283700" y="1898134"/>
            <a:chExt cx="1355782" cy="338554"/>
          </a:xfrm>
        </p:grpSpPr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9283700" y="1985554"/>
              <a:ext cx="273061" cy="1923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81" name="TextBox 176"/>
            <p:cNvSpPr txBox="1">
              <a:spLocks noChangeArrowheads="1"/>
            </p:cNvSpPr>
            <p:nvPr/>
          </p:nvSpPr>
          <p:spPr bwMode="auto">
            <a:xfrm>
              <a:off x="9569958" y="1898134"/>
              <a:ext cx="1069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Dataset A</a:t>
              </a:r>
            </a:p>
          </p:txBody>
        </p:sp>
      </p:grpSp>
      <p:grpSp>
        <p:nvGrpSpPr>
          <p:cNvPr id="40978" name="Group 189"/>
          <p:cNvGrpSpPr>
            <a:grpSpLocks/>
          </p:cNvGrpSpPr>
          <p:nvPr/>
        </p:nvGrpSpPr>
        <p:grpSpPr bwMode="auto">
          <a:xfrm>
            <a:off x="2274888" y="1119188"/>
            <a:ext cx="1371600" cy="338137"/>
            <a:chOff x="10769600" y="1898134"/>
            <a:chExt cx="1371912" cy="338554"/>
          </a:xfrm>
        </p:grpSpPr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10769600" y="1985554"/>
              <a:ext cx="273112" cy="19232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9" name="TextBox 177"/>
            <p:cNvSpPr txBox="1">
              <a:spLocks noChangeArrowheads="1"/>
            </p:cNvSpPr>
            <p:nvPr/>
          </p:nvSpPr>
          <p:spPr bwMode="auto">
            <a:xfrm>
              <a:off x="11055858" y="1898134"/>
              <a:ext cx="10856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Dataset B</a:t>
              </a:r>
            </a:p>
          </p:txBody>
        </p:sp>
      </p:grpSp>
      <p:grpSp>
        <p:nvGrpSpPr>
          <p:cNvPr id="40979" name="Group 190"/>
          <p:cNvGrpSpPr>
            <a:grpSpLocks/>
          </p:cNvGrpSpPr>
          <p:nvPr/>
        </p:nvGrpSpPr>
        <p:grpSpPr bwMode="auto">
          <a:xfrm>
            <a:off x="4014788" y="1112838"/>
            <a:ext cx="2257425" cy="350837"/>
            <a:chOff x="9316852" y="999490"/>
            <a:chExt cx="2256914" cy="352028"/>
          </a:xfrm>
        </p:grpSpPr>
        <p:sp>
          <p:nvSpPr>
            <p:cNvPr id="173" name="Isosceles Triangle 172"/>
            <p:cNvSpPr>
              <a:spLocks noChangeArrowheads="1"/>
            </p:cNvSpPr>
            <p:nvPr/>
          </p:nvSpPr>
          <p:spPr bwMode="auto">
            <a:xfrm>
              <a:off x="9546987" y="1236830"/>
              <a:ext cx="182522" cy="1146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Hexagon 173"/>
            <p:cNvSpPr>
              <a:spLocks noChangeArrowheads="1"/>
            </p:cNvSpPr>
            <p:nvPr/>
          </p:nvSpPr>
          <p:spPr bwMode="auto">
            <a:xfrm>
              <a:off x="9316852" y="1118956"/>
              <a:ext cx="177760" cy="15291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>
              <a:off x="9581904" y="1029754"/>
              <a:ext cx="109513" cy="1099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7" name="TextBox 178"/>
            <p:cNvSpPr txBox="1">
              <a:spLocks noChangeArrowheads="1"/>
            </p:cNvSpPr>
            <p:nvPr/>
          </p:nvSpPr>
          <p:spPr bwMode="auto">
            <a:xfrm>
              <a:off x="9762052" y="999490"/>
              <a:ext cx="18117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Different join keys</a:t>
              </a:r>
            </a:p>
          </p:txBody>
        </p:sp>
      </p:grpSp>
      <p:sp>
        <p:nvSpPr>
          <p:cNvPr id="40980" name="TextBox 179"/>
          <p:cNvSpPr txBox="1">
            <a:spLocks noChangeArrowheads="1"/>
          </p:cNvSpPr>
          <p:nvPr/>
        </p:nvSpPr>
        <p:spPr bwMode="auto">
          <a:xfrm>
            <a:off x="6757988" y="6010275"/>
            <a:ext cx="230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HDFS stores data blocks </a:t>
            </a:r>
            <a:endParaRPr lang="en-US" sz="1400">
              <a:solidFill>
                <a:srgbClr val="800000"/>
              </a:solidFill>
            </a:endParaRPr>
          </a:p>
          <a:p>
            <a:pPr eaLnBrk="1" hangingPunct="1"/>
            <a:r>
              <a:rPr lang="en-US" sz="1400" b="1">
                <a:solidFill>
                  <a:srgbClr val="800000"/>
                </a:solidFill>
              </a:rPr>
              <a:t>(Replicas are not shown)</a:t>
            </a:r>
          </a:p>
        </p:txBody>
      </p:sp>
      <p:sp>
        <p:nvSpPr>
          <p:cNvPr id="183" name="Right Brace 182"/>
          <p:cNvSpPr/>
          <p:nvPr/>
        </p:nvSpPr>
        <p:spPr>
          <a:xfrm>
            <a:off x="6369050" y="5583238"/>
            <a:ext cx="355600" cy="1173162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97" name="Group 40996"/>
          <p:cNvGrpSpPr/>
          <p:nvPr/>
        </p:nvGrpSpPr>
        <p:grpSpPr>
          <a:xfrm>
            <a:off x="209634" y="3247421"/>
            <a:ext cx="5965658" cy="3212117"/>
            <a:chOff x="182563" y="3835400"/>
            <a:chExt cx="5965658" cy="3212117"/>
          </a:xfrm>
        </p:grpSpPr>
        <p:sp>
          <p:nvSpPr>
            <p:cNvPr id="133" name="Oval 132"/>
            <p:cNvSpPr/>
            <p:nvPr/>
          </p:nvSpPr>
          <p:spPr bwMode="auto">
            <a:xfrm>
              <a:off x="5031184" y="4559490"/>
              <a:ext cx="1117037" cy="5208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Mapper </a:t>
              </a:r>
              <a:r>
                <a:rPr lang="en-US" sz="1400" dirty="0" smtClean="0"/>
                <a:t>N</a:t>
              </a:r>
              <a:endParaRPr lang="en-US" sz="1400" dirty="0"/>
            </a:p>
          </p:txBody>
        </p:sp>
        <p:cxnSp>
          <p:nvCxnSpPr>
            <p:cNvPr id="135" name="Straight Arrow Connector 134"/>
            <p:cNvCxnSpPr>
              <a:stCxn id="28" idx="0"/>
              <a:endCxn id="139" idx="4"/>
            </p:cNvCxnSpPr>
            <p:nvPr/>
          </p:nvCxnSpPr>
          <p:spPr bwMode="auto">
            <a:xfrm flipV="1">
              <a:off x="615867" y="5080327"/>
              <a:ext cx="125215" cy="12718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 bwMode="auto">
            <a:xfrm>
              <a:off x="182563" y="4559490"/>
              <a:ext cx="1117037" cy="5208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Mapper 1</a:t>
              </a:r>
            </a:p>
          </p:txBody>
        </p:sp>
        <p:cxnSp>
          <p:nvCxnSpPr>
            <p:cNvPr id="141" name="Straight Arrow Connector 140"/>
            <p:cNvCxnSpPr>
              <a:stCxn id="62" idx="0"/>
              <a:endCxn id="139" idx="4"/>
            </p:cNvCxnSpPr>
            <p:nvPr/>
          </p:nvCxnSpPr>
          <p:spPr bwMode="auto">
            <a:xfrm flipH="1" flipV="1">
              <a:off x="741082" y="5080327"/>
              <a:ext cx="422472" cy="1760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 bwMode="auto">
            <a:xfrm>
              <a:off x="2658687" y="4559490"/>
              <a:ext cx="1117037" cy="5208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Mapper 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  <p:cxnSp>
          <p:nvCxnSpPr>
            <p:cNvPr id="145" name="Straight Arrow Connector 144"/>
            <p:cNvCxnSpPr>
              <a:stCxn id="58" idx="0"/>
              <a:endCxn id="143" idx="4"/>
            </p:cNvCxnSpPr>
            <p:nvPr/>
          </p:nvCxnSpPr>
          <p:spPr bwMode="auto">
            <a:xfrm flipV="1">
              <a:off x="2095417" y="5080327"/>
              <a:ext cx="1121789" cy="1255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>
              <a:off x="4030663" y="4838700"/>
              <a:ext cx="72707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 bwMode="auto">
            <a:xfrm flipV="1">
              <a:off x="3251200" y="3835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 bwMode="auto">
            <a:xfrm flipV="1">
              <a:off x="784225" y="3835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 bwMode="auto">
            <a:xfrm flipV="1">
              <a:off x="5651500" y="3835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10" idx="1"/>
              <a:endCxn id="139" idx="5"/>
            </p:cNvCxnSpPr>
            <p:nvPr/>
          </p:nvCxnSpPr>
          <p:spPr>
            <a:xfrm flipH="1" flipV="1">
              <a:off x="1136014" y="5004052"/>
              <a:ext cx="2229403" cy="2043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8" idx="0"/>
              <a:endCxn id="143" idx="3"/>
            </p:cNvCxnSpPr>
            <p:nvPr/>
          </p:nvCxnSpPr>
          <p:spPr>
            <a:xfrm flipV="1">
              <a:off x="615867" y="5004052"/>
              <a:ext cx="2206406" cy="1348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0"/>
              <a:endCxn id="143" idx="4"/>
            </p:cNvCxnSpPr>
            <p:nvPr/>
          </p:nvCxnSpPr>
          <p:spPr>
            <a:xfrm flipH="1" flipV="1">
              <a:off x="3217206" y="5080327"/>
              <a:ext cx="459361" cy="1763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3" idx="0"/>
              <a:endCxn id="133" idx="4"/>
            </p:cNvCxnSpPr>
            <p:nvPr/>
          </p:nvCxnSpPr>
          <p:spPr>
            <a:xfrm flipV="1">
              <a:off x="5154529" y="5080327"/>
              <a:ext cx="435174" cy="1740177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4" name="Straight Arrow Connector 40993"/>
            <p:cNvCxnSpPr>
              <a:stCxn id="10" idx="0"/>
              <a:endCxn id="133" idx="3"/>
            </p:cNvCxnSpPr>
            <p:nvPr/>
          </p:nvCxnSpPr>
          <p:spPr>
            <a:xfrm flipV="1">
              <a:off x="3676567" y="5004052"/>
              <a:ext cx="1518203" cy="1840265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6" name="Straight Arrow Connector 40995"/>
            <p:cNvCxnSpPr>
              <a:stCxn id="28" idx="3"/>
              <a:endCxn id="133" idx="2"/>
            </p:cNvCxnSpPr>
            <p:nvPr/>
          </p:nvCxnSpPr>
          <p:spPr>
            <a:xfrm flipV="1">
              <a:off x="927017" y="4819909"/>
              <a:ext cx="4104167" cy="1735483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Content Placeholder 2"/>
          <p:cNvSpPr>
            <a:spLocks noGrp="1"/>
          </p:cNvSpPr>
          <p:nvPr>
            <p:ph idx="1"/>
          </p:nvPr>
        </p:nvSpPr>
        <p:spPr>
          <a:xfrm>
            <a:off x="266700" y="1781616"/>
            <a:ext cx="8229600" cy="1060606"/>
          </a:xfrm>
        </p:spPr>
        <p:txBody>
          <a:bodyPr>
            <a:noAutofit/>
          </a:bodyPr>
          <a:lstStyle/>
          <a:p>
            <a:r>
              <a:rPr lang="en-US" sz="2000" dirty="0" smtClean="0"/>
              <a:t>Every map task processes one block from A and the entire B</a:t>
            </a:r>
          </a:p>
          <a:p>
            <a:r>
              <a:rPr lang="en-US" sz="2000" dirty="0" smtClean="0"/>
              <a:t>Every map task performs the join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MapOnly</a:t>
            </a:r>
            <a:r>
              <a:rPr lang="en-US" sz="2000" b="1" i="1" dirty="0" smtClean="0"/>
              <a:t> job)</a:t>
            </a:r>
          </a:p>
          <a:p>
            <a:r>
              <a:rPr lang="en-US" sz="2000" dirty="0" smtClean="0"/>
              <a:t>Avoid the shuffling and reduce </a:t>
            </a:r>
            <a:r>
              <a:rPr lang="en-US" sz="2000" i="1" dirty="0" smtClean="0">
                <a:solidFill>
                  <a:srgbClr val="3366FF"/>
                </a:solidFill>
              </a:rPr>
              <a:t>expensive</a:t>
            </a:r>
            <a:r>
              <a:rPr lang="en-US" sz="2000" dirty="0" smtClean="0"/>
              <a:t> phases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590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r>
              <a:rPr lang="en-US" b="1" dirty="0" smtClean="0">
                <a:solidFill>
                  <a:srgbClr val="0000FF"/>
                </a:solidFill>
              </a:rPr>
              <a:t> Distributed File System (HDFS)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MapReduce</a:t>
            </a:r>
            <a:r>
              <a:rPr lang="en-US" b="1" dirty="0" smtClean="0">
                <a:solidFill>
                  <a:srgbClr val="0000FF"/>
                </a:solidFill>
              </a:rPr>
              <a:t> Layer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Examples</a:t>
            </a:r>
          </a:p>
          <a:p>
            <a:pPr lvl="1"/>
            <a:r>
              <a:rPr lang="en-US" b="1" dirty="0" smtClean="0"/>
              <a:t>Word Count</a:t>
            </a:r>
          </a:p>
          <a:p>
            <a:pPr lvl="1"/>
            <a:r>
              <a:rPr lang="en-US" b="1" dirty="0" smtClean="0"/>
              <a:t>Join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Fault Tolerance in </a:t>
            </a:r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4871547" y="4700008"/>
            <a:ext cx="713814" cy="1000697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2121"/>
          </a:xfrm>
        </p:spPr>
        <p:txBody>
          <a:bodyPr/>
          <a:lstStyle/>
          <a:p>
            <a:r>
              <a:rPr lang="en-US" dirty="0" smtClean="0"/>
              <a:t>Hadoop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521"/>
            <a:ext cx="8229600" cy="51314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Intermediate data between mappers and reducers are </a:t>
            </a:r>
            <a:r>
              <a:rPr lang="en-US" i="1" dirty="0" smtClean="0">
                <a:solidFill>
                  <a:srgbClr val="3366FF"/>
                </a:solidFill>
              </a:rPr>
              <a:t>materialized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simple &amp; straightforward fault tolerance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What if a task fails (map or reduce)?</a:t>
            </a:r>
          </a:p>
          <a:p>
            <a:pPr lvl="1"/>
            <a:r>
              <a:rPr lang="en-US" dirty="0" err="1" smtClean="0"/>
              <a:t>Tasktracker</a:t>
            </a:r>
            <a:r>
              <a:rPr lang="en-US" dirty="0" smtClean="0"/>
              <a:t> detects the failure</a:t>
            </a:r>
          </a:p>
          <a:p>
            <a:pPr lvl="1"/>
            <a:r>
              <a:rPr lang="en-US" dirty="0" smtClean="0"/>
              <a:t>Sends message to the </a:t>
            </a:r>
            <a:r>
              <a:rPr lang="en-US" dirty="0" err="1"/>
              <a:t>j</a:t>
            </a:r>
            <a:r>
              <a:rPr lang="en-US" dirty="0" err="1" smtClean="0"/>
              <a:t>obtracker</a:t>
            </a:r>
            <a:endParaRPr lang="en-US" dirty="0" smtClean="0"/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re-schedules the task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What if a </a:t>
            </a:r>
            <a:r>
              <a:rPr lang="en-US" b="1" dirty="0" err="1" smtClean="0">
                <a:solidFill>
                  <a:srgbClr val="800000"/>
                </a:solidFill>
              </a:rPr>
              <a:t>datanode</a:t>
            </a:r>
            <a:r>
              <a:rPr lang="en-US" b="1" dirty="0" smtClean="0">
                <a:solidFill>
                  <a:srgbClr val="800000"/>
                </a:solidFill>
              </a:rPr>
              <a:t> fails?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namenode</a:t>
            </a:r>
            <a:r>
              <a:rPr lang="en-US" dirty="0" smtClean="0"/>
              <a:t> and </a:t>
            </a:r>
            <a:r>
              <a:rPr lang="en-US" dirty="0" err="1" smtClean="0"/>
              <a:t>jobtracker</a:t>
            </a:r>
            <a:r>
              <a:rPr lang="en-US" dirty="0" smtClean="0"/>
              <a:t> detect the failure </a:t>
            </a:r>
          </a:p>
          <a:p>
            <a:pPr lvl="1"/>
            <a:r>
              <a:rPr lang="en-US" dirty="0" smtClean="0"/>
              <a:t>All tasks on the failed node are re-scheduled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replicates the users’ data to another node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What if a </a:t>
            </a:r>
            <a:r>
              <a:rPr lang="en-US" b="1" dirty="0" err="1" smtClean="0">
                <a:solidFill>
                  <a:srgbClr val="800000"/>
                </a:solidFill>
              </a:rPr>
              <a:t>namenode</a:t>
            </a:r>
            <a:r>
              <a:rPr lang="en-US" b="1" dirty="0" smtClean="0">
                <a:solidFill>
                  <a:srgbClr val="800000"/>
                </a:solidFill>
              </a:rPr>
              <a:t> or </a:t>
            </a:r>
            <a:r>
              <a:rPr lang="en-US" b="1" dirty="0" err="1" smtClean="0">
                <a:solidFill>
                  <a:srgbClr val="800000"/>
                </a:solidFill>
              </a:rPr>
              <a:t>jobtracker</a:t>
            </a:r>
            <a:r>
              <a:rPr lang="en-US" b="1" dirty="0" smtClean="0">
                <a:solidFill>
                  <a:srgbClr val="800000"/>
                </a:solidFill>
              </a:rPr>
              <a:t> fails?</a:t>
            </a:r>
          </a:p>
          <a:p>
            <a:pPr lvl="1"/>
            <a:r>
              <a:rPr lang="en-US" dirty="0" smtClean="0"/>
              <a:t>The entire cluster is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52" y="2231286"/>
            <a:ext cx="2440916" cy="19309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14192" y="2099997"/>
            <a:ext cx="540656" cy="223832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>
            <a:outerShdw dist="25400" dir="2700000" sx="0" sy="0" algn="br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H="1" flipV="1">
            <a:off x="6984520" y="4338318"/>
            <a:ext cx="635480" cy="213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570" y="4474342"/>
            <a:ext cx="158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Intermediate data</a:t>
            </a:r>
          </a:p>
          <a:p>
            <a:pPr algn="ctr"/>
            <a:r>
              <a:rPr lang="en-US" sz="1400" dirty="0" smtClean="0"/>
              <a:t>(materialized)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068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31" y="4066800"/>
            <a:ext cx="5405516" cy="2634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7239"/>
          </a:xfrm>
        </p:spPr>
        <p:txBody>
          <a:bodyPr/>
          <a:lstStyle/>
          <a:p>
            <a:r>
              <a:rPr lang="en-US" dirty="0" smtClean="0"/>
              <a:t>What is Hadoop?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80" y="1523999"/>
            <a:ext cx="8229600" cy="32080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Hadoop is a </a:t>
            </a:r>
            <a:r>
              <a:rPr lang="en-US" dirty="0" smtClean="0"/>
              <a:t>software framework </a:t>
            </a:r>
            <a:r>
              <a:rPr lang="en-US" dirty="0"/>
              <a:t>for </a:t>
            </a:r>
            <a:r>
              <a:rPr lang="en-US" i="1" dirty="0">
                <a:solidFill>
                  <a:srgbClr val="3366FF"/>
                </a:solidFill>
              </a:rPr>
              <a:t>distributed processing </a:t>
            </a:r>
            <a:r>
              <a:rPr lang="en-US" dirty="0"/>
              <a:t>of </a:t>
            </a:r>
            <a:r>
              <a:rPr lang="en-US" i="1" dirty="0">
                <a:solidFill>
                  <a:srgbClr val="3366FF"/>
                </a:solidFill>
              </a:rPr>
              <a:t>large </a:t>
            </a:r>
            <a:r>
              <a:rPr lang="en-US" i="1" dirty="0" smtClean="0">
                <a:solidFill>
                  <a:srgbClr val="3366FF"/>
                </a:solidFill>
              </a:rPr>
              <a:t>datasets </a:t>
            </a:r>
            <a:r>
              <a:rPr lang="en-US" dirty="0"/>
              <a:t>across </a:t>
            </a:r>
            <a:r>
              <a:rPr lang="en-US" i="1" dirty="0" smtClean="0">
                <a:solidFill>
                  <a:srgbClr val="3366FF"/>
                </a:solidFill>
              </a:rPr>
              <a:t>large clusters </a:t>
            </a:r>
            <a:r>
              <a:rPr lang="en-US" dirty="0" smtClean="0"/>
              <a:t>of computers </a:t>
            </a:r>
          </a:p>
          <a:p>
            <a:endParaRPr lang="en-US" dirty="0"/>
          </a:p>
          <a:p>
            <a:r>
              <a:rPr lang="en-US" dirty="0" smtClean="0"/>
              <a:t>Hadoop is open-source implementation for Google </a:t>
            </a:r>
            <a:r>
              <a:rPr lang="en-US" dirty="0" err="1" smtClean="0"/>
              <a:t>MapReduce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Hadoop is based on a simple programming model called </a:t>
            </a:r>
            <a:r>
              <a:rPr lang="en-US" i="1" dirty="0" err="1" smtClean="0">
                <a:solidFill>
                  <a:srgbClr val="3366FF"/>
                </a:solidFill>
              </a:rPr>
              <a:t>MapReduce</a:t>
            </a:r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  <a:p>
            <a:r>
              <a:rPr lang="en-US" dirty="0" smtClean="0"/>
              <a:t>Hadoop is based on a simple data model, </a:t>
            </a:r>
            <a:r>
              <a:rPr lang="en-US" i="1" dirty="0" smtClean="0">
                <a:solidFill>
                  <a:srgbClr val="3366FF"/>
                </a:solidFill>
              </a:rPr>
              <a:t>any data will fit</a:t>
            </a:r>
          </a:p>
          <a:p>
            <a:endParaRPr lang="en-US" i="1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Hadoop framework consists on two main layers</a:t>
            </a:r>
          </a:p>
          <a:p>
            <a:pPr lvl="1"/>
            <a:r>
              <a:rPr lang="en-US" sz="2300" dirty="0" smtClean="0">
                <a:solidFill>
                  <a:srgbClr val="292934"/>
                </a:solidFill>
              </a:rPr>
              <a:t>Distributed file system (HDFS)</a:t>
            </a:r>
          </a:p>
          <a:p>
            <a:pPr lvl="1"/>
            <a:r>
              <a:rPr lang="en-US" sz="2300" dirty="0" smtClean="0">
                <a:solidFill>
                  <a:srgbClr val="292934"/>
                </a:solidFill>
              </a:rPr>
              <a:t>Execution engine (</a:t>
            </a:r>
            <a:r>
              <a:rPr lang="en-US" sz="2300" dirty="0" err="1" smtClean="0">
                <a:solidFill>
                  <a:srgbClr val="292934"/>
                </a:solidFill>
              </a:rPr>
              <a:t>MapReduce</a:t>
            </a:r>
            <a:r>
              <a:rPr lang="en-US" sz="2300" dirty="0" smtClean="0">
                <a:solidFill>
                  <a:srgbClr val="292934"/>
                </a:solidFill>
              </a:rPr>
              <a:t>)</a:t>
            </a:r>
            <a:endParaRPr lang="en-US" sz="2300" dirty="0">
              <a:solidFill>
                <a:srgbClr val="2929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2121"/>
          </a:xfrm>
        </p:spPr>
        <p:txBody>
          <a:bodyPr/>
          <a:lstStyle/>
          <a:p>
            <a:r>
              <a:rPr lang="en-US" dirty="0" smtClean="0"/>
              <a:t>Reading/Writing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8105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Recall: Any data will fit in Hadoop, so </a:t>
            </a:r>
            <a:r>
              <a:rPr lang="en-US" b="1" dirty="0" smtClean="0">
                <a:solidFill>
                  <a:srgbClr val="800000"/>
                </a:solidFill>
              </a:rPr>
              <a:t>how does Hadoop understand/read the data?</a:t>
            </a:r>
          </a:p>
          <a:p>
            <a:endParaRPr lang="en-US" dirty="0" smtClean="0"/>
          </a:p>
          <a:p>
            <a:r>
              <a:rPr lang="en-US" dirty="0" smtClean="0"/>
              <a:t>User-pluggable class </a:t>
            </a:r>
            <a:r>
              <a:rPr lang="en-US" dirty="0" smtClean="0">
                <a:solidFill>
                  <a:srgbClr val="3366FF"/>
                </a:solidFill>
              </a:rPr>
              <a:t>“</a:t>
            </a:r>
            <a:r>
              <a:rPr lang="en-US" i="1" dirty="0" smtClean="0">
                <a:solidFill>
                  <a:srgbClr val="3366FF"/>
                </a:solidFill>
              </a:rPr>
              <a:t>Input Format</a:t>
            </a:r>
            <a:r>
              <a:rPr lang="en-US" dirty="0" smtClean="0">
                <a:solidFill>
                  <a:srgbClr val="3366FF"/>
                </a:solidFill>
              </a:rPr>
              <a:t>”</a:t>
            </a:r>
          </a:p>
          <a:p>
            <a:pPr lvl="1"/>
            <a:r>
              <a:rPr lang="en-US" dirty="0" smtClean="0"/>
              <a:t>Input formats know how to parse and read the data (convert byte stream to records)</a:t>
            </a:r>
          </a:p>
          <a:p>
            <a:pPr lvl="1"/>
            <a:r>
              <a:rPr lang="en-US" dirty="0" smtClean="0"/>
              <a:t>Each record is then passed to the mapper for processing</a:t>
            </a:r>
          </a:p>
          <a:p>
            <a:endParaRPr lang="en-US" dirty="0"/>
          </a:p>
          <a:p>
            <a:r>
              <a:rPr lang="en-US" dirty="0" smtClean="0"/>
              <a:t>Hadoop provides </a:t>
            </a:r>
            <a:r>
              <a:rPr lang="en-US" i="1" dirty="0" smtClean="0">
                <a:solidFill>
                  <a:srgbClr val="3366FF"/>
                </a:solidFill>
              </a:rPr>
              <a:t>built-in </a:t>
            </a:r>
            <a:r>
              <a:rPr lang="en-US" dirty="0" smtClean="0"/>
              <a:t>Input Formats for reading </a:t>
            </a:r>
            <a:r>
              <a:rPr lang="en-US" i="1" dirty="0" smtClean="0">
                <a:solidFill>
                  <a:srgbClr val="3366FF"/>
                </a:solidFill>
              </a:rPr>
              <a:t>text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i="1" dirty="0" smtClean="0">
                <a:solidFill>
                  <a:srgbClr val="3366FF"/>
                </a:solidFill>
              </a:rPr>
              <a:t>sequence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files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557391" y="3432105"/>
            <a:ext cx="7371329" cy="3075131"/>
            <a:chOff x="1557391" y="3432105"/>
            <a:chExt cx="7371329" cy="3075131"/>
          </a:xfrm>
        </p:grpSpPr>
        <p:pic>
          <p:nvPicPr>
            <p:cNvPr id="5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20" y="3432105"/>
              <a:ext cx="4572000" cy="307513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3235744" y="3749317"/>
              <a:ext cx="2011000" cy="27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557391" y="3749317"/>
              <a:ext cx="1799315" cy="1451349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>
              <a:stCxn id="10" idx="6"/>
              <a:endCxn id="10" idx="2"/>
            </p:cNvCxnSpPr>
            <p:nvPr/>
          </p:nvCxnSpPr>
          <p:spPr>
            <a:xfrm flipH="1">
              <a:off x="1557391" y="4474992"/>
              <a:ext cx="179931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65638" y="3945855"/>
              <a:ext cx="97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Map code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60998" y="4642503"/>
              <a:ext cx="1202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Input Format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4" idx="0"/>
              <a:endCxn id="13" idx="2"/>
            </p:cNvCxnSpPr>
            <p:nvPr/>
          </p:nvCxnSpPr>
          <p:spPr>
            <a:xfrm flipH="1" flipV="1">
              <a:off x="2452197" y="4253632"/>
              <a:ext cx="10025" cy="38887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2604597" y="4269970"/>
              <a:ext cx="10025" cy="38887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273157" y="4256072"/>
              <a:ext cx="10025" cy="38887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57200" y="5684449"/>
            <a:ext cx="3398476" cy="695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same for writing </a:t>
            </a:r>
            <a:r>
              <a:rPr lang="en-US" dirty="0" smtClean="0">
                <a:sym typeface="Wingdings"/>
              </a:rPr>
              <a:t></a:t>
            </a:r>
          </a:p>
          <a:p>
            <a:pPr algn="ctr"/>
            <a:r>
              <a:rPr lang="en-US" dirty="0" smtClean="0">
                <a:sym typeface="Wingdings"/>
              </a:rPr>
              <a:t> “Output Formats”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356720" y="3749318"/>
            <a:ext cx="3954406" cy="1618860"/>
          </a:xfrm>
          <a:prstGeom prst="cloudCallout">
            <a:avLst>
              <a:gd name="adj1" fmla="val -33384"/>
              <a:gd name="adj2" fmla="val 791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Formats can do a lot of magic to change the job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7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266700" y="1068388"/>
            <a:ext cx="6102350" cy="481012"/>
          </a:xfrm>
          <a:prstGeom prst="rect">
            <a:avLst/>
          </a:prstGeom>
          <a:solidFill>
            <a:srgbClr val="E8E8ED"/>
          </a:solidFill>
          <a:ln w="12700">
            <a:solidFill>
              <a:srgbClr val="22210C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490538"/>
            <a:ext cx="8706506" cy="498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Back to Joining Large &amp; Small Datasets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7B958-D223-724B-8EFE-5EDFF459C407}" type="slidenum">
              <a:rPr lang="ar-sa" sz="1400">
                <a:solidFill>
                  <a:srgbClr val="FFFFFF"/>
                </a:solidFill>
              </a:rPr>
              <a:pPr eaLnBrk="1" hangingPunct="1"/>
              <a:t>21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Can 5"/>
          <p:cNvSpPr>
            <a:spLocks noChangeArrowheads="1"/>
          </p:cNvSpPr>
          <p:nvPr/>
        </p:nvSpPr>
        <p:spPr bwMode="auto">
          <a:xfrm>
            <a:off x="266700" y="5435600"/>
            <a:ext cx="1371600" cy="1346200"/>
          </a:xfrm>
          <a:prstGeom prst="can">
            <a:avLst>
              <a:gd name="adj" fmla="val 16509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n 6"/>
          <p:cNvSpPr>
            <a:spLocks noChangeArrowheads="1"/>
          </p:cNvSpPr>
          <p:nvPr/>
        </p:nvSpPr>
        <p:spPr bwMode="auto">
          <a:xfrm>
            <a:off x="1778000" y="5435600"/>
            <a:ext cx="1371600" cy="1346200"/>
          </a:xfrm>
          <a:prstGeom prst="can">
            <a:avLst>
              <a:gd name="adj" fmla="val 17454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n 7"/>
          <p:cNvSpPr>
            <a:spLocks noChangeArrowheads="1"/>
          </p:cNvSpPr>
          <p:nvPr/>
        </p:nvSpPr>
        <p:spPr bwMode="auto">
          <a:xfrm>
            <a:off x="3251200" y="5435600"/>
            <a:ext cx="1371600" cy="1346200"/>
          </a:xfrm>
          <a:prstGeom prst="can">
            <a:avLst>
              <a:gd name="adj" fmla="val 14625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n 8"/>
          <p:cNvSpPr>
            <a:spLocks noChangeArrowheads="1"/>
          </p:cNvSpPr>
          <p:nvPr/>
        </p:nvSpPr>
        <p:spPr bwMode="auto">
          <a:xfrm>
            <a:off x="4749800" y="5435600"/>
            <a:ext cx="1371600" cy="1346200"/>
          </a:xfrm>
          <a:prstGeom prst="can">
            <a:avLst>
              <a:gd name="adj" fmla="val 16509"/>
            </a:avLst>
          </a:prstGeom>
          <a:solidFill>
            <a:srgbClr val="E8E8E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38100" dist="25401" dir="2700000" algn="br" rotWithShape="0">
              <a:srgbClr val="00000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968" name="Group 76"/>
          <p:cNvGrpSpPr>
            <a:grpSpLocks/>
          </p:cNvGrpSpPr>
          <p:nvPr/>
        </p:nvGrpSpPr>
        <p:grpSpPr bwMode="auto">
          <a:xfrm>
            <a:off x="3392488" y="6256338"/>
            <a:ext cx="622300" cy="406400"/>
            <a:chOff x="4229100" y="2070100"/>
            <a:chExt cx="622300" cy="4064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229100" y="20701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389437" y="22987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>
              <a:spLocks noChangeArrowheads="1"/>
            </p:cNvSpPr>
            <p:nvPr/>
          </p:nvSpPr>
          <p:spPr bwMode="auto">
            <a:xfrm>
              <a:off x="4630737" y="2293937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>
              <a:spLocks noChangeArrowheads="1"/>
            </p:cNvSpPr>
            <p:nvPr/>
          </p:nvSpPr>
          <p:spPr bwMode="auto">
            <a:xfrm>
              <a:off x="4500562" y="21415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287837" y="2133600"/>
              <a:ext cx="111125" cy="109537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1" name="Group 74"/>
          <p:cNvGrpSpPr>
            <a:grpSpLocks/>
          </p:cNvGrpSpPr>
          <p:nvPr/>
        </p:nvGrpSpPr>
        <p:grpSpPr bwMode="auto">
          <a:xfrm>
            <a:off x="331788" y="5764213"/>
            <a:ext cx="622300" cy="406400"/>
            <a:chOff x="4533900" y="3289300"/>
            <a:chExt cx="622300" cy="4064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33900" y="3289300"/>
              <a:ext cx="622300" cy="406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>
              <a:spLocks noChangeArrowheads="1"/>
            </p:cNvSpPr>
            <p:nvPr/>
          </p:nvSpPr>
          <p:spPr bwMode="auto">
            <a:xfrm>
              <a:off x="4600575" y="33178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exagon 31"/>
            <p:cNvSpPr>
              <a:spLocks noChangeArrowheads="1"/>
            </p:cNvSpPr>
            <p:nvPr/>
          </p:nvSpPr>
          <p:spPr bwMode="auto">
            <a:xfrm>
              <a:off x="4627562" y="3513137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Isosceles Triangle 32"/>
            <p:cNvSpPr>
              <a:spLocks noChangeArrowheads="1"/>
            </p:cNvSpPr>
            <p:nvPr/>
          </p:nvSpPr>
          <p:spPr bwMode="auto">
            <a:xfrm>
              <a:off x="4867275" y="33305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Isosceles Triangle 33"/>
            <p:cNvSpPr>
              <a:spLocks noChangeArrowheads="1"/>
            </p:cNvSpPr>
            <p:nvPr/>
          </p:nvSpPr>
          <p:spPr bwMode="auto">
            <a:xfrm>
              <a:off x="4867275" y="3521075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2" name="Group 81"/>
          <p:cNvGrpSpPr>
            <a:grpSpLocks/>
          </p:cNvGrpSpPr>
          <p:nvPr/>
        </p:nvGrpSpPr>
        <p:grpSpPr bwMode="auto">
          <a:xfrm>
            <a:off x="4870450" y="6232525"/>
            <a:ext cx="622300" cy="406400"/>
            <a:chOff x="2891536" y="2471928"/>
            <a:chExt cx="622300" cy="406400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891536" y="2471928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Isosceles Triangle 44"/>
            <p:cNvSpPr>
              <a:spLocks noChangeArrowheads="1"/>
            </p:cNvSpPr>
            <p:nvPr/>
          </p:nvSpPr>
          <p:spPr bwMode="auto">
            <a:xfrm>
              <a:off x="3293174" y="2695766"/>
              <a:ext cx="182562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Hexagon 45"/>
            <p:cNvSpPr>
              <a:spLocks noChangeArrowheads="1"/>
            </p:cNvSpPr>
            <p:nvPr/>
          </p:nvSpPr>
          <p:spPr bwMode="auto">
            <a:xfrm>
              <a:off x="3112199" y="2543366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950274" y="2700528"/>
              <a:ext cx="111125" cy="1095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3" name="Group 82"/>
          <p:cNvGrpSpPr>
            <a:grpSpLocks/>
          </p:cNvGrpSpPr>
          <p:nvPr/>
        </p:nvGrpSpPr>
        <p:grpSpPr bwMode="auto">
          <a:xfrm>
            <a:off x="2487613" y="5759450"/>
            <a:ext cx="622300" cy="406400"/>
            <a:chOff x="1913636" y="1719072"/>
            <a:chExt cx="622300" cy="406400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913636" y="1719072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Isosceles Triangle 66"/>
            <p:cNvSpPr>
              <a:spLocks noChangeArrowheads="1"/>
            </p:cNvSpPr>
            <p:nvPr/>
          </p:nvSpPr>
          <p:spPr bwMode="auto">
            <a:xfrm>
              <a:off x="2315273" y="1942910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>
              <a:spLocks noChangeArrowheads="1"/>
            </p:cNvSpPr>
            <p:nvPr/>
          </p:nvSpPr>
          <p:spPr bwMode="auto">
            <a:xfrm>
              <a:off x="2134298" y="1790510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972373" y="1947672"/>
              <a:ext cx="111125" cy="1095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4" name="Group 78"/>
          <p:cNvGrpSpPr>
            <a:grpSpLocks/>
          </p:cNvGrpSpPr>
          <p:nvPr/>
        </p:nvGrpSpPr>
        <p:grpSpPr bwMode="auto">
          <a:xfrm>
            <a:off x="3900488" y="5735638"/>
            <a:ext cx="622300" cy="406400"/>
            <a:chOff x="453136" y="2150872"/>
            <a:chExt cx="622300" cy="406400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53136" y="2150872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Isosceles Triangle 54"/>
            <p:cNvSpPr>
              <a:spLocks noChangeArrowheads="1"/>
            </p:cNvSpPr>
            <p:nvPr/>
          </p:nvSpPr>
          <p:spPr bwMode="auto">
            <a:xfrm>
              <a:off x="854773" y="2374709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>
              <a:spLocks noChangeArrowheads="1"/>
            </p:cNvSpPr>
            <p:nvPr/>
          </p:nvSpPr>
          <p:spPr bwMode="auto">
            <a:xfrm>
              <a:off x="673798" y="2222309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11873" y="2379472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24573" y="2214372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5" name="Group 79"/>
          <p:cNvGrpSpPr>
            <a:grpSpLocks/>
          </p:cNvGrpSpPr>
          <p:nvPr/>
        </p:nvGrpSpPr>
        <p:grpSpPr bwMode="auto">
          <a:xfrm>
            <a:off x="1811338" y="5748338"/>
            <a:ext cx="622300" cy="406400"/>
            <a:chOff x="1651000" y="2738628"/>
            <a:chExt cx="622300" cy="406400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651000" y="2738628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Isosceles Triangle 58"/>
            <p:cNvSpPr>
              <a:spLocks noChangeArrowheads="1"/>
            </p:cNvSpPr>
            <p:nvPr/>
          </p:nvSpPr>
          <p:spPr bwMode="auto">
            <a:xfrm>
              <a:off x="2052637" y="29624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709737" y="2967228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Isosceles Triangle 70"/>
            <p:cNvSpPr>
              <a:spLocks noChangeArrowheads="1"/>
            </p:cNvSpPr>
            <p:nvPr/>
          </p:nvSpPr>
          <p:spPr bwMode="auto">
            <a:xfrm>
              <a:off x="2014537" y="28100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Isosceles Triangle 71"/>
            <p:cNvSpPr>
              <a:spLocks noChangeArrowheads="1"/>
            </p:cNvSpPr>
            <p:nvPr/>
          </p:nvSpPr>
          <p:spPr bwMode="auto">
            <a:xfrm>
              <a:off x="1874837" y="2962465"/>
              <a:ext cx="182563" cy="1143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811337" y="2814828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6" name="Group 80"/>
          <p:cNvGrpSpPr>
            <a:grpSpLocks/>
          </p:cNvGrpSpPr>
          <p:nvPr/>
        </p:nvGrpSpPr>
        <p:grpSpPr bwMode="auto">
          <a:xfrm>
            <a:off x="879475" y="6253163"/>
            <a:ext cx="622300" cy="406400"/>
            <a:chOff x="2745486" y="3440684"/>
            <a:chExt cx="622300" cy="406400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745486" y="3440684"/>
              <a:ext cx="622300" cy="4064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>
              <a:spLocks noChangeArrowheads="1"/>
            </p:cNvSpPr>
            <p:nvPr/>
          </p:nvSpPr>
          <p:spPr bwMode="auto">
            <a:xfrm>
              <a:off x="2953449" y="3499421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791524" y="3656584"/>
              <a:ext cx="111125" cy="1095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>
              <a:spLocks noChangeArrowheads="1"/>
            </p:cNvSpPr>
            <p:nvPr/>
          </p:nvSpPr>
          <p:spPr bwMode="auto">
            <a:xfrm>
              <a:off x="3105849" y="3651821"/>
              <a:ext cx="177800" cy="1524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7" name="Group 188"/>
          <p:cNvGrpSpPr>
            <a:grpSpLocks/>
          </p:cNvGrpSpPr>
          <p:nvPr/>
        </p:nvGrpSpPr>
        <p:grpSpPr bwMode="auto">
          <a:xfrm>
            <a:off x="509588" y="1119188"/>
            <a:ext cx="1355725" cy="338137"/>
            <a:chOff x="9283700" y="1898134"/>
            <a:chExt cx="1355782" cy="338554"/>
          </a:xfrm>
        </p:grpSpPr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9283700" y="1985554"/>
              <a:ext cx="273061" cy="1923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81" name="TextBox 176"/>
            <p:cNvSpPr txBox="1">
              <a:spLocks noChangeArrowheads="1"/>
            </p:cNvSpPr>
            <p:nvPr/>
          </p:nvSpPr>
          <p:spPr bwMode="auto">
            <a:xfrm>
              <a:off x="9569958" y="1898134"/>
              <a:ext cx="1069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Dataset A</a:t>
              </a:r>
            </a:p>
          </p:txBody>
        </p:sp>
      </p:grpSp>
      <p:grpSp>
        <p:nvGrpSpPr>
          <p:cNvPr id="40978" name="Group 189"/>
          <p:cNvGrpSpPr>
            <a:grpSpLocks/>
          </p:cNvGrpSpPr>
          <p:nvPr/>
        </p:nvGrpSpPr>
        <p:grpSpPr bwMode="auto">
          <a:xfrm>
            <a:off x="2274888" y="1119188"/>
            <a:ext cx="1371600" cy="338137"/>
            <a:chOff x="10769600" y="1898134"/>
            <a:chExt cx="1371912" cy="338554"/>
          </a:xfrm>
        </p:grpSpPr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10769600" y="1985554"/>
              <a:ext cx="273112" cy="192325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9" name="TextBox 177"/>
            <p:cNvSpPr txBox="1">
              <a:spLocks noChangeArrowheads="1"/>
            </p:cNvSpPr>
            <p:nvPr/>
          </p:nvSpPr>
          <p:spPr bwMode="auto">
            <a:xfrm>
              <a:off x="11055858" y="1898134"/>
              <a:ext cx="10856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Dataset B</a:t>
              </a:r>
            </a:p>
          </p:txBody>
        </p:sp>
      </p:grpSp>
      <p:grpSp>
        <p:nvGrpSpPr>
          <p:cNvPr id="40979" name="Group 190"/>
          <p:cNvGrpSpPr>
            <a:grpSpLocks/>
          </p:cNvGrpSpPr>
          <p:nvPr/>
        </p:nvGrpSpPr>
        <p:grpSpPr bwMode="auto">
          <a:xfrm>
            <a:off x="4014788" y="1112838"/>
            <a:ext cx="2257425" cy="350837"/>
            <a:chOff x="9316852" y="999490"/>
            <a:chExt cx="2256914" cy="352028"/>
          </a:xfrm>
        </p:grpSpPr>
        <p:sp>
          <p:nvSpPr>
            <p:cNvPr id="173" name="Isosceles Triangle 172"/>
            <p:cNvSpPr>
              <a:spLocks noChangeArrowheads="1"/>
            </p:cNvSpPr>
            <p:nvPr/>
          </p:nvSpPr>
          <p:spPr bwMode="auto">
            <a:xfrm>
              <a:off x="9546987" y="1236830"/>
              <a:ext cx="182522" cy="114688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Hexagon 173"/>
            <p:cNvSpPr>
              <a:spLocks noChangeArrowheads="1"/>
            </p:cNvSpPr>
            <p:nvPr/>
          </p:nvSpPr>
          <p:spPr bwMode="auto">
            <a:xfrm>
              <a:off x="9316852" y="1118956"/>
              <a:ext cx="177760" cy="15291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>
              <a:off x="9581904" y="1029754"/>
              <a:ext cx="109513" cy="1099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77" name="TextBox 178"/>
            <p:cNvSpPr txBox="1">
              <a:spLocks noChangeArrowheads="1"/>
            </p:cNvSpPr>
            <p:nvPr/>
          </p:nvSpPr>
          <p:spPr bwMode="auto">
            <a:xfrm>
              <a:off x="9762052" y="999490"/>
              <a:ext cx="18117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Different join keys</a:t>
              </a:r>
            </a:p>
          </p:txBody>
        </p:sp>
      </p:grpSp>
      <p:sp>
        <p:nvSpPr>
          <p:cNvPr id="40980" name="TextBox 179"/>
          <p:cNvSpPr txBox="1">
            <a:spLocks noChangeArrowheads="1"/>
          </p:cNvSpPr>
          <p:nvPr/>
        </p:nvSpPr>
        <p:spPr bwMode="auto">
          <a:xfrm>
            <a:off x="6757988" y="6010275"/>
            <a:ext cx="230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HDFS stores data blocks </a:t>
            </a:r>
            <a:endParaRPr lang="en-US" sz="1400">
              <a:solidFill>
                <a:srgbClr val="800000"/>
              </a:solidFill>
            </a:endParaRPr>
          </a:p>
          <a:p>
            <a:pPr eaLnBrk="1" hangingPunct="1"/>
            <a:r>
              <a:rPr lang="en-US" sz="1400" b="1">
                <a:solidFill>
                  <a:srgbClr val="800000"/>
                </a:solidFill>
              </a:rPr>
              <a:t>(Replicas are not shown)</a:t>
            </a:r>
          </a:p>
        </p:txBody>
      </p:sp>
      <p:sp>
        <p:nvSpPr>
          <p:cNvPr id="183" name="Right Brace 182"/>
          <p:cNvSpPr/>
          <p:nvPr/>
        </p:nvSpPr>
        <p:spPr>
          <a:xfrm>
            <a:off x="6369050" y="5583238"/>
            <a:ext cx="355600" cy="1173162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97" name="Group 40996"/>
          <p:cNvGrpSpPr/>
          <p:nvPr/>
        </p:nvGrpSpPr>
        <p:grpSpPr>
          <a:xfrm>
            <a:off x="209634" y="3247421"/>
            <a:ext cx="5965658" cy="3212117"/>
            <a:chOff x="182563" y="3835400"/>
            <a:chExt cx="5965658" cy="3212117"/>
          </a:xfrm>
        </p:grpSpPr>
        <p:sp>
          <p:nvSpPr>
            <p:cNvPr id="133" name="Oval 132"/>
            <p:cNvSpPr/>
            <p:nvPr/>
          </p:nvSpPr>
          <p:spPr bwMode="auto">
            <a:xfrm>
              <a:off x="5031184" y="4559490"/>
              <a:ext cx="1117037" cy="5208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Mapper </a:t>
              </a:r>
              <a:r>
                <a:rPr lang="en-US" sz="1400" dirty="0" smtClean="0"/>
                <a:t>N</a:t>
              </a:r>
              <a:endParaRPr lang="en-US" sz="1400" dirty="0"/>
            </a:p>
          </p:txBody>
        </p:sp>
        <p:cxnSp>
          <p:nvCxnSpPr>
            <p:cNvPr id="135" name="Straight Arrow Connector 134"/>
            <p:cNvCxnSpPr>
              <a:stCxn id="28" idx="0"/>
              <a:endCxn id="139" idx="4"/>
            </p:cNvCxnSpPr>
            <p:nvPr/>
          </p:nvCxnSpPr>
          <p:spPr bwMode="auto">
            <a:xfrm flipV="1">
              <a:off x="615867" y="5080327"/>
              <a:ext cx="125215" cy="12718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 bwMode="auto">
            <a:xfrm>
              <a:off x="182563" y="4559490"/>
              <a:ext cx="1117037" cy="5208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Mapper 1</a:t>
              </a:r>
            </a:p>
          </p:txBody>
        </p:sp>
        <p:cxnSp>
          <p:nvCxnSpPr>
            <p:cNvPr id="141" name="Straight Arrow Connector 140"/>
            <p:cNvCxnSpPr>
              <a:stCxn id="62" idx="0"/>
              <a:endCxn id="139" idx="4"/>
            </p:cNvCxnSpPr>
            <p:nvPr/>
          </p:nvCxnSpPr>
          <p:spPr bwMode="auto">
            <a:xfrm flipH="1" flipV="1">
              <a:off x="741082" y="5080327"/>
              <a:ext cx="422472" cy="1760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 bwMode="auto">
            <a:xfrm>
              <a:off x="2658687" y="4559490"/>
              <a:ext cx="1117037" cy="5208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Mapper 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  <p:cxnSp>
          <p:nvCxnSpPr>
            <p:cNvPr id="145" name="Straight Arrow Connector 144"/>
            <p:cNvCxnSpPr>
              <a:stCxn id="58" idx="0"/>
              <a:endCxn id="143" idx="4"/>
            </p:cNvCxnSpPr>
            <p:nvPr/>
          </p:nvCxnSpPr>
          <p:spPr bwMode="auto">
            <a:xfrm flipV="1">
              <a:off x="2095417" y="5080327"/>
              <a:ext cx="1121789" cy="1255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>
              <a:off x="4030663" y="4838700"/>
              <a:ext cx="72707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 bwMode="auto">
            <a:xfrm flipV="1">
              <a:off x="3251200" y="3835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 bwMode="auto">
            <a:xfrm flipV="1">
              <a:off x="784225" y="3835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 bwMode="auto">
            <a:xfrm flipV="1">
              <a:off x="5651500" y="38354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10" idx="1"/>
              <a:endCxn id="139" idx="5"/>
            </p:cNvCxnSpPr>
            <p:nvPr/>
          </p:nvCxnSpPr>
          <p:spPr>
            <a:xfrm flipH="1" flipV="1">
              <a:off x="1136014" y="5004052"/>
              <a:ext cx="2229403" cy="2043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8" idx="0"/>
              <a:endCxn id="143" idx="3"/>
            </p:cNvCxnSpPr>
            <p:nvPr/>
          </p:nvCxnSpPr>
          <p:spPr>
            <a:xfrm flipV="1">
              <a:off x="615867" y="5004052"/>
              <a:ext cx="2206406" cy="1348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0"/>
              <a:endCxn id="143" idx="4"/>
            </p:cNvCxnSpPr>
            <p:nvPr/>
          </p:nvCxnSpPr>
          <p:spPr>
            <a:xfrm flipH="1" flipV="1">
              <a:off x="3217206" y="5080327"/>
              <a:ext cx="459361" cy="1763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3" idx="0"/>
              <a:endCxn id="133" idx="4"/>
            </p:cNvCxnSpPr>
            <p:nvPr/>
          </p:nvCxnSpPr>
          <p:spPr>
            <a:xfrm flipV="1">
              <a:off x="5154529" y="5080327"/>
              <a:ext cx="435174" cy="1740177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4" name="Straight Arrow Connector 40993"/>
            <p:cNvCxnSpPr>
              <a:stCxn id="10" idx="0"/>
              <a:endCxn id="133" idx="3"/>
            </p:cNvCxnSpPr>
            <p:nvPr/>
          </p:nvCxnSpPr>
          <p:spPr>
            <a:xfrm flipV="1">
              <a:off x="3676567" y="5004052"/>
              <a:ext cx="1518203" cy="1840265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6" name="Straight Arrow Connector 40995"/>
            <p:cNvCxnSpPr>
              <a:stCxn id="28" idx="3"/>
              <a:endCxn id="133" idx="2"/>
            </p:cNvCxnSpPr>
            <p:nvPr/>
          </p:nvCxnSpPr>
          <p:spPr>
            <a:xfrm flipV="1">
              <a:off x="927017" y="4819909"/>
              <a:ext cx="4104167" cy="1735483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Content Placeholder 2"/>
          <p:cNvSpPr>
            <a:spLocks noGrp="1"/>
          </p:cNvSpPr>
          <p:nvPr>
            <p:ph idx="1"/>
          </p:nvPr>
        </p:nvSpPr>
        <p:spPr>
          <a:xfrm>
            <a:off x="266700" y="1781615"/>
            <a:ext cx="8593794" cy="1465805"/>
          </a:xfrm>
        </p:spPr>
        <p:txBody>
          <a:bodyPr>
            <a:noAutofit/>
          </a:bodyPr>
          <a:lstStyle/>
          <a:p>
            <a:r>
              <a:rPr lang="en-US" sz="2000" dirty="0"/>
              <a:t>Every map task processes one block from A and the entire B</a:t>
            </a:r>
          </a:p>
          <a:p>
            <a:endParaRPr lang="en-US" sz="1200" b="1" dirty="0" smtClean="0"/>
          </a:p>
          <a:p>
            <a:r>
              <a:rPr lang="en-US" sz="2000" dirty="0" smtClean="0">
                <a:solidFill>
                  <a:srgbClr val="3366FF"/>
                </a:solidFill>
              </a:rPr>
              <a:t>How does a single mapper reads multiple splits (from different datasets)?</a:t>
            </a:r>
          </a:p>
          <a:p>
            <a:pPr lvl="1"/>
            <a:r>
              <a:rPr lang="en-US" sz="1600" dirty="0" smtClean="0">
                <a:solidFill>
                  <a:srgbClr val="3366FF"/>
                </a:solidFill>
              </a:rPr>
              <a:t>Customized input formats</a:t>
            </a:r>
            <a:endParaRPr 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1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65388"/>
            <a:ext cx="8229600" cy="4511612"/>
          </a:xfrm>
        </p:spPr>
        <p:txBody>
          <a:bodyPr/>
          <a:lstStyle/>
          <a:p>
            <a:r>
              <a:rPr lang="en-US" b="1" dirty="0" smtClean="0"/>
              <a:t>Java language </a:t>
            </a:r>
          </a:p>
          <a:p>
            <a:endParaRPr lang="en-US" dirty="0"/>
          </a:p>
          <a:p>
            <a:r>
              <a:rPr lang="en-US" b="1" dirty="0" smtClean="0"/>
              <a:t>High-Level Languages</a:t>
            </a:r>
          </a:p>
          <a:p>
            <a:pPr lvl="1"/>
            <a:r>
              <a:rPr lang="en-US" dirty="0" smtClean="0"/>
              <a:t>Hive  (Facebook)</a:t>
            </a:r>
          </a:p>
          <a:p>
            <a:pPr lvl="1"/>
            <a:r>
              <a:rPr lang="en-US" dirty="0" smtClean="0"/>
              <a:t>Pig   (Yahoo)</a:t>
            </a:r>
          </a:p>
          <a:p>
            <a:pPr lvl="1"/>
            <a:r>
              <a:rPr lang="en-US" dirty="0" err="1" smtClean="0"/>
              <a:t>Jaql</a:t>
            </a:r>
            <a:r>
              <a:rPr lang="en-US" dirty="0" smtClean="0"/>
              <a:t>  (IBM)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72D1B-DF69-A249-BF8B-DACB35AEF7A9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38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40" y="49624"/>
            <a:ext cx="4063765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Java Code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0" y="798336"/>
            <a:ext cx="9144000" cy="154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3322"/>
            <a:ext cx="9144000" cy="451467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4144629" y="4703426"/>
            <a:ext cx="558199" cy="20237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02828" y="5401264"/>
            <a:ext cx="823344" cy="265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9837" y="5135719"/>
            <a:ext cx="170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Job configuration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408990" y="2300039"/>
            <a:ext cx="558199" cy="13409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67189" y="2300039"/>
            <a:ext cx="168564" cy="589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0" y="2035545"/>
            <a:ext cx="1042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Map class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8104699" y="3639892"/>
            <a:ext cx="558199" cy="9239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345077" y="4173073"/>
            <a:ext cx="285903" cy="767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36757" y="4938153"/>
            <a:ext cx="1332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Reduce class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2326233" y="1489432"/>
            <a:ext cx="558199" cy="769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847576" y="1601088"/>
            <a:ext cx="823344" cy="265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4585" y="1335543"/>
            <a:ext cx="1820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Import Hadoop libs</a:t>
            </a:r>
            <a:endParaRPr lang="en-US" sz="1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1486"/>
          </a:xfrm>
        </p:spPr>
        <p:txBody>
          <a:bodyPr/>
          <a:lstStyle/>
          <a:p>
            <a:r>
              <a:rPr lang="en-US" dirty="0" smtClean="0"/>
              <a:t>High-level language on top of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Like SQL on top of DBMSs</a:t>
            </a:r>
          </a:p>
          <a:p>
            <a:pPr lvl="1"/>
            <a:endParaRPr lang="en-US" dirty="0"/>
          </a:p>
          <a:p>
            <a:r>
              <a:rPr lang="en-US" dirty="0" smtClean="0"/>
              <a:t>Support structured data, e.g., creating tables, as well as extensibility for un-structured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9" y="3721686"/>
            <a:ext cx="4586332" cy="1499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7293" y="3721686"/>
            <a:ext cx="3395651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 Table user (</a:t>
            </a:r>
            <a:r>
              <a:rPr lang="en-US" sz="1600" dirty="0" err="1" smtClean="0"/>
              <a:t>userID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age </a:t>
            </a:r>
            <a:r>
              <a:rPr lang="en-US" sz="1600" dirty="0" err="1" smtClean="0"/>
              <a:t>int</a:t>
            </a:r>
            <a:r>
              <a:rPr lang="en-US" sz="1600" dirty="0" smtClean="0"/>
              <a:t>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gender char)</a:t>
            </a:r>
          </a:p>
          <a:p>
            <a:r>
              <a:rPr lang="en-US" sz="1600" dirty="0" smtClean="0"/>
              <a:t>Row Format Delimited Fields;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8" y="5445037"/>
            <a:ext cx="4162978" cy="781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18382" y="5032013"/>
            <a:ext cx="3304562" cy="5847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 Data Local </a:t>
            </a:r>
            <a:r>
              <a:rPr lang="en-US" sz="1600" dirty="0" err="1" smtClean="0"/>
              <a:t>Inpath</a:t>
            </a:r>
            <a:r>
              <a:rPr lang="en-US" sz="1600" dirty="0" smtClean="0"/>
              <a:t> ‘/user/local/</a:t>
            </a:r>
            <a:r>
              <a:rPr lang="en-US" sz="1600" dirty="0" err="1" smtClean="0"/>
              <a:t>users.txt</a:t>
            </a:r>
            <a:r>
              <a:rPr lang="en-US" sz="1600" dirty="0" smtClean="0"/>
              <a:t>’ into Table user;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635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Hive To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60" y="3479954"/>
            <a:ext cx="5953413" cy="3128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385" y="1661617"/>
            <a:ext cx="4162978" cy="781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321736" y="2654567"/>
            <a:ext cx="652671" cy="8253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Group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" y="1524000"/>
            <a:ext cx="3932319" cy="268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74" y="3632120"/>
            <a:ext cx="5133164" cy="2621622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rot="5400000">
            <a:off x="1754809" y="4487508"/>
            <a:ext cx="1668079" cy="1119689"/>
          </a:xfrm>
          <a:prstGeom prst="bentUpArrow">
            <a:avLst>
              <a:gd name="adj1" fmla="val 25000"/>
              <a:gd name="adj2" fmla="val 21472"/>
              <a:gd name="adj3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05" y="1563705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Hadoop</a:t>
            </a:r>
            <a:r>
              <a:rPr lang="en-US" sz="2000" b="1" dirty="0" smtClean="0">
                <a:solidFill>
                  <a:srgbClr val="0000FF"/>
                </a:solidFill>
              </a:rPr>
              <a:t> is a distributed systems for processing large-scale datasets</a:t>
            </a:r>
          </a:p>
          <a:p>
            <a:pPr lvl="1"/>
            <a:r>
              <a:rPr lang="en-US" sz="1800" dirty="0" smtClean="0"/>
              <a:t>Scales to thousands of nodes and petabytes of data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Two main layers</a:t>
            </a:r>
          </a:p>
          <a:p>
            <a:pPr lvl="1"/>
            <a:r>
              <a:rPr lang="en-US" sz="1800" dirty="0" smtClean="0"/>
              <a:t>HDFS: Distributed file system(</a:t>
            </a:r>
            <a:r>
              <a:rPr lang="en-US" sz="1800" dirty="0" err="1" smtClean="0"/>
              <a:t>NameNode</a:t>
            </a:r>
            <a:r>
              <a:rPr lang="en-US" sz="1800" dirty="0" smtClean="0"/>
              <a:t> is centralized)</a:t>
            </a:r>
          </a:p>
          <a:p>
            <a:pPr lvl="1"/>
            <a:r>
              <a:rPr lang="en-US" sz="1800" dirty="0" err="1" smtClean="0"/>
              <a:t>MapReduce</a:t>
            </a:r>
            <a:r>
              <a:rPr lang="en-US" sz="1800" dirty="0" smtClean="0"/>
              <a:t>: Execution engine (</a:t>
            </a:r>
            <a:r>
              <a:rPr lang="en-US" sz="1800" dirty="0" err="1" smtClean="0"/>
              <a:t>JobTracker</a:t>
            </a:r>
            <a:r>
              <a:rPr lang="en-US" sz="1800" dirty="0" smtClean="0"/>
              <a:t> is centralized)</a:t>
            </a:r>
          </a:p>
          <a:p>
            <a:pPr lvl="1"/>
            <a:endParaRPr lang="en-US" sz="18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Simple data model, any format will fit</a:t>
            </a:r>
          </a:p>
          <a:p>
            <a:pPr lvl="1"/>
            <a:r>
              <a:rPr lang="en-US" sz="1800" dirty="0" smtClean="0"/>
              <a:t>At query time, specify how to read (write) the data using input (output) formats</a:t>
            </a:r>
          </a:p>
          <a:p>
            <a:pPr lvl="1"/>
            <a:endParaRPr lang="en-US" sz="18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Simple computation model based on Map-Reduce phases</a:t>
            </a:r>
          </a:p>
          <a:p>
            <a:pPr lvl="1"/>
            <a:r>
              <a:rPr lang="en-US" sz="1800" dirty="0" smtClean="0"/>
              <a:t>Very efficient in aggregation and joins</a:t>
            </a:r>
          </a:p>
          <a:p>
            <a:pPr lvl="1"/>
            <a:endParaRPr lang="en-US" sz="1800" dirty="0"/>
          </a:p>
          <a:p>
            <a:r>
              <a:rPr lang="en-US" sz="2200" b="1" dirty="0" smtClean="0">
                <a:solidFill>
                  <a:srgbClr val="0000FF"/>
                </a:solidFill>
              </a:rPr>
              <a:t>Higher-level Languages on top of </a:t>
            </a:r>
            <a:r>
              <a:rPr lang="en-US" sz="2200" b="1" dirty="0" err="1" smtClean="0">
                <a:solidFill>
                  <a:srgbClr val="0000FF"/>
                </a:solidFill>
              </a:rPr>
              <a:t>Hadoop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Hive, </a:t>
            </a:r>
            <a:r>
              <a:rPr lang="en-US" sz="1800" dirty="0" err="1" smtClean="0"/>
              <a:t>Jaql</a:t>
            </a:r>
            <a:r>
              <a:rPr lang="en-US" sz="1800" dirty="0" smtClean="0"/>
              <a:t>, Pig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9" y="226821"/>
            <a:ext cx="8424031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Summary: </a:t>
            </a:r>
            <a:r>
              <a:rPr lang="en-US" sz="3600" dirty="0" err="1" smtClean="0"/>
              <a:t>Hadoop</a:t>
            </a:r>
            <a:r>
              <a:rPr lang="en-US" sz="3600" dirty="0" smtClean="0"/>
              <a:t> vs. Other Systems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681087"/>
              </p:ext>
            </p:extLst>
          </p:nvPr>
        </p:nvGraphicFramePr>
        <p:xfrm>
          <a:off x="380311" y="1226321"/>
          <a:ext cx="8539240" cy="31908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6218"/>
                <a:gridCol w="3459793"/>
                <a:gridCol w="3153229"/>
              </a:tblGrid>
              <a:tr h="288560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Distributed Databases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Hadoop</a:t>
                      </a:r>
                      <a:endParaRPr lang="en-US" sz="1400" dirty="0"/>
                    </a:p>
                  </a:txBody>
                  <a:tcPr/>
                </a:tc>
              </a:tr>
              <a:tr h="77572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Computing Model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Notion of transactions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Transaction is the unit of work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ACID properties, Concurrency control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Notion of jobs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Job</a:t>
                      </a:r>
                      <a:r>
                        <a:rPr lang="en-US" sz="1400" baseline="0" dirty="0" smtClean="0"/>
                        <a:t> is the unit of work</a:t>
                      </a:r>
                      <a:endParaRPr lang="en-US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No c</a:t>
                      </a:r>
                      <a:r>
                        <a:rPr lang="en-US" sz="1400" baseline="0" dirty="0" smtClean="0"/>
                        <a:t>oncurrency control</a:t>
                      </a:r>
                      <a:endParaRPr lang="en-US" sz="1400" dirty="0"/>
                    </a:p>
                  </a:txBody>
                  <a:tcPr/>
                </a:tc>
              </a:tr>
              <a:tr h="6925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Data Model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Structured</a:t>
                      </a:r>
                      <a:r>
                        <a:rPr lang="en-US" sz="1400" baseline="0" dirty="0" smtClean="0"/>
                        <a:t> data with known schema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Read/Write mode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Any</a:t>
                      </a:r>
                      <a:r>
                        <a:rPr lang="en-US" sz="1400" baseline="0" dirty="0" smtClean="0"/>
                        <a:t> data will fit in any format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(un)(semi)structured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err="1" smtClean="0"/>
                        <a:t>ReadOnly</a:t>
                      </a:r>
                      <a:r>
                        <a:rPr lang="en-US" sz="1400" baseline="0" dirty="0" smtClean="0"/>
                        <a:t> mode</a:t>
                      </a:r>
                      <a:endParaRPr lang="en-US" sz="1400" dirty="0"/>
                    </a:p>
                  </a:txBody>
                  <a:tcPr/>
                </a:tc>
              </a:tr>
              <a:tr h="34252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Cost Model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Expensive</a:t>
                      </a:r>
                      <a:r>
                        <a:rPr lang="en-US" sz="1400" baseline="0" dirty="0" smtClean="0"/>
                        <a:t> servers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Cheap commodity machines </a:t>
                      </a:r>
                      <a:endParaRPr lang="en-US" sz="1400" dirty="0"/>
                    </a:p>
                  </a:txBody>
                  <a:tcPr/>
                </a:tc>
              </a:tr>
              <a:tr h="69254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Fault Tolerance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Failures are rare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Recovery mechanisms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 smtClean="0"/>
                        <a:t>Failures are common over thousands</a:t>
                      </a:r>
                      <a:r>
                        <a:rPr lang="en-US" sz="1400" baseline="0" dirty="0" smtClean="0"/>
                        <a:t> of machines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 smtClean="0"/>
                        <a:t>Simple yet efficient fault tolerance</a:t>
                      </a:r>
                      <a:endParaRPr lang="en-US" sz="1400" dirty="0"/>
                    </a:p>
                  </a:txBody>
                  <a:tcPr/>
                </a:tc>
              </a:tr>
              <a:tr h="2885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Key Characteristics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Efficiency, optimizations, fine-tuning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Scalability, flexibility, fault tolerance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662px-Cloud_compu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0" y="4558858"/>
            <a:ext cx="3348483" cy="219694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1387" y="4724442"/>
            <a:ext cx="5634938" cy="181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Cloud Computing</a:t>
            </a:r>
          </a:p>
          <a:p>
            <a:pPr lvl="1"/>
            <a:r>
              <a:rPr lang="en-US" sz="1600" dirty="0" smtClean="0"/>
              <a:t>A computing model where any computing infrastructure can run on the cloud</a:t>
            </a:r>
          </a:p>
          <a:p>
            <a:pPr lvl="1"/>
            <a:r>
              <a:rPr lang="en-US" sz="1600" dirty="0" smtClean="0"/>
              <a:t>Hardware &amp; Software are provided as remote services</a:t>
            </a:r>
          </a:p>
          <a:p>
            <a:pPr lvl="1"/>
            <a:r>
              <a:rPr lang="en-US" sz="1600" dirty="0" smtClean="0"/>
              <a:t>Elastic: grows and shrinks based on the user’s demand</a:t>
            </a:r>
          </a:p>
          <a:p>
            <a:pPr lvl="1"/>
            <a:r>
              <a:rPr lang="en-US" sz="1600" dirty="0" smtClean="0"/>
              <a:t>Example: Amazon EC2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is a </a:t>
            </a:r>
            <a:r>
              <a:rPr lang="en-US" b="1" i="1" dirty="0" smtClean="0">
                <a:solidFill>
                  <a:srgbClr val="0000FF"/>
                </a:solidFill>
              </a:rPr>
              <a:t>distributed</a:t>
            </a:r>
            <a:r>
              <a:rPr lang="en-US" dirty="0" smtClean="0"/>
              <a:t> system like </a:t>
            </a:r>
            <a:r>
              <a:rPr lang="en-US" b="1" i="1" dirty="0" smtClean="0">
                <a:solidFill>
                  <a:srgbClr val="0000FF"/>
                </a:solidFill>
              </a:rPr>
              <a:t>distributed databases</a:t>
            </a:r>
          </a:p>
          <a:p>
            <a:endParaRPr lang="en-US" b="1" i="1" dirty="0"/>
          </a:p>
          <a:p>
            <a:r>
              <a:rPr lang="en-US" b="1" dirty="0" smtClean="0">
                <a:solidFill>
                  <a:srgbClr val="800000"/>
                </a:solidFill>
              </a:rPr>
              <a:t>However, there are several key differences between the two infrastructures</a:t>
            </a:r>
          </a:p>
          <a:p>
            <a:pPr lvl="1"/>
            <a:r>
              <a:rPr lang="en-US" b="1" dirty="0" smtClean="0"/>
              <a:t>Data model</a:t>
            </a:r>
          </a:p>
          <a:p>
            <a:pPr lvl="1"/>
            <a:r>
              <a:rPr lang="en-US" b="1" dirty="0" smtClean="0"/>
              <a:t>Computing model</a:t>
            </a:r>
          </a:p>
          <a:p>
            <a:pPr lvl="1"/>
            <a:r>
              <a:rPr lang="en-US" b="1" dirty="0" smtClean="0"/>
              <a:t>Cost model</a:t>
            </a:r>
          </a:p>
          <a:p>
            <a:pPr lvl="1"/>
            <a:r>
              <a:rPr lang="en-US" b="1" dirty="0" smtClean="0"/>
              <a:t>Design objectives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Data Model is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31" y="4394311"/>
            <a:ext cx="3936926" cy="13257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Deal with tables and relations</a:t>
            </a:r>
          </a:p>
          <a:p>
            <a:r>
              <a:rPr lang="en-US" sz="1800" dirty="0" smtClean="0"/>
              <a:t>Must have a schema for data</a:t>
            </a:r>
          </a:p>
          <a:p>
            <a:r>
              <a:rPr lang="en-US" sz="1800" dirty="0" smtClean="0"/>
              <a:t>Data fragmentation &amp;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6" y="2390321"/>
            <a:ext cx="2868394" cy="1902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707" y="1910512"/>
            <a:ext cx="262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Distributed Databases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31537" y="4389109"/>
            <a:ext cx="3936926" cy="132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Deal with flat files in any format</a:t>
            </a:r>
          </a:p>
          <a:p>
            <a:r>
              <a:rPr lang="en-US" sz="1800" dirty="0" smtClean="0"/>
              <a:t>No schema for data</a:t>
            </a:r>
          </a:p>
          <a:p>
            <a:r>
              <a:rPr lang="en-US" sz="1800" dirty="0" smtClean="0"/>
              <a:t>Files are divide automatically into blocks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6250" y="1905310"/>
            <a:ext cx="10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Hadoop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591" y="2258080"/>
            <a:ext cx="2659393" cy="20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9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Computing Model is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1707" y="1910512"/>
            <a:ext cx="262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Distributed Databases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4375" y="1842015"/>
            <a:ext cx="10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Hadoop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2" y="2501900"/>
            <a:ext cx="4010202" cy="156793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90931" y="4394311"/>
            <a:ext cx="3936926" cy="13257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Notion of a transaction</a:t>
            </a:r>
          </a:p>
          <a:p>
            <a:r>
              <a:rPr lang="en-US" sz="1800" dirty="0" smtClean="0"/>
              <a:t>Transaction properties ACID</a:t>
            </a:r>
          </a:p>
          <a:p>
            <a:r>
              <a:rPr lang="en-US" sz="1800" dirty="0" smtClean="0"/>
              <a:t>Distributed transaction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41" y="2180214"/>
            <a:ext cx="3383220" cy="246992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866912" y="4650137"/>
            <a:ext cx="4064470" cy="132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Notion of a job divided into tasks</a:t>
            </a:r>
          </a:p>
          <a:p>
            <a:r>
              <a:rPr lang="en-US" sz="1800" dirty="0" smtClean="0"/>
              <a:t>Map-Reduce computing model</a:t>
            </a:r>
            <a:endParaRPr lang="en-US" sz="1800" dirty="0"/>
          </a:p>
          <a:p>
            <a:r>
              <a:rPr lang="en-US" sz="1800" dirty="0" smtClean="0"/>
              <a:t>Every task is either a map or reduce</a:t>
            </a:r>
          </a:p>
        </p:txBody>
      </p:sp>
    </p:spTree>
    <p:extLst>
      <p:ext uri="{BB962C8B-B14F-4D97-AF65-F5344CB8AC3E}">
        <p14:creationId xmlns:p14="http://schemas.microsoft.com/office/powerpoint/2010/main" val="832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: 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74" y="2388084"/>
            <a:ext cx="4568014" cy="215454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066816" y="4283055"/>
            <a:ext cx="717858" cy="873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9318" y="5156904"/>
            <a:ext cx="244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Distributed File system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86051" y="2901719"/>
            <a:ext cx="1473978" cy="333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7883" y="2649006"/>
            <a:ext cx="1883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Execution engine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23911" y="1844861"/>
            <a:ext cx="1" cy="746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33868" y="1522051"/>
            <a:ext cx="2237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High-level languages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387739" y="1844861"/>
            <a:ext cx="1136172" cy="743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23912" y="1844861"/>
            <a:ext cx="1157799" cy="743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81711" y="3705080"/>
            <a:ext cx="10299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11704" y="3406009"/>
            <a:ext cx="17150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Distributed light-weight DB</a:t>
            </a:r>
            <a:endParaRPr lang="en-US" sz="1600" b="1" dirty="0">
              <a:solidFill>
                <a:srgbClr val="8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205142" y="3990785"/>
            <a:ext cx="787977" cy="431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3418" y="4425781"/>
            <a:ext cx="172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</a:rPr>
              <a:t>Centralized tool for coordination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6912" y="5727225"/>
            <a:ext cx="6933997" cy="613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 + </a:t>
            </a:r>
            <a:r>
              <a:rPr lang="en-US" dirty="0" err="1" smtClean="0"/>
              <a:t>MapReduce</a:t>
            </a:r>
            <a:r>
              <a:rPr lang="en-US" dirty="0" smtClean="0"/>
              <a:t> are enough to have things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6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r>
              <a:rPr lang="en-US" b="1" dirty="0" smtClean="0">
                <a:solidFill>
                  <a:srgbClr val="0000FF"/>
                </a:solidFill>
              </a:rPr>
              <a:t> Distributed File System (HDFS)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MapReduce</a:t>
            </a:r>
            <a:r>
              <a:rPr lang="en-US" b="1" dirty="0" smtClean="0">
                <a:solidFill>
                  <a:srgbClr val="0000FF"/>
                </a:solidFill>
              </a:rPr>
              <a:t> Layer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Examples</a:t>
            </a:r>
          </a:p>
          <a:p>
            <a:pPr lvl="1"/>
            <a:r>
              <a:rPr lang="en-US" b="1" dirty="0" smtClean="0"/>
              <a:t>Word Count</a:t>
            </a:r>
          </a:p>
          <a:p>
            <a:pPr lvl="1"/>
            <a:r>
              <a:rPr lang="en-US" b="1" dirty="0" smtClean="0"/>
              <a:t>Join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Fault Tolerance in </a:t>
            </a:r>
            <a:r>
              <a:rPr lang="en-US" b="1" dirty="0" err="1" smtClean="0">
                <a:solidFill>
                  <a:srgbClr val="0000FF"/>
                </a:solidFill>
              </a:rPr>
              <a:t>Hadoop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8814519">
            <a:off x="6203708" y="1946027"/>
            <a:ext cx="713814" cy="101867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HDFS: Hadoop Distributed File System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2CDEBC-F001-5E4E-B9DA-B6E266A3EB05}" type="slidenum">
              <a:rPr lang="ar-sa" sz="1400">
                <a:solidFill>
                  <a:srgbClr val="FFFFFF"/>
                </a:solidFill>
              </a:rPr>
              <a:pPr eaLnBrk="1" hangingPunct="1"/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34820" name="Content Placeholder 7" descr="hdfsdatanod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07" r="-57407"/>
          <a:stretch>
            <a:fillRect/>
          </a:stretch>
        </p:blipFill>
        <p:spPr>
          <a:xfrm>
            <a:off x="-1803400" y="1682570"/>
            <a:ext cx="8229600" cy="3340100"/>
          </a:xfrm>
        </p:spPr>
      </p:pic>
      <p:grpSp>
        <p:nvGrpSpPr>
          <p:cNvPr id="34821" name="Group 21"/>
          <p:cNvGrpSpPr>
            <a:grpSpLocks/>
          </p:cNvGrpSpPr>
          <p:nvPr/>
        </p:nvGrpSpPr>
        <p:grpSpPr bwMode="auto">
          <a:xfrm>
            <a:off x="850900" y="2889070"/>
            <a:ext cx="2908300" cy="660400"/>
            <a:chOff x="3086100" y="2743200"/>
            <a:chExt cx="2908300" cy="6604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086100" y="2743200"/>
              <a:ext cx="1422400" cy="660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038600" y="2743200"/>
              <a:ext cx="469900" cy="660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508500" y="2743200"/>
              <a:ext cx="596900" cy="660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08500" y="2743200"/>
              <a:ext cx="1485900" cy="660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495800" y="1657170"/>
            <a:ext cx="4419600" cy="1463675"/>
            <a:chOff x="4495800" y="1657170"/>
            <a:chExt cx="4419600" cy="1463675"/>
          </a:xfrm>
        </p:grpSpPr>
        <p:sp>
          <p:nvSpPr>
            <p:cNvPr id="21" name="Right Brace 20"/>
            <p:cNvSpPr/>
            <p:nvPr/>
          </p:nvSpPr>
          <p:spPr>
            <a:xfrm>
              <a:off x="4495800" y="1657170"/>
              <a:ext cx="254000" cy="14097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54563" y="1796870"/>
              <a:ext cx="4160837" cy="1323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/>
                <a:t>Single </a:t>
              </a:r>
              <a:r>
                <a:rPr lang="en-US" sz="1600" dirty="0" err="1"/>
                <a:t>namenode</a:t>
              </a:r>
              <a:r>
                <a:rPr lang="en-US" sz="1600" dirty="0"/>
                <a:t> and many </a:t>
              </a:r>
              <a:r>
                <a:rPr lang="en-US" sz="1600" dirty="0" err="1"/>
                <a:t>datanodes</a:t>
              </a:r>
              <a:r>
                <a:rPr lang="en-US" sz="1600" dirty="0"/>
                <a:t> </a:t>
              </a:r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err="1"/>
                <a:t>Namenode</a:t>
              </a:r>
              <a:r>
                <a:rPr lang="en-US" sz="1600" dirty="0"/>
                <a:t> maintains the file system metadata </a:t>
              </a:r>
            </a:p>
            <a:p>
              <a:pPr>
                <a:defRPr/>
              </a:pP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1200" y="3264394"/>
            <a:ext cx="4426088" cy="2083979"/>
            <a:chOff x="4521200" y="3549470"/>
            <a:chExt cx="4426088" cy="2083979"/>
          </a:xfrm>
        </p:grpSpPr>
        <p:sp>
          <p:nvSpPr>
            <p:cNvPr id="26" name="Right Brace 25"/>
            <p:cNvSpPr/>
            <p:nvPr/>
          </p:nvSpPr>
          <p:spPr>
            <a:xfrm>
              <a:off x="4521200" y="3549470"/>
              <a:ext cx="233363" cy="204657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34063" y="3571346"/>
              <a:ext cx="4213225" cy="2062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/>
                <a:t>Files are split into fixed sized blocks and stored on data </a:t>
              </a:r>
              <a:r>
                <a:rPr lang="en-US" sz="1600" dirty="0" smtClean="0"/>
                <a:t>nodes (Default 64MB)</a:t>
              </a: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/>
                <a:t>Data blocks are replicated for fault tolerance and fast access (Default is 3</a:t>
              </a:r>
              <a:r>
                <a:rPr lang="en-US" sz="1600" dirty="0" smtClean="0"/>
                <a:t>)</a:t>
              </a:r>
            </a:p>
            <a:p>
              <a:pPr marL="285750" indent="-285750">
                <a:buFont typeface="Wingdings" charset="2"/>
                <a:buChar char="Ø"/>
                <a:defRPr/>
              </a:pPr>
              <a:endParaRPr lang="en-US" sz="1600" dirty="0"/>
            </a:p>
            <a:p>
              <a:pPr marL="285750" indent="-285750">
                <a:buFont typeface="Wingdings" charset="2"/>
                <a:buChar char="Ø"/>
                <a:defRPr/>
              </a:pPr>
              <a:r>
                <a:rPr lang="en-US" sz="1600" dirty="0" err="1" smtClean="0"/>
                <a:t>Datanodes</a:t>
              </a:r>
              <a:r>
                <a:rPr lang="en-US" sz="1600" dirty="0" smtClean="0"/>
                <a:t> periodically send heartbeats to </a:t>
              </a:r>
              <a:r>
                <a:rPr lang="en-US" sz="1600" dirty="0" err="1" smtClean="0"/>
                <a:t>namenode</a:t>
              </a:r>
              <a:endParaRPr lang="en-US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333996" y="5310972"/>
            <a:ext cx="8229600" cy="13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HDFS is a master-slave architecture</a:t>
            </a:r>
          </a:p>
          <a:p>
            <a:pPr lvl="1"/>
            <a:r>
              <a:rPr lang="en-US" dirty="0" smtClean="0"/>
              <a:t>Master: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Slaves: </a:t>
            </a:r>
            <a:r>
              <a:rPr lang="en-US" dirty="0" err="1" smtClean="0"/>
              <a:t>datanodes</a:t>
            </a:r>
            <a:r>
              <a:rPr lang="en-US" dirty="0" smtClean="0"/>
              <a:t> (100s or 1000s of nodes)</a:t>
            </a:r>
          </a:p>
        </p:txBody>
      </p:sp>
    </p:spTree>
    <p:extLst>
      <p:ext uri="{BB962C8B-B14F-4D97-AF65-F5344CB8AC3E}">
        <p14:creationId xmlns:p14="http://schemas.microsoft.com/office/powerpoint/2010/main" val="1803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Data Placement and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40369"/>
            <a:ext cx="8229600" cy="2043896"/>
          </a:xfrm>
        </p:spPr>
        <p:txBody>
          <a:bodyPr>
            <a:normAutofit/>
          </a:bodyPr>
          <a:lstStyle/>
          <a:p>
            <a:r>
              <a:rPr lang="en-US" dirty="0" smtClean="0"/>
              <a:t>Default placement policy: Where to put a given block?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First copy </a:t>
            </a:r>
            <a:r>
              <a:rPr lang="en-US" dirty="0"/>
              <a:t>is written to the node creating the file (write affinity)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Second copy </a:t>
            </a:r>
            <a:r>
              <a:rPr lang="en-US" dirty="0"/>
              <a:t>is written to a data node within the same rack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Third copy </a:t>
            </a:r>
            <a:r>
              <a:rPr lang="en-US" dirty="0"/>
              <a:t>is written to a data node in a different rack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Objectives: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load </a:t>
            </a:r>
            <a:r>
              <a:rPr lang="en-US" i="1" dirty="0" smtClean="0">
                <a:solidFill>
                  <a:srgbClr val="800000"/>
                </a:solidFill>
              </a:rPr>
              <a:t>balancing, fast access, fault </a:t>
            </a:r>
            <a:r>
              <a:rPr lang="en-US" i="1" dirty="0">
                <a:solidFill>
                  <a:srgbClr val="800000"/>
                </a:solidFill>
              </a:rPr>
              <a:t>tolerance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0CD3-0256-4CC0-ABE3-A493E5F2720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4" descr="HDFS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6" y="1371600"/>
            <a:ext cx="5456245" cy="32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766322" y="2919851"/>
            <a:ext cx="817504" cy="350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7095" y="2640390"/>
            <a:ext cx="211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Datanodes</a:t>
            </a:r>
            <a:r>
              <a:rPr lang="en-US" sz="1400" dirty="0" smtClean="0"/>
              <a:t> can be organized into racks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549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1051</TotalTime>
  <Words>1451</Words>
  <Application>Microsoft Macintosh PowerPoint</Application>
  <PresentationFormat>On-screen Show (4:3)</PresentationFormat>
  <Paragraphs>322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Hadoop: A Framework for Data-Intensive Distributed Computing</vt:lpstr>
      <vt:lpstr>What is Hadoop?</vt:lpstr>
      <vt:lpstr>Hadoop Infrastructure</vt:lpstr>
      <vt:lpstr>How Data Model is Different?</vt:lpstr>
      <vt:lpstr>How Computing Model is Different?</vt:lpstr>
      <vt:lpstr>Hadoop: Big Picture</vt:lpstr>
      <vt:lpstr>What is Next?</vt:lpstr>
      <vt:lpstr>HDFS: Hadoop Distributed File System</vt:lpstr>
      <vt:lpstr>HDFS: Data Placement and Replication</vt:lpstr>
      <vt:lpstr>What is Next?</vt:lpstr>
      <vt:lpstr>MapReduce: Hadoop Execution Layer</vt:lpstr>
      <vt:lpstr>Hadoop Computing Model</vt:lpstr>
      <vt:lpstr>Hadoop Computing Model (Cont’d)</vt:lpstr>
      <vt:lpstr>What is Next?</vt:lpstr>
      <vt:lpstr>Word Count</vt:lpstr>
      <vt:lpstr>Joining Two Large Datasets</vt:lpstr>
      <vt:lpstr>Joining Large Dataset (A) with Small Dataset (B)</vt:lpstr>
      <vt:lpstr>What is Next?</vt:lpstr>
      <vt:lpstr>Hadoop Fault Tolerance</vt:lpstr>
      <vt:lpstr>Reading/Writing Files</vt:lpstr>
      <vt:lpstr>Back to Joining Large &amp; Small Datasets</vt:lpstr>
      <vt:lpstr>Using Hadoop</vt:lpstr>
      <vt:lpstr>Java Code Example</vt:lpstr>
      <vt:lpstr>Hive Language</vt:lpstr>
      <vt:lpstr>From Hive To MapReduce</vt:lpstr>
      <vt:lpstr>Hive: Group By</vt:lpstr>
      <vt:lpstr>Summary</vt:lpstr>
      <vt:lpstr>Summary: Hadoop vs. Other Systems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Hadoop: A Framework for Data-Intensive Distributed Computing</dc:title>
  <dc:creator>Mohamed Eltabakh</dc:creator>
  <cp:lastModifiedBy>Mohamed Eltabakh</cp:lastModifiedBy>
  <cp:revision>127</cp:revision>
  <dcterms:created xsi:type="dcterms:W3CDTF">2011-09-22T15:06:18Z</dcterms:created>
  <dcterms:modified xsi:type="dcterms:W3CDTF">2012-02-02T19:15:09Z</dcterms:modified>
</cp:coreProperties>
</file>