
<file path=[Content_Types].xml><?xml version="1.0" encoding="utf-8"?>
<Types xmlns="http://schemas.openxmlformats.org/package/2006/content-types">
  <Default Extension="png" ContentType="image/png"/>
  <Default Extension="mov" ContentType="video/unknown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Roboto" panose="020B0604020202020204" charset="0"/>
      <p:regular r:id="rId31"/>
      <p:bold r:id="rId32"/>
      <p:italic r:id="rId33"/>
      <p:boldItalic r:id="rId34"/>
    </p:embeddedFont>
    <p:embeddedFont>
      <p:font typeface="Roboto Slab" panose="020B0604020202020204" charset="0"/>
      <p:regular r:id="rId35"/>
      <p:bold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6" d="100"/>
          <a:sy n="106" d="100"/>
        </p:scale>
        <p:origin x="-108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87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87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399" cy="308609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878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de-D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de-D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029318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Shape 7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2" name="Shape 13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de-DE"/>
              <a:t>10</a:t>
            </a:fld>
            <a:endParaRPr 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2" name="Shape 14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de-DE"/>
              <a:t>11</a:t>
            </a:fld>
            <a:endParaRPr 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1" name="Shape 15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de-DE"/>
              <a:t>12</a:t>
            </a:fld>
            <a:endParaRPr 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Shape 15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Shape 16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Shape 17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Shape 17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Shape 18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Shape 19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Shape 20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de-D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de-D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9" name="Shape 20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Shape 21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de-D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de-D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Shape 22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de-D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Intervention strategies example: the basics, traffic, and safety were frequently occurring distinct terms in bicycle related Tweets. </a:t>
            </a: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de-D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Researchers, government officials and health providers can harness such distinct terms for designing interventions that promote bicycling. </a:t>
            </a:r>
          </a:p>
        </p:txBody>
      </p:sp>
      <p:sp>
        <p:nvSpPr>
          <p:cNvPr id="231" name="Shape 23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de-D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lang="de-D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Shape 23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Shape 10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Shape 11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647693" lvl="0" indent="-304793" rtl="0">
              <a:lnSpc>
                <a:spcPct val="90000"/>
              </a:lnSpc>
              <a:spcBef>
                <a:spcPts val="0"/>
              </a:spcBef>
              <a:buSzPct val="100000"/>
              <a:buFont typeface="Arial"/>
              <a:buChar char="•"/>
            </a:pPr>
            <a:r>
              <a:rPr lang="de-DE" sz="2400"/>
              <a:t>Open-source Microsoft Excel template for creating a Tweet data corpus</a:t>
            </a:r>
          </a:p>
          <a:p>
            <a:pPr marL="647693" lvl="0" indent="-304793" rtl="0">
              <a:lnSpc>
                <a:spcPct val="90000"/>
              </a:lnSpc>
              <a:spcBef>
                <a:spcPts val="0"/>
              </a:spcBef>
              <a:buSzPct val="100000"/>
              <a:buFont typeface="Arial"/>
              <a:buChar char="•"/>
            </a:pPr>
            <a:r>
              <a:rPr lang="de-DE" sz="2400"/>
              <a:t>Convenient data manipulation for users without programming skills by facilitating searching Twitter for public Tweets and importing the Tweets as an Excel file.</a:t>
            </a:r>
          </a:p>
          <a:p>
            <a:pPr marL="647693" lvl="0" indent="-304793" rtl="0">
              <a:lnSpc>
                <a:spcPct val="90000"/>
              </a:lnSpc>
              <a:spcBef>
                <a:spcPts val="0"/>
              </a:spcBef>
              <a:buSzPct val="100000"/>
              <a:buFont typeface="Arial"/>
              <a:buChar char="•"/>
            </a:pPr>
            <a:r>
              <a:rPr lang="de-DE" sz="2400"/>
              <a:t>Visualizations </a:t>
            </a:r>
          </a:p>
          <a:p>
            <a:pPr marL="228600" lvl="0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800"/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Shape 12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/>
          <p:nvPr/>
        </p:nvSpPr>
        <p:spPr>
          <a:xfrm>
            <a:off x="2033066" y="896807"/>
            <a:ext cx="1442129" cy="149989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lnTo>
                  <a:pt x="0" y="0"/>
                </a:lnTo>
                <a:lnTo>
                  <a:pt x="120000" y="0"/>
                </a:ln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5" name="Shape 15"/>
          <p:cNvSpPr/>
          <p:nvPr/>
        </p:nvSpPr>
        <p:spPr>
          <a:xfrm rot="10800000">
            <a:off x="8716785" y="4457269"/>
            <a:ext cx="1442129" cy="149989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lnTo>
                  <a:pt x="0" y="0"/>
                </a:lnTo>
                <a:lnTo>
                  <a:pt x="120000" y="0"/>
                </a:ln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miter/>
            <a:headEnd type="none" w="med" len="med"/>
            <a:tailEnd type="none" w="med" len="med"/>
          </a:ln>
        </p:spPr>
      </p:sp>
      <p:cxnSp>
        <p:nvCxnSpPr>
          <p:cNvPr id="16" name="Shape 16"/>
          <p:cNvCxnSpPr/>
          <p:nvPr/>
        </p:nvCxnSpPr>
        <p:spPr>
          <a:xfrm>
            <a:off x="5812801" y="3756617"/>
            <a:ext cx="5664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" name="Shape 17"/>
          <p:cNvSpPr txBox="1">
            <a:spLocks noGrp="1"/>
          </p:cNvSpPr>
          <p:nvPr>
            <p:ph type="ctrTitle"/>
          </p:nvPr>
        </p:nvSpPr>
        <p:spPr>
          <a:xfrm>
            <a:off x="2240401" y="1585233"/>
            <a:ext cx="7711199" cy="194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Roboto Slab"/>
              <a:buNone/>
              <a:defRPr sz="5300" b="0" i="0" u="none" strike="noStrike" cap="non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53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53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53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53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53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53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53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53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ubTitle" idx="1"/>
          </p:nvPr>
        </p:nvSpPr>
        <p:spPr>
          <a:xfrm>
            <a:off x="2240401" y="4065932"/>
            <a:ext cx="7711199" cy="121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Roboto Slab"/>
              <a:buNone/>
              <a:defRPr sz="3200" b="0" i="0" u="none" strike="noStrike" cap="none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Roboto Slab"/>
              <a:buNone/>
              <a:defRPr sz="3200" b="0" i="0" u="none" strike="noStrike" cap="none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Roboto Slab"/>
              <a:buNone/>
              <a:defRPr sz="3200" b="0" i="0" u="none" strike="noStrike" cap="none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Roboto Slab"/>
              <a:buNone/>
              <a:defRPr sz="3200" b="0" i="0" u="none" strike="noStrike" cap="none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Roboto Slab"/>
              <a:buNone/>
              <a:defRPr sz="3200" b="0" i="0" u="none" strike="noStrike" cap="none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Roboto Slab"/>
              <a:buNone/>
              <a:defRPr sz="3200" b="0" i="0" u="none" strike="noStrike" cap="none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Roboto Slab"/>
              <a:buNone/>
              <a:defRPr sz="3200" b="0" i="0" u="none" strike="noStrike" cap="none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Roboto Slab"/>
              <a:buNone/>
              <a:defRPr sz="3200" b="0" i="0" u="none" strike="noStrike" cap="none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Roboto Slab"/>
              <a:buNone/>
              <a:defRPr sz="3200" b="0" i="0" u="none" strike="noStrike" cap="none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11296610" y="6217621"/>
            <a:ext cx="731700" cy="5246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de-DE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de-DE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426000" y="5644966"/>
            <a:ext cx="7998300" cy="798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Roboto Slab"/>
              <a:buNone/>
              <a:defRPr sz="2400" b="0" i="0" u="none" strike="noStrike" cap="non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sldNum" idx="12"/>
          </p:nvPr>
        </p:nvSpPr>
        <p:spPr>
          <a:xfrm>
            <a:off x="11296610" y="6217621"/>
            <a:ext cx="731700" cy="5246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de-DE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de-DE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/>
          <p:nvPr/>
        </p:nvSpPr>
        <p:spPr>
          <a:xfrm>
            <a:off x="200" y="6769100"/>
            <a:ext cx="12191699" cy="88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Shape 64"/>
          <p:cNvSpPr txBox="1">
            <a:spLocks noGrp="1"/>
          </p:cNvSpPr>
          <p:nvPr>
            <p:ph type="title"/>
          </p:nvPr>
        </p:nvSpPr>
        <p:spPr>
          <a:xfrm>
            <a:off x="517200" y="1536600"/>
            <a:ext cx="11157599" cy="2051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Roboto Slab"/>
              <a:buNone/>
              <a:defRPr sz="17300" b="0" i="0" u="none" strike="noStrike" cap="none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indent="0" algn="ctr">
              <a:spcBef>
                <a:spcPts val="0"/>
              </a:spcBef>
              <a:buClr>
                <a:schemeClr val="accent5"/>
              </a:buClr>
              <a:buFont typeface="Roboto Slab"/>
              <a:buNone/>
              <a:defRPr sz="173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indent="0" algn="ctr">
              <a:spcBef>
                <a:spcPts val="0"/>
              </a:spcBef>
              <a:buClr>
                <a:schemeClr val="accent5"/>
              </a:buClr>
              <a:buFont typeface="Roboto Slab"/>
              <a:buNone/>
              <a:defRPr sz="173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indent="0" algn="ctr">
              <a:spcBef>
                <a:spcPts val="0"/>
              </a:spcBef>
              <a:buClr>
                <a:schemeClr val="accent5"/>
              </a:buClr>
              <a:buFont typeface="Roboto Slab"/>
              <a:buNone/>
              <a:defRPr sz="173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indent="0" algn="ctr">
              <a:spcBef>
                <a:spcPts val="0"/>
              </a:spcBef>
              <a:buClr>
                <a:schemeClr val="accent5"/>
              </a:buClr>
              <a:buFont typeface="Roboto Slab"/>
              <a:buNone/>
              <a:defRPr sz="173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indent="0" algn="ctr">
              <a:spcBef>
                <a:spcPts val="0"/>
              </a:spcBef>
              <a:buClr>
                <a:schemeClr val="accent5"/>
              </a:buClr>
              <a:buFont typeface="Roboto Slab"/>
              <a:buNone/>
              <a:defRPr sz="173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indent="0" algn="ctr">
              <a:spcBef>
                <a:spcPts val="0"/>
              </a:spcBef>
              <a:buClr>
                <a:schemeClr val="accent5"/>
              </a:buClr>
              <a:buFont typeface="Roboto Slab"/>
              <a:buNone/>
              <a:defRPr sz="173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indent="0" algn="ctr">
              <a:spcBef>
                <a:spcPts val="0"/>
              </a:spcBef>
              <a:buClr>
                <a:schemeClr val="accent5"/>
              </a:buClr>
              <a:buFont typeface="Roboto Slab"/>
              <a:buNone/>
              <a:defRPr sz="173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indent="0" algn="ctr">
              <a:spcBef>
                <a:spcPts val="0"/>
              </a:spcBef>
              <a:buClr>
                <a:schemeClr val="accent5"/>
              </a:buClr>
              <a:buFont typeface="Roboto Slab"/>
              <a:buNone/>
              <a:defRPr sz="173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517200" y="3892600"/>
            <a:ext cx="11157599" cy="1428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57200" marR="0" lvl="1" indent="0" algn="ctr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914400" marR="0" lvl="2" indent="0" algn="ctr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371600" marR="0" lvl="3" indent="0" algn="ctr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828800" marR="0" lvl="4" indent="0" algn="ctr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286000" marR="0" lvl="5" indent="0" algn="ctr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2743200" marR="0" lvl="6" indent="0" algn="ctr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200400" marR="0" lvl="7" indent="0" algn="ctr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3657600" marR="0" lvl="8" indent="0" algn="ctr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sldNum" idx="12"/>
          </p:nvPr>
        </p:nvSpPr>
        <p:spPr>
          <a:xfrm>
            <a:off x="11296610" y="6217621"/>
            <a:ext cx="731700" cy="5246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de-DE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de-DE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sldNum" idx="12"/>
          </p:nvPr>
        </p:nvSpPr>
        <p:spPr>
          <a:xfrm>
            <a:off x="11296610" y="6217621"/>
            <a:ext cx="731700" cy="5246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de-DE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de-DE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18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18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18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18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18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18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18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18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127000" algn="l" rtl="0">
              <a:lnSpc>
                <a:spcPct val="90000"/>
              </a:lnSpc>
              <a:spcBef>
                <a:spcPts val="1000"/>
              </a:spcBef>
              <a:spcAft>
                <a:spcPts val="210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76200" algn="l" rtl="0">
              <a:lnSpc>
                <a:spcPct val="90000"/>
              </a:lnSpc>
              <a:spcBef>
                <a:spcPts val="500"/>
              </a:spcBef>
              <a:spcAft>
                <a:spcPts val="210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25400" algn="l" rtl="0">
              <a:lnSpc>
                <a:spcPct val="90000"/>
              </a:lnSpc>
              <a:spcBef>
                <a:spcPts val="500"/>
              </a:spcBef>
              <a:spcAft>
                <a:spcPts val="210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0" algn="l" rtl="0">
              <a:lnSpc>
                <a:spcPct val="90000"/>
              </a:lnSpc>
              <a:spcBef>
                <a:spcPts val="500"/>
              </a:spcBef>
              <a:spcAft>
                <a:spcPts val="210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0" algn="l" rtl="0">
              <a:lnSpc>
                <a:spcPct val="90000"/>
              </a:lnSpc>
              <a:spcBef>
                <a:spcPts val="500"/>
              </a:spcBef>
              <a:spcAft>
                <a:spcPts val="210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0" algn="l" rtl="0">
              <a:lnSpc>
                <a:spcPct val="90000"/>
              </a:lnSpc>
              <a:spcBef>
                <a:spcPts val="500"/>
              </a:spcBef>
              <a:spcAft>
                <a:spcPts val="210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0" algn="l" rtl="0">
              <a:lnSpc>
                <a:spcPct val="90000"/>
              </a:lnSpc>
              <a:spcBef>
                <a:spcPts val="500"/>
              </a:spcBef>
              <a:spcAft>
                <a:spcPts val="210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0" algn="l" rtl="0">
              <a:lnSpc>
                <a:spcPct val="90000"/>
              </a:lnSpc>
              <a:spcBef>
                <a:spcPts val="500"/>
              </a:spcBef>
              <a:spcAft>
                <a:spcPts val="210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0" algn="l" rtl="0">
              <a:lnSpc>
                <a:spcPct val="90000"/>
              </a:lnSpc>
              <a:spcBef>
                <a:spcPts val="500"/>
              </a:spcBef>
              <a:spcAft>
                <a:spcPts val="210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de-DE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de-DE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hape 27"/>
          <p:cNvCxnSpPr/>
          <p:nvPr/>
        </p:nvCxnSpPr>
        <p:spPr>
          <a:xfrm>
            <a:off x="656750" y="1680377"/>
            <a:ext cx="5664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517200" y="610700"/>
            <a:ext cx="11157599" cy="914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Roboto Slab"/>
              <a:buNone/>
              <a:defRPr sz="4000" b="0" i="0" u="none" strike="noStrike" cap="non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517200" y="1986433"/>
            <a:ext cx="5333099" cy="4105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2"/>
          </p:nvPr>
        </p:nvSpPr>
        <p:spPr>
          <a:xfrm>
            <a:off x="6341600" y="1986433"/>
            <a:ext cx="5333099" cy="4105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11296610" y="6217621"/>
            <a:ext cx="731700" cy="5246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de-DE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de-DE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hape 33"/>
          <p:cNvCxnSpPr/>
          <p:nvPr/>
        </p:nvCxnSpPr>
        <p:spPr>
          <a:xfrm>
            <a:off x="5812801" y="3756617"/>
            <a:ext cx="5664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641000" y="2353266"/>
            <a:ext cx="10962899" cy="1209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Roboto Slab"/>
              <a:buNone/>
              <a:defRPr sz="6400" b="0" i="0" u="none" strike="noStrike" cap="non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64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64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64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64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64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64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64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64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11296610" y="6217621"/>
            <a:ext cx="731700" cy="5246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de-DE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de-DE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Shape 37"/>
          <p:cNvCxnSpPr/>
          <p:nvPr/>
        </p:nvCxnSpPr>
        <p:spPr>
          <a:xfrm>
            <a:off x="656750" y="1680377"/>
            <a:ext cx="5664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517200" y="610700"/>
            <a:ext cx="11157599" cy="914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Roboto Slab"/>
              <a:buNone/>
              <a:defRPr sz="4000" b="0" i="0" u="none" strike="noStrike" cap="non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517200" y="1986432"/>
            <a:ext cx="11157599" cy="4105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11296610" y="6217621"/>
            <a:ext cx="731700" cy="5246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de-DE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de-DE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517200" y="610700"/>
            <a:ext cx="11157599" cy="914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Roboto Slab"/>
              <a:buNone/>
              <a:defRPr sz="4000" b="0" i="0" u="none" strike="noStrike" cap="non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11296610" y="6217621"/>
            <a:ext cx="731700" cy="5246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de-DE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de-DE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Shape 45"/>
          <p:cNvCxnSpPr/>
          <p:nvPr/>
        </p:nvCxnSpPr>
        <p:spPr>
          <a:xfrm>
            <a:off x="652289" y="1883034"/>
            <a:ext cx="4419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517200" y="740800"/>
            <a:ext cx="3744000" cy="100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Roboto Slab"/>
              <a:buNone/>
              <a:defRPr sz="3200" b="0" i="0" u="none" strike="noStrike" cap="non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32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32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32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32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32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32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32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32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517200" y="2125366"/>
            <a:ext cx="3744000" cy="357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11296610" y="6217621"/>
            <a:ext cx="731700" cy="5246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de-DE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de-DE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653666" y="701800"/>
            <a:ext cx="7491600" cy="5454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Roboto Slab"/>
              <a:buNone/>
              <a:defRPr sz="6400" b="0" i="0" u="none" strike="noStrike" cap="non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64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64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64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64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64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64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64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64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11296610" y="6217621"/>
            <a:ext cx="731700" cy="5246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de-DE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de-DE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/>
        </p:nvSpPr>
        <p:spPr>
          <a:xfrm>
            <a:off x="6096000" y="-100"/>
            <a:ext cx="6096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4" name="Shape 54"/>
          <p:cNvCxnSpPr/>
          <p:nvPr/>
        </p:nvCxnSpPr>
        <p:spPr>
          <a:xfrm>
            <a:off x="6706232" y="5994003"/>
            <a:ext cx="721200" cy="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354000" y="1612100"/>
            <a:ext cx="5393699" cy="2008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Roboto Slab"/>
              <a:buNone/>
              <a:defRPr sz="5100" b="0" i="0" u="none" strike="noStrike" cap="non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51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51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51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51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51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51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51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51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ubTitle" idx="1"/>
          </p:nvPr>
        </p:nvSpPr>
        <p:spPr>
          <a:xfrm>
            <a:off x="354000" y="3692001"/>
            <a:ext cx="5393699" cy="1793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Roboto"/>
              <a:buNone/>
              <a:defRPr sz="2800" b="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Roboto"/>
              <a:buNone/>
              <a:defRPr sz="2800" b="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Roboto"/>
              <a:buNone/>
              <a:defRPr sz="2800" b="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Roboto"/>
              <a:buNone/>
              <a:defRPr sz="2800" b="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Roboto"/>
              <a:buNone/>
              <a:defRPr sz="2800" b="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Roboto"/>
              <a:buNone/>
              <a:defRPr sz="2800" b="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Roboto"/>
              <a:buNone/>
              <a:defRPr sz="2800" b="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Roboto"/>
              <a:buNone/>
              <a:defRPr sz="2800" b="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Roboto"/>
              <a:buNone/>
              <a:defRPr sz="2800" b="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5899" cy="492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ldNum" idx="12"/>
          </p:nvPr>
        </p:nvSpPr>
        <p:spPr>
          <a:xfrm>
            <a:off x="11296610" y="6217621"/>
            <a:ext cx="731700" cy="5246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de-DE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de-DE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517200" y="610700"/>
            <a:ext cx="11157599" cy="914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Roboto Slab"/>
              <a:buNone/>
              <a:defRPr sz="4000" b="0" i="0" u="none" strike="noStrike" cap="non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Roboto Slab"/>
              <a:buNone/>
              <a:defRPr sz="4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517200" y="1986432"/>
            <a:ext cx="11157599" cy="4105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Font typeface="Roboto"/>
              <a:buNone/>
              <a:defRPr sz="1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11296610" y="6217621"/>
            <a:ext cx="731700" cy="5246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Roboto"/>
              <a:buNone/>
            </a:pPr>
            <a:fld id="{00000000-1234-1234-1234-123412341234}" type="slidenum">
              <a:rPr lang="de-DE"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de-DE" sz="13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ctrTitle"/>
          </p:nvPr>
        </p:nvSpPr>
        <p:spPr>
          <a:xfrm>
            <a:off x="1981200" y="1066800"/>
            <a:ext cx="8305799" cy="16632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de-DE"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CS548 Spring 2016</a:t>
            </a:r>
            <a:br>
              <a:rPr lang="de-DE"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de-DE"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Web Mining Showcase</a:t>
            </a:r>
          </a:p>
        </p:txBody>
      </p:sp>
      <p:sp>
        <p:nvSpPr>
          <p:cNvPr id="74" name="Shape 74"/>
          <p:cNvSpPr txBox="1">
            <a:spLocks noGrp="1"/>
          </p:cNvSpPr>
          <p:nvPr>
            <p:ph type="subTitle" idx="1"/>
          </p:nvPr>
        </p:nvSpPr>
        <p:spPr>
          <a:xfrm>
            <a:off x="1524000" y="2882433"/>
            <a:ext cx="9144000" cy="16557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de-DE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Cansu Sen, Nichole Etienne &amp; Cut Famelia</a:t>
            </a:r>
          </a:p>
          <a:p>
            <a:pPr marL="0" marR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de-DE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Showcasing work by Sunmoo Yoon, Noémie Elhadad, Suzanne Bakken on</a:t>
            </a:r>
          </a:p>
        </p:txBody>
      </p:sp>
      <p:sp>
        <p:nvSpPr>
          <p:cNvPr id="75" name="Shape 75"/>
          <p:cNvSpPr txBox="1"/>
          <p:nvPr/>
        </p:nvSpPr>
        <p:spPr>
          <a:xfrm>
            <a:off x="1524000" y="4359157"/>
            <a:ext cx="8534399" cy="158444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de-DE" sz="58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“A Practical Approach for Content Mining of Tweets”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de-DE"/>
              <a:t>Text Cleaning</a:t>
            </a:r>
          </a:p>
        </p:txBody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36" name="Shape 1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200" y="1752600"/>
            <a:ext cx="6743350" cy="4424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Shape 1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53400" y="1752600"/>
            <a:ext cx="3489124" cy="2204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Shape 1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53400" y="4191000"/>
            <a:ext cx="1706499" cy="1745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de-DE"/>
              <a:t>Text Transformation</a:t>
            </a:r>
          </a:p>
        </p:txBody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146" name="Shape 1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2300" y="1607062"/>
            <a:ext cx="7581550" cy="478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Shape 1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63000" y="1620509"/>
            <a:ext cx="3112324" cy="1818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de-DE"/>
              <a:t>Dimensionality Reduction</a:t>
            </a:r>
          </a:p>
        </p:txBody>
      </p:sp>
      <p:pic>
        <p:nvPicPr>
          <p:cNvPr id="154" name="Shape 1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2600" y="1545524"/>
            <a:ext cx="8631677" cy="5312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de-DE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Step 4: Analyzing Data</a:t>
            </a:r>
          </a:p>
        </p:txBody>
      </p:sp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838200" y="1198095"/>
            <a:ext cx="10515599" cy="501717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-698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39285"/>
              <a:buFont typeface="Arial"/>
              <a:buNone/>
            </a:pPr>
            <a:r>
              <a:rPr lang="de-DE">
                <a:solidFill>
                  <a:srgbClr val="FFFFFF"/>
                </a:solidFill>
              </a:rPr>
              <a:t>(a) Topic Detection</a:t>
            </a:r>
          </a:p>
          <a:p>
            <a:pPr marL="0" lvl="0" indent="-698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39285"/>
              <a:buFont typeface="Arial"/>
              <a:buNone/>
            </a:pPr>
            <a:endParaRPr>
              <a:solidFill>
                <a:srgbClr val="FFFFFF"/>
              </a:solidFill>
            </a:endParaRPr>
          </a:p>
          <a:p>
            <a:pPr marL="0" lvl="0" indent="-698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39285"/>
              <a:buFont typeface="Arial"/>
              <a:buNone/>
            </a:pPr>
            <a:r>
              <a:rPr lang="de-DE">
                <a:solidFill>
                  <a:srgbClr val="FFFFFF"/>
                </a:solidFill>
              </a:rPr>
              <a:t>(b) Sentiment Analysis</a:t>
            </a:r>
          </a:p>
          <a:p>
            <a:pPr marL="0" lvl="0" indent="-698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39285"/>
              <a:buFont typeface="Arial"/>
              <a:buNone/>
            </a:pPr>
            <a:endParaRPr>
              <a:solidFill>
                <a:srgbClr val="FFFFFF"/>
              </a:solidFill>
            </a:endParaRPr>
          </a:p>
          <a:p>
            <a:pPr marL="0" lvl="0" indent="-698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39285"/>
              <a:buFont typeface="Arial"/>
              <a:buNone/>
            </a:pPr>
            <a:r>
              <a:rPr lang="de-DE">
                <a:solidFill>
                  <a:srgbClr val="FFFFFF"/>
                </a:solidFill>
              </a:rPr>
              <a:t>(c) Categorization of Ecologic Momentary Context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599" cy="93232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de-DE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Topic Detection</a:t>
            </a:r>
          </a:p>
        </p:txBody>
      </p:sp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838200" y="990600"/>
            <a:ext cx="10515599" cy="592566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AutoShape 2" descr="https://exchange.wpi.edu/owa/attachment.ashx?id=RgAAAACjoFk3tuTjRaywz8Np3a3WBwBHzs8ejLhpQbIvCApVkJ80AAAAMJoWAABHzs8ejLhpQbIvCApVkJ80AABLBOOcAAAJ&amp;attcnt=1&amp;attid0=BAAAAAAA&amp;attcid0=D1778D35-F928-4027-A492-EC9DB821CDCB%40WIFI.WPI.ED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https://exchange.wpi.edu/owa/attachment.ashx?id=RgAAAACjoFk3tuTjRaywz8Np3a3WBwBHzs8ejLhpQbIvCApVkJ80AAAAMJoWAABHzs8ejLhpQbIvCApVkJ80AABLBOOcAAAJ&amp;attcnt=1&amp;attid0=BAAAAAAA&amp;attcid0=D1778D35-F928-4027-A492-EC9DB821CDCB%40WIFI.WPI.ED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066799"/>
            <a:ext cx="10058400" cy="536775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Shape 172"/>
          <p:cNvPicPr preferRelativeResize="0"/>
          <p:nvPr/>
        </p:nvPicPr>
        <p:blipFill rotWithShape="1">
          <a:blip r:embed="rId3">
            <a:alphaModFix/>
          </a:blip>
          <a:srcRect l="-2520" r="2520"/>
          <a:stretch/>
        </p:blipFill>
        <p:spPr>
          <a:xfrm>
            <a:off x="2819398" y="4298773"/>
            <a:ext cx="6084975" cy="233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Shape 17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de-DE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Sentiment Analysis &amp; Categorization of Ecologic Momentary Context</a:t>
            </a:r>
          </a:p>
        </p:txBody>
      </p:sp>
      <p:sp>
        <p:nvSpPr>
          <p:cNvPr id="174" name="Shape 174"/>
          <p:cNvSpPr txBox="1">
            <a:spLocks noGrp="1"/>
          </p:cNvSpPr>
          <p:nvPr>
            <p:ph type="body" idx="1"/>
          </p:nvPr>
        </p:nvSpPr>
        <p:spPr>
          <a:xfrm>
            <a:off x="278295" y="1825625"/>
            <a:ext cx="11807686" cy="269336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indent="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de-DE" dirty="0">
                <a:solidFill>
                  <a:srgbClr val="FFFFFF"/>
                </a:solidFill>
              </a:rPr>
              <a:t>Extract subjective information on a topic/document by computational analytic techniques</a:t>
            </a:r>
          </a:p>
          <a:p>
            <a:pPr lvl="0" indent="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de-DE" dirty="0">
                <a:solidFill>
                  <a:srgbClr val="FFFFFF"/>
                </a:solidFill>
              </a:rPr>
              <a:t>Sentiment analysis tool categorizes Tweets as </a:t>
            </a:r>
            <a:r>
              <a:rPr lang="de-DE" dirty="0">
                <a:solidFill>
                  <a:srgbClr val="FFFF00"/>
                </a:solidFill>
              </a:rPr>
              <a:t>positive</a:t>
            </a:r>
            <a:r>
              <a:rPr lang="de-DE" dirty="0">
                <a:solidFill>
                  <a:srgbClr val="FFFFFF"/>
                </a:solidFill>
              </a:rPr>
              <a:t> or </a:t>
            </a:r>
            <a:r>
              <a:rPr lang="de-DE" dirty="0">
                <a:solidFill>
                  <a:srgbClr val="FFFF00"/>
                </a:solidFill>
              </a:rPr>
              <a:t>negative</a:t>
            </a:r>
          </a:p>
          <a:p>
            <a:pPr lvl="0" indent="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de-DE" dirty="0">
                <a:solidFill>
                  <a:srgbClr val="FFFFFF"/>
                </a:solidFill>
              </a:rPr>
              <a:t>Tweets qualitatively examined based on context typically assessed in ecologic momentary assessment: time, purpose, environment, social context, feeling.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de-DE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Step 5: Interpreting Data</a:t>
            </a:r>
          </a:p>
        </p:txBody>
      </p:sp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indent="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de-DE" dirty="0">
                <a:solidFill>
                  <a:srgbClr val="FFFFFF"/>
                </a:solidFill>
              </a:rPr>
              <a:t>Domain experts play a critical role/make decisions</a:t>
            </a:r>
            <a:r>
              <a:rPr lang="de-DE" dirty="0" smtClean="0">
                <a:solidFill>
                  <a:srgbClr val="FFFFFF"/>
                </a:solidFill>
              </a:rPr>
              <a:t>.</a:t>
            </a:r>
            <a:endParaRPr lang="de-DE" dirty="0">
              <a:solidFill>
                <a:srgbClr val="FFFFFF"/>
              </a:solidFill>
            </a:endParaRPr>
          </a:p>
          <a:p>
            <a:pPr lvl="0" indent="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de-DE" dirty="0">
                <a:solidFill>
                  <a:srgbClr val="FFFFFF"/>
                </a:solidFill>
              </a:rPr>
              <a:t>Domain experts terminated the process because the study </a:t>
            </a:r>
            <a:r>
              <a:rPr lang="de-DE" dirty="0" smtClean="0">
                <a:solidFill>
                  <a:srgbClr val="FFFFFF"/>
                </a:solidFill>
              </a:rPr>
              <a:t>scope was </a:t>
            </a:r>
            <a:r>
              <a:rPr lang="de-DE" dirty="0">
                <a:solidFill>
                  <a:srgbClr val="FFFFFF"/>
                </a:solidFill>
              </a:rPr>
              <a:t>to investigate the spring season.</a:t>
            </a:r>
          </a:p>
          <a:p>
            <a:pPr lvl="0" indent="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de-DE" dirty="0">
                <a:solidFill>
                  <a:srgbClr val="FFFFFF"/>
                </a:solidFill>
              </a:rPr>
              <a:t>Alternative decision:</a:t>
            </a:r>
          </a:p>
          <a:p>
            <a:pPr marL="914400" lvl="0" indent="45720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de-DE" dirty="0">
                <a:solidFill>
                  <a:srgbClr val="FFFFFF"/>
                </a:solidFill>
              </a:rPr>
              <a:t> return to Step 2 to import Tweets in a different season to        </a:t>
            </a:r>
          </a:p>
          <a:p>
            <a:pPr marL="914400" lvl="0" indent="45720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de-DE" dirty="0">
                <a:solidFill>
                  <a:srgbClr val="FFFFFF"/>
                </a:solidFill>
              </a:rPr>
              <a:t>  increase generalizability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81" name="Shape 1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6051" y="3657600"/>
            <a:ext cx="780450" cy="874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>
            <a:spLocks noGrp="1"/>
          </p:cNvSpPr>
          <p:nvPr>
            <p:ph type="title"/>
          </p:nvPr>
        </p:nvSpPr>
        <p:spPr>
          <a:xfrm>
            <a:off x="244472" y="122239"/>
            <a:ext cx="11947525" cy="104933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de-DE" sz="32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1) What is the content of Tweets that mention specific physical activities?</a:t>
            </a:r>
          </a:p>
        </p:txBody>
      </p:sp>
      <p:pic>
        <p:nvPicPr>
          <p:cNvPr id="187" name="Shape 1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4472" y="1171575"/>
            <a:ext cx="3910009" cy="5575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Shape 18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07653" y="4459287"/>
            <a:ext cx="4002895" cy="1873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Shape 18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07653" y="1171575"/>
            <a:ext cx="4002895" cy="3287713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Shape 190"/>
          <p:cNvSpPr txBox="1">
            <a:spLocks noGrp="1"/>
          </p:cNvSpPr>
          <p:nvPr>
            <p:ph type="body" idx="1"/>
          </p:nvPr>
        </p:nvSpPr>
        <p:spPr>
          <a:xfrm>
            <a:off x="8501060" y="1171575"/>
            <a:ext cx="3400424" cy="50053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de-DE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most frequently occurring unigram, bigram, and trigram for each physical activity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 txBox="1">
            <a:spLocks noGrp="1"/>
          </p:cNvSpPr>
          <p:nvPr>
            <p:ph type="title"/>
          </p:nvPr>
        </p:nvSpPr>
        <p:spPr>
          <a:xfrm>
            <a:off x="244472" y="122239"/>
            <a:ext cx="11947525" cy="104933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de-DE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2) Does Tweet content vary by specific physical activity?</a:t>
            </a:r>
          </a:p>
        </p:txBody>
      </p:sp>
      <p:sp>
        <p:nvSpPr>
          <p:cNvPr id="196" name="Shape 196"/>
          <p:cNvSpPr txBox="1"/>
          <p:nvPr/>
        </p:nvSpPr>
        <p:spPr>
          <a:xfrm>
            <a:off x="557212" y="1171575"/>
            <a:ext cx="11344274" cy="399209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de-DE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term “good” appeared across all activities </a:t>
            </a:r>
          </a:p>
          <a:p>
            <a:pPr marL="228600" marR="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de-DE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“obesity” occurred only for a few activities</a:t>
            </a:r>
          </a:p>
          <a:p>
            <a:pPr marL="228600" marR="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de-DE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“but should” (light workout); “mountain” (hiking); and “the basics” (bicycling) were the most distinct terms calculated by chi-square test.</a:t>
            </a:r>
          </a:p>
          <a:p>
            <a:pPr marL="228600" marR="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de-DE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Selected distinct terms that frequently appeared in Tweets that mention physical activity: “student, women, unintentional physical activity, breast cancer prognosis, arthritis walk season, cell phone, improve symptoms gerd, everyone benefits, CDC”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 txBox="1">
            <a:spLocks noGrp="1"/>
          </p:cNvSpPr>
          <p:nvPr>
            <p:ph type="title"/>
          </p:nvPr>
        </p:nvSpPr>
        <p:spPr>
          <a:xfrm>
            <a:off x="244472" y="122239"/>
            <a:ext cx="11947525" cy="104933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de-DE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3) Does Tweet content change over time? </a:t>
            </a:r>
          </a:p>
        </p:txBody>
      </p:sp>
      <p:pic>
        <p:nvPicPr>
          <p:cNvPr id="203" name="Shape 20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44472" y="1326495"/>
            <a:ext cx="5325033" cy="3352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Shape 20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05662" y="1326495"/>
            <a:ext cx="5384798" cy="3291802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Shape 205"/>
          <p:cNvSpPr txBox="1"/>
          <p:nvPr/>
        </p:nvSpPr>
        <p:spPr>
          <a:xfrm>
            <a:off x="1182529" y="4834219"/>
            <a:ext cx="4052857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de-DE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change of distinctive terms of bicycling over the course of 12 weeks. </a:t>
            </a:r>
          </a:p>
        </p:txBody>
      </p:sp>
      <p:sp>
        <p:nvSpPr>
          <p:cNvPr id="206" name="Shape 206"/>
          <p:cNvSpPr txBox="1"/>
          <p:nvPr/>
        </p:nvSpPr>
        <p:spPr>
          <a:xfrm>
            <a:off x="6767539" y="4834219"/>
            <a:ext cx="4322919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de-DE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change of distinctive terms of physical activity over the course of 12 weeks. 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de-DE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References</a:t>
            </a:r>
          </a:p>
        </p:txBody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774525" y="1348100"/>
            <a:ext cx="10515599" cy="4351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de-DE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Yoon, Sunmoo, Noémie Elhadad, and Suzanne Bakken. "A practical approach for content mining of Tweets." </a:t>
            </a:r>
            <a:r>
              <a:rPr lang="de-DE" sz="28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American journal of preventive medicine</a:t>
            </a:r>
            <a:r>
              <a:rPr lang="de-DE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45.1 (2013): 122-129.</a:t>
            </a:r>
          </a:p>
          <a:p>
            <a:pPr marL="228600" marR="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de-DE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"Social Network Importer for NodeXL", 2016. [Online]. Available: https://socialnetimporter.codeplex.com. [Accessed: 22- Apr- 2016].</a:t>
            </a:r>
          </a:p>
          <a:p>
            <a:pPr marL="228600" marR="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de-DE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[E1996] O. Etzioni, “The World Wide Web: Quagmire or Gold Mine”, in Communications of the ACM, 39(11):65-68, 1996.</a:t>
            </a:r>
          </a:p>
          <a:p>
            <a:pPr marL="228600" marR="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de-DE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[CMS1997] R. Cooley, B. Mobasher, J. Srivastava, “Web Mining: Information and Pattern Discovery on the World Wide Web”, in Proceedings of the 9th IEEE International Conference on Tools With Artificial Intelligence (ICTAI ’97), Newport Beach, CA, 1997.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 txBox="1">
            <a:spLocks noGrp="1"/>
          </p:cNvSpPr>
          <p:nvPr>
            <p:ph type="title"/>
          </p:nvPr>
        </p:nvSpPr>
        <p:spPr>
          <a:xfrm>
            <a:off x="244472" y="122239"/>
            <a:ext cx="11947525" cy="104933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de-DE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3) Does Tweet content change over time? </a:t>
            </a:r>
          </a:p>
        </p:txBody>
      </p:sp>
      <p:pic>
        <p:nvPicPr>
          <p:cNvPr id="2" name="NIHMS471565-supplement-02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81200" y="1219200"/>
            <a:ext cx="8477250" cy="481309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 txBox="1">
            <a:spLocks noGrp="1"/>
          </p:cNvSpPr>
          <p:nvPr>
            <p:ph type="title"/>
          </p:nvPr>
        </p:nvSpPr>
        <p:spPr>
          <a:xfrm>
            <a:off x="244472" y="122239"/>
            <a:ext cx="11947525" cy="104933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de-DE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4) What proportion of Tweets that mention specific physical activities express positive as compared to negative sentiments?</a:t>
            </a:r>
          </a:p>
        </p:txBody>
      </p:sp>
      <p:sp>
        <p:nvSpPr>
          <p:cNvPr id="220" name="Shape 2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de-DE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the physical activity most Tweets reflected positive attitudes, with bicycling (77%) as the top-ranked category.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de-DE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Tweet categories that reflected more than 40% negative sentiments were as follows: walking fast, running, weight-lifting, physical activity, basketball, yard work, weight training, and jogging. 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de-DE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Tweets mentioning hiking, golf, dancing, and swimming showed consistent positive sentiments, whereas others varied over time.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de-DE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Dancing-related Tweets were overwhelmingly positive.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>
            <a:spLocks noGrp="1"/>
          </p:cNvSpPr>
          <p:nvPr>
            <p:ph type="title"/>
          </p:nvPr>
        </p:nvSpPr>
        <p:spPr>
          <a:xfrm>
            <a:off x="244472" y="122239"/>
            <a:ext cx="11947525" cy="104933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de-DE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5) How is context expressed in Tweets that mention specific physical activities? </a:t>
            </a:r>
          </a:p>
        </p:txBody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838200" y="3998260"/>
            <a:ext cx="10515599" cy="23308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8339"/>
              <a:buFont typeface="Arial"/>
              <a:buChar char="•"/>
            </a:pPr>
            <a:r>
              <a:rPr lang="de-DE" sz="23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Tweets that mention outdoor activities contained information about physical contexts such as weather condition, trails, seasonal condition, and time of day.</a:t>
            </a:r>
          </a:p>
          <a:p>
            <a:pPr marL="228600" marR="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98339"/>
              <a:buFont typeface="Arial"/>
              <a:buChar char="•"/>
            </a:pPr>
            <a:r>
              <a:rPr lang="de-DE" sz="23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Tweets that mention running provided detailed information about the activity (e.g., miles run, duration—hours/minutes/seconds, intensity—fast/slow). </a:t>
            </a:r>
          </a:p>
          <a:p>
            <a:pPr marL="228600" marR="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98339"/>
              <a:buFont typeface="Arial"/>
              <a:buChar char="•"/>
            </a:pPr>
            <a:r>
              <a:rPr lang="de-DE" sz="23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Emotional context (e.g., emotional obligation, feelings) was also prevalent in some Tweets. Tweets revealed social context (e.g. with my dad, friend, sister).</a:t>
            </a:r>
          </a:p>
        </p:txBody>
      </p:sp>
      <p:pic>
        <p:nvPicPr>
          <p:cNvPr id="227" name="Shape 2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200" y="1350869"/>
            <a:ext cx="10402127" cy="24680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de-DE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Conclusion &amp; Discussion</a:t>
            </a:r>
          </a:p>
        </p:txBody>
      </p:sp>
      <p:sp>
        <p:nvSpPr>
          <p:cNvPr id="234" name="Shape 234"/>
          <p:cNvSpPr/>
          <p:nvPr/>
        </p:nvSpPr>
        <p:spPr>
          <a:xfrm>
            <a:off x="179293" y="1525961"/>
            <a:ext cx="3303493" cy="5104745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de-DE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Contributions: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arenR"/>
            </a:pPr>
            <a:r>
              <a:rPr lang="de-DE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Introduced a simple method for mining Tweet contents</a:t>
            </a: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arenR"/>
            </a:pPr>
            <a:r>
              <a:rPr lang="de-DE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Illustrated application of the content-mining pipeline to gain insights for health behavior research</a:t>
            </a: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arenR"/>
            </a:pPr>
            <a:r>
              <a:rPr lang="de-DE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3D motion chart as a visualization strategy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Shape 235"/>
          <p:cNvSpPr/>
          <p:nvPr/>
        </p:nvSpPr>
        <p:spPr>
          <a:xfrm>
            <a:off x="3812239" y="1843182"/>
            <a:ext cx="2958352" cy="433378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de-DE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Challenges:</a:t>
            </a: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de-DE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Assessment of complex health behaviors</a:t>
            </a: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de-DE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promoting behavior intervention design</a:t>
            </a: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de-DE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Motivation for health-promoting behaviors</a:t>
            </a:r>
          </a:p>
        </p:txBody>
      </p:sp>
      <p:sp>
        <p:nvSpPr>
          <p:cNvPr id="236" name="Shape 236"/>
          <p:cNvSpPr/>
          <p:nvPr/>
        </p:nvSpPr>
        <p:spPr>
          <a:xfrm>
            <a:off x="7100046" y="502024"/>
            <a:ext cx="4912660" cy="612868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de-DE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Results:</a:t>
            </a: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de-DE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Results support the applicability of Twitter as an assessment tool by demonstrating the relevance of Tweet contents as a source of health behavior data. </a:t>
            </a: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de-DE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Approach may overcome the limitations of self-reports of health behavior.</a:t>
            </a: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de-DE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Help health behavior researchers utilize the detected topics for health behavior intervention design.</a:t>
            </a: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de-DE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Motivation for changing health behaviors.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 txBox="1"/>
          <p:nvPr/>
        </p:nvSpPr>
        <p:spPr>
          <a:xfrm>
            <a:off x="2127757" y="2455765"/>
            <a:ext cx="3722622" cy="110799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Calibri"/>
              <a:buNone/>
            </a:pPr>
            <a:r>
              <a:rPr lang="de-DE" sz="66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Questions</a:t>
            </a:r>
          </a:p>
        </p:txBody>
      </p:sp>
      <p:sp>
        <p:nvSpPr>
          <p:cNvPr id="242" name="Shape 242"/>
          <p:cNvSpPr txBox="1"/>
          <p:nvPr/>
        </p:nvSpPr>
        <p:spPr>
          <a:xfrm>
            <a:off x="2631814" y="3558576"/>
            <a:ext cx="3969548" cy="110799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Calibri"/>
              <a:buNone/>
            </a:pPr>
            <a:r>
              <a:rPr lang="de-DE" sz="66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Comments</a:t>
            </a:r>
          </a:p>
        </p:txBody>
      </p:sp>
      <p:pic>
        <p:nvPicPr>
          <p:cNvPr id="243" name="Shape 2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02675" y="671275"/>
            <a:ext cx="2874525" cy="4788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517200" y="610700"/>
            <a:ext cx="11157600" cy="914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de-DE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Web Mining </a:t>
            </a:r>
          </a:p>
        </p:txBody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517200" y="1986433"/>
            <a:ext cx="5333100" cy="4105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de-DE" sz="2400" dirty="0"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8" name="Shape 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800" y="1958788"/>
            <a:ext cx="6800524" cy="4625825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Shape 89"/>
          <p:cNvSpPr txBox="1">
            <a:spLocks noGrp="1"/>
          </p:cNvSpPr>
          <p:nvPr>
            <p:ph type="body" idx="2"/>
          </p:nvPr>
        </p:nvSpPr>
        <p:spPr>
          <a:xfrm>
            <a:off x="8200650" y="1986425"/>
            <a:ext cx="3474000" cy="4105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buSzPct val="100000"/>
              <a:buChar char="●"/>
            </a:pPr>
            <a:r>
              <a:rPr lang="de-DE" sz="1800"/>
              <a:t>First used in [E1996], defined in a ‘task oriented’ manner </a:t>
            </a:r>
          </a:p>
          <a:p>
            <a:pPr marL="457200" lvl="0" indent="-342900" rtl="0">
              <a:spcBef>
                <a:spcPts val="0"/>
              </a:spcBef>
              <a:buSzPct val="100000"/>
              <a:buChar char="●"/>
            </a:pPr>
            <a:r>
              <a:rPr lang="de-DE" sz="1800"/>
              <a:t>Alternate ‘data oriented’ definition given in [CMS1997]</a:t>
            </a:r>
          </a:p>
          <a:p>
            <a:pPr marL="457200" lvl="0" indent="-342900" rtl="0">
              <a:spcBef>
                <a:spcPts val="0"/>
              </a:spcBef>
              <a:buSzPct val="100000"/>
              <a:buChar char="●"/>
            </a:pPr>
            <a:r>
              <a:rPr lang="de-DE" sz="1800"/>
              <a:t>Web mining refer to  the application of data mining techniques to extract knowledge from Web data.</a:t>
            </a:r>
          </a:p>
          <a:p>
            <a:pPr lvl="0">
              <a:spcBef>
                <a:spcPts val="0"/>
              </a:spcBef>
              <a:buNone/>
            </a:pPr>
            <a:endParaRPr sz="180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xfrm>
            <a:off x="517200" y="610700"/>
            <a:ext cx="11157600" cy="914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de-DE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Web Content Mining</a:t>
            </a:r>
          </a:p>
        </p:txBody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517200" y="1986425"/>
            <a:ext cx="7749300" cy="4105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609585" marR="0" lvl="0" indent="-30478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de-DE"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Web Content Mining is the process of extracting useful information from the contents of Web documents. </a:t>
            </a:r>
          </a:p>
          <a:p>
            <a:pPr marL="1219170" marR="0" lvl="1" indent="-33016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de-DE"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Content data corresponds to the collection of facts a Web page was designed to convey to the users.</a:t>
            </a:r>
          </a:p>
          <a:p>
            <a:pPr marL="609585" marR="0" lvl="0" indent="-30478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de-DE"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Techniques from other disciplines such as Information Retrieval (IR) and natural language processing (NLP) are usually applied to the content mining. 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2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6" name="Shape 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32925" y="1620400"/>
            <a:ext cx="1676599" cy="4471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de-DE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Web Content Mining :  Typical Preprocessing </a:t>
            </a:r>
          </a:p>
        </p:txBody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761993" marR="0" lvl="0" indent="-46989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de-DE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Content Preparation: </a:t>
            </a:r>
          </a:p>
          <a:p>
            <a:pPr marL="1219170" marR="0" lvl="1" indent="-31746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de-DE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Extract text from </a:t>
            </a:r>
            <a:r>
              <a:rPr lang="de-DE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HTML</a:t>
            </a:r>
            <a:endParaRPr lang="de-DE"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19170" marR="0" lvl="1" indent="-31746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de-DE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Perform </a:t>
            </a:r>
            <a:r>
              <a:rPr lang="de-DE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Stemming</a:t>
            </a:r>
            <a:endParaRPr lang="de-DE"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19170" marR="0" lvl="1" indent="-31746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de-DE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Remove Stop </a:t>
            </a:r>
            <a:r>
              <a:rPr lang="de-DE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Words </a:t>
            </a:r>
            <a:endParaRPr lang="de-DE"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19170" marR="0" lvl="1" indent="-31746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de-DE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Calculate Collection Wide Word Frequencies (DF</a:t>
            </a:r>
            <a:r>
              <a:rPr lang="de-DE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lang="de-DE"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19170" marR="0" lvl="1" indent="-31746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de-DE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Calculate per Document Term Frequencies (TF</a:t>
            </a:r>
            <a:r>
              <a:rPr lang="de-DE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lang="de-DE"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85" marR="0" lvl="0" indent="-31748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de-DE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Vector </a:t>
            </a:r>
            <a:r>
              <a:rPr lang="de-DE" sz="2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Creation:</a:t>
            </a:r>
            <a:endParaRPr lang="de-DE"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19170" marR="0" lvl="1" indent="-31746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de-DE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Information Retrieval Techniques</a:t>
            </a:r>
          </a:p>
          <a:p>
            <a:pPr marL="1219170" marR="0" lvl="1" indent="-31746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de-DE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Each document is represented by a sparse vector of term </a:t>
            </a:r>
            <a:r>
              <a:rPr lang="de-DE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weights </a:t>
            </a:r>
            <a:endParaRPr lang="de-DE"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28754" marR="0" lvl="2" indent="-31745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de-DE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TFIDF weighting is most </a:t>
            </a:r>
            <a:r>
              <a:rPr lang="de-DE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common</a:t>
            </a:r>
            <a:endParaRPr lang="de-DE"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de-DE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Context Mining, Twitter and Health</a:t>
            </a:r>
          </a:p>
        </p:txBody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de-DE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“Tweets may represent more-naturalistic content and have the additional advantage of being available in large volume” </a:t>
            </a:r>
          </a:p>
          <a:p>
            <a:pPr marL="609585" marR="0" lvl="0" indent="-317484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de-DE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Real-time, real-world data </a:t>
            </a:r>
          </a:p>
          <a:p>
            <a:pPr marL="1219170" marR="0" lvl="1" indent="-317469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de-DE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Example:  </a:t>
            </a:r>
            <a:r>
              <a:rPr lang="de-DE" dirty="0"/>
              <a:t>H</a:t>
            </a:r>
            <a:r>
              <a:rPr lang="de-DE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ealth </a:t>
            </a:r>
            <a:r>
              <a:rPr lang="de-DE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behaviors, ecologic momentary </a:t>
            </a:r>
            <a:r>
              <a:rPr lang="de-DE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assessment</a:t>
            </a:r>
          </a:p>
          <a:p>
            <a:pPr marL="609585" marR="0" lvl="0" indent="-317484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de-DE" sz="2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Capture a behavior, current activity, location, and social surroundings at any particular moment</a:t>
            </a:r>
          </a:p>
          <a:p>
            <a:pPr marL="609585" marR="0" lvl="0" indent="-317484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de-DE" sz="2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Tweet </a:t>
            </a:r>
            <a:r>
              <a:rPr lang="de-DE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contents are not dependent on a specific intermittent stimulus to</a:t>
            </a:r>
          </a:p>
          <a:p>
            <a:pPr marL="609585" marR="0" lvl="0" indent="-317484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de-DE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intended </a:t>
            </a:r>
            <a:r>
              <a:rPr lang="de-DE" sz="2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respondent</a:t>
            </a:r>
            <a:endParaRPr lang="de-DE"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" name="Shape 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30100" y="87374"/>
            <a:ext cx="2482000" cy="1325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de-DE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Research Questions </a:t>
            </a:r>
          </a:p>
        </p:txBody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609585" marR="0" lvl="0" indent="-31748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de-DE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is the content of Tweets that mention specific physical activities? </a:t>
            </a:r>
          </a:p>
          <a:p>
            <a:pPr marL="609585" marR="0" lvl="0" indent="-31748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de-DE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Does Tweet content vary by specific physical activity? </a:t>
            </a:r>
          </a:p>
          <a:p>
            <a:pPr marL="609585" marR="0" lvl="0" indent="-31748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de-DE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Does Tweet content change over time? </a:t>
            </a:r>
          </a:p>
          <a:p>
            <a:pPr marL="609585" marR="0" lvl="0" indent="-31748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de-DE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What proportion of Tweets that mention specific physical activities express positive as compared to negative sentiments? </a:t>
            </a:r>
          </a:p>
          <a:p>
            <a:pPr marL="609585" marR="0" lvl="0" indent="-31748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de-DE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is context expressed in Tweets that mention specific physical activities?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title"/>
          </p:nvPr>
        </p:nvSpPr>
        <p:spPr>
          <a:xfrm>
            <a:off x="517200" y="84165"/>
            <a:ext cx="11157598" cy="914800"/>
          </a:xfrm>
          <a:prstGeom prst="rect">
            <a:avLst/>
          </a:prstGeom>
          <a:noFill/>
          <a:ln>
            <a:noFill/>
          </a:ln>
        </p:spPr>
        <p:txBody>
          <a:bodyPr lIns="121875" tIns="121875" rIns="121875" bIns="121875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de-DE" sz="4400" dirty="0">
                <a:latin typeface="Calibri"/>
                <a:ea typeface="Calibri"/>
                <a:cs typeface="Calibri"/>
                <a:sym typeface="Calibri"/>
              </a:rPr>
              <a:t>Step 1 and 2 </a:t>
            </a:r>
            <a:r>
              <a:rPr lang="de-DE" sz="4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121" name="Shape 121"/>
          <p:cNvSpPr txBox="1">
            <a:spLocks noGrp="1"/>
          </p:cNvSpPr>
          <p:nvPr>
            <p:ph type="body" idx="2"/>
          </p:nvPr>
        </p:nvSpPr>
        <p:spPr>
          <a:xfrm>
            <a:off x="7792278" y="1470991"/>
            <a:ext cx="3882521" cy="4797286"/>
          </a:xfrm>
          <a:prstGeom prst="rect">
            <a:avLst/>
          </a:prstGeom>
          <a:noFill/>
          <a:ln>
            <a:noFill/>
          </a:ln>
        </p:spPr>
        <p:txBody>
          <a:bodyPr lIns="121875" tIns="121875" rIns="121875" bIns="121875" anchor="t" anchorCtr="0">
            <a:noAutofit/>
          </a:bodyPr>
          <a:lstStyle/>
          <a:p>
            <a:pPr marL="609584" lvl="0" indent="-26668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de-DE" sz="2000" dirty="0">
                <a:latin typeface="Calibri"/>
                <a:ea typeface="Calibri"/>
                <a:cs typeface="Calibri"/>
                <a:sym typeface="Calibri"/>
              </a:rPr>
              <a:t>Selecting tweets: Identify appropriate key terms and phrases (e.g.,synonyms/morphologic variants) for extraction of Tweets to create the analytic corpus. </a:t>
            </a:r>
          </a:p>
          <a:p>
            <a:pPr marL="609584" lvl="0" indent="-26668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de-DE" sz="2000" dirty="0">
                <a:latin typeface="Calibri"/>
                <a:ea typeface="Calibri"/>
                <a:cs typeface="Calibri"/>
                <a:sym typeface="Calibri"/>
              </a:rPr>
              <a:t>Importing: Tweets are imported by searching the selected terms and phrases via Tweet import tools. </a:t>
            </a:r>
          </a:p>
          <a:p>
            <a:pPr marL="1219169" lvl="1" indent="-292069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de-DE" sz="2000" dirty="0">
                <a:latin typeface="Calibri"/>
                <a:ea typeface="Calibri"/>
                <a:cs typeface="Calibri"/>
                <a:sym typeface="Calibri"/>
              </a:rPr>
              <a:t>NodeXL</a:t>
            </a:r>
          </a:p>
          <a:p>
            <a: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2" name="Shape 1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4033" y="944566"/>
            <a:ext cx="6966939" cy="5600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de-DE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Step 3: Preparing Tweets</a:t>
            </a:r>
          </a:p>
        </p:txBody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de-DE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Text </a:t>
            </a:r>
            <a:r>
              <a:rPr lang="de-DE" sz="2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cleaning</a:t>
            </a:r>
          </a:p>
          <a:p>
            <a:pPr marL="2286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de-DE" sz="2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Text transformation</a:t>
            </a:r>
          </a:p>
          <a:p>
            <a:pPr marL="2286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de-DE" sz="2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Dimensionality </a:t>
            </a:r>
            <a:r>
              <a:rPr lang="de-DE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reduction (attribute selection)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rina">
  <a:themeElements>
    <a:clrScheme name="Marina">
      <a:dk1>
        <a:srgbClr val="FFFFFF"/>
      </a:dk1>
      <a:lt1>
        <a:srgbClr val="00517C"/>
      </a:lt1>
      <a:dk2>
        <a:srgbClr val="004065"/>
      </a:dk2>
      <a:lt2>
        <a:srgbClr val="CFD8DC"/>
      </a:lt2>
      <a:accent1>
        <a:srgbClr val="0277BD"/>
      </a:accent1>
      <a:accent2>
        <a:srgbClr val="558B2F"/>
      </a:accent2>
      <a:accent3>
        <a:srgbClr val="009688"/>
      </a:accent3>
      <a:accent4>
        <a:srgbClr val="039BE5"/>
      </a:accent4>
      <a:accent5>
        <a:srgbClr val="8BC34A"/>
      </a:accent5>
      <a:accent6>
        <a:srgbClr val="FFEB38"/>
      </a:accent6>
      <a:hlink>
        <a:srgbClr val="8BC34A"/>
      </a:hlink>
      <a:folHlink>
        <a:srgbClr val="8BC3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1190</Words>
  <Application>Microsoft Office PowerPoint</Application>
  <PresentationFormat>Custom</PresentationFormat>
  <Paragraphs>119</Paragraphs>
  <Slides>24</Slides>
  <Notes>24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Roboto</vt:lpstr>
      <vt:lpstr>Roboto Slab</vt:lpstr>
      <vt:lpstr>marina</vt:lpstr>
      <vt:lpstr>CS548 Spring 2016 Web Mining Showcase</vt:lpstr>
      <vt:lpstr>References</vt:lpstr>
      <vt:lpstr>Web Mining </vt:lpstr>
      <vt:lpstr>Web Content Mining</vt:lpstr>
      <vt:lpstr>Web Content Mining :  Typical Preprocessing </vt:lpstr>
      <vt:lpstr>Context Mining, Twitter and Health</vt:lpstr>
      <vt:lpstr>Research Questions </vt:lpstr>
      <vt:lpstr>Step 1 and 2  </vt:lpstr>
      <vt:lpstr>Step 3: Preparing Tweets</vt:lpstr>
      <vt:lpstr>Text Cleaning</vt:lpstr>
      <vt:lpstr>Text Transformation</vt:lpstr>
      <vt:lpstr>Dimensionality Reduction</vt:lpstr>
      <vt:lpstr>Step 4: Analyzing Data</vt:lpstr>
      <vt:lpstr>Topic Detection</vt:lpstr>
      <vt:lpstr>Sentiment Analysis &amp; Categorization of Ecologic Momentary Context</vt:lpstr>
      <vt:lpstr>Step 5: Interpreting Data</vt:lpstr>
      <vt:lpstr>1) What is the content of Tweets that mention specific physical activities?</vt:lpstr>
      <vt:lpstr>2) Does Tweet content vary by specific physical activity?</vt:lpstr>
      <vt:lpstr>3) Does Tweet content change over time? </vt:lpstr>
      <vt:lpstr>3) Does Tweet content change over time? </vt:lpstr>
      <vt:lpstr>4) What proportion of Tweets that mention specific physical activities express positive as compared to negative sentiments?</vt:lpstr>
      <vt:lpstr>5) How is context expressed in Tweets that mention specific physical activities? </vt:lpstr>
      <vt:lpstr>Conclusion &amp; Discussion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CS548 Spring 2016 Web Mining Showcase</dc:title>
  <cp:lastModifiedBy>john</cp:lastModifiedBy>
  <cp:revision>11</cp:revision>
  <dcterms:modified xsi:type="dcterms:W3CDTF">2016-04-26T19:25:28Z</dcterms:modified>
</cp:coreProperties>
</file>