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34" r:id="rId1"/>
  </p:sldMasterIdLst>
  <p:notesMasterIdLst>
    <p:notesMasterId r:id="rId41"/>
  </p:notesMasterIdLst>
  <p:sldIdLst>
    <p:sldId id="311" r:id="rId2"/>
    <p:sldId id="309" r:id="rId3"/>
    <p:sldId id="257" r:id="rId4"/>
    <p:sldId id="312" r:id="rId5"/>
    <p:sldId id="258" r:id="rId6"/>
    <p:sldId id="260" r:id="rId7"/>
    <p:sldId id="288" r:id="rId8"/>
    <p:sldId id="261" r:id="rId9"/>
    <p:sldId id="307" r:id="rId10"/>
    <p:sldId id="308" r:id="rId11"/>
    <p:sldId id="262" r:id="rId12"/>
    <p:sldId id="263" r:id="rId13"/>
    <p:sldId id="306" r:id="rId14"/>
    <p:sldId id="264" r:id="rId15"/>
    <p:sldId id="265" r:id="rId16"/>
    <p:sldId id="305" r:id="rId17"/>
    <p:sldId id="267" r:id="rId18"/>
    <p:sldId id="292" r:id="rId19"/>
    <p:sldId id="291" r:id="rId20"/>
    <p:sldId id="269" r:id="rId21"/>
    <p:sldId id="271" r:id="rId22"/>
    <p:sldId id="272" r:id="rId23"/>
    <p:sldId id="273" r:id="rId24"/>
    <p:sldId id="274" r:id="rId25"/>
    <p:sldId id="275" r:id="rId26"/>
    <p:sldId id="276" r:id="rId27"/>
    <p:sldId id="297" r:id="rId28"/>
    <p:sldId id="301" r:id="rId29"/>
    <p:sldId id="299" r:id="rId30"/>
    <p:sldId id="302" r:id="rId31"/>
    <p:sldId id="303" r:id="rId32"/>
    <p:sldId id="277" r:id="rId33"/>
    <p:sldId id="293" r:id="rId34"/>
    <p:sldId id="278" r:id="rId35"/>
    <p:sldId id="304" r:id="rId36"/>
    <p:sldId id="294" r:id="rId37"/>
    <p:sldId id="282" r:id="rId38"/>
    <p:sldId id="283" r:id="rId39"/>
    <p:sldId id="286" r:id="rId40"/>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405A816-8206-4AA0-9179-A2776E2C75F9}">
  <a:tblStyle styleId="{C405A816-8206-4AA0-9179-A2776E2C75F9}" styleName="Table_0"/>
  <a:tblStyle styleId="{892B4883-DEB3-49E8-B94C-FF9372324B02}"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p:restoredTop sz="91925"/>
  </p:normalViewPr>
  <p:slideViewPr>
    <p:cSldViewPr snapToGrid="0">
      <p:cViewPr>
        <p:scale>
          <a:sx n="100" d="100"/>
          <a:sy n="100" d="100"/>
        </p:scale>
        <p:origin x="-1608" y="-403"/>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70688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043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7194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2684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4260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852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852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9269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474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3992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24531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3709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6999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242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1096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895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2664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266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90470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629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5703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927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8663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0705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638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8123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8608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2"/>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7907231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813143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3"/>
            <a:ext cx="154305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54783"/>
            <a:ext cx="451485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2358725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33777" y="445027"/>
            <a:ext cx="639044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233777" y="1152475"/>
            <a:ext cx="639044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6354345" y="4663216"/>
            <a:ext cx="411524"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8087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31298696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293055264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900115"/>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900115"/>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5699750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3"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3"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21596436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29175090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987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787"/>
            <a:ext cx="2256235"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20479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4"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674216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29884060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2/16/2016</a:t>
            </a:fld>
            <a:endParaRPr lang="en-US" dirty="0"/>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z="750" smtClean="0">
                <a:solidFill>
                  <a:schemeClr val="dk2"/>
                </a:solidFill>
              </a:rPr>
              <a:pPr/>
              <a:t>‹#›</a:t>
            </a:fld>
            <a:endParaRPr lang="en" sz="750">
              <a:solidFill>
                <a:schemeClr val="dk2"/>
              </a:solidFill>
            </a:endParaRPr>
          </a:p>
        </p:txBody>
      </p:sp>
    </p:spTree>
    <p:extLst>
      <p:ext uri="{BB962C8B-B14F-4D97-AF65-F5344CB8AC3E}">
        <p14:creationId xmlns:p14="http://schemas.microsoft.com/office/powerpoint/2010/main" val="232375587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howthingsfly.si.edu/flight-dynamics/roll-pitch-and-yaw"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howthingsfly.si.edu/flight-dynamics/roll-pitch-and-yaw"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vision.ee.ethz.ch/datasets/headposeCVPR08/"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vision.ee.ethz.ch/datasets/headposeCVPR08/"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ieeexplore.ieee.org/stamp/stamp.jsp?tp=&amp;arnumber=5995458&amp;isnumber=5995307"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en.wikipedia.org/wiki/Multivariate_normal_distributio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epth_map" TargetMode="Externa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hyperlink" Target="https://en.wikipedia.org/wiki/Normal_(geometry)"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33375"/>
            <a:ext cx="6172200" cy="4261248"/>
          </a:xfrm>
        </p:spPr>
        <p:txBody>
          <a:bodyPr>
            <a:normAutofit/>
          </a:bodyPr>
          <a:lstStyle/>
          <a:p>
            <a:pPr marL="0" indent="0" algn="ctr">
              <a:buNone/>
            </a:pPr>
            <a:r>
              <a:rPr lang="en-US" dirty="0" smtClean="0"/>
              <a:t>CS 548 Spring 2016</a:t>
            </a:r>
            <a:br>
              <a:rPr lang="en-US" dirty="0" smtClean="0"/>
            </a:br>
            <a:r>
              <a:rPr lang="en-US" dirty="0" smtClean="0"/>
              <a:t>Model and Regression Trees Showcase</a:t>
            </a:r>
          </a:p>
          <a:p>
            <a:pPr marL="0" indent="0" algn="ctr">
              <a:buNone/>
            </a:pPr>
            <a:r>
              <a:rPr lang="en-US" dirty="0" smtClean="0"/>
              <a:t>by </a:t>
            </a:r>
          </a:p>
          <a:p>
            <a:pPr marL="0" indent="0" algn="ctr">
              <a:buNone/>
            </a:pPr>
            <a:r>
              <a:rPr lang="en" dirty="0" smtClean="0"/>
              <a:t>Yanran </a:t>
            </a:r>
            <a:r>
              <a:rPr lang="en" dirty="0"/>
              <a:t>Ma, Thanaporn Patikorn, Boya </a:t>
            </a:r>
            <a:r>
              <a:rPr lang="en" dirty="0" smtClean="0"/>
              <a:t>Zhou</a:t>
            </a:r>
          </a:p>
          <a:p>
            <a:pPr marL="0" indent="0" algn="ctr">
              <a:buNone/>
            </a:pPr>
            <a:endParaRPr lang="en" dirty="0" smtClean="0"/>
          </a:p>
          <a:p>
            <a:pPr marL="0" indent="0" algn="ctr">
              <a:buNone/>
            </a:pPr>
            <a:r>
              <a:rPr lang="en-US" dirty="0"/>
              <a:t>Showcasing work by </a:t>
            </a:r>
          </a:p>
          <a:p>
            <a:pPr marL="0" indent="0" algn="ctr">
              <a:buNone/>
            </a:pPr>
            <a:r>
              <a:rPr lang="en-US" dirty="0"/>
              <a:t>Gabriele </a:t>
            </a:r>
            <a:r>
              <a:rPr lang="en-US" dirty="0" err="1"/>
              <a:t>Fanelli</a:t>
            </a:r>
            <a:r>
              <a:rPr lang="en-US" dirty="0"/>
              <a:t>, </a:t>
            </a:r>
            <a:r>
              <a:rPr lang="en-US" dirty="0" err="1"/>
              <a:t>Juergen</a:t>
            </a:r>
            <a:r>
              <a:rPr lang="en-US" dirty="0"/>
              <a:t> Gall, and Luc Van </a:t>
            </a:r>
            <a:r>
              <a:rPr lang="en-US" dirty="0" err="1"/>
              <a:t>Gool</a:t>
            </a:r>
            <a:endParaRPr lang="en-US" dirty="0"/>
          </a:p>
          <a:p>
            <a:pPr marL="0" indent="0" algn="ctr">
              <a:buNone/>
            </a:pPr>
            <a:r>
              <a:rPr lang="en-US" dirty="0"/>
              <a:t>on </a:t>
            </a:r>
          </a:p>
          <a:p>
            <a:pPr marL="0" indent="0" algn="ctr">
              <a:buNone/>
            </a:pPr>
            <a:r>
              <a:rPr lang="en" dirty="0"/>
              <a:t>Real Time Head Pose Estimation with Random Regression </a:t>
            </a:r>
            <a:r>
              <a:rPr lang="en" dirty="0" smtClean="0"/>
              <a:t>Forests</a:t>
            </a:r>
            <a:endParaRPr lang="en-US" dirty="0"/>
          </a:p>
        </p:txBody>
      </p:sp>
    </p:spTree>
    <p:extLst>
      <p:ext uri="{BB962C8B-B14F-4D97-AF65-F5344CB8AC3E}">
        <p14:creationId xmlns:p14="http://schemas.microsoft.com/office/powerpoint/2010/main" val="44881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prstGeom prst="rect">
            <a:avLst/>
          </a:prstGeom>
        </p:spPr>
        <p:txBody>
          <a:bodyPr vert="horz" lIns="68569" tIns="68569" rIns="68569" bIns="68569" rtlCol="0" anchor="t" anchorCtr="0">
            <a:noAutofit/>
          </a:bodyPr>
          <a:lstStyle/>
          <a:p>
            <a:r>
              <a:rPr lang="en-US" dirty="0" smtClean="0"/>
              <a:t>Patches</a:t>
            </a:r>
            <a:endParaRPr lang="en" dirty="0"/>
          </a:p>
        </p:txBody>
      </p:sp>
      <p:sp>
        <p:nvSpPr>
          <p:cNvPr id="80" name="Shape 80"/>
          <p:cNvSpPr txBox="1">
            <a:spLocks noGrp="1"/>
          </p:cNvSpPr>
          <p:nvPr>
            <p:ph type="body" idx="1"/>
          </p:nvPr>
        </p:nvSpPr>
        <p:spPr>
          <a:xfrm>
            <a:off x="233777" y="1154869"/>
            <a:ext cx="6390449" cy="1012070"/>
          </a:xfrm>
          <a:prstGeom prst="rect">
            <a:avLst/>
          </a:prstGeom>
        </p:spPr>
        <p:txBody>
          <a:bodyPr vert="horz" lIns="68569" tIns="68569" rIns="68569" bIns="68569" rtlCol="0" anchor="t" anchorCtr="0">
            <a:noAutofit/>
          </a:bodyPr>
          <a:lstStyle/>
          <a:p>
            <a:pPr marL="514350" indent="-342900"/>
            <a:r>
              <a:rPr lang="en" sz="2100" dirty="0"/>
              <a:t>What are patches?</a:t>
            </a:r>
          </a:p>
          <a:p>
            <a:pPr marL="771525" lvl="1" indent="-257175"/>
            <a:r>
              <a:rPr lang="en" sz="1800" dirty="0"/>
              <a:t>randomly selected regions of pixels from an image</a:t>
            </a:r>
            <a:endParaRPr lang="en-US" sz="1800" dirty="0"/>
          </a:p>
          <a:p>
            <a:pPr marL="771525" lvl="1" indent="-257175"/>
            <a:r>
              <a:rPr lang="en" sz="1800" dirty="0"/>
              <a:t>patches in 120x80 pixels (fixed)</a:t>
            </a:r>
            <a:endParaRPr lang="en-US" sz="1800" dirty="0"/>
          </a:p>
          <a:p>
            <a:pPr marL="771525" lvl="1" indent="-257175"/>
            <a:r>
              <a:rPr lang="en-US" sz="1800" dirty="0"/>
              <a:t>Patches will be samples</a:t>
            </a:r>
            <a:endParaRPr lang="en" sz="1800" dirty="0"/>
          </a:p>
          <a:p>
            <a:pPr marL="514350" lvl="1" indent="0">
              <a:buNone/>
            </a:pPr>
            <a:endParaRPr lang="en" sz="1800" dirty="0"/>
          </a:p>
        </p:txBody>
      </p:sp>
      <p:pic>
        <p:nvPicPr>
          <p:cNvPr id="4" name="Shape 107"/>
          <p:cNvPicPr preferRelativeResize="0"/>
          <p:nvPr/>
        </p:nvPicPr>
        <p:blipFill>
          <a:blip r:embed="rId3">
            <a:alphaModFix/>
          </a:blip>
          <a:stretch>
            <a:fillRect/>
          </a:stretch>
        </p:blipFill>
        <p:spPr>
          <a:xfrm>
            <a:off x="3553517" y="2519363"/>
            <a:ext cx="2371033" cy="1765367"/>
          </a:xfrm>
          <a:prstGeom prst="rect">
            <a:avLst/>
          </a:prstGeom>
          <a:noFill/>
          <a:ln>
            <a:noFill/>
          </a:ln>
        </p:spPr>
      </p:pic>
      <p:sp>
        <p:nvSpPr>
          <p:cNvPr id="5" name="TextBox 4"/>
          <p:cNvSpPr txBox="1"/>
          <p:nvPr/>
        </p:nvSpPr>
        <p:spPr>
          <a:xfrm>
            <a:off x="3937742" y="4286250"/>
            <a:ext cx="1602582" cy="276999"/>
          </a:xfrm>
          <a:prstGeom prst="rect">
            <a:avLst/>
          </a:prstGeom>
          <a:noFill/>
        </p:spPr>
        <p:txBody>
          <a:bodyPr wrap="square" rtlCol="0">
            <a:spAutoFit/>
          </a:bodyPr>
          <a:lstStyle/>
          <a:p>
            <a:pPr algn="ctr"/>
            <a:r>
              <a:rPr lang="en-US" sz="1200" dirty="0"/>
              <a:t>Image taken from [1]</a:t>
            </a:r>
          </a:p>
        </p:txBody>
      </p:sp>
    </p:spTree>
    <p:extLst>
      <p:ext uri="{BB962C8B-B14F-4D97-AF65-F5344CB8AC3E}">
        <p14:creationId xmlns:p14="http://schemas.microsoft.com/office/powerpoint/2010/main" val="166520491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p:spPr>
        <p:txBody>
          <a:bodyPr vert="horz" lIns="68569" tIns="68569" rIns="68569" bIns="68569" rtlCol="0" anchor="t" anchorCtr="0">
            <a:noAutofit/>
          </a:bodyPr>
          <a:lstStyle/>
          <a:p>
            <a:pPr lvl="0"/>
            <a:r>
              <a:rPr lang="en" dirty="0"/>
              <a:t>What Are They Trying to Predict</a:t>
            </a:r>
          </a:p>
        </p:txBody>
      </p:sp>
      <p:sp>
        <p:nvSpPr>
          <p:cNvPr id="99" name="Shape 99"/>
          <p:cNvSpPr txBox="1">
            <a:spLocks noGrp="1"/>
          </p:cNvSpPr>
          <p:nvPr>
            <p:ph type="body" idx="1"/>
          </p:nvPr>
        </p:nvSpPr>
        <p:spPr>
          <a:prstGeom prst="rect">
            <a:avLst/>
          </a:prstGeom>
        </p:spPr>
        <p:txBody>
          <a:bodyPr vert="horz" lIns="68569" tIns="68569" rIns="68569" bIns="68569" rtlCol="0" anchor="t" anchorCtr="0">
            <a:noAutofit/>
          </a:bodyPr>
          <a:lstStyle/>
          <a:p>
            <a:pPr>
              <a:buNone/>
            </a:pPr>
            <a:r>
              <a:rPr lang="en" sz="2100" dirty="0"/>
              <a:t>Want: the direction the head is facing (the green line)</a:t>
            </a:r>
          </a:p>
          <a:p>
            <a:pPr>
              <a:buNone/>
            </a:pPr>
            <a:endParaRPr lang="en" sz="2100" dirty="0"/>
          </a:p>
          <a:p>
            <a:pPr>
              <a:buNone/>
            </a:pPr>
            <a:endParaRPr lang="en" sz="2100" dirty="0"/>
          </a:p>
          <a:p>
            <a:pPr>
              <a:buNone/>
            </a:pPr>
            <a:endParaRPr lang="en" sz="2100" dirty="0" smtClean="0"/>
          </a:p>
          <a:p>
            <a:pPr>
              <a:buNone/>
            </a:pPr>
            <a:endParaRPr lang="en" sz="2100" dirty="0"/>
          </a:p>
          <a:p>
            <a:pPr>
              <a:buNone/>
            </a:pPr>
            <a:endParaRPr lang="en" sz="2100" dirty="0"/>
          </a:p>
          <a:p>
            <a:pPr>
              <a:buNone/>
            </a:pPr>
            <a:endParaRPr lang="en" sz="2100" dirty="0"/>
          </a:p>
          <a:p>
            <a:pPr>
              <a:buNone/>
            </a:pPr>
            <a:r>
              <a:rPr lang="en" sz="2100" dirty="0"/>
              <a:t>The green line can be obtained if we know:</a:t>
            </a:r>
          </a:p>
          <a:p>
            <a:pPr>
              <a:buFontTx/>
              <a:buChar char="-"/>
            </a:pPr>
            <a:r>
              <a:rPr lang="en-US" sz="2100" dirty="0"/>
              <a:t>T</a:t>
            </a:r>
            <a:r>
              <a:rPr lang="en" sz="2100" dirty="0"/>
              <a:t>he location of the nose</a:t>
            </a:r>
          </a:p>
          <a:p>
            <a:pPr>
              <a:buFontTx/>
              <a:buChar char="-"/>
            </a:pPr>
            <a:r>
              <a:rPr lang="en" sz="2100" dirty="0"/>
              <a:t>The rotation of the head</a:t>
            </a:r>
          </a:p>
          <a:p>
            <a:pPr>
              <a:buNone/>
            </a:pPr>
            <a:endParaRPr lang="en" sz="2100" dirty="0"/>
          </a:p>
        </p:txBody>
      </p:sp>
      <p:pic>
        <p:nvPicPr>
          <p:cNvPr id="100" name="Shape 100"/>
          <p:cNvPicPr preferRelativeResize="0"/>
          <p:nvPr/>
        </p:nvPicPr>
        <p:blipFill>
          <a:blip r:embed="rId3">
            <a:alphaModFix/>
          </a:blip>
          <a:stretch>
            <a:fillRect/>
          </a:stretch>
        </p:blipFill>
        <p:spPr>
          <a:xfrm>
            <a:off x="1134316" y="1735964"/>
            <a:ext cx="2499590" cy="1346294"/>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105" y="1735964"/>
            <a:ext cx="1637385" cy="1346294"/>
          </a:xfrm>
          <a:prstGeom prst="rect">
            <a:avLst/>
          </a:prstGeom>
        </p:spPr>
      </p:pic>
      <p:sp>
        <p:nvSpPr>
          <p:cNvPr id="6" name="TextBox 5"/>
          <p:cNvSpPr txBox="1"/>
          <p:nvPr/>
        </p:nvSpPr>
        <p:spPr>
          <a:xfrm>
            <a:off x="2581275" y="3133725"/>
            <a:ext cx="1683909" cy="276999"/>
          </a:xfrm>
          <a:prstGeom prst="rect">
            <a:avLst/>
          </a:prstGeom>
          <a:noFill/>
        </p:spPr>
        <p:txBody>
          <a:bodyPr wrap="square" rtlCol="0">
            <a:spAutoFit/>
          </a:bodyPr>
          <a:lstStyle/>
          <a:p>
            <a:pPr algn="ctr"/>
            <a:r>
              <a:rPr lang="en-US" sz="1200" dirty="0" smtClean="0"/>
              <a:t>Images </a:t>
            </a:r>
            <a:r>
              <a:rPr lang="en-US" sz="1200" dirty="0"/>
              <a:t>taken from [1]</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vert="horz" lIns="68569" tIns="68569" rIns="68569" bIns="68569" rtlCol="0" anchor="t" anchorCtr="0">
            <a:noAutofit/>
          </a:bodyPr>
          <a:lstStyle/>
          <a:p>
            <a:r>
              <a:rPr lang="en" dirty="0"/>
              <a:t>Formulate the Problem: Labels</a:t>
            </a:r>
          </a:p>
        </p:txBody>
      </p:sp>
      <p:sp>
        <p:nvSpPr>
          <p:cNvPr id="106" name="Shape 106"/>
          <p:cNvSpPr txBox="1">
            <a:spLocks noGrp="1"/>
          </p:cNvSpPr>
          <p:nvPr>
            <p:ph type="body" idx="1"/>
          </p:nvPr>
        </p:nvSpPr>
        <p:spPr>
          <a:prstGeom prst="rect">
            <a:avLst/>
          </a:prstGeom>
        </p:spPr>
        <p:txBody>
          <a:bodyPr vert="horz" lIns="68569" tIns="68569" rIns="68569" bIns="68569" rtlCol="0" anchor="t" anchorCtr="0">
            <a:noAutofit/>
          </a:bodyPr>
          <a:lstStyle/>
          <a:p>
            <a:pPr marL="428625" indent="-342900">
              <a:buSzPct val="100000"/>
            </a:pPr>
            <a:r>
              <a:rPr lang="en" sz="2100" dirty="0"/>
              <a:t>6 Labels:</a:t>
            </a:r>
          </a:p>
          <a:p>
            <a:pPr marL="771525" lvl="1" indent="-257175"/>
            <a:r>
              <a:rPr lang="en" sz="1800" dirty="0"/>
              <a:t>&lt;x, y, z&gt;: a vector from the center of a patch to the nose</a:t>
            </a:r>
          </a:p>
          <a:p>
            <a:pPr marL="771525" lvl="1" indent="-257175"/>
            <a:r>
              <a:rPr lang="en" sz="1800" dirty="0"/>
              <a:t>&lt;yaw, pitch, roll&gt;: the rotation of the head</a:t>
            </a:r>
          </a:p>
        </p:txBody>
      </p:sp>
      <p:pic>
        <p:nvPicPr>
          <p:cNvPr id="107" name="Shape 107"/>
          <p:cNvPicPr preferRelativeResize="0"/>
          <p:nvPr/>
        </p:nvPicPr>
        <p:blipFill>
          <a:blip r:embed="rId3">
            <a:alphaModFix/>
          </a:blip>
          <a:stretch>
            <a:fillRect/>
          </a:stretch>
        </p:blipFill>
        <p:spPr>
          <a:xfrm>
            <a:off x="1010342" y="2519793"/>
            <a:ext cx="1807031" cy="1603012"/>
          </a:xfrm>
          <a:prstGeom prst="rect">
            <a:avLst/>
          </a:prstGeom>
          <a:noFill/>
          <a:ln>
            <a:noFill/>
          </a:ln>
        </p:spPr>
      </p:pic>
      <p:grpSp>
        <p:nvGrpSpPr>
          <p:cNvPr id="4" name="Group 3"/>
          <p:cNvGrpSpPr/>
          <p:nvPr/>
        </p:nvGrpSpPr>
        <p:grpSpPr>
          <a:xfrm>
            <a:off x="3319653" y="2519792"/>
            <a:ext cx="2983516" cy="2009968"/>
            <a:chOff x="4718304" y="2442040"/>
            <a:chExt cx="3978021" cy="2679956"/>
          </a:xfrm>
        </p:grpSpPr>
        <p:pic>
          <p:nvPicPr>
            <p:cNvPr id="108" name="Shape 108"/>
            <p:cNvPicPr preferRelativeResize="0"/>
            <p:nvPr/>
          </p:nvPicPr>
          <p:blipFill>
            <a:blip r:embed="rId4">
              <a:alphaModFix/>
            </a:blip>
            <a:stretch>
              <a:fillRect/>
            </a:stretch>
          </p:blipFill>
          <p:spPr>
            <a:xfrm>
              <a:off x="5982850" y="2442040"/>
              <a:ext cx="1921425" cy="2239925"/>
            </a:xfrm>
            <a:prstGeom prst="rect">
              <a:avLst/>
            </a:prstGeom>
            <a:noFill/>
            <a:ln>
              <a:noFill/>
            </a:ln>
          </p:spPr>
        </p:pic>
        <p:sp>
          <p:nvSpPr>
            <p:cNvPr id="2" name="Rectangle 1"/>
            <p:cNvSpPr/>
            <p:nvPr/>
          </p:nvSpPr>
          <p:spPr>
            <a:xfrm>
              <a:off x="4718304" y="4691109"/>
              <a:ext cx="3978021" cy="430887"/>
            </a:xfrm>
            <a:prstGeom prst="rect">
              <a:avLst/>
            </a:prstGeom>
          </p:spPr>
          <p:txBody>
            <a:bodyPr wrap="square">
              <a:spAutoFit/>
            </a:bodyPr>
            <a:lstStyle/>
            <a:p>
              <a:r>
                <a:rPr lang="en-US" sz="750" dirty="0"/>
                <a:t>Source: </a:t>
              </a:r>
              <a:endParaRPr lang="en-US" sz="750" dirty="0" smtClean="0"/>
            </a:p>
            <a:p>
              <a:r>
                <a:rPr lang="en-US" sz="750" dirty="0" smtClean="0">
                  <a:hlinkClick r:id="rId5"/>
                </a:rPr>
                <a:t>http</a:t>
              </a:r>
              <a:r>
                <a:rPr lang="en-US" sz="750" dirty="0">
                  <a:hlinkClick r:id="rId5"/>
                </a:rPr>
                <a:t>://howthingsfly.si.edu/flight-dynamics/roll-pitch-and-yaw</a:t>
              </a:r>
              <a:r>
                <a:rPr lang="en-US" sz="750" dirty="0"/>
                <a:t> </a:t>
              </a:r>
            </a:p>
          </p:txBody>
        </p:sp>
      </p:grpSp>
      <p:sp>
        <p:nvSpPr>
          <p:cNvPr id="8" name="TextBox 7"/>
          <p:cNvSpPr txBox="1"/>
          <p:nvPr/>
        </p:nvSpPr>
        <p:spPr>
          <a:xfrm>
            <a:off x="1112566" y="4229677"/>
            <a:ext cx="1602582" cy="276999"/>
          </a:xfrm>
          <a:prstGeom prst="rect">
            <a:avLst/>
          </a:prstGeom>
          <a:noFill/>
        </p:spPr>
        <p:txBody>
          <a:bodyPr wrap="square" rtlCol="0">
            <a:spAutoFit/>
          </a:bodyPr>
          <a:lstStyle/>
          <a:p>
            <a:pPr algn="ctr"/>
            <a:r>
              <a:rPr lang="en-US" sz="1200" dirty="0"/>
              <a:t>Image taken from [1]</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vert="horz" lIns="68569" tIns="68569" rIns="68569" bIns="68569" rtlCol="0" anchor="t" anchorCtr="0">
            <a:noAutofit/>
          </a:bodyPr>
          <a:lstStyle/>
          <a:p>
            <a:pPr>
              <a:buClr>
                <a:schemeClr val="dk1"/>
              </a:buClr>
              <a:buSzPct val="39285"/>
            </a:pPr>
            <a:r>
              <a:rPr lang="en" dirty="0"/>
              <a:t>Training Set</a:t>
            </a:r>
          </a:p>
        </p:txBody>
      </p:sp>
      <p:sp>
        <p:nvSpPr>
          <p:cNvPr id="114" name="Shape 114"/>
          <p:cNvSpPr txBox="1">
            <a:spLocks noGrp="1"/>
          </p:cNvSpPr>
          <p:nvPr>
            <p:ph type="body" idx="1"/>
          </p:nvPr>
        </p:nvSpPr>
        <p:spPr>
          <a:prstGeom prst="rect">
            <a:avLst/>
          </a:prstGeom>
        </p:spPr>
        <p:txBody>
          <a:bodyPr vert="horz" lIns="68569" tIns="68569" rIns="68569" bIns="68569" rtlCol="0" anchor="t" anchorCtr="0">
            <a:noAutofit/>
          </a:bodyPr>
          <a:lstStyle/>
          <a:p>
            <a:pPr marL="428625" indent="-342900">
              <a:buSzPct val="100000"/>
            </a:pPr>
            <a:r>
              <a:rPr lang="en" sz="2100" dirty="0"/>
              <a:t>Advantage of </a:t>
            </a:r>
            <a:r>
              <a:rPr lang="en-US" sz="2100" dirty="0"/>
              <a:t>synthetic </a:t>
            </a:r>
            <a:r>
              <a:rPr lang="en" sz="2100" dirty="0"/>
              <a:t>generated face images</a:t>
            </a:r>
          </a:p>
          <a:p>
            <a:pPr marL="771525" lvl="1" indent="-342900">
              <a:buSzPct val="100000"/>
            </a:pPr>
            <a:r>
              <a:rPr lang="en" sz="1800" dirty="0"/>
              <a:t>Easy to obtain large amount images</a:t>
            </a:r>
          </a:p>
          <a:p>
            <a:pPr marL="771525" lvl="1" indent="-342900">
              <a:buSzPct val="100000"/>
            </a:pPr>
            <a:r>
              <a:rPr lang="en" sz="1800" dirty="0"/>
              <a:t>Accurate label annotations</a:t>
            </a:r>
          </a:p>
          <a:p>
            <a:pPr marL="771525" lvl="1" indent="-342900">
              <a:buSzPct val="100000"/>
            </a:pPr>
            <a:r>
              <a:rPr lang="en" sz="1800" dirty="0"/>
              <a:t>Zero noise</a:t>
            </a:r>
          </a:p>
        </p:txBody>
      </p:sp>
      <p:pic>
        <p:nvPicPr>
          <p:cNvPr id="115" name="Shape 115"/>
          <p:cNvPicPr preferRelativeResize="0"/>
          <p:nvPr/>
        </p:nvPicPr>
        <p:blipFill>
          <a:blip r:embed="rId3">
            <a:alphaModFix/>
          </a:blip>
          <a:stretch>
            <a:fillRect/>
          </a:stretch>
        </p:blipFill>
        <p:spPr>
          <a:xfrm>
            <a:off x="3779086" y="2264855"/>
            <a:ext cx="2593139" cy="1905801"/>
          </a:xfrm>
          <a:prstGeom prst="rect">
            <a:avLst/>
          </a:prstGeom>
          <a:noFill/>
          <a:ln>
            <a:noFill/>
          </a:ln>
        </p:spPr>
      </p:pic>
      <p:sp>
        <p:nvSpPr>
          <p:cNvPr id="5" name="TextBox 4"/>
          <p:cNvSpPr txBox="1"/>
          <p:nvPr/>
        </p:nvSpPr>
        <p:spPr>
          <a:xfrm>
            <a:off x="4274709" y="4305300"/>
            <a:ext cx="1602582" cy="276999"/>
          </a:xfrm>
          <a:prstGeom prst="rect">
            <a:avLst/>
          </a:prstGeom>
          <a:noFill/>
        </p:spPr>
        <p:txBody>
          <a:bodyPr wrap="square" rtlCol="0">
            <a:spAutoFit/>
          </a:bodyPr>
          <a:lstStyle/>
          <a:p>
            <a:pPr algn="ctr"/>
            <a:r>
              <a:rPr lang="en-US" sz="1200" dirty="0" smtClean="0"/>
              <a:t>Image taken from [1]</a:t>
            </a:r>
            <a:endParaRPr lang="en-US" sz="1200" dirty="0"/>
          </a:p>
        </p:txBody>
      </p:sp>
    </p:spTree>
    <p:extLst>
      <p:ext uri="{BB962C8B-B14F-4D97-AF65-F5344CB8AC3E}">
        <p14:creationId xmlns:p14="http://schemas.microsoft.com/office/powerpoint/2010/main" val="76706624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vert="horz" lIns="68569" tIns="68569" rIns="68569" bIns="68569" rtlCol="0" anchor="t" anchorCtr="0">
            <a:noAutofit/>
          </a:bodyPr>
          <a:lstStyle/>
          <a:p>
            <a:pPr>
              <a:buClr>
                <a:schemeClr val="dk1"/>
              </a:buClr>
              <a:buSzPct val="39285"/>
            </a:pPr>
            <a:r>
              <a:rPr lang="en" dirty="0"/>
              <a:t>Training Set</a:t>
            </a:r>
          </a:p>
        </p:txBody>
      </p:sp>
      <p:sp>
        <p:nvSpPr>
          <p:cNvPr id="114" name="Shape 114"/>
          <p:cNvSpPr txBox="1">
            <a:spLocks noGrp="1"/>
          </p:cNvSpPr>
          <p:nvPr>
            <p:ph type="body" idx="1"/>
          </p:nvPr>
        </p:nvSpPr>
        <p:spPr>
          <a:xfrm>
            <a:off x="233777" y="1150455"/>
            <a:ext cx="6390449" cy="2562300"/>
          </a:xfrm>
          <a:prstGeom prst="rect">
            <a:avLst/>
          </a:prstGeom>
        </p:spPr>
        <p:txBody>
          <a:bodyPr vert="horz" lIns="68569" tIns="68569" rIns="68569" bIns="68569" rtlCol="0" anchor="t" anchorCtr="0">
            <a:noAutofit/>
          </a:bodyPr>
          <a:lstStyle/>
          <a:p>
            <a:pPr marL="428625" indent="-342900">
              <a:buSzPct val="100000"/>
            </a:pPr>
            <a:r>
              <a:rPr lang="en" sz="2100" dirty="0"/>
              <a:t>Training Set: generated using 3D model software</a:t>
            </a:r>
            <a:endParaRPr lang="en-US" sz="2100" dirty="0"/>
          </a:p>
          <a:p>
            <a:pPr marL="814388" lvl="1" indent="-342900">
              <a:buSzPct val="100000"/>
            </a:pPr>
            <a:r>
              <a:rPr lang="en" sz="1800" dirty="0"/>
              <a:t>50,000 face images </a:t>
            </a:r>
            <a:endParaRPr lang="en-US" sz="1800" dirty="0"/>
          </a:p>
          <a:p>
            <a:pPr marL="814388" lvl="1" indent="-342900">
              <a:buSzPct val="100000"/>
            </a:pPr>
            <a:r>
              <a:rPr lang="en" sz="1800" dirty="0"/>
              <a:t>All in 640x480</a:t>
            </a:r>
            <a:r>
              <a:rPr lang="en-US" sz="1800" dirty="0"/>
              <a:t> range</a:t>
            </a:r>
          </a:p>
          <a:p>
            <a:pPr marL="814388" lvl="1" indent="-342900">
              <a:buSzPct val="100000"/>
            </a:pPr>
            <a:r>
              <a:rPr lang="en" sz="1800" dirty="0"/>
              <a:t>Random variation of &lt;yaw, roll, pitch&gt; = &lt;±95, ±50, ±20&gt;</a:t>
            </a:r>
          </a:p>
          <a:p>
            <a:pPr marL="471488" lvl="1" indent="0">
              <a:buSzPct val="100000"/>
              <a:buNone/>
            </a:pPr>
            <a:endParaRPr lang="en" sz="1800" dirty="0"/>
          </a:p>
        </p:txBody>
      </p:sp>
      <p:pic>
        <p:nvPicPr>
          <p:cNvPr id="115" name="Shape 115"/>
          <p:cNvPicPr preferRelativeResize="0"/>
          <p:nvPr/>
        </p:nvPicPr>
        <p:blipFill>
          <a:blip r:embed="rId3">
            <a:alphaModFix/>
          </a:blip>
          <a:stretch>
            <a:fillRect/>
          </a:stretch>
        </p:blipFill>
        <p:spPr>
          <a:xfrm>
            <a:off x="3883235" y="2898330"/>
            <a:ext cx="1953768" cy="1440308"/>
          </a:xfrm>
          <a:prstGeom prst="rect">
            <a:avLst/>
          </a:prstGeom>
          <a:noFill/>
          <a:ln>
            <a:noFill/>
          </a:ln>
        </p:spPr>
      </p:pic>
      <p:grpSp>
        <p:nvGrpSpPr>
          <p:cNvPr id="5" name="Group 4"/>
          <p:cNvGrpSpPr/>
          <p:nvPr/>
        </p:nvGrpSpPr>
        <p:grpSpPr>
          <a:xfrm>
            <a:off x="756800" y="2907855"/>
            <a:ext cx="3126435" cy="1527006"/>
            <a:chOff x="4245984" y="2442040"/>
            <a:chExt cx="5628120" cy="2773902"/>
          </a:xfrm>
        </p:grpSpPr>
        <p:pic>
          <p:nvPicPr>
            <p:cNvPr id="6" name="Shape 108"/>
            <p:cNvPicPr preferRelativeResize="0"/>
            <p:nvPr/>
          </p:nvPicPr>
          <p:blipFill>
            <a:blip r:embed="rId4">
              <a:alphaModFix/>
            </a:blip>
            <a:stretch>
              <a:fillRect/>
            </a:stretch>
          </p:blipFill>
          <p:spPr>
            <a:xfrm>
              <a:off x="5982850" y="2442040"/>
              <a:ext cx="1921425" cy="2239925"/>
            </a:xfrm>
            <a:prstGeom prst="rect">
              <a:avLst/>
            </a:prstGeom>
            <a:noFill/>
            <a:ln>
              <a:noFill/>
            </a:ln>
          </p:spPr>
        </p:pic>
        <p:sp>
          <p:nvSpPr>
            <p:cNvPr id="7" name="Rectangle 6"/>
            <p:cNvSpPr/>
            <p:nvPr/>
          </p:nvSpPr>
          <p:spPr>
            <a:xfrm>
              <a:off x="4245984" y="4838553"/>
              <a:ext cx="5628120" cy="377389"/>
            </a:xfrm>
            <a:prstGeom prst="rect">
              <a:avLst/>
            </a:prstGeom>
          </p:spPr>
          <p:txBody>
            <a:bodyPr wrap="square">
              <a:spAutoFit/>
            </a:bodyPr>
            <a:lstStyle/>
            <a:p>
              <a:r>
                <a:rPr lang="en-US" sz="750" dirty="0"/>
                <a:t>Source: </a:t>
              </a:r>
              <a:r>
                <a:rPr lang="en-US" sz="750" dirty="0">
                  <a:hlinkClick r:id="rId5"/>
                </a:rPr>
                <a:t>http://howthingsfly.si.edu/flight-dynamics/roll-pitch-and-yaw</a:t>
              </a:r>
              <a:r>
                <a:rPr lang="en-US" sz="750" dirty="0"/>
                <a:t> </a:t>
              </a:r>
            </a:p>
          </p:txBody>
        </p:sp>
      </p:grpSp>
      <p:sp>
        <p:nvSpPr>
          <p:cNvPr id="8" name="TextBox 7"/>
          <p:cNvSpPr txBox="1"/>
          <p:nvPr/>
        </p:nvSpPr>
        <p:spPr>
          <a:xfrm>
            <a:off x="4160409" y="4305300"/>
            <a:ext cx="1602582" cy="276999"/>
          </a:xfrm>
          <a:prstGeom prst="rect">
            <a:avLst/>
          </a:prstGeom>
          <a:noFill/>
        </p:spPr>
        <p:txBody>
          <a:bodyPr wrap="square" rtlCol="0">
            <a:spAutoFit/>
          </a:bodyPr>
          <a:lstStyle/>
          <a:p>
            <a:pPr algn="ctr"/>
            <a:r>
              <a:rPr lang="en-US" sz="1200" dirty="0" smtClean="0"/>
              <a:t>Image taken from [1]</a:t>
            </a:r>
            <a:endParaRPr lang="en-US" sz="1200" dirty="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vert="horz" lIns="68569" tIns="68569" rIns="68569" bIns="68569" rtlCol="0" anchor="t" anchorCtr="0">
            <a:noAutofit/>
          </a:bodyPr>
          <a:lstStyle/>
          <a:p>
            <a:r>
              <a:rPr lang="en"/>
              <a:t>Test Set</a:t>
            </a:r>
          </a:p>
        </p:txBody>
      </p:sp>
      <p:sp>
        <p:nvSpPr>
          <p:cNvPr id="121" name="Shape 121"/>
          <p:cNvSpPr txBox="1">
            <a:spLocks noGrp="1"/>
          </p:cNvSpPr>
          <p:nvPr>
            <p:ph type="body" idx="1"/>
          </p:nvPr>
        </p:nvSpPr>
        <p:spPr>
          <a:xfrm>
            <a:off x="319502" y="1140786"/>
            <a:ext cx="6390449" cy="735844"/>
          </a:xfrm>
          <a:prstGeom prst="rect">
            <a:avLst/>
          </a:prstGeom>
        </p:spPr>
        <p:txBody>
          <a:bodyPr vert="horz" lIns="68569" tIns="68569" rIns="68569" bIns="68569" rtlCol="0" anchor="t" anchorCtr="0">
            <a:noAutofit/>
          </a:bodyPr>
          <a:lstStyle/>
          <a:p>
            <a:pPr marL="85725" indent="0">
              <a:buNone/>
            </a:pPr>
            <a:r>
              <a:rPr lang="en" sz="2100" dirty="0"/>
              <a:t>Test Set: ETH Face Pose Range Image Data </a:t>
            </a:r>
            <a:r>
              <a:rPr lang="en" sz="2100" dirty="0" smtClean="0"/>
              <a:t>Set</a:t>
            </a:r>
          </a:p>
          <a:p>
            <a:pPr marL="85725" indent="0">
              <a:buNone/>
            </a:pPr>
            <a:r>
              <a:rPr lang="en" sz="1800" dirty="0" smtClean="0">
                <a:hlinkClick r:id="rId3"/>
              </a:rPr>
              <a:t>https</a:t>
            </a:r>
            <a:r>
              <a:rPr lang="en" sz="1800" dirty="0">
                <a:hlinkClick r:id="rId3"/>
              </a:rPr>
              <a:t>://www.vision.ee.ethz.ch/datasets/headposeCVPR08/</a:t>
            </a:r>
            <a:r>
              <a:rPr lang="en" sz="1800" dirty="0"/>
              <a:t> </a:t>
            </a:r>
          </a:p>
        </p:txBody>
      </p:sp>
      <p:pic>
        <p:nvPicPr>
          <p:cNvPr id="122" name="Shape 122"/>
          <p:cNvPicPr preferRelativeResize="0"/>
          <p:nvPr/>
        </p:nvPicPr>
        <p:blipFill>
          <a:blip r:embed="rId4">
            <a:alphaModFix/>
          </a:blip>
          <a:stretch>
            <a:fillRect/>
          </a:stretch>
        </p:blipFill>
        <p:spPr>
          <a:xfrm>
            <a:off x="1700741" y="2314779"/>
            <a:ext cx="3452284" cy="186193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vert="horz" lIns="68569" tIns="68569" rIns="68569" bIns="68569" rtlCol="0" anchor="t" anchorCtr="0">
            <a:noAutofit/>
          </a:bodyPr>
          <a:lstStyle/>
          <a:p>
            <a:r>
              <a:rPr lang="en"/>
              <a:t>Test Set</a:t>
            </a:r>
          </a:p>
        </p:txBody>
      </p:sp>
      <p:sp>
        <p:nvSpPr>
          <p:cNvPr id="121" name="Shape 121"/>
          <p:cNvSpPr txBox="1">
            <a:spLocks noGrp="1"/>
          </p:cNvSpPr>
          <p:nvPr>
            <p:ph type="body" idx="1"/>
          </p:nvPr>
        </p:nvSpPr>
        <p:spPr>
          <a:prstGeom prst="rect">
            <a:avLst/>
          </a:prstGeom>
        </p:spPr>
        <p:txBody>
          <a:bodyPr vert="horz" lIns="68569" tIns="68569" rIns="68569" bIns="68569" rtlCol="0" anchor="t" anchorCtr="0">
            <a:noAutofit/>
          </a:bodyPr>
          <a:lstStyle/>
          <a:p>
            <a:pPr marL="428625" indent="-342900"/>
            <a:r>
              <a:rPr lang="en" sz="2100" dirty="0"/>
              <a:t>Test Set: ETH Face Pose Range Image Data Set</a:t>
            </a:r>
          </a:p>
          <a:p>
            <a:pPr marL="814388" lvl="1" indent="-342900"/>
            <a:r>
              <a:rPr lang="en" sz="1800" dirty="0"/>
              <a:t>Well-known published head pose data set</a:t>
            </a:r>
            <a:endParaRPr lang="en-US" sz="1800" dirty="0"/>
          </a:p>
          <a:p>
            <a:pPr marL="814388" lvl="1" indent="-342900"/>
            <a:r>
              <a:rPr lang="en" sz="1800" dirty="0"/>
              <a:t>Big data set: over 10,000 images</a:t>
            </a:r>
            <a:endParaRPr lang="en-US" sz="1800" dirty="0"/>
          </a:p>
          <a:p>
            <a:pPr marL="814388" lvl="1" indent="-342900"/>
            <a:r>
              <a:rPr lang="en" sz="1800" dirty="0"/>
              <a:t>Realistic data </a:t>
            </a:r>
          </a:p>
          <a:p>
            <a:pPr marL="814388" lvl="1" indent="-342900"/>
            <a:r>
              <a:rPr lang="en" sz="1800" dirty="0"/>
              <a:t>Ground truth (labels) is provided</a:t>
            </a:r>
          </a:p>
          <a:p>
            <a:pPr marL="814388" lvl="1" indent="-342900"/>
            <a:r>
              <a:rPr lang="en" sz="1800" dirty="0"/>
              <a:t>Each image is 640x480</a:t>
            </a:r>
          </a:p>
          <a:p>
            <a:pPr marL="814388" lvl="1" indent="-342900"/>
            <a:r>
              <a:rPr lang="en" sz="1800" dirty="0"/>
              <a:t>head pose range: ±90 yaw and ±45 pitch</a:t>
            </a:r>
          </a:p>
          <a:p>
            <a:pPr marL="171450" indent="0">
              <a:buNone/>
            </a:pPr>
            <a:r>
              <a:rPr lang="en" sz="1800" dirty="0">
                <a:hlinkClick r:id="rId3"/>
              </a:rPr>
              <a:t>https://www.vision.ee.ethz.ch/datasets/headposeCVPR08/</a:t>
            </a:r>
            <a:r>
              <a:rPr lang="en" sz="1800" dirty="0"/>
              <a:t> </a:t>
            </a:r>
          </a:p>
        </p:txBody>
      </p:sp>
    </p:spTree>
    <p:extLst>
      <p:ext uri="{BB962C8B-B14F-4D97-AF65-F5344CB8AC3E}">
        <p14:creationId xmlns:p14="http://schemas.microsoft.com/office/powerpoint/2010/main" val="1266235189"/>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vert="horz" lIns="68569" tIns="68569" rIns="68569" bIns="68569" rtlCol="0" anchor="t" anchorCtr="0">
            <a:noAutofit/>
          </a:bodyPr>
          <a:lstStyle/>
          <a:p>
            <a:r>
              <a:rPr lang="en" dirty="0">
                <a:latin typeface="+mn-lt"/>
              </a:rPr>
              <a:t>What is </a:t>
            </a:r>
            <a:r>
              <a:rPr lang="en" dirty="0" smtClean="0">
                <a:latin typeface="+mn-lt"/>
              </a:rPr>
              <a:t>Random Regression Forest?</a:t>
            </a:r>
            <a:endParaRPr lang="en" dirty="0">
              <a:latin typeface="+mn-lt"/>
            </a:endParaRPr>
          </a:p>
        </p:txBody>
      </p:sp>
      <p:sp>
        <p:nvSpPr>
          <p:cNvPr id="137" name="Shape 137"/>
          <p:cNvSpPr txBox="1">
            <a:spLocks noGrp="1"/>
          </p:cNvSpPr>
          <p:nvPr>
            <p:ph type="body" idx="1"/>
          </p:nvPr>
        </p:nvSpPr>
        <p:spPr>
          <a:prstGeom prst="rect">
            <a:avLst/>
          </a:prstGeom>
        </p:spPr>
        <p:txBody>
          <a:bodyPr vert="horz" lIns="68569" tIns="68569" rIns="68569" bIns="68569" rtlCol="0" anchor="t" anchorCtr="0">
            <a:noAutofit/>
          </a:bodyPr>
          <a:lstStyle/>
          <a:p>
            <a:pPr marL="471488" indent="-385763"/>
            <a:r>
              <a:rPr lang="en" sz="2100" dirty="0"/>
              <a:t>A forest is a group of trees</a:t>
            </a:r>
          </a:p>
          <a:p>
            <a:pPr marL="471488" indent="-385763"/>
            <a:r>
              <a:rPr lang="en" sz="2100" dirty="0"/>
              <a:t>Random: each tree is trained with only a random subset of training set</a:t>
            </a:r>
          </a:p>
          <a:p>
            <a:pPr marL="771525" lvl="1" indent="-257175"/>
            <a:r>
              <a:rPr lang="en" sz="1800" dirty="0"/>
              <a:t>Random subset of features</a:t>
            </a:r>
          </a:p>
          <a:p>
            <a:pPr marL="771525" lvl="1" indent="-257175"/>
            <a:r>
              <a:rPr lang="en" sz="1800" dirty="0"/>
              <a:t>Random subsamples</a:t>
            </a:r>
          </a:p>
          <a:p>
            <a:pPr marL="471488" indent="-385763"/>
            <a:r>
              <a:rPr lang="en" sz="2100" dirty="0"/>
              <a:t>Each tree behaves just like regular decision/regression tree.</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vert="horz" lIns="68569" tIns="68569" rIns="68569" bIns="68569" rtlCol="0" anchor="t" anchorCtr="0">
            <a:noAutofit/>
          </a:bodyPr>
          <a:lstStyle/>
          <a:p>
            <a:pPr lvl="0"/>
            <a:r>
              <a:rPr lang="en" dirty="0"/>
              <a:t>What is Random Regression Forest?</a:t>
            </a:r>
            <a:endParaRPr lang="en" dirty="0">
              <a:latin typeface="+mn-lt"/>
            </a:endParaRPr>
          </a:p>
        </p:txBody>
      </p:sp>
      <p:sp>
        <p:nvSpPr>
          <p:cNvPr id="137" name="Shape 137"/>
          <p:cNvSpPr txBox="1">
            <a:spLocks noGrp="1"/>
          </p:cNvSpPr>
          <p:nvPr>
            <p:ph type="body" idx="1"/>
          </p:nvPr>
        </p:nvSpPr>
        <p:spPr>
          <a:prstGeom prst="rect">
            <a:avLst/>
          </a:prstGeom>
        </p:spPr>
        <p:txBody>
          <a:bodyPr vert="horz" lIns="68569" tIns="68569" rIns="68569" bIns="68569" rtlCol="0" anchor="t" anchorCtr="0">
            <a:noAutofit/>
          </a:bodyPr>
          <a:lstStyle/>
          <a:p>
            <a:pPr marL="471488" indent="-385763"/>
            <a:r>
              <a:rPr lang="en-US" sz="2100" dirty="0"/>
              <a:t>Since each tree is trained on different </a:t>
            </a:r>
            <a:r>
              <a:rPr lang="en-US" sz="2100" dirty="0" smtClean="0"/>
              <a:t>subset and different features, </a:t>
            </a:r>
            <a:r>
              <a:rPr lang="en-US" sz="2100" dirty="0"/>
              <a:t>they might be the same or different from one another</a:t>
            </a:r>
          </a:p>
          <a:p>
            <a:pPr marL="85725" indent="0">
              <a:buNone/>
            </a:pPr>
            <a:endParaRPr lang="en" sz="2100" dirty="0"/>
          </a:p>
        </p:txBody>
      </p:sp>
      <p:pic>
        <p:nvPicPr>
          <p:cNvPr id="4" name="Shape 144"/>
          <p:cNvPicPr preferRelativeResize="0"/>
          <p:nvPr/>
        </p:nvPicPr>
        <p:blipFill>
          <a:blip r:embed="rId3">
            <a:alphaModFix/>
          </a:blip>
          <a:stretch>
            <a:fillRect/>
          </a:stretch>
        </p:blipFill>
        <p:spPr>
          <a:xfrm>
            <a:off x="1159819" y="2206561"/>
            <a:ext cx="4093409" cy="1968248"/>
          </a:xfrm>
          <a:prstGeom prst="rect">
            <a:avLst/>
          </a:prstGeom>
          <a:noFill/>
          <a:ln>
            <a:noFill/>
          </a:ln>
        </p:spPr>
      </p:pic>
    </p:spTree>
    <p:extLst>
      <p:ext uri="{BB962C8B-B14F-4D97-AF65-F5344CB8AC3E}">
        <p14:creationId xmlns:p14="http://schemas.microsoft.com/office/powerpoint/2010/main" val="300179059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What is Random Regression Forest?</a:t>
            </a:r>
            <a:endParaRPr lang="en-US" dirty="0"/>
          </a:p>
        </p:txBody>
      </p:sp>
      <p:sp>
        <p:nvSpPr>
          <p:cNvPr id="9" name="Shape 150"/>
          <p:cNvSpPr txBox="1">
            <a:spLocks noGrp="1"/>
          </p:cNvSpPr>
          <p:nvPr>
            <p:ph type="body" idx="1"/>
          </p:nvPr>
        </p:nvSpPr>
        <p:spPr>
          <a:xfrm>
            <a:off x="233777" y="1152475"/>
            <a:ext cx="6390449" cy="3416400"/>
          </a:xfrm>
          <a:prstGeom prst="rect">
            <a:avLst/>
          </a:prstGeom>
        </p:spPr>
        <p:txBody>
          <a:bodyPr vert="horz" lIns="68569" tIns="68569" rIns="68569" bIns="68569" rtlCol="0" anchor="t" anchorCtr="0">
            <a:noAutofit/>
          </a:bodyPr>
          <a:lstStyle/>
          <a:p>
            <a:pPr marL="514350" indent="-342900"/>
            <a:r>
              <a:rPr lang="en" sz="2100" dirty="0" smtClean="0"/>
              <a:t>One </a:t>
            </a:r>
            <a:r>
              <a:rPr lang="en" sz="2100" dirty="0"/>
              <a:t>prediction per input per tree, the final prediction:</a:t>
            </a:r>
          </a:p>
          <a:p>
            <a:pPr marL="771525" lvl="1" indent="-257175"/>
            <a:r>
              <a:rPr lang="en" sz="1800" dirty="0"/>
              <a:t>nominal class (decision forest): majority votes</a:t>
            </a:r>
          </a:p>
          <a:p>
            <a:pPr marL="771525" lvl="1" indent="-257175"/>
            <a:r>
              <a:rPr lang="en" sz="1800" dirty="0"/>
              <a:t>numeric class (regression forest): average </a:t>
            </a:r>
            <a:r>
              <a:rPr lang="en" sz="1800" dirty="0" smtClean="0"/>
              <a:t>prediction</a:t>
            </a:r>
          </a:p>
          <a:p>
            <a:pPr marL="471487"/>
            <a:r>
              <a:rPr lang="en" sz="2100" dirty="0" smtClean="0"/>
              <a:t>Advantage </a:t>
            </a:r>
            <a:r>
              <a:rPr lang="en" sz="2100" dirty="0"/>
              <a:t>of random forest:</a:t>
            </a:r>
          </a:p>
          <a:p>
            <a:pPr marL="771525" lvl="1" indent="-257175"/>
            <a:r>
              <a:rPr lang="en" sz="1800" dirty="0"/>
              <a:t>Smaller training set per tree = smaller prediction variance</a:t>
            </a:r>
          </a:p>
          <a:p>
            <a:pPr marL="771525" lvl="1" indent="-257175"/>
            <a:r>
              <a:rPr lang="en" sz="1800" dirty="0"/>
              <a:t>Less overfitting than trees</a:t>
            </a:r>
          </a:p>
          <a:p>
            <a:pPr marL="1114425" lvl="2" indent="-257175"/>
            <a:r>
              <a:rPr lang="en" sz="1500" dirty="0" smtClean="0"/>
              <a:t>Refer to reference [2] for more details</a:t>
            </a:r>
            <a:endParaRPr lang="en" sz="1500" dirty="0"/>
          </a:p>
          <a:p>
            <a:pPr marL="471488" lvl="1" indent="0">
              <a:buNone/>
            </a:pPr>
            <a:endParaRPr lang="en-US" altLang="zh-CN" sz="1800" dirty="0" smtClean="0"/>
          </a:p>
        </p:txBody>
      </p:sp>
    </p:spTree>
    <p:extLst>
      <p:ext uri="{BB962C8B-B14F-4D97-AF65-F5344CB8AC3E}">
        <p14:creationId xmlns:p14="http://schemas.microsoft.com/office/powerpoint/2010/main" val="169080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Text Placeholder 2"/>
          <p:cNvSpPr>
            <a:spLocks noGrp="1"/>
          </p:cNvSpPr>
          <p:nvPr>
            <p:ph type="body" idx="1"/>
          </p:nvPr>
        </p:nvSpPr>
        <p:spPr/>
        <p:txBody>
          <a:bodyPr>
            <a:noAutofit/>
          </a:bodyPr>
          <a:lstStyle/>
          <a:p>
            <a:pPr marL="0" indent="0">
              <a:buNone/>
            </a:pPr>
            <a:r>
              <a:rPr lang="en-US" sz="1500" dirty="0" smtClean="0"/>
              <a:t>[1] </a:t>
            </a:r>
            <a:r>
              <a:rPr lang="en-US" sz="1500" dirty="0" err="1" smtClean="0"/>
              <a:t>Fanelli</a:t>
            </a:r>
            <a:r>
              <a:rPr lang="en-US" sz="1500" dirty="0"/>
              <a:t>, G.; Gall, J.; Van </a:t>
            </a:r>
            <a:r>
              <a:rPr lang="en-US" sz="1500" dirty="0" err="1"/>
              <a:t>Gool</a:t>
            </a:r>
            <a:r>
              <a:rPr lang="en-US" sz="1500" dirty="0"/>
              <a:t>, L., "Real time head pose estimation with </a:t>
            </a:r>
            <a:r>
              <a:rPr lang="en-US" sz="1500" dirty="0" smtClean="0"/>
              <a:t>random </a:t>
            </a:r>
            <a:r>
              <a:rPr lang="en-US" sz="1500" dirty="0"/>
              <a:t>regression forests," in IEEE Conference on Computer Vision </a:t>
            </a:r>
            <a:r>
              <a:rPr lang="en-US" sz="1500" dirty="0" smtClean="0"/>
              <a:t>and </a:t>
            </a:r>
            <a:r>
              <a:rPr lang="en-US" sz="1500" dirty="0"/>
              <a:t>Pattern Recognition (CVPR), </a:t>
            </a:r>
            <a:r>
              <a:rPr lang="en-US" sz="1500" dirty="0" smtClean="0"/>
              <a:t>2011, </a:t>
            </a:r>
            <a:r>
              <a:rPr lang="en-US" sz="1500" dirty="0"/>
              <a:t>vol., no., pp.617-624, 20-25 </a:t>
            </a:r>
            <a:r>
              <a:rPr lang="en-US" sz="1500" dirty="0" smtClean="0"/>
              <a:t>June </a:t>
            </a:r>
            <a:r>
              <a:rPr lang="en-US" sz="1500" dirty="0"/>
              <a:t>2011. </a:t>
            </a:r>
            <a:r>
              <a:rPr lang="en-US" sz="1500" dirty="0" smtClean="0"/>
              <a:t>                    </a:t>
            </a:r>
            <a:r>
              <a:rPr lang="en-US" sz="1500" dirty="0" err="1" smtClean="0"/>
              <a:t>doi</a:t>
            </a:r>
            <a:r>
              <a:rPr lang="en-US" sz="1500" dirty="0" smtClean="0"/>
              <a:t>: 10.1109/CVPR.2011.5995458</a:t>
            </a:r>
            <a:br>
              <a:rPr lang="en-US" sz="1500" dirty="0" smtClean="0"/>
            </a:br>
            <a:r>
              <a:rPr lang="en-US" sz="1500" dirty="0" smtClean="0"/>
              <a:t>URL: </a:t>
            </a:r>
            <a:r>
              <a:rPr lang="en-US" sz="1500" dirty="0" smtClean="0">
                <a:hlinkClick r:id="rId2"/>
              </a:rPr>
              <a:t>http://ieeexplore.ieee.org/stamp/stamp.jsp?tp=&amp;arnumber=5995458&amp;isnumber=5995307</a:t>
            </a:r>
            <a:r>
              <a:rPr lang="en-US" sz="1500" dirty="0" smtClean="0"/>
              <a:t/>
            </a:r>
            <a:br>
              <a:rPr lang="en-US" sz="1500" dirty="0" smtClean="0"/>
            </a:br>
            <a:r>
              <a:rPr lang="en-US" sz="1500" dirty="0" smtClean="0"/>
              <a:t/>
            </a:r>
            <a:br>
              <a:rPr lang="en-US" sz="1500" dirty="0" smtClean="0"/>
            </a:br>
            <a:r>
              <a:rPr lang="en-US" sz="1500" dirty="0" smtClean="0"/>
              <a:t>[2] Hastie, Trevor; </a:t>
            </a:r>
            <a:r>
              <a:rPr lang="en-US" sz="1500" dirty="0" err="1" smtClean="0"/>
              <a:t>Tibshirani</a:t>
            </a:r>
            <a:r>
              <a:rPr lang="en-US" sz="1500" dirty="0" smtClean="0"/>
              <a:t>, Robert; Friedman, Jerome (2008). The Elements of Statistical Learning (2nd ed.). Springer. ISBN 0-387-95284-5. Page 587-588</a:t>
            </a:r>
          </a:p>
          <a:p>
            <a:pPr marL="0" indent="0">
              <a:buNone/>
            </a:pPr>
            <a:endParaRPr lang="en-US" sz="1500" dirty="0"/>
          </a:p>
        </p:txBody>
      </p:sp>
    </p:spTree>
    <p:extLst>
      <p:ext uri="{BB962C8B-B14F-4D97-AF65-F5344CB8AC3E}">
        <p14:creationId xmlns:p14="http://schemas.microsoft.com/office/powerpoint/2010/main" val="1559837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p:spPr>
        <p:txBody>
          <a:bodyPr vert="horz" lIns="68569" tIns="68569" rIns="68569" bIns="68569" rtlCol="0" anchor="t" anchorCtr="0">
            <a:noAutofit/>
          </a:bodyPr>
          <a:lstStyle/>
          <a:p>
            <a:r>
              <a:rPr lang="en" dirty="0"/>
              <a:t>Random Forest in This Application</a:t>
            </a:r>
          </a:p>
        </p:txBody>
      </p:sp>
      <p:sp>
        <p:nvSpPr>
          <p:cNvPr id="150" name="Shape 150"/>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Each tree is trained on a set of patches randomly sampled from training set</a:t>
            </a:r>
          </a:p>
          <a:p>
            <a:pPr marL="514350" indent="-342900"/>
            <a:r>
              <a:rPr lang="en" sz="2100" dirty="0"/>
              <a:t>The data are all images, </a:t>
            </a:r>
            <a:r>
              <a:rPr lang="en-US" sz="2100" dirty="0" smtClean="0"/>
              <a:t>the</a:t>
            </a:r>
            <a:r>
              <a:rPr lang="en" sz="2100" dirty="0" smtClean="0"/>
              <a:t> </a:t>
            </a:r>
            <a:r>
              <a:rPr lang="en" sz="2100" dirty="0"/>
              <a:t>“features” </a:t>
            </a:r>
            <a:r>
              <a:rPr lang="en-US" sz="2100" dirty="0" smtClean="0"/>
              <a:t>are</a:t>
            </a:r>
            <a:r>
              <a:rPr lang="zh-CN" altLang="en-US" sz="2100" dirty="0" smtClean="0"/>
              <a:t> </a:t>
            </a:r>
            <a:r>
              <a:rPr lang="en-US" altLang="zh-CN" sz="2100" dirty="0" smtClean="0"/>
              <a:t>totally</a:t>
            </a:r>
            <a:r>
              <a:rPr lang="zh-CN" altLang="en-US" sz="2100" dirty="0" smtClean="0"/>
              <a:t> </a:t>
            </a:r>
            <a:r>
              <a:rPr lang="en-US" altLang="zh-CN" sz="2100" dirty="0" smtClean="0"/>
              <a:t>different</a:t>
            </a:r>
            <a:r>
              <a:rPr lang="zh-CN" altLang="en-US" sz="2100" dirty="0" smtClean="0"/>
              <a:t> </a:t>
            </a:r>
            <a:r>
              <a:rPr lang="en-US" altLang="zh-CN" sz="2100" dirty="0" smtClean="0"/>
              <a:t>from</a:t>
            </a:r>
            <a:r>
              <a:rPr lang="zh-CN" altLang="en-US" sz="2100" dirty="0" smtClean="0"/>
              <a:t> </a:t>
            </a:r>
            <a:r>
              <a:rPr lang="en-US" altLang="zh-CN" sz="2100" dirty="0" smtClean="0"/>
              <a:t>the</a:t>
            </a:r>
            <a:r>
              <a:rPr lang="zh-CN" altLang="en-US" sz="2100" dirty="0" smtClean="0"/>
              <a:t> </a:t>
            </a:r>
            <a:r>
              <a:rPr lang="en-US" altLang="zh-CN" sz="2100" dirty="0" smtClean="0"/>
              <a:t>“obvious”</a:t>
            </a:r>
            <a:r>
              <a:rPr lang="zh-CN" altLang="en-US" sz="2100" dirty="0" smtClean="0"/>
              <a:t> </a:t>
            </a:r>
            <a:r>
              <a:rPr lang="en-US" altLang="zh-CN" sz="2100" dirty="0" smtClean="0"/>
              <a:t>features</a:t>
            </a:r>
            <a:r>
              <a:rPr lang="zh-CN" altLang="en-US" sz="2100" dirty="0"/>
              <a:t>,</a:t>
            </a:r>
            <a:r>
              <a:rPr lang="en-US" altLang="zh-CN" sz="2100" dirty="0" smtClean="0"/>
              <a:t>such</a:t>
            </a:r>
            <a:r>
              <a:rPr lang="zh-CN" altLang="en-US" sz="2100" dirty="0" smtClean="0"/>
              <a:t> </a:t>
            </a:r>
            <a:r>
              <a:rPr lang="en-US" altLang="zh-CN" sz="2100" dirty="0" smtClean="0"/>
              <a:t>as</a:t>
            </a:r>
            <a:r>
              <a:rPr lang="zh-CN" altLang="en-US" sz="2100" dirty="0" smtClean="0"/>
              <a:t> </a:t>
            </a:r>
            <a:r>
              <a:rPr lang="en-US" altLang="zh-CN" sz="2100" dirty="0" smtClean="0"/>
              <a:t>weather=sunny.</a:t>
            </a:r>
          </a:p>
          <a:p>
            <a:pPr marL="814388" lvl="1" indent="-342900"/>
            <a:r>
              <a:rPr lang="en-US" altLang="zh-CN" sz="1800" dirty="0" smtClean="0"/>
              <a:t>How do they use the image to </a:t>
            </a:r>
          </a:p>
          <a:p>
            <a:pPr marL="471488" lvl="1" indent="0">
              <a:buNone/>
            </a:pPr>
            <a:r>
              <a:rPr lang="zh-CN" altLang="zh-CN" sz="1800" dirty="0"/>
              <a:t> </a:t>
            </a:r>
            <a:r>
              <a:rPr lang="zh-CN" altLang="en-US" sz="1800" dirty="0" smtClean="0"/>
              <a:t>   </a:t>
            </a:r>
            <a:r>
              <a:rPr lang="en-US" altLang="zh-CN" sz="1800" dirty="0"/>
              <a:t>c</a:t>
            </a:r>
            <a:r>
              <a:rPr lang="en-US" altLang="zh-CN" sz="1800" dirty="0" smtClean="0"/>
              <a:t>onstruct the tree?</a:t>
            </a:r>
          </a:p>
        </p:txBody>
      </p:sp>
      <p:pic>
        <p:nvPicPr>
          <p:cNvPr id="151" name="Shape 151"/>
          <p:cNvPicPr preferRelativeResize="0"/>
          <p:nvPr/>
        </p:nvPicPr>
        <p:blipFill>
          <a:blip r:embed="rId3">
            <a:alphaModFix/>
          </a:blip>
          <a:stretch>
            <a:fillRect/>
          </a:stretch>
        </p:blipFill>
        <p:spPr>
          <a:xfrm>
            <a:off x="4491440" y="2637313"/>
            <a:ext cx="1858631" cy="1648763"/>
          </a:xfrm>
          <a:prstGeom prst="rect">
            <a:avLst/>
          </a:prstGeom>
          <a:noFill/>
          <a:ln>
            <a:noFill/>
          </a:ln>
        </p:spPr>
      </p:pic>
      <p:sp>
        <p:nvSpPr>
          <p:cNvPr id="5" name="TextBox 4"/>
          <p:cNvSpPr txBox="1"/>
          <p:nvPr/>
        </p:nvSpPr>
        <p:spPr>
          <a:xfrm>
            <a:off x="4608084" y="4305300"/>
            <a:ext cx="1602582" cy="276999"/>
          </a:xfrm>
          <a:prstGeom prst="rect">
            <a:avLst/>
          </a:prstGeom>
          <a:noFill/>
        </p:spPr>
        <p:txBody>
          <a:bodyPr wrap="square" rtlCol="0">
            <a:spAutoFit/>
          </a:bodyPr>
          <a:lstStyle/>
          <a:p>
            <a:pPr algn="ctr"/>
            <a:r>
              <a:rPr lang="en-US" sz="1200" dirty="0" smtClean="0"/>
              <a:t>Image taken from [1]</a:t>
            </a:r>
            <a:endParaRPr lang="en-US" sz="1200"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vert="horz" lIns="68569" tIns="68569" rIns="68569" bIns="68569" rtlCol="0" anchor="t" anchorCtr="0">
            <a:noAutofit/>
          </a:bodyPr>
          <a:lstStyle/>
          <a:p>
            <a:r>
              <a:rPr lang="en"/>
              <a:t>What They Actually Do</a:t>
            </a:r>
          </a:p>
        </p:txBody>
      </p:sp>
      <p:sp>
        <p:nvSpPr>
          <p:cNvPr id="164" name="Shape 164"/>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Map of Image Channels i.e. depth, x, y, z</a:t>
            </a:r>
          </a:p>
        </p:txBody>
      </p:sp>
      <p:graphicFrame>
        <p:nvGraphicFramePr>
          <p:cNvPr id="165" name="Shape 165"/>
          <p:cNvGraphicFramePr/>
          <p:nvPr>
            <p:extLst>
              <p:ext uri="{D42A27DB-BD31-4B8C-83A1-F6EECF244321}">
                <p14:modId xmlns:p14="http://schemas.microsoft.com/office/powerpoint/2010/main" val="681662948"/>
              </p:ext>
            </p:extLst>
          </p:nvPr>
        </p:nvGraphicFramePr>
        <p:xfrm>
          <a:off x="1811655" y="1961288"/>
          <a:ext cx="3234694" cy="1950544"/>
        </p:xfrm>
        <a:graphic>
          <a:graphicData uri="http://schemas.openxmlformats.org/drawingml/2006/table">
            <a:tbl>
              <a:tblPr>
                <a:noFill/>
                <a:tableStyleId>{892B4883-DEB3-49E8-B94C-FF9372324B02}</a:tableStyleId>
              </a:tblPr>
              <a:tblGrid>
                <a:gridCol w="373969"/>
                <a:gridCol w="408675"/>
                <a:gridCol w="408675"/>
                <a:gridCol w="408675"/>
                <a:gridCol w="408675"/>
                <a:gridCol w="408675"/>
                <a:gridCol w="408675"/>
                <a:gridCol w="408675"/>
              </a:tblGrid>
              <a:tr h="240008">
                <a:tc>
                  <a:txBody>
                    <a:bodyPr/>
                    <a:lstStyle/>
                    <a:p>
                      <a:pPr lvl="0" algn="ctr" rtl="0">
                        <a:spcBef>
                          <a:spcPts val="0"/>
                        </a:spcBef>
                        <a:buNone/>
                      </a:pPr>
                      <a:r>
                        <a:rPr lang="en" sz="700" dirty="0"/>
                        <a:t>3</a:t>
                      </a:r>
                    </a:p>
                  </a:txBody>
                  <a:tcPr marL="68569" marR="68569" marT="68569" marB="68569"/>
                </a:tc>
                <a:tc>
                  <a:txBody>
                    <a:bodyPr/>
                    <a:lstStyle/>
                    <a:p>
                      <a:pPr lvl="0" algn="ctr" rtl="0">
                        <a:spcBef>
                          <a:spcPts val="0"/>
                        </a:spcBef>
                        <a:buNone/>
                      </a:pPr>
                      <a:r>
                        <a:rPr lang="en" sz="700"/>
                        <a:t>5</a:t>
                      </a:r>
                    </a:p>
                  </a:txBody>
                  <a:tcPr marL="68569" marR="68569" marT="68569" marB="68569"/>
                </a:tc>
                <a:tc>
                  <a:txBody>
                    <a:bodyPr/>
                    <a:lstStyle/>
                    <a:p>
                      <a:pPr lvl="0" algn="ctr" rtl="0">
                        <a:spcBef>
                          <a:spcPts val="0"/>
                        </a:spcBef>
                        <a:buNone/>
                      </a:pPr>
                      <a:r>
                        <a:rPr lang="en" sz="700" dirty="0"/>
                        <a:t>9</a:t>
                      </a:r>
                    </a:p>
                  </a:txBody>
                  <a:tcPr marL="68569" marR="68569" marT="68569" marB="68569"/>
                </a:tc>
                <a:tc>
                  <a:txBody>
                    <a:bodyPr/>
                    <a:lstStyle/>
                    <a:p>
                      <a:pPr lvl="0" algn="ctr" rtl="0">
                        <a:spcBef>
                          <a:spcPts val="0"/>
                        </a:spcBef>
                        <a:buNone/>
                      </a:pPr>
                      <a:r>
                        <a:rPr lang="en" sz="700"/>
                        <a:t>7</a:t>
                      </a:r>
                    </a:p>
                  </a:txBody>
                  <a:tcPr marL="68569" marR="68569" marT="68569" marB="68569"/>
                </a:tc>
                <a:tc>
                  <a:txBody>
                    <a:bodyPr/>
                    <a:lstStyle/>
                    <a:p>
                      <a:pPr lvl="0" algn="ctr" rtl="0">
                        <a:spcBef>
                          <a:spcPts val="0"/>
                        </a:spcBef>
                        <a:buNone/>
                      </a:pPr>
                      <a:r>
                        <a:rPr lang="en" sz="700"/>
                        <a:t>11</a:t>
                      </a:r>
                    </a:p>
                  </a:txBody>
                  <a:tcPr marL="68569" marR="68569" marT="68569" marB="68569"/>
                </a:tc>
                <a:tc>
                  <a:txBody>
                    <a:bodyPr/>
                    <a:lstStyle/>
                    <a:p>
                      <a:pPr lvl="0" algn="ctr" rtl="0">
                        <a:spcBef>
                          <a:spcPts val="0"/>
                        </a:spcBef>
                        <a:buNone/>
                      </a:pPr>
                      <a:r>
                        <a:rPr lang="en" sz="700"/>
                        <a:t>13</a:t>
                      </a:r>
                    </a:p>
                  </a:txBody>
                  <a:tcPr marL="68569" marR="68569" marT="68569" marB="68569"/>
                </a:tc>
                <a:tc>
                  <a:txBody>
                    <a:bodyPr/>
                    <a:lstStyle/>
                    <a:p>
                      <a:pPr lvl="0" algn="ctr" rtl="0">
                        <a:spcBef>
                          <a:spcPts val="0"/>
                        </a:spcBef>
                        <a:buNone/>
                      </a:pPr>
                      <a:r>
                        <a:rPr lang="en" sz="700"/>
                        <a:t>25</a:t>
                      </a:r>
                    </a:p>
                  </a:txBody>
                  <a:tcPr marL="68569" marR="68569" marT="68569" marB="68569"/>
                </a:tc>
                <a:tc>
                  <a:txBody>
                    <a:bodyPr/>
                    <a:lstStyle/>
                    <a:p>
                      <a:pPr lvl="0" algn="ctr" rtl="0">
                        <a:spcBef>
                          <a:spcPts val="0"/>
                        </a:spcBef>
                        <a:buNone/>
                      </a:pPr>
                      <a:r>
                        <a:rPr lang="en" sz="700"/>
                        <a:t>35</a:t>
                      </a:r>
                    </a:p>
                  </a:txBody>
                  <a:tcPr marL="68569" marR="68569" marT="68569" marB="68569"/>
                </a:tc>
              </a:tr>
              <a:tr h="240008">
                <a:tc>
                  <a:txBody>
                    <a:bodyPr/>
                    <a:lstStyle/>
                    <a:p>
                      <a:pPr lvl="0" algn="ctr" rtl="0">
                        <a:spcBef>
                          <a:spcPts val="0"/>
                        </a:spcBef>
                        <a:buNone/>
                      </a:pPr>
                      <a:r>
                        <a:rPr lang="en" sz="700"/>
                        <a:t>7</a:t>
                      </a:r>
                    </a:p>
                  </a:txBody>
                  <a:tcPr marL="68569" marR="68569" marT="68569" marB="68569"/>
                </a:tc>
                <a:tc>
                  <a:txBody>
                    <a:bodyPr/>
                    <a:lstStyle/>
                    <a:p>
                      <a:pPr lvl="0" algn="ctr" rtl="0">
                        <a:spcBef>
                          <a:spcPts val="0"/>
                        </a:spcBef>
                        <a:buNone/>
                      </a:pPr>
                      <a:r>
                        <a:rPr lang="en" sz="700"/>
                        <a:t>22</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a:t>40</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32</a:t>
                      </a:r>
                    </a:p>
                  </a:txBody>
                  <a:tcPr marL="68569" marR="68569" marT="68569" marB="68569"/>
                </a:tc>
              </a:tr>
              <a:tr h="240008">
                <a:tc>
                  <a:txBody>
                    <a:bodyPr/>
                    <a:lstStyle/>
                    <a:p>
                      <a:pPr lvl="0" algn="ctr" rtl="0">
                        <a:spcBef>
                          <a:spcPts val="0"/>
                        </a:spcBef>
                        <a:buNone/>
                      </a:pPr>
                      <a:r>
                        <a:rPr lang="en" sz="700"/>
                        <a:t>11</a:t>
                      </a:r>
                    </a:p>
                  </a:txBody>
                  <a:tcPr marL="68569" marR="68569" marT="68569" marB="68569"/>
                </a:tc>
                <a:tc>
                  <a:txBody>
                    <a:bodyPr/>
                    <a:lstStyle/>
                    <a:p>
                      <a:pPr lvl="0" algn="ctr" rtl="0">
                        <a:spcBef>
                          <a:spcPts val="0"/>
                        </a:spcBef>
                        <a:buNone/>
                      </a:pPr>
                      <a:r>
                        <a:rPr lang="en" sz="700"/>
                        <a:t>22</a:t>
                      </a:r>
                    </a:p>
                  </a:txBody>
                  <a:tcPr marL="68569" marR="68569" marT="68569" marB="68569"/>
                </a:tc>
                <a:tc>
                  <a:txBody>
                    <a:bodyPr/>
                    <a:lstStyle/>
                    <a:p>
                      <a:pPr lvl="0" algn="ctr" rtl="0">
                        <a:spcBef>
                          <a:spcPts val="0"/>
                        </a:spcBef>
                        <a:buNone/>
                      </a:pPr>
                      <a:r>
                        <a:rPr lang="en" sz="700"/>
                        <a:t>33</a:t>
                      </a:r>
                    </a:p>
                  </a:txBody>
                  <a:tcPr marL="68569" marR="68569" marT="68569" marB="68569"/>
                </a:tc>
                <a:tc>
                  <a:txBody>
                    <a:bodyPr/>
                    <a:lstStyle/>
                    <a:p>
                      <a:pPr lvl="0" algn="ctr" rtl="0">
                        <a:spcBef>
                          <a:spcPts val="0"/>
                        </a:spcBef>
                        <a:buNone/>
                      </a:pPr>
                      <a:r>
                        <a:rPr lang="en" sz="700"/>
                        <a:t>44</a:t>
                      </a:r>
                    </a:p>
                  </a:txBody>
                  <a:tcPr marL="68569" marR="68569" marT="68569" marB="68569"/>
                </a:tc>
                <a:tc>
                  <a:txBody>
                    <a:bodyPr/>
                    <a:lstStyle/>
                    <a:p>
                      <a:pPr lvl="0" algn="ctr" rtl="0">
                        <a:spcBef>
                          <a:spcPts val="0"/>
                        </a:spcBef>
                        <a:buNone/>
                      </a:pPr>
                      <a:r>
                        <a:rPr lang="en" sz="700"/>
                        <a:t>55</a:t>
                      </a:r>
                    </a:p>
                  </a:txBody>
                  <a:tcPr marL="68569" marR="68569" marT="68569" marB="68569"/>
                </a:tc>
                <a:tc>
                  <a:txBody>
                    <a:bodyPr/>
                    <a:lstStyle/>
                    <a:p>
                      <a:pPr lvl="0" algn="ctr" rtl="0">
                        <a:spcBef>
                          <a:spcPts val="0"/>
                        </a:spcBef>
                        <a:buNone/>
                      </a:pPr>
                      <a:r>
                        <a:rPr lang="en" sz="700"/>
                        <a:t>66</a:t>
                      </a:r>
                    </a:p>
                  </a:txBody>
                  <a:tcPr marL="68569" marR="68569" marT="68569" marB="68569"/>
                </a:tc>
                <a:tc>
                  <a:txBody>
                    <a:bodyPr/>
                    <a:lstStyle/>
                    <a:p>
                      <a:pPr lvl="0" algn="ctr" rtl="0">
                        <a:spcBef>
                          <a:spcPts val="0"/>
                        </a:spcBef>
                        <a:buNone/>
                      </a:pPr>
                      <a:r>
                        <a:rPr lang="en" sz="700"/>
                        <a:t>77</a:t>
                      </a:r>
                    </a:p>
                  </a:txBody>
                  <a:tcPr marL="68569" marR="68569" marT="68569" marB="68569"/>
                </a:tc>
                <a:tc>
                  <a:txBody>
                    <a:bodyPr/>
                    <a:lstStyle/>
                    <a:p>
                      <a:pPr lvl="0" algn="ctr" rtl="0">
                        <a:spcBef>
                          <a:spcPts val="0"/>
                        </a:spcBef>
                        <a:buNone/>
                      </a:pPr>
                      <a:r>
                        <a:rPr lang="en" sz="700"/>
                        <a:t>88</a:t>
                      </a:r>
                    </a:p>
                  </a:txBody>
                  <a:tcPr marL="68569" marR="68569" marT="68569" marB="68569"/>
                </a:tc>
              </a:tr>
              <a:tr h="240008">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45</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32</a:t>
                      </a:r>
                    </a:p>
                  </a:txBody>
                  <a:tcPr marL="68569" marR="68569" marT="68569" marB="68569"/>
                </a:tc>
                <a:tc>
                  <a:txBody>
                    <a:bodyPr/>
                    <a:lstStyle/>
                    <a:p>
                      <a:pPr lvl="0" algn="ctr" rtl="0">
                        <a:spcBef>
                          <a:spcPts val="0"/>
                        </a:spcBef>
                        <a:buNone/>
                      </a:pPr>
                      <a:r>
                        <a:rPr lang="en" sz="700"/>
                        <a:t>64</a:t>
                      </a:r>
                    </a:p>
                  </a:txBody>
                  <a:tcPr marL="68569" marR="68569" marT="68569" marB="68569"/>
                </a:tc>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a:t>12</a:t>
                      </a:r>
                    </a:p>
                  </a:txBody>
                  <a:tcPr marL="68569" marR="68569" marT="68569" marB="68569"/>
                </a:tc>
              </a:tr>
              <a:tr h="240008">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13</a:t>
                      </a:r>
                    </a:p>
                  </a:txBody>
                  <a:tcPr marL="68569" marR="68569" marT="68569" marB="68569"/>
                </a:tc>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13</a:t>
                      </a:r>
                    </a:p>
                  </a:txBody>
                  <a:tcPr marL="68569" marR="68569" marT="68569" marB="68569"/>
                </a:tc>
              </a:tr>
              <a:tr h="240008">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a:t>45</a:t>
                      </a:r>
                    </a:p>
                  </a:txBody>
                  <a:tcPr marL="68569" marR="68569" marT="68569" marB="68569"/>
                </a:tc>
                <a:tc>
                  <a:txBody>
                    <a:bodyPr/>
                    <a:lstStyle/>
                    <a:p>
                      <a:pPr lvl="0" algn="ctr" rtl="0">
                        <a:spcBef>
                          <a:spcPts val="0"/>
                        </a:spcBef>
                        <a:buNone/>
                      </a:pPr>
                      <a:r>
                        <a:rPr lang="en" sz="700"/>
                        <a:t>43</a:t>
                      </a:r>
                    </a:p>
                  </a:txBody>
                  <a:tcPr marL="68569" marR="68569" marT="68569" marB="68569"/>
                </a:tc>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a:t>95</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43</a:t>
                      </a:r>
                    </a:p>
                  </a:txBody>
                  <a:tcPr marL="68569" marR="68569" marT="68569" marB="68569"/>
                </a:tc>
                <a:tc>
                  <a:txBody>
                    <a:bodyPr/>
                    <a:lstStyle/>
                    <a:p>
                      <a:pPr lvl="0" algn="ctr" rtl="0">
                        <a:spcBef>
                          <a:spcPts val="0"/>
                        </a:spcBef>
                        <a:buNone/>
                      </a:pPr>
                      <a:r>
                        <a:rPr lang="en" sz="700"/>
                        <a:t>21</a:t>
                      </a:r>
                    </a:p>
                  </a:txBody>
                  <a:tcPr marL="68569" marR="68569" marT="68569" marB="68569"/>
                </a:tc>
              </a:tr>
              <a:tr h="240008">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a:t>56</a:t>
                      </a:r>
                    </a:p>
                  </a:txBody>
                  <a:tcPr marL="68569" marR="68569" marT="68569" marB="68569"/>
                </a:tc>
                <a:tc>
                  <a:txBody>
                    <a:bodyPr/>
                    <a:lstStyle/>
                    <a:p>
                      <a:pPr lvl="0" algn="ctr" rtl="0">
                        <a:spcBef>
                          <a:spcPts val="0"/>
                        </a:spcBef>
                        <a:buNone/>
                      </a:pPr>
                      <a:r>
                        <a:rPr lang="en" sz="700"/>
                        <a:t>75</a:t>
                      </a:r>
                    </a:p>
                  </a:txBody>
                  <a:tcPr marL="68569" marR="68569" marT="68569" marB="68569"/>
                </a:tc>
                <a:tc>
                  <a:txBody>
                    <a:bodyPr/>
                    <a:lstStyle/>
                    <a:p>
                      <a:pPr lvl="0" algn="ctr" rtl="0">
                        <a:spcBef>
                          <a:spcPts val="0"/>
                        </a:spcBef>
                        <a:buNone/>
                      </a:pPr>
                      <a:r>
                        <a:rPr lang="en" sz="700"/>
                        <a:t>93</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32</a:t>
                      </a:r>
                    </a:p>
                  </a:txBody>
                  <a:tcPr marL="68569" marR="68569" marT="68569" marB="68569"/>
                </a:tc>
                <a:tc>
                  <a:txBody>
                    <a:bodyPr/>
                    <a:lstStyle/>
                    <a:p>
                      <a:pPr lvl="0" algn="ctr" rtl="0">
                        <a:spcBef>
                          <a:spcPts val="0"/>
                        </a:spcBef>
                        <a:buNone/>
                      </a:pPr>
                      <a:r>
                        <a:rPr lang="en" sz="700"/>
                        <a:t>21</a:t>
                      </a:r>
                    </a:p>
                  </a:txBody>
                  <a:tcPr marL="68569" marR="68569" marT="68569" marB="68569"/>
                </a:tc>
                <a:tc>
                  <a:txBody>
                    <a:bodyPr/>
                    <a:lstStyle/>
                    <a:p>
                      <a:pPr lvl="0" algn="ctr" rtl="0">
                        <a:spcBef>
                          <a:spcPts val="0"/>
                        </a:spcBef>
                        <a:buNone/>
                      </a:pPr>
                      <a:r>
                        <a:rPr lang="en" sz="700"/>
                        <a:t>43</a:t>
                      </a:r>
                    </a:p>
                  </a:txBody>
                  <a:tcPr marL="68569" marR="68569" marT="68569" marB="68569"/>
                </a:tc>
              </a:tr>
              <a:tr h="240008">
                <a:tc>
                  <a:txBody>
                    <a:bodyPr/>
                    <a:lstStyle/>
                    <a:p>
                      <a:pPr lvl="0" algn="ctr" rtl="0">
                        <a:spcBef>
                          <a:spcPts val="0"/>
                        </a:spcBef>
                        <a:buNone/>
                      </a:pPr>
                      <a:r>
                        <a:rPr lang="en" sz="700"/>
                        <a:t>56</a:t>
                      </a:r>
                    </a:p>
                  </a:txBody>
                  <a:tcPr marL="68569" marR="68569" marT="68569" marB="68569"/>
                </a:tc>
                <a:tc>
                  <a:txBody>
                    <a:bodyPr/>
                    <a:lstStyle/>
                    <a:p>
                      <a:pPr lvl="0" algn="ctr" rtl="0">
                        <a:spcBef>
                          <a:spcPts val="0"/>
                        </a:spcBef>
                        <a:buNone/>
                      </a:pPr>
                      <a:r>
                        <a:rPr lang="en" sz="700"/>
                        <a:t>58</a:t>
                      </a:r>
                    </a:p>
                  </a:txBody>
                  <a:tcPr marL="68569" marR="68569" marT="68569" marB="68569"/>
                </a:tc>
                <a:tc>
                  <a:txBody>
                    <a:bodyPr/>
                    <a:lstStyle/>
                    <a:p>
                      <a:pPr lvl="0" algn="ctr" rtl="0">
                        <a:spcBef>
                          <a:spcPts val="0"/>
                        </a:spcBef>
                        <a:buNone/>
                      </a:pPr>
                      <a:r>
                        <a:rPr lang="en" sz="700" dirty="0"/>
                        <a:t>43</a:t>
                      </a:r>
                    </a:p>
                  </a:txBody>
                  <a:tcPr marL="68569" marR="68569" marT="68569" marB="68569"/>
                </a:tc>
                <a:tc>
                  <a:txBody>
                    <a:bodyPr/>
                    <a:lstStyle/>
                    <a:p>
                      <a:pPr lvl="0" algn="ctr" rtl="0">
                        <a:spcBef>
                          <a:spcPts val="0"/>
                        </a:spcBef>
                        <a:buNone/>
                      </a:pPr>
                      <a:r>
                        <a:rPr lang="en" sz="700" dirty="0"/>
                        <a:t>21</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47</a:t>
                      </a:r>
                    </a:p>
                  </a:txBody>
                  <a:tcPr marL="68569" marR="68569" marT="68569" marB="68569"/>
                </a:tc>
                <a:tc>
                  <a:txBody>
                    <a:bodyPr/>
                    <a:lstStyle/>
                    <a:p>
                      <a:pPr lvl="0" algn="ctr" rtl="0">
                        <a:spcBef>
                          <a:spcPts val="0"/>
                        </a:spcBef>
                        <a:buNone/>
                      </a:pPr>
                      <a:r>
                        <a:rPr lang="en" sz="700"/>
                        <a:t>95</a:t>
                      </a:r>
                    </a:p>
                  </a:txBody>
                  <a:tcPr marL="68569" marR="68569" marT="68569" marB="68569"/>
                </a:tc>
                <a:tc>
                  <a:txBody>
                    <a:bodyPr/>
                    <a:lstStyle/>
                    <a:p>
                      <a:pPr lvl="0" algn="ctr" rtl="0">
                        <a:spcBef>
                          <a:spcPts val="0"/>
                        </a:spcBef>
                        <a:buNone/>
                      </a:pPr>
                      <a:r>
                        <a:rPr lang="en" sz="700" dirty="0"/>
                        <a:t>23</a:t>
                      </a:r>
                    </a:p>
                  </a:txBody>
                  <a:tcPr marL="68569" marR="68569" marT="68569" marB="68569"/>
                </a:tc>
              </a:tr>
            </a:tbl>
          </a:graphicData>
        </a:graphic>
      </p:graphicFrame>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p:spPr>
        <p:txBody>
          <a:bodyPr vert="horz" lIns="68569" tIns="68569" rIns="68569" bIns="68569" rtlCol="0" anchor="t" anchorCtr="0">
            <a:noAutofit/>
          </a:bodyPr>
          <a:lstStyle/>
          <a:p>
            <a:r>
              <a:rPr lang="en"/>
              <a:t>What They Actually Do</a:t>
            </a:r>
          </a:p>
        </p:txBody>
      </p:sp>
      <p:sp>
        <p:nvSpPr>
          <p:cNvPr id="171" name="Shape 171"/>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Randomly pick 2 regions of equal size: F1 and F2</a:t>
            </a:r>
          </a:p>
          <a:p>
            <a:endParaRPr sz="2100" dirty="0"/>
          </a:p>
          <a:p>
            <a:endParaRPr sz="2100" dirty="0"/>
          </a:p>
          <a:p>
            <a:endParaRPr sz="2100" dirty="0"/>
          </a:p>
          <a:p>
            <a:endParaRPr lang="en-US" sz="2100" dirty="0" smtClean="0"/>
          </a:p>
          <a:p>
            <a:endParaRPr lang="en-US" sz="2100" dirty="0"/>
          </a:p>
          <a:p>
            <a:endParaRPr sz="2100" dirty="0"/>
          </a:p>
          <a:p>
            <a:endParaRPr sz="2100" dirty="0"/>
          </a:p>
          <a:p>
            <a:pPr marL="514350" indent="-342900"/>
            <a:endParaRPr lang="en-US" sz="2100" dirty="0" smtClean="0"/>
          </a:p>
          <a:p>
            <a:pPr marL="514350" indent="-342900"/>
            <a:r>
              <a:rPr lang="en" sz="2100" dirty="0" smtClean="0"/>
              <a:t>and </a:t>
            </a:r>
            <a:r>
              <a:rPr lang="en" sz="2100" dirty="0"/>
              <a:t>randomly generated threshold value </a:t>
            </a:r>
            <a:r>
              <a:rPr lang="el-GR" sz="2100" dirty="0"/>
              <a:t>τ</a:t>
            </a:r>
            <a:r>
              <a:rPr lang="en" sz="2100" dirty="0"/>
              <a:t> = 15</a:t>
            </a:r>
          </a:p>
        </p:txBody>
      </p:sp>
      <p:graphicFrame>
        <p:nvGraphicFramePr>
          <p:cNvPr id="5" name="Shape 165"/>
          <p:cNvGraphicFramePr/>
          <p:nvPr>
            <p:extLst>
              <p:ext uri="{D42A27DB-BD31-4B8C-83A1-F6EECF244321}">
                <p14:modId xmlns:p14="http://schemas.microsoft.com/office/powerpoint/2010/main" val="2499073530"/>
              </p:ext>
            </p:extLst>
          </p:nvPr>
        </p:nvGraphicFramePr>
        <p:xfrm>
          <a:off x="1811655" y="1961288"/>
          <a:ext cx="3234694" cy="1950544"/>
        </p:xfrm>
        <a:graphic>
          <a:graphicData uri="http://schemas.openxmlformats.org/drawingml/2006/table">
            <a:tbl>
              <a:tblPr>
                <a:noFill/>
                <a:tableStyleId>{892B4883-DEB3-49E8-B94C-FF9372324B02}</a:tableStyleId>
              </a:tblPr>
              <a:tblGrid>
                <a:gridCol w="373969"/>
                <a:gridCol w="408675"/>
                <a:gridCol w="408675"/>
                <a:gridCol w="408675"/>
                <a:gridCol w="408675"/>
                <a:gridCol w="408675"/>
                <a:gridCol w="408675"/>
                <a:gridCol w="408675"/>
              </a:tblGrid>
              <a:tr h="240008">
                <a:tc>
                  <a:txBody>
                    <a:bodyPr/>
                    <a:lstStyle/>
                    <a:p>
                      <a:pPr lvl="0" algn="ctr" rtl="0">
                        <a:spcBef>
                          <a:spcPts val="0"/>
                        </a:spcBef>
                        <a:buNone/>
                      </a:pPr>
                      <a:r>
                        <a:rPr lang="en" sz="700" dirty="0"/>
                        <a:t>3</a:t>
                      </a:r>
                    </a:p>
                  </a:txBody>
                  <a:tcPr marL="68569" marR="68569" marT="68569" marB="68569"/>
                </a:tc>
                <a:tc>
                  <a:txBody>
                    <a:bodyPr/>
                    <a:lstStyle/>
                    <a:p>
                      <a:pPr lvl="0" algn="ctr" rtl="0">
                        <a:spcBef>
                          <a:spcPts val="0"/>
                        </a:spcBef>
                        <a:buNone/>
                      </a:pPr>
                      <a:r>
                        <a:rPr lang="en" sz="700"/>
                        <a:t>5</a:t>
                      </a:r>
                    </a:p>
                  </a:txBody>
                  <a:tcPr marL="68569" marR="68569" marT="68569" marB="68569"/>
                </a:tc>
                <a:tc>
                  <a:txBody>
                    <a:bodyPr/>
                    <a:lstStyle/>
                    <a:p>
                      <a:pPr lvl="0" algn="ctr" rtl="0">
                        <a:spcBef>
                          <a:spcPts val="0"/>
                        </a:spcBef>
                        <a:buNone/>
                      </a:pPr>
                      <a:r>
                        <a:rPr lang="en" sz="700" dirty="0"/>
                        <a:t>9</a:t>
                      </a:r>
                    </a:p>
                  </a:txBody>
                  <a:tcPr marL="68569" marR="68569" marT="68569" marB="68569">
                    <a:solidFill>
                      <a:schemeClr val="tx2">
                        <a:lumMod val="40000"/>
                        <a:lumOff val="60000"/>
                      </a:schemeClr>
                    </a:solidFill>
                  </a:tcPr>
                </a:tc>
                <a:tc>
                  <a:txBody>
                    <a:bodyPr/>
                    <a:lstStyle/>
                    <a:p>
                      <a:pPr lvl="0" algn="ctr" rtl="0">
                        <a:spcBef>
                          <a:spcPts val="0"/>
                        </a:spcBef>
                        <a:buNone/>
                      </a:pPr>
                      <a:r>
                        <a:rPr lang="en" sz="700"/>
                        <a:t>7</a:t>
                      </a:r>
                    </a:p>
                  </a:txBody>
                  <a:tcPr marL="68569" marR="68569" marT="68569" marB="68569">
                    <a:solidFill>
                      <a:schemeClr val="tx2">
                        <a:lumMod val="40000"/>
                        <a:lumOff val="60000"/>
                      </a:schemeClr>
                    </a:solidFill>
                  </a:tcPr>
                </a:tc>
                <a:tc>
                  <a:txBody>
                    <a:bodyPr/>
                    <a:lstStyle/>
                    <a:p>
                      <a:pPr lvl="0" algn="ctr" rtl="0">
                        <a:spcBef>
                          <a:spcPts val="0"/>
                        </a:spcBef>
                        <a:buNone/>
                      </a:pPr>
                      <a:r>
                        <a:rPr lang="en" sz="700"/>
                        <a:t>11</a:t>
                      </a:r>
                    </a:p>
                  </a:txBody>
                  <a:tcPr marL="68569" marR="68569" marT="68569" marB="68569">
                    <a:solidFill>
                      <a:schemeClr val="tx2">
                        <a:lumMod val="40000"/>
                        <a:lumOff val="60000"/>
                      </a:schemeClr>
                    </a:solidFill>
                  </a:tcPr>
                </a:tc>
                <a:tc>
                  <a:txBody>
                    <a:bodyPr/>
                    <a:lstStyle/>
                    <a:p>
                      <a:pPr lvl="0" algn="ctr" rtl="0">
                        <a:spcBef>
                          <a:spcPts val="0"/>
                        </a:spcBef>
                        <a:buNone/>
                      </a:pPr>
                      <a:r>
                        <a:rPr lang="en" sz="700" dirty="0"/>
                        <a:t>13</a:t>
                      </a:r>
                    </a:p>
                  </a:txBody>
                  <a:tcPr marL="68569" marR="68569" marT="68569" marB="68569">
                    <a:solidFill>
                      <a:schemeClr val="tx2">
                        <a:lumMod val="40000"/>
                        <a:lumOff val="60000"/>
                      </a:schemeClr>
                    </a:solidFill>
                  </a:tcPr>
                </a:tc>
                <a:tc>
                  <a:txBody>
                    <a:bodyPr/>
                    <a:lstStyle/>
                    <a:p>
                      <a:pPr lvl="0" algn="ctr" rtl="0">
                        <a:spcBef>
                          <a:spcPts val="0"/>
                        </a:spcBef>
                        <a:buNone/>
                      </a:pPr>
                      <a:r>
                        <a:rPr lang="en" sz="700" dirty="0"/>
                        <a:t>25</a:t>
                      </a:r>
                    </a:p>
                  </a:txBody>
                  <a:tcPr marL="68569" marR="68569" marT="68569" marB="68569">
                    <a:solidFill>
                      <a:schemeClr val="tx2">
                        <a:lumMod val="40000"/>
                        <a:lumOff val="60000"/>
                      </a:schemeClr>
                    </a:solidFill>
                  </a:tcPr>
                </a:tc>
                <a:tc>
                  <a:txBody>
                    <a:bodyPr/>
                    <a:lstStyle/>
                    <a:p>
                      <a:pPr lvl="0" algn="ctr" rtl="0">
                        <a:spcBef>
                          <a:spcPts val="0"/>
                        </a:spcBef>
                        <a:buNone/>
                      </a:pPr>
                      <a:r>
                        <a:rPr lang="en" sz="700" dirty="0"/>
                        <a:t>35</a:t>
                      </a:r>
                    </a:p>
                  </a:txBody>
                  <a:tcPr marL="68569" marR="68569" marT="68569" marB="68569">
                    <a:solidFill>
                      <a:schemeClr val="tx2">
                        <a:lumMod val="40000"/>
                        <a:lumOff val="60000"/>
                      </a:schemeClr>
                    </a:solidFill>
                  </a:tcPr>
                </a:tc>
              </a:tr>
              <a:tr h="240008">
                <a:tc>
                  <a:txBody>
                    <a:bodyPr/>
                    <a:lstStyle/>
                    <a:p>
                      <a:pPr lvl="0" algn="ctr" rtl="0">
                        <a:spcBef>
                          <a:spcPts val="0"/>
                        </a:spcBef>
                        <a:buNone/>
                      </a:pPr>
                      <a:r>
                        <a:rPr lang="en" sz="700"/>
                        <a:t>7</a:t>
                      </a:r>
                    </a:p>
                  </a:txBody>
                  <a:tcPr marL="68569" marR="68569" marT="68569" marB="68569"/>
                </a:tc>
                <a:tc>
                  <a:txBody>
                    <a:bodyPr/>
                    <a:lstStyle/>
                    <a:p>
                      <a:pPr lvl="0" algn="ctr" rtl="0">
                        <a:spcBef>
                          <a:spcPts val="0"/>
                        </a:spcBef>
                        <a:buNone/>
                      </a:pPr>
                      <a:r>
                        <a:rPr lang="en" sz="700" dirty="0"/>
                        <a:t>22</a:t>
                      </a:r>
                    </a:p>
                  </a:txBody>
                  <a:tcPr marL="68569" marR="68569" marT="68569" marB="68569">
                    <a:solidFill>
                      <a:srgbClr val="92D050"/>
                    </a:solidFill>
                  </a:tcPr>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a:t>40</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32</a:t>
                      </a:r>
                    </a:p>
                  </a:txBody>
                  <a:tcPr marL="68569" marR="68569" marT="68569" marB="68569"/>
                </a:tc>
              </a:tr>
              <a:tr h="240008">
                <a:tc>
                  <a:txBody>
                    <a:bodyPr/>
                    <a:lstStyle/>
                    <a:p>
                      <a:pPr lvl="0" algn="ctr" rtl="0">
                        <a:spcBef>
                          <a:spcPts val="0"/>
                        </a:spcBef>
                        <a:buNone/>
                      </a:pPr>
                      <a:r>
                        <a:rPr lang="en" sz="700"/>
                        <a:t>11</a:t>
                      </a:r>
                    </a:p>
                  </a:txBody>
                  <a:tcPr marL="68569" marR="68569" marT="68569" marB="68569"/>
                </a:tc>
                <a:tc>
                  <a:txBody>
                    <a:bodyPr/>
                    <a:lstStyle/>
                    <a:p>
                      <a:pPr lvl="0" algn="ctr" rtl="0">
                        <a:spcBef>
                          <a:spcPts val="0"/>
                        </a:spcBef>
                        <a:buNone/>
                      </a:pPr>
                      <a:r>
                        <a:rPr lang="en" sz="700" dirty="0"/>
                        <a:t>22</a:t>
                      </a:r>
                    </a:p>
                  </a:txBody>
                  <a:tcPr marL="68569" marR="68569" marT="68569" marB="68569">
                    <a:solidFill>
                      <a:srgbClr val="92D050"/>
                    </a:solidFill>
                  </a:tcPr>
                </a:tc>
                <a:tc>
                  <a:txBody>
                    <a:bodyPr/>
                    <a:lstStyle/>
                    <a:p>
                      <a:pPr lvl="0" algn="ctr" rtl="0">
                        <a:spcBef>
                          <a:spcPts val="0"/>
                        </a:spcBef>
                        <a:buNone/>
                      </a:pPr>
                      <a:r>
                        <a:rPr lang="en" sz="700"/>
                        <a:t>33</a:t>
                      </a:r>
                    </a:p>
                  </a:txBody>
                  <a:tcPr marL="68569" marR="68569" marT="68569" marB="68569"/>
                </a:tc>
                <a:tc>
                  <a:txBody>
                    <a:bodyPr/>
                    <a:lstStyle/>
                    <a:p>
                      <a:pPr lvl="0" algn="ctr" rtl="0">
                        <a:spcBef>
                          <a:spcPts val="0"/>
                        </a:spcBef>
                        <a:buNone/>
                      </a:pPr>
                      <a:r>
                        <a:rPr lang="en" sz="700"/>
                        <a:t>44</a:t>
                      </a:r>
                    </a:p>
                  </a:txBody>
                  <a:tcPr marL="68569" marR="68569" marT="68569" marB="68569"/>
                </a:tc>
                <a:tc>
                  <a:txBody>
                    <a:bodyPr/>
                    <a:lstStyle/>
                    <a:p>
                      <a:pPr lvl="0" algn="ctr" rtl="0">
                        <a:spcBef>
                          <a:spcPts val="0"/>
                        </a:spcBef>
                        <a:buNone/>
                      </a:pPr>
                      <a:r>
                        <a:rPr lang="en" sz="700"/>
                        <a:t>55</a:t>
                      </a:r>
                    </a:p>
                  </a:txBody>
                  <a:tcPr marL="68569" marR="68569" marT="68569" marB="68569"/>
                </a:tc>
                <a:tc>
                  <a:txBody>
                    <a:bodyPr/>
                    <a:lstStyle/>
                    <a:p>
                      <a:pPr lvl="0" algn="ctr" rtl="0">
                        <a:spcBef>
                          <a:spcPts val="0"/>
                        </a:spcBef>
                        <a:buNone/>
                      </a:pPr>
                      <a:r>
                        <a:rPr lang="en" sz="700"/>
                        <a:t>66</a:t>
                      </a:r>
                    </a:p>
                  </a:txBody>
                  <a:tcPr marL="68569" marR="68569" marT="68569" marB="68569"/>
                </a:tc>
                <a:tc>
                  <a:txBody>
                    <a:bodyPr/>
                    <a:lstStyle/>
                    <a:p>
                      <a:pPr lvl="0" algn="ctr" rtl="0">
                        <a:spcBef>
                          <a:spcPts val="0"/>
                        </a:spcBef>
                        <a:buNone/>
                      </a:pPr>
                      <a:r>
                        <a:rPr lang="en" sz="700"/>
                        <a:t>77</a:t>
                      </a:r>
                    </a:p>
                  </a:txBody>
                  <a:tcPr marL="68569" marR="68569" marT="68569" marB="68569"/>
                </a:tc>
                <a:tc>
                  <a:txBody>
                    <a:bodyPr/>
                    <a:lstStyle/>
                    <a:p>
                      <a:pPr lvl="0" algn="ctr" rtl="0">
                        <a:spcBef>
                          <a:spcPts val="0"/>
                        </a:spcBef>
                        <a:buNone/>
                      </a:pPr>
                      <a:r>
                        <a:rPr lang="en" sz="700"/>
                        <a:t>88</a:t>
                      </a:r>
                    </a:p>
                  </a:txBody>
                  <a:tcPr marL="68569" marR="68569" marT="68569" marB="68569"/>
                </a:tc>
              </a:tr>
              <a:tr h="240008">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30</a:t>
                      </a:r>
                    </a:p>
                  </a:txBody>
                  <a:tcPr marL="68569" marR="68569" marT="68569" marB="68569">
                    <a:solidFill>
                      <a:srgbClr val="92D050"/>
                    </a:solidFill>
                  </a:tcPr>
                </a:tc>
                <a:tc>
                  <a:txBody>
                    <a:bodyPr/>
                    <a:lstStyle/>
                    <a:p>
                      <a:pPr lvl="0" algn="ctr" rtl="0">
                        <a:spcBef>
                          <a:spcPts val="0"/>
                        </a:spcBef>
                        <a:buNone/>
                      </a:pPr>
                      <a:r>
                        <a:rPr lang="en" sz="700"/>
                        <a:t>45</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32</a:t>
                      </a:r>
                    </a:p>
                  </a:txBody>
                  <a:tcPr marL="68569" marR="68569" marT="68569" marB="68569"/>
                </a:tc>
                <a:tc>
                  <a:txBody>
                    <a:bodyPr/>
                    <a:lstStyle/>
                    <a:p>
                      <a:pPr lvl="0" algn="ctr" rtl="0">
                        <a:spcBef>
                          <a:spcPts val="0"/>
                        </a:spcBef>
                        <a:buNone/>
                      </a:pPr>
                      <a:r>
                        <a:rPr lang="en" sz="700"/>
                        <a:t>64</a:t>
                      </a:r>
                    </a:p>
                  </a:txBody>
                  <a:tcPr marL="68569" marR="68569" marT="68569" marB="68569"/>
                </a:tc>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a:t>12</a:t>
                      </a:r>
                    </a:p>
                  </a:txBody>
                  <a:tcPr marL="68569" marR="68569" marT="68569" marB="68569"/>
                </a:tc>
              </a:tr>
              <a:tr h="240008">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12</a:t>
                      </a:r>
                    </a:p>
                  </a:txBody>
                  <a:tcPr marL="68569" marR="68569" marT="68569" marB="68569">
                    <a:solidFill>
                      <a:srgbClr val="92D050"/>
                    </a:solidFill>
                  </a:tcPr>
                </a:tc>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13</a:t>
                      </a:r>
                    </a:p>
                  </a:txBody>
                  <a:tcPr marL="68569" marR="68569" marT="68569" marB="68569"/>
                </a:tc>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13</a:t>
                      </a:r>
                    </a:p>
                  </a:txBody>
                  <a:tcPr marL="68569" marR="68569" marT="68569" marB="68569"/>
                </a:tc>
              </a:tr>
              <a:tr h="240008">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dirty="0"/>
                        <a:t>45</a:t>
                      </a:r>
                    </a:p>
                  </a:txBody>
                  <a:tcPr marL="68569" marR="68569" marT="68569" marB="68569">
                    <a:solidFill>
                      <a:srgbClr val="92D050"/>
                    </a:solidFill>
                  </a:tcPr>
                </a:tc>
                <a:tc>
                  <a:txBody>
                    <a:bodyPr/>
                    <a:lstStyle/>
                    <a:p>
                      <a:pPr lvl="0" algn="ctr" rtl="0">
                        <a:spcBef>
                          <a:spcPts val="0"/>
                        </a:spcBef>
                        <a:buNone/>
                      </a:pPr>
                      <a:r>
                        <a:rPr lang="en" sz="700"/>
                        <a:t>43</a:t>
                      </a:r>
                    </a:p>
                  </a:txBody>
                  <a:tcPr marL="68569" marR="68569" marT="68569" marB="68569"/>
                </a:tc>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a:t>95</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43</a:t>
                      </a:r>
                    </a:p>
                  </a:txBody>
                  <a:tcPr marL="68569" marR="68569" marT="68569" marB="68569"/>
                </a:tc>
                <a:tc>
                  <a:txBody>
                    <a:bodyPr/>
                    <a:lstStyle/>
                    <a:p>
                      <a:pPr lvl="0" algn="ctr" rtl="0">
                        <a:spcBef>
                          <a:spcPts val="0"/>
                        </a:spcBef>
                        <a:buNone/>
                      </a:pPr>
                      <a:r>
                        <a:rPr lang="en" sz="700"/>
                        <a:t>21</a:t>
                      </a:r>
                    </a:p>
                  </a:txBody>
                  <a:tcPr marL="68569" marR="68569" marT="68569" marB="68569"/>
                </a:tc>
              </a:tr>
              <a:tr h="240008">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dirty="0"/>
                        <a:t>56</a:t>
                      </a:r>
                    </a:p>
                  </a:txBody>
                  <a:tcPr marL="68569" marR="68569" marT="68569" marB="68569">
                    <a:solidFill>
                      <a:srgbClr val="92D050"/>
                    </a:solidFill>
                  </a:tcPr>
                </a:tc>
                <a:tc>
                  <a:txBody>
                    <a:bodyPr/>
                    <a:lstStyle/>
                    <a:p>
                      <a:pPr lvl="0" algn="ctr" rtl="0">
                        <a:spcBef>
                          <a:spcPts val="0"/>
                        </a:spcBef>
                        <a:buNone/>
                      </a:pPr>
                      <a:r>
                        <a:rPr lang="en" sz="700"/>
                        <a:t>75</a:t>
                      </a:r>
                    </a:p>
                  </a:txBody>
                  <a:tcPr marL="68569" marR="68569" marT="68569" marB="68569"/>
                </a:tc>
                <a:tc>
                  <a:txBody>
                    <a:bodyPr/>
                    <a:lstStyle/>
                    <a:p>
                      <a:pPr lvl="0" algn="ctr" rtl="0">
                        <a:spcBef>
                          <a:spcPts val="0"/>
                        </a:spcBef>
                        <a:buNone/>
                      </a:pPr>
                      <a:r>
                        <a:rPr lang="en" sz="700"/>
                        <a:t>93</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32</a:t>
                      </a:r>
                    </a:p>
                  </a:txBody>
                  <a:tcPr marL="68569" marR="68569" marT="68569" marB="68569"/>
                </a:tc>
                <a:tc>
                  <a:txBody>
                    <a:bodyPr/>
                    <a:lstStyle/>
                    <a:p>
                      <a:pPr lvl="0" algn="ctr" rtl="0">
                        <a:spcBef>
                          <a:spcPts val="0"/>
                        </a:spcBef>
                        <a:buNone/>
                      </a:pPr>
                      <a:r>
                        <a:rPr lang="en" sz="700"/>
                        <a:t>21</a:t>
                      </a:r>
                    </a:p>
                  </a:txBody>
                  <a:tcPr marL="68569" marR="68569" marT="68569" marB="68569"/>
                </a:tc>
                <a:tc>
                  <a:txBody>
                    <a:bodyPr/>
                    <a:lstStyle/>
                    <a:p>
                      <a:pPr lvl="0" algn="ctr" rtl="0">
                        <a:spcBef>
                          <a:spcPts val="0"/>
                        </a:spcBef>
                        <a:buNone/>
                      </a:pPr>
                      <a:r>
                        <a:rPr lang="en" sz="700"/>
                        <a:t>43</a:t>
                      </a:r>
                    </a:p>
                  </a:txBody>
                  <a:tcPr marL="68569" marR="68569" marT="68569" marB="68569"/>
                </a:tc>
              </a:tr>
              <a:tr h="240008">
                <a:tc>
                  <a:txBody>
                    <a:bodyPr/>
                    <a:lstStyle/>
                    <a:p>
                      <a:pPr lvl="0" algn="ctr" rtl="0">
                        <a:spcBef>
                          <a:spcPts val="0"/>
                        </a:spcBef>
                        <a:buNone/>
                      </a:pPr>
                      <a:r>
                        <a:rPr lang="en" sz="700"/>
                        <a:t>56</a:t>
                      </a:r>
                    </a:p>
                  </a:txBody>
                  <a:tcPr marL="68569" marR="68569" marT="68569" marB="68569"/>
                </a:tc>
                <a:tc>
                  <a:txBody>
                    <a:bodyPr/>
                    <a:lstStyle/>
                    <a:p>
                      <a:pPr lvl="0" algn="ctr" rtl="0">
                        <a:spcBef>
                          <a:spcPts val="0"/>
                        </a:spcBef>
                        <a:buNone/>
                      </a:pPr>
                      <a:r>
                        <a:rPr lang="en" sz="700" dirty="0"/>
                        <a:t>58</a:t>
                      </a:r>
                    </a:p>
                  </a:txBody>
                  <a:tcPr marL="68569" marR="68569" marT="68569" marB="68569">
                    <a:solidFill>
                      <a:srgbClr val="92D050"/>
                    </a:solidFill>
                  </a:tcPr>
                </a:tc>
                <a:tc>
                  <a:txBody>
                    <a:bodyPr/>
                    <a:lstStyle/>
                    <a:p>
                      <a:pPr lvl="0" algn="ctr" rtl="0">
                        <a:spcBef>
                          <a:spcPts val="0"/>
                        </a:spcBef>
                        <a:buNone/>
                      </a:pPr>
                      <a:r>
                        <a:rPr lang="en" sz="700" dirty="0"/>
                        <a:t>43</a:t>
                      </a:r>
                    </a:p>
                  </a:txBody>
                  <a:tcPr marL="68569" marR="68569" marT="68569" marB="68569"/>
                </a:tc>
                <a:tc>
                  <a:txBody>
                    <a:bodyPr/>
                    <a:lstStyle/>
                    <a:p>
                      <a:pPr lvl="0" algn="ctr" rtl="0">
                        <a:spcBef>
                          <a:spcPts val="0"/>
                        </a:spcBef>
                        <a:buNone/>
                      </a:pPr>
                      <a:r>
                        <a:rPr lang="en" sz="700" dirty="0"/>
                        <a:t>21</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47</a:t>
                      </a:r>
                    </a:p>
                  </a:txBody>
                  <a:tcPr marL="68569" marR="68569" marT="68569" marB="68569"/>
                </a:tc>
                <a:tc>
                  <a:txBody>
                    <a:bodyPr/>
                    <a:lstStyle/>
                    <a:p>
                      <a:pPr lvl="0" algn="ctr" rtl="0">
                        <a:spcBef>
                          <a:spcPts val="0"/>
                        </a:spcBef>
                        <a:buNone/>
                      </a:pPr>
                      <a:r>
                        <a:rPr lang="en" sz="700"/>
                        <a:t>95</a:t>
                      </a:r>
                    </a:p>
                  </a:txBody>
                  <a:tcPr marL="68569" marR="68569" marT="68569" marB="68569"/>
                </a:tc>
                <a:tc>
                  <a:txBody>
                    <a:bodyPr/>
                    <a:lstStyle/>
                    <a:p>
                      <a:pPr lvl="0" algn="ctr" rtl="0">
                        <a:spcBef>
                          <a:spcPts val="0"/>
                        </a:spcBef>
                        <a:buNone/>
                      </a:pPr>
                      <a:r>
                        <a:rPr lang="en" sz="700" dirty="0"/>
                        <a:t>23</a:t>
                      </a:r>
                    </a:p>
                  </a:txBody>
                  <a:tcPr marL="68569" marR="68569" marT="68569" marB="68569"/>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vert="horz" lIns="68569" tIns="68569" rIns="68569" bIns="68569" rtlCol="0" anchor="t" anchorCtr="0">
            <a:noAutofit/>
          </a:bodyPr>
          <a:lstStyle/>
          <a:p>
            <a:r>
              <a:rPr lang="en" dirty="0"/>
              <a:t>What They Actually Do</a:t>
            </a:r>
          </a:p>
        </p:txBody>
      </p:sp>
      <p:sp>
        <p:nvSpPr>
          <p:cNvPr id="178" name="Shape 178"/>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Sum the numbers in each region</a:t>
            </a:r>
          </a:p>
          <a:p>
            <a:endParaRPr sz="2100" dirty="0"/>
          </a:p>
          <a:p>
            <a:endParaRPr sz="2100" dirty="0"/>
          </a:p>
          <a:p>
            <a:endParaRPr sz="2100" dirty="0"/>
          </a:p>
          <a:p>
            <a:endParaRPr sz="2100" dirty="0"/>
          </a:p>
          <a:p>
            <a:endParaRPr lang="en-US" sz="2100" dirty="0"/>
          </a:p>
          <a:p>
            <a:endParaRPr sz="2100" dirty="0"/>
          </a:p>
          <a:p>
            <a:pPr marL="171450" indent="0">
              <a:buNone/>
            </a:pPr>
            <a:r>
              <a:rPr lang="zh-CN" altLang="en-US" sz="2100" dirty="0"/>
              <a:t>         </a:t>
            </a:r>
            <a:endParaRPr lang="en-US" altLang="zh-CN" sz="2100" dirty="0" smtClean="0"/>
          </a:p>
          <a:p>
            <a:pPr marL="171450" indent="0">
              <a:buNone/>
            </a:pPr>
            <a:endParaRPr lang="en-US" altLang="zh-CN" sz="2100" dirty="0"/>
          </a:p>
          <a:p>
            <a:pPr marL="171450" indent="0">
              <a:buNone/>
            </a:pPr>
            <a:r>
              <a:rPr lang="zh-CN" altLang="zh-CN" sz="2100" dirty="0" smtClean="0"/>
              <a:t> </a:t>
            </a:r>
            <a:r>
              <a:rPr lang="zh-CN" altLang="en-US" sz="2100" dirty="0" smtClean="0"/>
              <a:t>           </a:t>
            </a:r>
            <a:r>
              <a:rPr lang="en" sz="1800" dirty="0"/>
              <a:t>F1 (green) = 187.      F2 (blue) = 100</a:t>
            </a:r>
          </a:p>
        </p:txBody>
      </p:sp>
      <p:graphicFrame>
        <p:nvGraphicFramePr>
          <p:cNvPr id="5" name="Shape 165"/>
          <p:cNvGraphicFramePr/>
          <p:nvPr>
            <p:extLst>
              <p:ext uri="{D42A27DB-BD31-4B8C-83A1-F6EECF244321}">
                <p14:modId xmlns:p14="http://schemas.microsoft.com/office/powerpoint/2010/main" val="100129117"/>
              </p:ext>
            </p:extLst>
          </p:nvPr>
        </p:nvGraphicFramePr>
        <p:xfrm>
          <a:off x="1811655" y="1961288"/>
          <a:ext cx="3234694" cy="1950544"/>
        </p:xfrm>
        <a:graphic>
          <a:graphicData uri="http://schemas.openxmlformats.org/drawingml/2006/table">
            <a:tbl>
              <a:tblPr>
                <a:noFill/>
                <a:tableStyleId>{892B4883-DEB3-49E8-B94C-FF9372324B02}</a:tableStyleId>
              </a:tblPr>
              <a:tblGrid>
                <a:gridCol w="373969"/>
                <a:gridCol w="408675"/>
                <a:gridCol w="408675"/>
                <a:gridCol w="408675"/>
                <a:gridCol w="408675"/>
                <a:gridCol w="408675"/>
                <a:gridCol w="408675"/>
                <a:gridCol w="408675"/>
              </a:tblGrid>
              <a:tr h="240008">
                <a:tc>
                  <a:txBody>
                    <a:bodyPr/>
                    <a:lstStyle/>
                    <a:p>
                      <a:pPr lvl="0" algn="ctr" rtl="0">
                        <a:spcBef>
                          <a:spcPts val="0"/>
                        </a:spcBef>
                        <a:buNone/>
                      </a:pPr>
                      <a:r>
                        <a:rPr lang="en" sz="700" dirty="0"/>
                        <a:t>3</a:t>
                      </a:r>
                    </a:p>
                  </a:txBody>
                  <a:tcPr marL="68569" marR="68569" marT="68569" marB="68569"/>
                </a:tc>
                <a:tc>
                  <a:txBody>
                    <a:bodyPr/>
                    <a:lstStyle/>
                    <a:p>
                      <a:pPr lvl="0" algn="ctr" rtl="0">
                        <a:spcBef>
                          <a:spcPts val="0"/>
                        </a:spcBef>
                        <a:buNone/>
                      </a:pPr>
                      <a:r>
                        <a:rPr lang="en" sz="700"/>
                        <a:t>5</a:t>
                      </a:r>
                    </a:p>
                  </a:txBody>
                  <a:tcPr marL="68569" marR="68569" marT="68569" marB="68569"/>
                </a:tc>
                <a:tc>
                  <a:txBody>
                    <a:bodyPr/>
                    <a:lstStyle/>
                    <a:p>
                      <a:pPr lvl="0" algn="ctr" rtl="0">
                        <a:spcBef>
                          <a:spcPts val="0"/>
                        </a:spcBef>
                        <a:buNone/>
                      </a:pPr>
                      <a:r>
                        <a:rPr lang="en" sz="700" dirty="0"/>
                        <a:t>9</a:t>
                      </a:r>
                    </a:p>
                  </a:txBody>
                  <a:tcPr marL="68569" marR="68569" marT="68569" marB="68569">
                    <a:solidFill>
                      <a:schemeClr val="tx2">
                        <a:lumMod val="40000"/>
                        <a:lumOff val="60000"/>
                      </a:schemeClr>
                    </a:solidFill>
                  </a:tcPr>
                </a:tc>
                <a:tc>
                  <a:txBody>
                    <a:bodyPr/>
                    <a:lstStyle/>
                    <a:p>
                      <a:pPr lvl="0" algn="ctr" rtl="0">
                        <a:spcBef>
                          <a:spcPts val="0"/>
                        </a:spcBef>
                        <a:buNone/>
                      </a:pPr>
                      <a:r>
                        <a:rPr lang="en" sz="700"/>
                        <a:t>7</a:t>
                      </a:r>
                    </a:p>
                  </a:txBody>
                  <a:tcPr marL="68569" marR="68569" marT="68569" marB="68569">
                    <a:solidFill>
                      <a:schemeClr val="tx2">
                        <a:lumMod val="40000"/>
                        <a:lumOff val="60000"/>
                      </a:schemeClr>
                    </a:solidFill>
                  </a:tcPr>
                </a:tc>
                <a:tc>
                  <a:txBody>
                    <a:bodyPr/>
                    <a:lstStyle/>
                    <a:p>
                      <a:pPr lvl="0" algn="ctr" rtl="0">
                        <a:spcBef>
                          <a:spcPts val="0"/>
                        </a:spcBef>
                        <a:buNone/>
                      </a:pPr>
                      <a:r>
                        <a:rPr lang="en" sz="700"/>
                        <a:t>11</a:t>
                      </a:r>
                    </a:p>
                  </a:txBody>
                  <a:tcPr marL="68569" marR="68569" marT="68569" marB="68569">
                    <a:solidFill>
                      <a:schemeClr val="tx2">
                        <a:lumMod val="40000"/>
                        <a:lumOff val="60000"/>
                      </a:schemeClr>
                    </a:solidFill>
                  </a:tcPr>
                </a:tc>
                <a:tc>
                  <a:txBody>
                    <a:bodyPr/>
                    <a:lstStyle/>
                    <a:p>
                      <a:pPr lvl="0" algn="ctr" rtl="0">
                        <a:spcBef>
                          <a:spcPts val="0"/>
                        </a:spcBef>
                        <a:buNone/>
                      </a:pPr>
                      <a:r>
                        <a:rPr lang="en" sz="700" dirty="0"/>
                        <a:t>13</a:t>
                      </a:r>
                    </a:p>
                  </a:txBody>
                  <a:tcPr marL="68569" marR="68569" marT="68569" marB="68569">
                    <a:solidFill>
                      <a:schemeClr val="tx2">
                        <a:lumMod val="40000"/>
                        <a:lumOff val="60000"/>
                      </a:schemeClr>
                    </a:solidFill>
                  </a:tcPr>
                </a:tc>
                <a:tc>
                  <a:txBody>
                    <a:bodyPr/>
                    <a:lstStyle/>
                    <a:p>
                      <a:pPr lvl="0" algn="ctr" rtl="0">
                        <a:spcBef>
                          <a:spcPts val="0"/>
                        </a:spcBef>
                        <a:buNone/>
                      </a:pPr>
                      <a:r>
                        <a:rPr lang="en" sz="700" dirty="0"/>
                        <a:t>25</a:t>
                      </a:r>
                    </a:p>
                  </a:txBody>
                  <a:tcPr marL="68569" marR="68569" marT="68569" marB="68569">
                    <a:solidFill>
                      <a:schemeClr val="tx2">
                        <a:lumMod val="40000"/>
                        <a:lumOff val="60000"/>
                      </a:schemeClr>
                    </a:solidFill>
                  </a:tcPr>
                </a:tc>
                <a:tc>
                  <a:txBody>
                    <a:bodyPr/>
                    <a:lstStyle/>
                    <a:p>
                      <a:pPr lvl="0" algn="ctr" rtl="0">
                        <a:spcBef>
                          <a:spcPts val="0"/>
                        </a:spcBef>
                        <a:buNone/>
                      </a:pPr>
                      <a:r>
                        <a:rPr lang="en" sz="700" dirty="0"/>
                        <a:t>35</a:t>
                      </a:r>
                    </a:p>
                  </a:txBody>
                  <a:tcPr marL="68569" marR="68569" marT="68569" marB="68569">
                    <a:solidFill>
                      <a:schemeClr val="tx2">
                        <a:lumMod val="40000"/>
                        <a:lumOff val="60000"/>
                      </a:schemeClr>
                    </a:solidFill>
                  </a:tcPr>
                </a:tc>
              </a:tr>
              <a:tr h="240008">
                <a:tc>
                  <a:txBody>
                    <a:bodyPr/>
                    <a:lstStyle/>
                    <a:p>
                      <a:pPr lvl="0" algn="ctr" rtl="0">
                        <a:spcBef>
                          <a:spcPts val="0"/>
                        </a:spcBef>
                        <a:buNone/>
                      </a:pPr>
                      <a:r>
                        <a:rPr lang="en" sz="700"/>
                        <a:t>7</a:t>
                      </a:r>
                    </a:p>
                  </a:txBody>
                  <a:tcPr marL="68569" marR="68569" marT="68569" marB="68569"/>
                </a:tc>
                <a:tc>
                  <a:txBody>
                    <a:bodyPr/>
                    <a:lstStyle/>
                    <a:p>
                      <a:pPr lvl="0" algn="ctr" rtl="0">
                        <a:spcBef>
                          <a:spcPts val="0"/>
                        </a:spcBef>
                        <a:buNone/>
                      </a:pPr>
                      <a:r>
                        <a:rPr lang="en" sz="700" dirty="0"/>
                        <a:t>22</a:t>
                      </a:r>
                    </a:p>
                  </a:txBody>
                  <a:tcPr marL="68569" marR="68569" marT="68569" marB="68569">
                    <a:solidFill>
                      <a:srgbClr val="92D050"/>
                    </a:solidFill>
                  </a:tcPr>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a:t>40</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32</a:t>
                      </a:r>
                    </a:p>
                  </a:txBody>
                  <a:tcPr marL="68569" marR="68569" marT="68569" marB="68569"/>
                </a:tc>
              </a:tr>
              <a:tr h="240008">
                <a:tc>
                  <a:txBody>
                    <a:bodyPr/>
                    <a:lstStyle/>
                    <a:p>
                      <a:pPr lvl="0" algn="ctr" rtl="0">
                        <a:spcBef>
                          <a:spcPts val="0"/>
                        </a:spcBef>
                        <a:buNone/>
                      </a:pPr>
                      <a:r>
                        <a:rPr lang="en" sz="700"/>
                        <a:t>11</a:t>
                      </a:r>
                    </a:p>
                  </a:txBody>
                  <a:tcPr marL="68569" marR="68569" marT="68569" marB="68569"/>
                </a:tc>
                <a:tc>
                  <a:txBody>
                    <a:bodyPr/>
                    <a:lstStyle/>
                    <a:p>
                      <a:pPr lvl="0" algn="ctr" rtl="0">
                        <a:spcBef>
                          <a:spcPts val="0"/>
                        </a:spcBef>
                        <a:buNone/>
                      </a:pPr>
                      <a:r>
                        <a:rPr lang="en" sz="700" dirty="0"/>
                        <a:t>22</a:t>
                      </a:r>
                    </a:p>
                  </a:txBody>
                  <a:tcPr marL="68569" marR="68569" marT="68569" marB="68569">
                    <a:solidFill>
                      <a:srgbClr val="92D050"/>
                    </a:solidFill>
                  </a:tcPr>
                </a:tc>
                <a:tc>
                  <a:txBody>
                    <a:bodyPr/>
                    <a:lstStyle/>
                    <a:p>
                      <a:pPr lvl="0" algn="ctr" rtl="0">
                        <a:spcBef>
                          <a:spcPts val="0"/>
                        </a:spcBef>
                        <a:buNone/>
                      </a:pPr>
                      <a:r>
                        <a:rPr lang="en" sz="700"/>
                        <a:t>33</a:t>
                      </a:r>
                    </a:p>
                  </a:txBody>
                  <a:tcPr marL="68569" marR="68569" marT="68569" marB="68569"/>
                </a:tc>
                <a:tc>
                  <a:txBody>
                    <a:bodyPr/>
                    <a:lstStyle/>
                    <a:p>
                      <a:pPr lvl="0" algn="ctr" rtl="0">
                        <a:spcBef>
                          <a:spcPts val="0"/>
                        </a:spcBef>
                        <a:buNone/>
                      </a:pPr>
                      <a:r>
                        <a:rPr lang="en" sz="700"/>
                        <a:t>44</a:t>
                      </a:r>
                    </a:p>
                  </a:txBody>
                  <a:tcPr marL="68569" marR="68569" marT="68569" marB="68569"/>
                </a:tc>
                <a:tc>
                  <a:txBody>
                    <a:bodyPr/>
                    <a:lstStyle/>
                    <a:p>
                      <a:pPr lvl="0" algn="ctr" rtl="0">
                        <a:spcBef>
                          <a:spcPts val="0"/>
                        </a:spcBef>
                        <a:buNone/>
                      </a:pPr>
                      <a:r>
                        <a:rPr lang="en" sz="700"/>
                        <a:t>55</a:t>
                      </a:r>
                    </a:p>
                  </a:txBody>
                  <a:tcPr marL="68569" marR="68569" marT="68569" marB="68569"/>
                </a:tc>
                <a:tc>
                  <a:txBody>
                    <a:bodyPr/>
                    <a:lstStyle/>
                    <a:p>
                      <a:pPr lvl="0" algn="ctr" rtl="0">
                        <a:spcBef>
                          <a:spcPts val="0"/>
                        </a:spcBef>
                        <a:buNone/>
                      </a:pPr>
                      <a:r>
                        <a:rPr lang="en" sz="700"/>
                        <a:t>66</a:t>
                      </a:r>
                    </a:p>
                  </a:txBody>
                  <a:tcPr marL="68569" marR="68569" marT="68569" marB="68569"/>
                </a:tc>
                <a:tc>
                  <a:txBody>
                    <a:bodyPr/>
                    <a:lstStyle/>
                    <a:p>
                      <a:pPr lvl="0" algn="ctr" rtl="0">
                        <a:spcBef>
                          <a:spcPts val="0"/>
                        </a:spcBef>
                        <a:buNone/>
                      </a:pPr>
                      <a:r>
                        <a:rPr lang="en" sz="700"/>
                        <a:t>77</a:t>
                      </a:r>
                    </a:p>
                  </a:txBody>
                  <a:tcPr marL="68569" marR="68569" marT="68569" marB="68569"/>
                </a:tc>
                <a:tc>
                  <a:txBody>
                    <a:bodyPr/>
                    <a:lstStyle/>
                    <a:p>
                      <a:pPr lvl="0" algn="ctr" rtl="0">
                        <a:spcBef>
                          <a:spcPts val="0"/>
                        </a:spcBef>
                        <a:buNone/>
                      </a:pPr>
                      <a:r>
                        <a:rPr lang="en" sz="700"/>
                        <a:t>88</a:t>
                      </a:r>
                    </a:p>
                  </a:txBody>
                  <a:tcPr marL="68569" marR="68569" marT="68569" marB="68569"/>
                </a:tc>
              </a:tr>
              <a:tr h="240008">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30</a:t>
                      </a:r>
                    </a:p>
                  </a:txBody>
                  <a:tcPr marL="68569" marR="68569" marT="68569" marB="68569">
                    <a:solidFill>
                      <a:srgbClr val="92D050"/>
                    </a:solidFill>
                  </a:tcPr>
                </a:tc>
                <a:tc>
                  <a:txBody>
                    <a:bodyPr/>
                    <a:lstStyle/>
                    <a:p>
                      <a:pPr lvl="0" algn="ctr" rtl="0">
                        <a:spcBef>
                          <a:spcPts val="0"/>
                        </a:spcBef>
                        <a:buNone/>
                      </a:pPr>
                      <a:r>
                        <a:rPr lang="en" sz="700"/>
                        <a:t>45</a:t>
                      </a:r>
                    </a:p>
                  </a:txBody>
                  <a:tcPr marL="68569" marR="68569" marT="68569" marB="68569"/>
                </a:tc>
                <a:tc>
                  <a:txBody>
                    <a:bodyPr/>
                    <a:lstStyle/>
                    <a:p>
                      <a:pPr lvl="0" algn="ctr" rtl="0">
                        <a:spcBef>
                          <a:spcPts val="0"/>
                        </a:spcBef>
                        <a:buNone/>
                      </a:pPr>
                      <a:r>
                        <a:rPr lang="en" sz="700"/>
                        <a:t>30</a:t>
                      </a:r>
                    </a:p>
                  </a:txBody>
                  <a:tcPr marL="68569" marR="68569" marT="68569" marB="68569"/>
                </a:tc>
                <a:tc>
                  <a:txBody>
                    <a:bodyPr/>
                    <a:lstStyle/>
                    <a:p>
                      <a:pPr lvl="0" algn="ctr" rtl="0">
                        <a:spcBef>
                          <a:spcPts val="0"/>
                        </a:spcBef>
                        <a:buNone/>
                      </a:pPr>
                      <a:r>
                        <a:rPr lang="en" sz="700"/>
                        <a:t>32</a:t>
                      </a:r>
                    </a:p>
                  </a:txBody>
                  <a:tcPr marL="68569" marR="68569" marT="68569" marB="68569"/>
                </a:tc>
                <a:tc>
                  <a:txBody>
                    <a:bodyPr/>
                    <a:lstStyle/>
                    <a:p>
                      <a:pPr lvl="0" algn="ctr" rtl="0">
                        <a:spcBef>
                          <a:spcPts val="0"/>
                        </a:spcBef>
                        <a:buNone/>
                      </a:pPr>
                      <a:r>
                        <a:rPr lang="en" sz="700"/>
                        <a:t>64</a:t>
                      </a:r>
                    </a:p>
                  </a:txBody>
                  <a:tcPr marL="68569" marR="68569" marT="68569" marB="68569"/>
                </a:tc>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a:t>12</a:t>
                      </a:r>
                    </a:p>
                  </a:txBody>
                  <a:tcPr marL="68569" marR="68569" marT="68569" marB="68569"/>
                </a:tc>
              </a:tr>
              <a:tr h="240008">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12</a:t>
                      </a:r>
                    </a:p>
                  </a:txBody>
                  <a:tcPr marL="68569" marR="68569" marT="68569" marB="68569">
                    <a:solidFill>
                      <a:srgbClr val="92D050"/>
                    </a:solidFill>
                  </a:tcPr>
                </a:tc>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13</a:t>
                      </a:r>
                    </a:p>
                  </a:txBody>
                  <a:tcPr marL="68569" marR="68569" marT="68569" marB="68569"/>
                </a:tc>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15</a:t>
                      </a:r>
                    </a:p>
                  </a:txBody>
                  <a:tcPr marL="68569" marR="68569" marT="68569" marB="68569"/>
                </a:tc>
                <a:tc>
                  <a:txBody>
                    <a:bodyPr/>
                    <a:lstStyle/>
                    <a:p>
                      <a:pPr lvl="0" algn="ctr" rtl="0">
                        <a:spcBef>
                          <a:spcPts val="0"/>
                        </a:spcBef>
                        <a:buNone/>
                      </a:pPr>
                      <a:r>
                        <a:rPr lang="en" sz="700"/>
                        <a:t>12</a:t>
                      </a:r>
                    </a:p>
                  </a:txBody>
                  <a:tcPr marL="68569" marR="68569" marT="68569" marB="68569"/>
                </a:tc>
                <a:tc>
                  <a:txBody>
                    <a:bodyPr/>
                    <a:lstStyle/>
                    <a:p>
                      <a:pPr lvl="0" algn="ctr" rtl="0">
                        <a:spcBef>
                          <a:spcPts val="0"/>
                        </a:spcBef>
                        <a:buNone/>
                      </a:pPr>
                      <a:r>
                        <a:rPr lang="en" sz="700"/>
                        <a:t>13</a:t>
                      </a:r>
                    </a:p>
                  </a:txBody>
                  <a:tcPr marL="68569" marR="68569" marT="68569" marB="68569"/>
                </a:tc>
              </a:tr>
              <a:tr h="240008">
                <a:tc>
                  <a:txBody>
                    <a:bodyPr/>
                    <a:lstStyle/>
                    <a:p>
                      <a:pPr lvl="0" algn="ctr" rtl="0">
                        <a:spcBef>
                          <a:spcPts val="0"/>
                        </a:spcBef>
                        <a:buNone/>
                      </a:pPr>
                      <a:r>
                        <a:rPr lang="en" sz="700"/>
                        <a:t>35</a:t>
                      </a:r>
                    </a:p>
                  </a:txBody>
                  <a:tcPr marL="68569" marR="68569" marT="68569" marB="68569"/>
                </a:tc>
                <a:tc>
                  <a:txBody>
                    <a:bodyPr/>
                    <a:lstStyle/>
                    <a:p>
                      <a:pPr lvl="0" algn="ctr" rtl="0">
                        <a:spcBef>
                          <a:spcPts val="0"/>
                        </a:spcBef>
                        <a:buNone/>
                      </a:pPr>
                      <a:r>
                        <a:rPr lang="en" sz="700" dirty="0"/>
                        <a:t>45</a:t>
                      </a:r>
                    </a:p>
                  </a:txBody>
                  <a:tcPr marL="68569" marR="68569" marT="68569" marB="68569">
                    <a:solidFill>
                      <a:srgbClr val="92D050"/>
                    </a:solidFill>
                  </a:tcPr>
                </a:tc>
                <a:tc>
                  <a:txBody>
                    <a:bodyPr/>
                    <a:lstStyle/>
                    <a:p>
                      <a:pPr lvl="0" algn="ctr" rtl="0">
                        <a:spcBef>
                          <a:spcPts val="0"/>
                        </a:spcBef>
                        <a:buNone/>
                      </a:pPr>
                      <a:r>
                        <a:rPr lang="en" sz="700"/>
                        <a:t>43</a:t>
                      </a:r>
                    </a:p>
                  </a:txBody>
                  <a:tcPr marL="68569" marR="68569" marT="68569" marB="68569"/>
                </a:tc>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a:t>95</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43</a:t>
                      </a:r>
                    </a:p>
                  </a:txBody>
                  <a:tcPr marL="68569" marR="68569" marT="68569" marB="68569"/>
                </a:tc>
                <a:tc>
                  <a:txBody>
                    <a:bodyPr/>
                    <a:lstStyle/>
                    <a:p>
                      <a:pPr lvl="0" algn="ctr" rtl="0">
                        <a:spcBef>
                          <a:spcPts val="0"/>
                        </a:spcBef>
                        <a:buNone/>
                      </a:pPr>
                      <a:r>
                        <a:rPr lang="en" sz="700"/>
                        <a:t>21</a:t>
                      </a:r>
                    </a:p>
                  </a:txBody>
                  <a:tcPr marL="68569" marR="68569" marT="68569" marB="68569"/>
                </a:tc>
              </a:tr>
              <a:tr h="240008">
                <a:tc>
                  <a:txBody>
                    <a:bodyPr/>
                    <a:lstStyle/>
                    <a:p>
                      <a:pPr lvl="0" algn="ctr" rtl="0">
                        <a:spcBef>
                          <a:spcPts val="0"/>
                        </a:spcBef>
                        <a:buNone/>
                      </a:pPr>
                      <a:r>
                        <a:rPr lang="en" sz="700"/>
                        <a:t>23</a:t>
                      </a:r>
                    </a:p>
                  </a:txBody>
                  <a:tcPr marL="68569" marR="68569" marT="68569" marB="68569"/>
                </a:tc>
                <a:tc>
                  <a:txBody>
                    <a:bodyPr/>
                    <a:lstStyle/>
                    <a:p>
                      <a:pPr lvl="0" algn="ctr" rtl="0">
                        <a:spcBef>
                          <a:spcPts val="0"/>
                        </a:spcBef>
                        <a:buNone/>
                      </a:pPr>
                      <a:r>
                        <a:rPr lang="en" sz="700" dirty="0"/>
                        <a:t>56</a:t>
                      </a:r>
                    </a:p>
                  </a:txBody>
                  <a:tcPr marL="68569" marR="68569" marT="68569" marB="68569">
                    <a:solidFill>
                      <a:srgbClr val="92D050"/>
                    </a:solidFill>
                  </a:tcPr>
                </a:tc>
                <a:tc>
                  <a:txBody>
                    <a:bodyPr/>
                    <a:lstStyle/>
                    <a:p>
                      <a:pPr lvl="0" algn="ctr" rtl="0">
                        <a:spcBef>
                          <a:spcPts val="0"/>
                        </a:spcBef>
                        <a:buNone/>
                      </a:pPr>
                      <a:r>
                        <a:rPr lang="en" sz="700"/>
                        <a:t>75</a:t>
                      </a:r>
                    </a:p>
                  </a:txBody>
                  <a:tcPr marL="68569" marR="68569" marT="68569" marB="68569"/>
                </a:tc>
                <a:tc>
                  <a:txBody>
                    <a:bodyPr/>
                    <a:lstStyle/>
                    <a:p>
                      <a:pPr lvl="0" algn="ctr" rtl="0">
                        <a:spcBef>
                          <a:spcPts val="0"/>
                        </a:spcBef>
                        <a:buNone/>
                      </a:pPr>
                      <a:r>
                        <a:rPr lang="en" sz="700"/>
                        <a:t>93</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32</a:t>
                      </a:r>
                    </a:p>
                  </a:txBody>
                  <a:tcPr marL="68569" marR="68569" marT="68569" marB="68569"/>
                </a:tc>
                <a:tc>
                  <a:txBody>
                    <a:bodyPr/>
                    <a:lstStyle/>
                    <a:p>
                      <a:pPr lvl="0" algn="ctr" rtl="0">
                        <a:spcBef>
                          <a:spcPts val="0"/>
                        </a:spcBef>
                        <a:buNone/>
                      </a:pPr>
                      <a:r>
                        <a:rPr lang="en" sz="700"/>
                        <a:t>21</a:t>
                      </a:r>
                    </a:p>
                  </a:txBody>
                  <a:tcPr marL="68569" marR="68569" marT="68569" marB="68569"/>
                </a:tc>
                <a:tc>
                  <a:txBody>
                    <a:bodyPr/>
                    <a:lstStyle/>
                    <a:p>
                      <a:pPr lvl="0" algn="ctr" rtl="0">
                        <a:spcBef>
                          <a:spcPts val="0"/>
                        </a:spcBef>
                        <a:buNone/>
                      </a:pPr>
                      <a:r>
                        <a:rPr lang="en" sz="700"/>
                        <a:t>43</a:t>
                      </a:r>
                    </a:p>
                  </a:txBody>
                  <a:tcPr marL="68569" marR="68569" marT="68569" marB="68569"/>
                </a:tc>
              </a:tr>
              <a:tr h="240008">
                <a:tc>
                  <a:txBody>
                    <a:bodyPr/>
                    <a:lstStyle/>
                    <a:p>
                      <a:pPr lvl="0" algn="ctr" rtl="0">
                        <a:spcBef>
                          <a:spcPts val="0"/>
                        </a:spcBef>
                        <a:buNone/>
                      </a:pPr>
                      <a:r>
                        <a:rPr lang="en" sz="700"/>
                        <a:t>56</a:t>
                      </a:r>
                    </a:p>
                  </a:txBody>
                  <a:tcPr marL="68569" marR="68569" marT="68569" marB="68569"/>
                </a:tc>
                <a:tc>
                  <a:txBody>
                    <a:bodyPr/>
                    <a:lstStyle/>
                    <a:p>
                      <a:pPr lvl="0" algn="ctr" rtl="0">
                        <a:spcBef>
                          <a:spcPts val="0"/>
                        </a:spcBef>
                        <a:buNone/>
                      </a:pPr>
                      <a:r>
                        <a:rPr lang="en" sz="700" dirty="0"/>
                        <a:t>58</a:t>
                      </a:r>
                    </a:p>
                  </a:txBody>
                  <a:tcPr marL="68569" marR="68569" marT="68569" marB="68569">
                    <a:solidFill>
                      <a:srgbClr val="92D050"/>
                    </a:solidFill>
                  </a:tcPr>
                </a:tc>
                <a:tc>
                  <a:txBody>
                    <a:bodyPr/>
                    <a:lstStyle/>
                    <a:p>
                      <a:pPr lvl="0" algn="ctr" rtl="0">
                        <a:spcBef>
                          <a:spcPts val="0"/>
                        </a:spcBef>
                        <a:buNone/>
                      </a:pPr>
                      <a:r>
                        <a:rPr lang="en" sz="700" dirty="0"/>
                        <a:t>43</a:t>
                      </a:r>
                    </a:p>
                  </a:txBody>
                  <a:tcPr marL="68569" marR="68569" marT="68569" marB="68569"/>
                </a:tc>
                <a:tc>
                  <a:txBody>
                    <a:bodyPr/>
                    <a:lstStyle/>
                    <a:p>
                      <a:pPr lvl="0" algn="ctr" rtl="0">
                        <a:spcBef>
                          <a:spcPts val="0"/>
                        </a:spcBef>
                        <a:buNone/>
                      </a:pPr>
                      <a:r>
                        <a:rPr lang="en" sz="700" dirty="0"/>
                        <a:t>21</a:t>
                      </a:r>
                    </a:p>
                  </a:txBody>
                  <a:tcPr marL="68569" marR="68569" marT="68569" marB="68569"/>
                </a:tc>
                <a:tc>
                  <a:txBody>
                    <a:bodyPr/>
                    <a:lstStyle/>
                    <a:p>
                      <a:pPr lvl="0" algn="ctr" rtl="0">
                        <a:spcBef>
                          <a:spcPts val="0"/>
                        </a:spcBef>
                        <a:buNone/>
                      </a:pPr>
                      <a:r>
                        <a:rPr lang="en" sz="700"/>
                        <a:t>65</a:t>
                      </a:r>
                    </a:p>
                  </a:txBody>
                  <a:tcPr marL="68569" marR="68569" marT="68569" marB="68569"/>
                </a:tc>
                <a:tc>
                  <a:txBody>
                    <a:bodyPr/>
                    <a:lstStyle/>
                    <a:p>
                      <a:pPr lvl="0" algn="ctr" rtl="0">
                        <a:spcBef>
                          <a:spcPts val="0"/>
                        </a:spcBef>
                        <a:buNone/>
                      </a:pPr>
                      <a:r>
                        <a:rPr lang="en" sz="700"/>
                        <a:t>47</a:t>
                      </a:r>
                    </a:p>
                  </a:txBody>
                  <a:tcPr marL="68569" marR="68569" marT="68569" marB="68569"/>
                </a:tc>
                <a:tc>
                  <a:txBody>
                    <a:bodyPr/>
                    <a:lstStyle/>
                    <a:p>
                      <a:pPr lvl="0" algn="ctr" rtl="0">
                        <a:spcBef>
                          <a:spcPts val="0"/>
                        </a:spcBef>
                        <a:buNone/>
                      </a:pPr>
                      <a:r>
                        <a:rPr lang="en" sz="700"/>
                        <a:t>95</a:t>
                      </a:r>
                    </a:p>
                  </a:txBody>
                  <a:tcPr marL="68569" marR="68569" marT="68569" marB="68569"/>
                </a:tc>
                <a:tc>
                  <a:txBody>
                    <a:bodyPr/>
                    <a:lstStyle/>
                    <a:p>
                      <a:pPr lvl="0" algn="ctr" rtl="0">
                        <a:spcBef>
                          <a:spcPts val="0"/>
                        </a:spcBef>
                        <a:buNone/>
                      </a:pPr>
                      <a:r>
                        <a:rPr lang="en" sz="700" dirty="0"/>
                        <a:t>23</a:t>
                      </a:r>
                    </a:p>
                  </a:txBody>
                  <a:tcPr marL="68569" marR="68569" marT="68569" marB="68569"/>
                </a:tc>
              </a:tr>
            </a:tbl>
          </a:graphicData>
        </a:graphic>
      </p:graphicFrame>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vert="horz" lIns="68569" tIns="68569" rIns="68569" bIns="68569" rtlCol="0" anchor="t" anchorCtr="0">
            <a:noAutofit/>
          </a:bodyPr>
          <a:lstStyle/>
          <a:p>
            <a:r>
              <a:rPr lang="en"/>
              <a:t>What They Actually Do</a:t>
            </a:r>
          </a:p>
        </p:txBody>
      </p:sp>
      <p:sp>
        <p:nvSpPr>
          <p:cNvPr id="185" name="Shape 185"/>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Compare F1 - F2 with threshold value. </a:t>
            </a:r>
          </a:p>
          <a:p>
            <a:pPr marL="771525" lvl="1" indent="-257175"/>
            <a:r>
              <a:rPr lang="en" sz="1800" dirty="0"/>
              <a:t>If F1 - F2 &gt; </a:t>
            </a:r>
            <a:r>
              <a:rPr lang="el-GR" sz="1800" dirty="0"/>
              <a:t>τ</a:t>
            </a:r>
            <a:endParaRPr lang="en" sz="1800" dirty="0"/>
          </a:p>
          <a:p>
            <a:pPr marL="1114425" lvl="2" indent="-257175"/>
            <a:r>
              <a:rPr lang="en" sz="1500" dirty="0"/>
              <a:t>right child</a:t>
            </a:r>
          </a:p>
          <a:p>
            <a:pPr marL="771525" lvl="1" indent="-257175"/>
            <a:r>
              <a:rPr lang="en" sz="1800" dirty="0"/>
              <a:t>else</a:t>
            </a:r>
          </a:p>
          <a:p>
            <a:pPr marL="1114425" lvl="2" indent="-257175"/>
            <a:r>
              <a:rPr lang="en" sz="1500" dirty="0"/>
              <a:t>left child</a:t>
            </a:r>
          </a:p>
          <a:p>
            <a:pPr marL="514350" indent="-342900"/>
            <a:r>
              <a:rPr lang="en" sz="2100" dirty="0"/>
              <a:t>In this case: F1 - F2 = 187 - 100 = 87 &gt; 15</a:t>
            </a:r>
          </a:p>
          <a:p>
            <a:pPr marL="771525" lvl="1" indent="-257175"/>
            <a:r>
              <a:rPr lang="en" sz="1800" dirty="0"/>
              <a:t>So this patch belongs </a:t>
            </a:r>
            <a:r>
              <a:rPr lang="en" sz="1800"/>
              <a:t>to </a:t>
            </a:r>
            <a:r>
              <a:rPr lang="en" sz="1800" smtClean="0"/>
              <a:t>the right </a:t>
            </a:r>
            <a:r>
              <a:rPr lang="en" sz="1800" dirty="0"/>
              <a:t>child</a:t>
            </a:r>
          </a:p>
          <a:p>
            <a:endParaRPr sz="2100" dirty="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prstGeom prst="rect">
            <a:avLst/>
          </a:prstGeom>
        </p:spPr>
        <p:txBody>
          <a:bodyPr vert="horz" lIns="68569" tIns="68569" rIns="68569" bIns="68569" rtlCol="0" anchor="t" anchorCtr="0">
            <a:noAutofit/>
          </a:bodyPr>
          <a:lstStyle/>
          <a:p>
            <a:r>
              <a:rPr lang="en"/>
              <a:t>What They Actually Do</a:t>
            </a:r>
          </a:p>
        </p:txBody>
      </p:sp>
      <p:sp>
        <p:nvSpPr>
          <p:cNvPr id="192" name="Shape 192"/>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If we pick F1 (red) and F2 (blue)</a:t>
            </a:r>
          </a:p>
          <a:p>
            <a:pPr marL="1114425" lvl="2" indent="-342900"/>
            <a:r>
              <a:rPr lang="en" sz="1500" dirty="0"/>
              <a:t>Image 1: F1 – F2 = 0</a:t>
            </a:r>
          </a:p>
          <a:p>
            <a:pPr marL="1114425" lvl="2" indent="-342900"/>
            <a:r>
              <a:rPr lang="en" sz="1500" dirty="0"/>
              <a:t>Image 2: F1 – F2 = -1</a:t>
            </a:r>
          </a:p>
          <a:p>
            <a:pPr marL="1114425" lvl="2" indent="-342900"/>
            <a:r>
              <a:rPr lang="en" sz="1500" dirty="0"/>
              <a:t>Image 3: F1 – F2 = -18</a:t>
            </a:r>
          </a:p>
          <a:p>
            <a:pPr marL="814388" lvl="1" indent="-342900"/>
            <a:r>
              <a:rPr lang="en" sz="1800" dirty="0"/>
              <a:t>Just by looking at F1 and F2, you can see image 3 is different from image 1 and 2 </a:t>
            </a:r>
            <a:r>
              <a:rPr lang="en-US" sz="1800" dirty="0" smtClean="0"/>
              <a:t>. The similar patches will</a:t>
            </a:r>
            <a:r>
              <a:rPr lang="zh-CN" altLang="en-US" sz="1800" dirty="0" smtClean="0"/>
              <a:t> </a:t>
            </a:r>
            <a:r>
              <a:rPr lang="en-US" altLang="zh-CN" sz="1800" dirty="0" smtClean="0"/>
              <a:t>move</a:t>
            </a:r>
            <a:r>
              <a:rPr lang="zh-CN" altLang="en-US" sz="1800" dirty="0" smtClean="0"/>
              <a:t> </a:t>
            </a:r>
            <a:r>
              <a:rPr lang="en-US" altLang="zh-CN" sz="1800" dirty="0" smtClean="0"/>
              <a:t>into</a:t>
            </a:r>
            <a:r>
              <a:rPr lang="zh-CN" altLang="en-US" sz="1800" dirty="0" smtClean="0"/>
              <a:t> </a:t>
            </a:r>
            <a:r>
              <a:rPr lang="en-US" altLang="zh-CN" sz="1800" dirty="0" smtClean="0"/>
              <a:t>the</a:t>
            </a:r>
            <a:r>
              <a:rPr lang="zh-CN" altLang="en-US" sz="1800" dirty="0" smtClean="0"/>
              <a:t> </a:t>
            </a:r>
            <a:r>
              <a:rPr lang="en-US" altLang="zh-CN" sz="1800" dirty="0" smtClean="0"/>
              <a:t>same</a:t>
            </a:r>
            <a:r>
              <a:rPr lang="zh-CN" altLang="en-US" sz="1800" dirty="0" smtClean="0"/>
              <a:t> </a:t>
            </a:r>
            <a:r>
              <a:rPr lang="en-US" altLang="zh-CN" sz="1800" dirty="0" smtClean="0"/>
              <a:t>leaves.</a:t>
            </a:r>
            <a:endParaRPr lang="en" sz="1800" dirty="0"/>
          </a:p>
        </p:txBody>
      </p:sp>
      <p:grpSp>
        <p:nvGrpSpPr>
          <p:cNvPr id="4" name="Group 3"/>
          <p:cNvGrpSpPr/>
          <p:nvPr/>
        </p:nvGrpSpPr>
        <p:grpSpPr>
          <a:xfrm>
            <a:off x="0" y="3181255"/>
            <a:ext cx="6858000" cy="1243013"/>
            <a:chOff x="0" y="2248281"/>
            <a:chExt cx="9144000" cy="1657350"/>
          </a:xfrm>
        </p:grpSpPr>
        <p:pic>
          <p:nvPicPr>
            <p:cNvPr id="191" name="Shape 191"/>
            <p:cNvPicPr preferRelativeResize="0"/>
            <p:nvPr/>
          </p:nvPicPr>
          <p:blipFill>
            <a:blip r:embed="rId3">
              <a:alphaModFix/>
            </a:blip>
            <a:stretch>
              <a:fillRect/>
            </a:stretch>
          </p:blipFill>
          <p:spPr>
            <a:xfrm>
              <a:off x="0" y="2248281"/>
              <a:ext cx="9144000" cy="1657350"/>
            </a:xfrm>
            <a:prstGeom prst="rect">
              <a:avLst/>
            </a:prstGeom>
            <a:noFill/>
            <a:ln>
              <a:noFill/>
            </a:ln>
          </p:spPr>
        </p:pic>
        <p:sp>
          <p:nvSpPr>
            <p:cNvPr id="2" name="Rectangle 1"/>
            <p:cNvSpPr/>
            <p:nvPr/>
          </p:nvSpPr>
          <p:spPr>
            <a:xfrm>
              <a:off x="402336" y="2624328"/>
              <a:ext cx="411480" cy="9052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p:cNvSpPr/>
            <p:nvPr/>
          </p:nvSpPr>
          <p:spPr>
            <a:xfrm>
              <a:off x="813816" y="2414016"/>
              <a:ext cx="2075688" cy="21031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n w="38100">
                  <a:solidFill>
                    <a:schemeClr val="tx1"/>
                  </a:solidFill>
                </a:ln>
              </a:endParaRPr>
            </a:p>
          </p:txBody>
        </p:sp>
        <p:sp>
          <p:nvSpPr>
            <p:cNvPr id="7" name="Rectangle 6"/>
            <p:cNvSpPr/>
            <p:nvPr/>
          </p:nvSpPr>
          <p:spPr>
            <a:xfrm>
              <a:off x="3316224" y="2624328"/>
              <a:ext cx="411480" cy="9052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p:cNvSpPr/>
            <p:nvPr/>
          </p:nvSpPr>
          <p:spPr>
            <a:xfrm>
              <a:off x="3727704" y="2414016"/>
              <a:ext cx="2075688" cy="21031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n w="38100">
                  <a:solidFill>
                    <a:schemeClr val="tx1"/>
                  </a:solidFill>
                </a:ln>
              </a:endParaRPr>
            </a:p>
          </p:txBody>
        </p:sp>
        <p:sp>
          <p:nvSpPr>
            <p:cNvPr id="9" name="Rectangle 8"/>
            <p:cNvSpPr/>
            <p:nvPr/>
          </p:nvSpPr>
          <p:spPr>
            <a:xfrm>
              <a:off x="6205728" y="2624328"/>
              <a:ext cx="411480" cy="9052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p:cNvSpPr/>
            <p:nvPr/>
          </p:nvSpPr>
          <p:spPr>
            <a:xfrm>
              <a:off x="6617208" y="2414016"/>
              <a:ext cx="2075688" cy="21031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n w="38100">
                  <a:solidFill>
                    <a:schemeClr val="tx1"/>
                  </a:solidFill>
                </a:ln>
              </a:endParaRPr>
            </a:p>
          </p:txBody>
        </p:sp>
      </p:gr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p:spPr>
        <p:txBody>
          <a:bodyPr vert="horz" lIns="68569" tIns="68569" rIns="68569" bIns="68569" rtlCol="0" anchor="t" anchorCtr="0">
            <a:noAutofit/>
          </a:bodyPr>
          <a:lstStyle/>
          <a:p>
            <a:r>
              <a:rPr lang="en" dirty="0" smtClean="0"/>
              <a:t>Summary of the Algorithm</a:t>
            </a:r>
            <a:endParaRPr lang="en" dirty="0"/>
          </a:p>
        </p:txBody>
      </p:sp>
      <p:pic>
        <p:nvPicPr>
          <p:cNvPr id="199" name="Shape 199"/>
          <p:cNvPicPr preferRelativeResize="0"/>
          <p:nvPr/>
        </p:nvPicPr>
        <p:blipFill>
          <a:blip r:embed="rId3">
            <a:alphaModFix/>
          </a:blip>
          <a:stretch>
            <a:fillRect/>
          </a:stretch>
        </p:blipFill>
        <p:spPr>
          <a:xfrm>
            <a:off x="1793152" y="2093830"/>
            <a:ext cx="3096078" cy="567614"/>
          </a:xfrm>
          <a:prstGeom prst="rect">
            <a:avLst/>
          </a:prstGeom>
          <a:noFill/>
          <a:ln>
            <a:noFill/>
          </a:ln>
        </p:spPr>
      </p:pic>
      <p:sp>
        <p:nvSpPr>
          <p:cNvPr id="6" name="Shape 192"/>
          <p:cNvSpPr txBox="1">
            <a:spLocks noGrp="1"/>
          </p:cNvSpPr>
          <p:nvPr>
            <p:ph type="body" idx="1"/>
          </p:nvPr>
        </p:nvSpPr>
        <p:spPr>
          <a:xfrm>
            <a:off x="233777" y="1152475"/>
            <a:ext cx="6390449" cy="3416400"/>
          </a:xfrm>
          <a:prstGeom prst="rect">
            <a:avLst/>
          </a:prstGeom>
        </p:spPr>
        <p:txBody>
          <a:bodyPr vert="horz" lIns="68569" tIns="68569" rIns="68569" bIns="68569" rtlCol="0" anchor="t" anchorCtr="0">
            <a:noAutofit/>
          </a:bodyPr>
          <a:lstStyle/>
          <a:p>
            <a:pPr marL="514350" indent="-342900"/>
            <a:r>
              <a:rPr lang="en-US" sz="2100" dirty="0" smtClean="0"/>
              <a:t>For </a:t>
            </a:r>
            <a:r>
              <a:rPr lang="en-US" sz="2100" dirty="0"/>
              <a:t>each non-leaf, there is a “binary test”</a:t>
            </a:r>
          </a:p>
          <a:p>
            <a:pPr marL="814388" lvl="1" indent="-257175"/>
            <a:r>
              <a:rPr lang="en-US" sz="1800" dirty="0"/>
              <a:t>Each binary test is defined by: regions (F1 and F2), threshold (τ), and channel subset (</a:t>
            </a:r>
            <a:r>
              <a:rPr lang="en-US" sz="1800" dirty="0">
                <a:latin typeface="Times New Roman" panose="02020603050405020304" pitchFamily="18" charset="0"/>
                <a:cs typeface="Times New Roman" panose="02020603050405020304" pitchFamily="18" charset="0"/>
              </a:rPr>
              <a:t>I)</a:t>
            </a:r>
          </a:p>
          <a:p>
            <a:endParaRPr lang="en-US" sz="1800" dirty="0"/>
          </a:p>
          <a:p>
            <a:endParaRPr lang="en-US" sz="1800" dirty="0"/>
          </a:p>
          <a:p>
            <a:pPr marL="771525" lvl="1"/>
            <a:r>
              <a:rPr lang="en-US" sz="1800" dirty="0"/>
              <a:t>If the sum(F1.</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err="1"/>
              <a:t>_values</a:t>
            </a:r>
            <a:r>
              <a:rPr lang="en-US" sz="1800" dirty="0"/>
              <a:t>) - sum(F2.</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err="1"/>
              <a:t>_values</a:t>
            </a:r>
            <a:r>
              <a:rPr lang="en-US" sz="1800" dirty="0"/>
              <a:t>) &gt; τ </a:t>
            </a:r>
          </a:p>
          <a:p>
            <a:pPr marL="1114425" lvl="2" indent="-257175"/>
            <a:r>
              <a:rPr lang="en-US" dirty="0"/>
              <a:t>This patch belongs to the right child</a:t>
            </a:r>
          </a:p>
          <a:p>
            <a:pPr marL="1114425" lvl="2" indent="-257175"/>
            <a:r>
              <a:rPr lang="en-US" dirty="0"/>
              <a:t>Otherwise the left child</a:t>
            </a:r>
          </a:p>
          <a:p>
            <a:pPr marL="814388" lvl="1" indent="-342900"/>
            <a:endParaRPr lang="en" sz="1800" dirty="0"/>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Construction of the Forest</a:t>
            </a:r>
            <a:endParaRPr lang="en-US" dirty="0"/>
          </a:p>
        </p:txBody>
      </p:sp>
      <p:sp>
        <p:nvSpPr>
          <p:cNvPr id="4" name="TextBox 3"/>
          <p:cNvSpPr txBox="1"/>
          <p:nvPr/>
        </p:nvSpPr>
        <p:spPr>
          <a:xfrm>
            <a:off x="2686050" y="1643063"/>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50,000 face images</a:t>
            </a:r>
          </a:p>
        </p:txBody>
      </p:sp>
      <p:sp>
        <p:nvSpPr>
          <p:cNvPr id="5" name="TextBox 4"/>
          <p:cNvSpPr txBox="1"/>
          <p:nvPr/>
        </p:nvSpPr>
        <p:spPr>
          <a:xfrm>
            <a:off x="628650" y="2093119"/>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3,000 face images</a:t>
            </a:r>
          </a:p>
        </p:txBody>
      </p:sp>
      <p:sp>
        <p:nvSpPr>
          <p:cNvPr id="6" name="TextBox 5"/>
          <p:cNvSpPr txBox="1"/>
          <p:nvPr/>
        </p:nvSpPr>
        <p:spPr>
          <a:xfrm>
            <a:off x="2686050" y="2093119"/>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3,000 face images</a:t>
            </a:r>
          </a:p>
        </p:txBody>
      </p:sp>
      <p:sp>
        <p:nvSpPr>
          <p:cNvPr id="7" name="TextBox 6"/>
          <p:cNvSpPr txBox="1"/>
          <p:nvPr/>
        </p:nvSpPr>
        <p:spPr>
          <a:xfrm>
            <a:off x="4879181" y="2093119"/>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3,000 face images</a:t>
            </a:r>
          </a:p>
        </p:txBody>
      </p:sp>
      <p:sp>
        <p:nvSpPr>
          <p:cNvPr id="8" name="TextBox 7"/>
          <p:cNvSpPr txBox="1"/>
          <p:nvPr/>
        </p:nvSpPr>
        <p:spPr>
          <a:xfrm>
            <a:off x="628650" y="2521744"/>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25 patches per image</a:t>
            </a:r>
          </a:p>
        </p:txBody>
      </p:sp>
      <p:sp>
        <p:nvSpPr>
          <p:cNvPr id="9" name="TextBox 8"/>
          <p:cNvSpPr txBox="1"/>
          <p:nvPr/>
        </p:nvSpPr>
        <p:spPr>
          <a:xfrm>
            <a:off x="2686050" y="2521744"/>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25 patches per image</a:t>
            </a:r>
          </a:p>
        </p:txBody>
      </p:sp>
      <p:sp>
        <p:nvSpPr>
          <p:cNvPr id="10" name="TextBox 9"/>
          <p:cNvSpPr txBox="1"/>
          <p:nvPr/>
        </p:nvSpPr>
        <p:spPr>
          <a:xfrm>
            <a:off x="4879181" y="2521744"/>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25 patches per image</a:t>
            </a:r>
          </a:p>
        </p:txBody>
      </p:sp>
      <p:sp>
        <p:nvSpPr>
          <p:cNvPr id="11" name="TextBox 10"/>
          <p:cNvSpPr txBox="1"/>
          <p:nvPr/>
        </p:nvSpPr>
        <p:spPr>
          <a:xfrm>
            <a:off x="628650" y="2978944"/>
            <a:ext cx="1471613"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50" dirty="0"/>
              <a:t>Regression Tree 1</a:t>
            </a:r>
          </a:p>
        </p:txBody>
      </p:sp>
      <p:sp>
        <p:nvSpPr>
          <p:cNvPr id="12" name="TextBox 11"/>
          <p:cNvSpPr txBox="1"/>
          <p:nvPr/>
        </p:nvSpPr>
        <p:spPr>
          <a:xfrm>
            <a:off x="2686050" y="2978944"/>
            <a:ext cx="1471613"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50" dirty="0"/>
              <a:t>Regression Tree 2</a:t>
            </a:r>
          </a:p>
        </p:txBody>
      </p:sp>
      <p:sp>
        <p:nvSpPr>
          <p:cNvPr id="13" name="TextBox 12"/>
          <p:cNvSpPr txBox="1"/>
          <p:nvPr/>
        </p:nvSpPr>
        <p:spPr>
          <a:xfrm>
            <a:off x="4879181" y="2978944"/>
            <a:ext cx="1471613"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50" dirty="0"/>
              <a:t>Regression Tree 3</a:t>
            </a:r>
          </a:p>
        </p:txBody>
      </p:sp>
      <p:cxnSp>
        <p:nvCxnSpPr>
          <p:cNvPr id="15" name="Straight Arrow Connector 14"/>
          <p:cNvCxnSpPr>
            <a:stCxn id="4" idx="2"/>
            <a:endCxn id="6" idx="0"/>
          </p:cNvCxnSpPr>
          <p:nvPr/>
        </p:nvCxnSpPr>
        <p:spPr>
          <a:xfrm>
            <a:off x="3421857" y="1896979"/>
            <a:ext cx="0" cy="196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5" idx="0"/>
          </p:cNvCxnSpPr>
          <p:nvPr/>
        </p:nvCxnSpPr>
        <p:spPr>
          <a:xfrm flipH="1">
            <a:off x="1364457" y="1896979"/>
            <a:ext cx="2057400" cy="196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7" idx="0"/>
          </p:cNvCxnSpPr>
          <p:nvPr/>
        </p:nvCxnSpPr>
        <p:spPr>
          <a:xfrm>
            <a:off x="3421857" y="1896979"/>
            <a:ext cx="2193131" cy="196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8" idx="0"/>
          </p:cNvCxnSpPr>
          <p:nvPr/>
        </p:nvCxnSpPr>
        <p:spPr>
          <a:xfrm>
            <a:off x="1364457" y="2347035"/>
            <a:ext cx="0" cy="174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9" idx="0"/>
          </p:cNvCxnSpPr>
          <p:nvPr/>
        </p:nvCxnSpPr>
        <p:spPr>
          <a:xfrm>
            <a:off x="3421857" y="2347035"/>
            <a:ext cx="0" cy="174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a:endCxn id="10" idx="0"/>
          </p:cNvCxnSpPr>
          <p:nvPr/>
        </p:nvCxnSpPr>
        <p:spPr>
          <a:xfrm>
            <a:off x="5614988" y="2347035"/>
            <a:ext cx="0" cy="174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57313" y="2781152"/>
            <a:ext cx="0" cy="197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414713" y="2781152"/>
            <a:ext cx="0" cy="197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07844" y="2781152"/>
            <a:ext cx="0" cy="197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9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Construction of </a:t>
            </a:r>
            <a:r>
              <a:rPr lang="en" dirty="0" smtClean="0"/>
              <a:t>a Tree (in the Forest)</a:t>
            </a:r>
            <a:endParaRPr lang="en-US" dirty="0"/>
          </a:p>
        </p:txBody>
      </p:sp>
      <p:sp>
        <p:nvSpPr>
          <p:cNvPr id="4" name="TextBox 3"/>
          <p:cNvSpPr txBox="1"/>
          <p:nvPr/>
        </p:nvSpPr>
        <p:spPr>
          <a:xfrm>
            <a:off x="2521744" y="2436019"/>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75,000 patches</a:t>
            </a:r>
          </a:p>
        </p:txBody>
      </p:sp>
      <p:sp>
        <p:nvSpPr>
          <p:cNvPr id="7" name="Text Placeholder 2"/>
          <p:cNvSpPr>
            <a:spLocks noGrp="1"/>
          </p:cNvSpPr>
          <p:nvPr>
            <p:ph type="body" idx="1"/>
          </p:nvPr>
        </p:nvSpPr>
        <p:spPr>
          <a:xfrm>
            <a:off x="233777" y="1507294"/>
            <a:ext cx="6390449" cy="500100"/>
          </a:xfrm>
        </p:spPr>
        <p:txBody>
          <a:bodyPr>
            <a:normAutofit lnSpcReduction="10000"/>
          </a:bodyPr>
          <a:lstStyle/>
          <a:p>
            <a:pPr marL="171450" indent="0">
              <a:buNone/>
            </a:pPr>
            <a:r>
              <a:rPr lang="en-US" sz="2100" dirty="0"/>
              <a:t>Randomly generated rules for a node</a:t>
            </a:r>
          </a:p>
        </p:txBody>
      </p:sp>
      <mc:AlternateContent xmlns:mc="http://schemas.openxmlformats.org/markup-compatibility/2006" xmlns:a14="http://schemas.microsoft.com/office/drawing/2010/main">
        <mc:Choice Requires="a14">
          <p:sp>
            <p:nvSpPr>
              <p:cNvPr id="8" name="TextBox 7"/>
              <p:cNvSpPr txBox="1"/>
              <p:nvPr/>
            </p:nvSpPr>
            <p:spPr>
              <a:xfrm>
                <a:off x="4143375" y="2264905"/>
                <a:ext cx="1864519" cy="690702"/>
              </a:xfrm>
              <a:prstGeom prst="rect">
                <a:avLst/>
              </a:prstGeom>
              <a:noFill/>
            </p:spPr>
            <p:txBody>
              <a:bodyPr wrap="square" rtlCol="0">
                <a:spAutoFit/>
              </a:bodyPr>
              <a:lstStyle/>
              <a:p>
                <a:pPr>
                  <a:buSzPct val="100000"/>
                </a:pPr>
                <a14:m>
                  <m:oMathPara xmlns:m="http://schemas.openxmlformats.org/officeDocument/2006/math">
                    <m:oMathParaPr>
                      <m:jc m:val="left"/>
                    </m:oMathParaPr>
                    <m:oMath xmlns:m="http://schemas.openxmlformats.org/officeDocument/2006/math">
                      <m:d>
                        <m:dPr>
                          <m:begChr m:val="{"/>
                          <m:endChr m:val=""/>
                          <m:ctrlPr>
                            <a:rPr lang="en" sz="1050" i="1" dirty="0">
                              <a:latin typeface="Cambria Math"/>
                            </a:rPr>
                          </m:ctrlPr>
                        </m:dPr>
                        <m:e>
                          <m:eqArr>
                            <m:eqArrPr>
                              <m:ctrlPr>
                                <a:rPr lang="en" sz="1050" i="1" dirty="0">
                                  <a:latin typeface="Cambria Math"/>
                                </a:rPr>
                              </m:ctrlPr>
                            </m:eqArrPr>
                            <m:e>
                              <m:sSub>
                                <m:sSubPr>
                                  <m:ctrlPr>
                                    <a:rPr lang="en-US" sz="1050" i="1" dirty="0">
                                      <a:latin typeface="Cambria Math"/>
                                    </a:rPr>
                                  </m:ctrlPr>
                                </m:sSubPr>
                                <m:e>
                                  <m:r>
                                    <a:rPr lang="en-US" sz="1050" i="1" dirty="0">
                                      <a:latin typeface="Cambria Math"/>
                                    </a:rPr>
                                    <m:t>𝑡</m:t>
                                  </m:r>
                                </m:e>
                                <m:sub>
                                  <m:r>
                                    <a:rPr lang="en-US" sz="1050" i="1" dirty="0">
                                      <a:latin typeface="Cambria Math"/>
                                    </a:rPr>
                                    <m:t>1</m:t>
                                  </m:r>
                                </m:sub>
                              </m:sSub>
                              <m:r>
                                <a:rPr lang="en-US" sz="1050" i="1" dirty="0">
                                  <a:latin typeface="Cambria Math"/>
                                </a:rPr>
                                <m:t>= </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1</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1</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1</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1</m:t>
                                  </m:r>
                                </m:sub>
                              </m:sSub>
                              <m:r>
                                <a:rPr lang="en" sz="1050" i="1" dirty="0">
                                  <a:latin typeface="Cambria Math"/>
                                </a:rPr>
                                <m:t>}</m:t>
                              </m:r>
                            </m:e>
                            <m:e>
                              <m:sSub>
                                <m:sSubPr>
                                  <m:ctrlPr>
                                    <a:rPr lang="en-US" sz="1050" i="1" dirty="0">
                                      <a:latin typeface="Cambria Math"/>
                                    </a:rPr>
                                  </m:ctrlPr>
                                </m:sSubPr>
                                <m:e>
                                  <m:r>
                                    <a:rPr lang="en-US" sz="1050" i="1" dirty="0">
                                      <a:latin typeface="Cambria Math"/>
                                    </a:rPr>
                                    <m:t>𝑡</m:t>
                                  </m:r>
                                </m:e>
                                <m:sub>
                                  <m:r>
                                    <a:rPr lang="en-US" sz="1050" i="1" dirty="0">
                                      <a:latin typeface="Cambria Math"/>
                                    </a:rPr>
                                    <m:t>2</m:t>
                                  </m:r>
                                </m:sub>
                              </m:sSub>
                              <m:r>
                                <a:rPr lang="en-US" sz="1050" i="1" dirty="0">
                                  <a:latin typeface="Cambria Math"/>
                                </a:rPr>
                                <m:t>=</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2</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2</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2</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2</m:t>
                                  </m:r>
                                </m:sub>
                              </m:sSub>
                              <m:r>
                                <a:rPr lang="en" sz="1050" i="1" dirty="0">
                                  <a:latin typeface="Cambria Math"/>
                                </a:rPr>
                                <m:t>}</m:t>
                              </m:r>
                            </m:e>
                            <m:e>
                              <m:sSub>
                                <m:sSubPr>
                                  <m:ctrlPr>
                                    <a:rPr lang="en-US" sz="1050" i="1" dirty="0">
                                      <a:latin typeface="Cambria Math"/>
                                    </a:rPr>
                                  </m:ctrlPr>
                                </m:sSubPr>
                                <m:e>
                                  <m:r>
                                    <a:rPr lang="en-US" sz="1050" i="1" dirty="0">
                                      <a:latin typeface="Cambria Math"/>
                                    </a:rPr>
                                    <m:t>𝑡</m:t>
                                  </m:r>
                                </m:e>
                                <m:sub>
                                  <m:r>
                                    <a:rPr lang="en-US" sz="1050" i="1" dirty="0">
                                      <a:latin typeface="Cambria Math"/>
                                    </a:rPr>
                                    <m:t>3</m:t>
                                  </m:r>
                                </m:sub>
                              </m:sSub>
                              <m:r>
                                <a:rPr lang="en-US" sz="1050" i="1" dirty="0">
                                  <a:latin typeface="Cambria Math"/>
                                </a:rPr>
                                <m:t>=</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3</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3</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3</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3</m:t>
                                  </m:r>
                                </m:sub>
                              </m:sSub>
                              <m:r>
                                <a:rPr lang="en" sz="1050" i="1" dirty="0">
                                  <a:latin typeface="Cambria Math"/>
                                </a:rPr>
                                <m:t>}</m:t>
                              </m:r>
                            </m:e>
                          </m:eqArr>
                        </m:e>
                      </m:d>
                    </m:oMath>
                  </m:oMathPara>
                </a14:m>
                <a:endParaRPr lang="en" sz="105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524500" y="2162624"/>
                <a:ext cx="2486025" cy="78015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5124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Construction of </a:t>
            </a:r>
            <a:r>
              <a:rPr lang="en" dirty="0" smtClean="0"/>
              <a:t>a Tree (in the Forest)</a:t>
            </a:r>
            <a:endParaRPr lang="en-US" dirty="0"/>
          </a:p>
        </p:txBody>
      </p:sp>
      <p:sp>
        <p:nvSpPr>
          <p:cNvPr id="4" name="TextBox 3"/>
          <p:cNvSpPr txBox="1"/>
          <p:nvPr/>
        </p:nvSpPr>
        <p:spPr>
          <a:xfrm>
            <a:off x="2521744" y="2436019"/>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75,000 patches</a:t>
            </a:r>
          </a:p>
        </p:txBody>
      </p:sp>
      <p:sp>
        <p:nvSpPr>
          <p:cNvPr id="7" name="Text Placeholder 2"/>
          <p:cNvSpPr>
            <a:spLocks noGrp="1"/>
          </p:cNvSpPr>
          <p:nvPr>
            <p:ph type="body" idx="1"/>
          </p:nvPr>
        </p:nvSpPr>
        <p:spPr>
          <a:xfrm>
            <a:off x="233777" y="1507294"/>
            <a:ext cx="6390449" cy="500100"/>
          </a:xfrm>
        </p:spPr>
        <p:txBody>
          <a:bodyPr>
            <a:normAutofit lnSpcReduction="10000"/>
          </a:bodyPr>
          <a:lstStyle/>
          <a:p>
            <a:pPr marL="171450" indent="0">
              <a:buNone/>
            </a:pPr>
            <a:r>
              <a:rPr lang="en-US" sz="2100" dirty="0"/>
              <a:t>Separate patches with each rule. Compute entropy</a:t>
            </a:r>
          </a:p>
        </p:txBody>
      </p:sp>
      <p:sp>
        <p:nvSpPr>
          <p:cNvPr id="9" name="TextBox 8"/>
          <p:cNvSpPr txBox="1"/>
          <p:nvPr/>
        </p:nvSpPr>
        <p:spPr>
          <a:xfrm>
            <a:off x="571500" y="3207544"/>
            <a:ext cx="1471613"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latin typeface="+mj-lt"/>
                <a:ea typeface="Cambria Math" panose="02040503050406030204" pitchFamily="18" charset="0"/>
              </a:rPr>
              <a:t>Rule: t1</a:t>
            </a:r>
          </a:p>
          <a:p>
            <a:pPr algn="ctr"/>
            <a:r>
              <a:rPr lang="en-US" sz="1050" dirty="0">
                <a:latin typeface="+mj-lt"/>
                <a:ea typeface="Cambria Math" panose="02040503050406030204" pitchFamily="18" charset="0"/>
              </a:rPr>
              <a:t>&lt;yes, no&gt; = &lt;y1, n1&gt;</a:t>
            </a:r>
            <a:br>
              <a:rPr lang="en-US" sz="1050" dirty="0">
                <a:latin typeface="+mj-lt"/>
                <a:ea typeface="Cambria Math" panose="02040503050406030204" pitchFamily="18" charset="0"/>
              </a:rPr>
            </a:br>
            <a:r>
              <a:rPr lang="en-US" sz="1050" dirty="0">
                <a:latin typeface="+mj-lt"/>
                <a:ea typeface="Cambria Math" panose="02040503050406030204" pitchFamily="18" charset="0"/>
              </a:rPr>
              <a:t>Entropy = e1</a:t>
            </a:r>
          </a:p>
        </p:txBody>
      </p:sp>
      <p:sp>
        <p:nvSpPr>
          <p:cNvPr id="10" name="TextBox 9"/>
          <p:cNvSpPr txBox="1"/>
          <p:nvPr/>
        </p:nvSpPr>
        <p:spPr>
          <a:xfrm>
            <a:off x="2521744" y="3214688"/>
            <a:ext cx="1471613"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latin typeface="+mj-lt"/>
                <a:ea typeface="Cambria Math" panose="02040503050406030204" pitchFamily="18" charset="0"/>
              </a:rPr>
              <a:t>Rule: t2</a:t>
            </a:r>
          </a:p>
          <a:p>
            <a:pPr algn="ctr"/>
            <a:r>
              <a:rPr lang="en-US" sz="1050" dirty="0">
                <a:latin typeface="+mj-lt"/>
                <a:ea typeface="Cambria Math" panose="02040503050406030204" pitchFamily="18" charset="0"/>
              </a:rPr>
              <a:t>&lt;yes, no&gt; = &lt;y2, n2&gt;</a:t>
            </a:r>
            <a:br>
              <a:rPr lang="en-US" sz="1050" dirty="0">
                <a:latin typeface="+mj-lt"/>
                <a:ea typeface="Cambria Math" panose="02040503050406030204" pitchFamily="18" charset="0"/>
              </a:rPr>
            </a:br>
            <a:r>
              <a:rPr lang="en-US" sz="1050" dirty="0">
                <a:latin typeface="+mj-lt"/>
                <a:ea typeface="Cambria Math" panose="02040503050406030204" pitchFamily="18" charset="0"/>
              </a:rPr>
              <a:t>Entropy = e2</a:t>
            </a:r>
          </a:p>
        </p:txBody>
      </p:sp>
      <p:sp>
        <p:nvSpPr>
          <p:cNvPr id="11" name="TextBox 10"/>
          <p:cNvSpPr txBox="1"/>
          <p:nvPr/>
        </p:nvSpPr>
        <p:spPr>
          <a:xfrm>
            <a:off x="4536280" y="3221832"/>
            <a:ext cx="1471613"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latin typeface="+mj-lt"/>
                <a:ea typeface="Cambria Math" panose="02040503050406030204" pitchFamily="18" charset="0"/>
              </a:rPr>
              <a:t>Rule: t3</a:t>
            </a:r>
          </a:p>
          <a:p>
            <a:pPr algn="ctr"/>
            <a:r>
              <a:rPr lang="en-US" sz="1050" dirty="0">
                <a:latin typeface="+mj-lt"/>
                <a:ea typeface="Cambria Math" panose="02040503050406030204" pitchFamily="18" charset="0"/>
              </a:rPr>
              <a:t>&lt;yes, no&gt; = &lt;y3, n3&gt;</a:t>
            </a:r>
            <a:br>
              <a:rPr lang="en-US" sz="1050" dirty="0">
                <a:latin typeface="+mj-lt"/>
                <a:ea typeface="Cambria Math" panose="02040503050406030204" pitchFamily="18" charset="0"/>
              </a:rPr>
            </a:br>
            <a:r>
              <a:rPr lang="en-US" sz="1050" dirty="0">
                <a:latin typeface="+mj-lt"/>
                <a:ea typeface="Cambria Math" panose="02040503050406030204" pitchFamily="18" charset="0"/>
              </a:rPr>
              <a:t>Entropy = e3</a:t>
            </a:r>
          </a:p>
        </p:txBody>
      </p:sp>
      <mc:AlternateContent xmlns:mc="http://schemas.openxmlformats.org/markup-compatibility/2006" xmlns:a14="http://schemas.microsoft.com/office/drawing/2010/main">
        <mc:Choice Requires="a14">
          <p:sp>
            <p:nvSpPr>
              <p:cNvPr id="18" name="TextBox 17"/>
              <p:cNvSpPr txBox="1"/>
              <p:nvPr/>
            </p:nvSpPr>
            <p:spPr>
              <a:xfrm>
                <a:off x="4143375" y="2264905"/>
                <a:ext cx="1864519" cy="690702"/>
              </a:xfrm>
              <a:prstGeom prst="rect">
                <a:avLst/>
              </a:prstGeom>
              <a:noFill/>
            </p:spPr>
            <p:txBody>
              <a:bodyPr wrap="square" rtlCol="0">
                <a:spAutoFit/>
              </a:bodyPr>
              <a:lstStyle/>
              <a:p>
                <a:pPr>
                  <a:buSzPct val="100000"/>
                </a:pPr>
                <a14:m>
                  <m:oMathPara xmlns:m="http://schemas.openxmlformats.org/officeDocument/2006/math">
                    <m:oMathParaPr>
                      <m:jc m:val="left"/>
                    </m:oMathParaPr>
                    <m:oMath xmlns:m="http://schemas.openxmlformats.org/officeDocument/2006/math">
                      <m:d>
                        <m:dPr>
                          <m:begChr m:val="{"/>
                          <m:endChr m:val=""/>
                          <m:ctrlPr>
                            <a:rPr lang="en" sz="1050" i="1" dirty="0">
                              <a:latin typeface="Cambria Math"/>
                            </a:rPr>
                          </m:ctrlPr>
                        </m:dPr>
                        <m:e>
                          <m:eqArr>
                            <m:eqArrPr>
                              <m:ctrlPr>
                                <a:rPr lang="en" sz="1050" i="1" dirty="0">
                                  <a:latin typeface="Cambria Math"/>
                                </a:rPr>
                              </m:ctrlPr>
                            </m:eqArrPr>
                            <m:e>
                              <m:sSub>
                                <m:sSubPr>
                                  <m:ctrlPr>
                                    <a:rPr lang="en-US" sz="1050" i="1" dirty="0">
                                      <a:latin typeface="Cambria Math"/>
                                    </a:rPr>
                                  </m:ctrlPr>
                                </m:sSubPr>
                                <m:e>
                                  <m:r>
                                    <a:rPr lang="en-US" sz="1050" i="1" dirty="0">
                                      <a:latin typeface="Cambria Math"/>
                                    </a:rPr>
                                    <m:t>𝑡</m:t>
                                  </m:r>
                                </m:e>
                                <m:sub>
                                  <m:r>
                                    <a:rPr lang="en-US" sz="1050" i="1" dirty="0">
                                      <a:latin typeface="Cambria Math"/>
                                    </a:rPr>
                                    <m:t>1</m:t>
                                  </m:r>
                                </m:sub>
                              </m:sSub>
                              <m:r>
                                <a:rPr lang="en-US" sz="1050" i="1" dirty="0">
                                  <a:latin typeface="Cambria Math"/>
                                </a:rPr>
                                <m:t>= </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1</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1</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1</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1</m:t>
                                  </m:r>
                                </m:sub>
                              </m:sSub>
                              <m:r>
                                <a:rPr lang="en" sz="1050" i="1" dirty="0">
                                  <a:latin typeface="Cambria Math"/>
                                </a:rPr>
                                <m:t>}</m:t>
                              </m:r>
                            </m:e>
                            <m:e>
                              <m:sSub>
                                <m:sSubPr>
                                  <m:ctrlPr>
                                    <a:rPr lang="en-US" sz="1050" i="1" dirty="0">
                                      <a:latin typeface="Cambria Math"/>
                                    </a:rPr>
                                  </m:ctrlPr>
                                </m:sSubPr>
                                <m:e>
                                  <m:r>
                                    <a:rPr lang="en-US" sz="1050" i="1" dirty="0">
                                      <a:latin typeface="Cambria Math"/>
                                    </a:rPr>
                                    <m:t>𝑡</m:t>
                                  </m:r>
                                </m:e>
                                <m:sub>
                                  <m:r>
                                    <a:rPr lang="en-US" sz="1050" i="1" dirty="0">
                                      <a:latin typeface="Cambria Math"/>
                                    </a:rPr>
                                    <m:t>2</m:t>
                                  </m:r>
                                </m:sub>
                              </m:sSub>
                              <m:r>
                                <a:rPr lang="en-US" sz="1050" i="1" dirty="0">
                                  <a:latin typeface="Cambria Math"/>
                                </a:rPr>
                                <m:t>=</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2</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2</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2</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2</m:t>
                                  </m:r>
                                </m:sub>
                              </m:sSub>
                              <m:r>
                                <a:rPr lang="en" sz="1050" i="1" dirty="0">
                                  <a:latin typeface="Cambria Math"/>
                                </a:rPr>
                                <m:t>}</m:t>
                              </m:r>
                            </m:e>
                            <m:e>
                              <m:sSub>
                                <m:sSubPr>
                                  <m:ctrlPr>
                                    <a:rPr lang="en-US" sz="1050" i="1" dirty="0">
                                      <a:latin typeface="Cambria Math"/>
                                    </a:rPr>
                                  </m:ctrlPr>
                                </m:sSubPr>
                                <m:e>
                                  <m:r>
                                    <a:rPr lang="en-US" sz="1050" i="1" dirty="0">
                                      <a:latin typeface="Cambria Math"/>
                                    </a:rPr>
                                    <m:t>𝑡</m:t>
                                  </m:r>
                                </m:e>
                                <m:sub>
                                  <m:r>
                                    <a:rPr lang="en-US" sz="1050" i="1" dirty="0">
                                      <a:latin typeface="Cambria Math"/>
                                    </a:rPr>
                                    <m:t>3</m:t>
                                  </m:r>
                                </m:sub>
                              </m:sSub>
                              <m:r>
                                <a:rPr lang="en-US" sz="1050" i="1" dirty="0">
                                  <a:latin typeface="Cambria Math"/>
                                </a:rPr>
                                <m:t>=</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3</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3</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3</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3</m:t>
                                  </m:r>
                                </m:sub>
                              </m:sSub>
                              <m:r>
                                <a:rPr lang="en" sz="1050" i="1" dirty="0">
                                  <a:latin typeface="Cambria Math"/>
                                </a:rPr>
                                <m:t>}</m:t>
                              </m:r>
                            </m:e>
                          </m:eqArr>
                        </m:e>
                      </m:d>
                    </m:oMath>
                  </m:oMathPara>
                </a14:m>
                <a:endParaRPr lang="en" sz="1050" dirty="0">
                  <a:latin typeface="+mj-lt"/>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524500" y="2162624"/>
                <a:ext cx="2486025" cy="78015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834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vert="horz" lIns="68569" tIns="68569" rIns="68569" bIns="68569" rtlCol="0" anchor="t" anchorCtr="0">
            <a:noAutofit/>
          </a:bodyPr>
          <a:lstStyle/>
          <a:p>
            <a:r>
              <a:rPr lang="en" dirty="0"/>
              <a:t>Outline</a:t>
            </a:r>
          </a:p>
        </p:txBody>
      </p:sp>
      <p:sp>
        <p:nvSpPr>
          <p:cNvPr id="61" name="Shape 61"/>
          <p:cNvSpPr txBox="1">
            <a:spLocks noGrp="1"/>
          </p:cNvSpPr>
          <p:nvPr>
            <p:ph type="body" idx="1"/>
          </p:nvPr>
        </p:nvSpPr>
        <p:spPr>
          <a:prstGeom prst="rect">
            <a:avLst/>
          </a:prstGeom>
          <a:ln w="9525" cap="flat" cmpd="sng">
            <a:noFill/>
            <a:prstDash val="solid"/>
            <a:round/>
            <a:headEnd type="none" w="med" len="med"/>
            <a:tailEnd type="none" w="med" len="med"/>
          </a:ln>
        </p:spPr>
        <p:txBody>
          <a:bodyPr vert="horz" lIns="68569" tIns="68569" rIns="68569" bIns="68569" rtlCol="0" anchor="t" anchorCtr="0">
            <a:noAutofit/>
          </a:bodyPr>
          <a:lstStyle/>
          <a:p>
            <a:pPr marL="514350" indent="-342900"/>
            <a:r>
              <a:rPr lang="en" sz="2100" dirty="0" smtClean="0"/>
              <a:t>Application: </a:t>
            </a:r>
            <a:r>
              <a:rPr lang="en" sz="2000" u="sng" dirty="0"/>
              <a:t>Real Time Head Pose Estimation with Random Regression </a:t>
            </a:r>
            <a:r>
              <a:rPr lang="en" sz="2000" u="sng" dirty="0" smtClean="0"/>
              <a:t>Forests</a:t>
            </a:r>
            <a:endParaRPr lang="en" sz="2100" u="sng" dirty="0" smtClean="0"/>
          </a:p>
          <a:p>
            <a:pPr marL="514350" indent="-342900"/>
            <a:r>
              <a:rPr lang="en" sz="2100" dirty="0" smtClean="0"/>
              <a:t>Background </a:t>
            </a:r>
            <a:r>
              <a:rPr lang="en" sz="2100" dirty="0"/>
              <a:t>&amp; Importance</a:t>
            </a:r>
          </a:p>
          <a:p>
            <a:pPr marL="514350" indent="-342900"/>
            <a:r>
              <a:rPr lang="en" sz="2100" dirty="0"/>
              <a:t>Formulate the Problem</a:t>
            </a:r>
          </a:p>
          <a:p>
            <a:pPr marL="857250" lvl="1" indent="-342900"/>
            <a:r>
              <a:rPr lang="en" sz="1800" dirty="0"/>
              <a:t>Input &amp; Labels</a:t>
            </a:r>
          </a:p>
          <a:p>
            <a:pPr marL="857250" lvl="1" indent="-342900"/>
            <a:r>
              <a:rPr lang="en" sz="1800" dirty="0"/>
              <a:t>Training Set &amp; Test Set</a:t>
            </a:r>
          </a:p>
          <a:p>
            <a:pPr marL="514350" indent="-342900"/>
            <a:r>
              <a:rPr lang="en" sz="2100" dirty="0"/>
              <a:t>Algorithm: Random Regression Forest</a:t>
            </a:r>
          </a:p>
          <a:p>
            <a:pPr marL="514350" indent="-342900"/>
            <a:r>
              <a:rPr lang="en" sz="2100" dirty="0" smtClean="0"/>
              <a:t>Results</a:t>
            </a:r>
            <a:endParaRPr lang="en" sz="2100" dirty="0"/>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Construction of </a:t>
            </a:r>
            <a:r>
              <a:rPr lang="en" dirty="0" smtClean="0"/>
              <a:t>a Tree (in the Forest)</a:t>
            </a:r>
            <a:endParaRPr lang="en-US" dirty="0"/>
          </a:p>
        </p:txBody>
      </p:sp>
      <p:sp>
        <p:nvSpPr>
          <p:cNvPr id="4" name="TextBox 3"/>
          <p:cNvSpPr txBox="1"/>
          <p:nvPr/>
        </p:nvSpPr>
        <p:spPr>
          <a:xfrm>
            <a:off x="2521744" y="2436019"/>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75,000 patches</a:t>
            </a:r>
          </a:p>
        </p:txBody>
      </p:sp>
      <p:sp>
        <p:nvSpPr>
          <p:cNvPr id="7" name="Text Placeholder 2"/>
          <p:cNvSpPr>
            <a:spLocks noGrp="1"/>
          </p:cNvSpPr>
          <p:nvPr>
            <p:ph type="body" idx="1"/>
          </p:nvPr>
        </p:nvSpPr>
        <p:spPr>
          <a:xfrm>
            <a:off x="233777" y="1507294"/>
            <a:ext cx="6390449" cy="500100"/>
          </a:xfrm>
        </p:spPr>
        <p:txBody>
          <a:bodyPr>
            <a:normAutofit lnSpcReduction="10000"/>
          </a:bodyPr>
          <a:lstStyle/>
          <a:p>
            <a:pPr marL="171450" indent="0">
              <a:buNone/>
            </a:pPr>
            <a:r>
              <a:rPr lang="en-US" sz="2100" dirty="0"/>
              <a:t>Select the rule that give the most information gain</a:t>
            </a:r>
          </a:p>
        </p:txBody>
      </p:sp>
      <p:sp>
        <p:nvSpPr>
          <p:cNvPr id="9" name="TextBox 8"/>
          <p:cNvSpPr txBox="1"/>
          <p:nvPr/>
        </p:nvSpPr>
        <p:spPr>
          <a:xfrm>
            <a:off x="571500" y="3207544"/>
            <a:ext cx="1471613"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latin typeface="+mj-lt"/>
                <a:ea typeface="Cambria Math" panose="02040503050406030204" pitchFamily="18" charset="0"/>
              </a:rPr>
              <a:t>Rule: t1</a:t>
            </a:r>
          </a:p>
          <a:p>
            <a:pPr algn="ctr"/>
            <a:r>
              <a:rPr lang="en-US" sz="1050" dirty="0">
                <a:latin typeface="+mj-lt"/>
                <a:ea typeface="Cambria Math" panose="02040503050406030204" pitchFamily="18" charset="0"/>
              </a:rPr>
              <a:t>&lt;yes, no&gt; = &lt;y1, n1&gt;</a:t>
            </a:r>
            <a:br>
              <a:rPr lang="en-US" sz="1050" dirty="0">
                <a:latin typeface="+mj-lt"/>
                <a:ea typeface="Cambria Math" panose="02040503050406030204" pitchFamily="18" charset="0"/>
              </a:rPr>
            </a:br>
            <a:r>
              <a:rPr lang="en-US" sz="1050" dirty="0">
                <a:latin typeface="+mj-lt"/>
                <a:ea typeface="Cambria Math" panose="02040503050406030204" pitchFamily="18" charset="0"/>
              </a:rPr>
              <a:t>Entropy = e1</a:t>
            </a:r>
          </a:p>
        </p:txBody>
      </p:sp>
      <p:sp>
        <p:nvSpPr>
          <p:cNvPr id="10" name="TextBox 9"/>
          <p:cNvSpPr txBox="1"/>
          <p:nvPr/>
        </p:nvSpPr>
        <p:spPr>
          <a:xfrm>
            <a:off x="2521744" y="3214688"/>
            <a:ext cx="1471613"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solidFill>
                  <a:srgbClr val="FF0000"/>
                </a:solidFill>
                <a:latin typeface="+mj-lt"/>
                <a:ea typeface="Cambria Math" panose="02040503050406030204" pitchFamily="18" charset="0"/>
              </a:rPr>
              <a:t>Rule: t2</a:t>
            </a:r>
          </a:p>
          <a:p>
            <a:pPr algn="ctr"/>
            <a:r>
              <a:rPr lang="en-US" sz="1050" dirty="0">
                <a:solidFill>
                  <a:srgbClr val="FF0000"/>
                </a:solidFill>
                <a:latin typeface="+mj-lt"/>
                <a:ea typeface="Cambria Math" panose="02040503050406030204" pitchFamily="18" charset="0"/>
              </a:rPr>
              <a:t>&lt;yes, no&gt; = &lt;y2, n2&gt;</a:t>
            </a:r>
            <a:br>
              <a:rPr lang="en-US" sz="1050" dirty="0">
                <a:solidFill>
                  <a:srgbClr val="FF0000"/>
                </a:solidFill>
                <a:latin typeface="+mj-lt"/>
                <a:ea typeface="Cambria Math" panose="02040503050406030204" pitchFamily="18" charset="0"/>
              </a:rPr>
            </a:br>
            <a:r>
              <a:rPr lang="en-US" sz="1050" dirty="0">
                <a:solidFill>
                  <a:srgbClr val="FF0000"/>
                </a:solidFill>
                <a:latin typeface="+mj-lt"/>
                <a:ea typeface="Cambria Math" panose="02040503050406030204" pitchFamily="18" charset="0"/>
              </a:rPr>
              <a:t>Entropy = e2</a:t>
            </a:r>
          </a:p>
        </p:txBody>
      </p:sp>
      <p:sp>
        <p:nvSpPr>
          <p:cNvPr id="11" name="TextBox 10"/>
          <p:cNvSpPr txBox="1"/>
          <p:nvPr/>
        </p:nvSpPr>
        <p:spPr>
          <a:xfrm>
            <a:off x="4536280" y="3221832"/>
            <a:ext cx="1471613"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latin typeface="+mj-lt"/>
                <a:ea typeface="Cambria Math" panose="02040503050406030204" pitchFamily="18" charset="0"/>
              </a:rPr>
              <a:t>Rule: t3</a:t>
            </a:r>
          </a:p>
          <a:p>
            <a:pPr algn="ctr"/>
            <a:r>
              <a:rPr lang="en-US" sz="1050" dirty="0">
                <a:latin typeface="+mj-lt"/>
                <a:ea typeface="Cambria Math" panose="02040503050406030204" pitchFamily="18" charset="0"/>
              </a:rPr>
              <a:t>&lt;yes, no&gt; = &lt;y3, n3&gt;</a:t>
            </a:r>
            <a:br>
              <a:rPr lang="en-US" sz="1050" dirty="0">
                <a:latin typeface="+mj-lt"/>
                <a:ea typeface="Cambria Math" panose="02040503050406030204" pitchFamily="18" charset="0"/>
              </a:rPr>
            </a:br>
            <a:r>
              <a:rPr lang="en-US" sz="1050" dirty="0">
                <a:latin typeface="+mj-lt"/>
                <a:ea typeface="Cambria Math" panose="02040503050406030204" pitchFamily="18" charset="0"/>
              </a:rPr>
              <a:t>Entropy = e3</a:t>
            </a:r>
          </a:p>
        </p:txBody>
      </p:sp>
      <p:sp>
        <p:nvSpPr>
          <p:cNvPr id="3" name="TextBox 2"/>
          <p:cNvSpPr txBox="1"/>
          <p:nvPr/>
        </p:nvSpPr>
        <p:spPr>
          <a:xfrm>
            <a:off x="571500" y="3886200"/>
            <a:ext cx="5436394" cy="253916"/>
          </a:xfrm>
          <a:prstGeom prst="rect">
            <a:avLst/>
          </a:prstGeom>
          <a:noFill/>
        </p:spPr>
        <p:txBody>
          <a:bodyPr wrap="square" rtlCol="0">
            <a:spAutoFit/>
          </a:bodyPr>
          <a:lstStyle/>
          <a:p>
            <a:pPr algn="ctr"/>
            <a:r>
              <a:rPr lang="en-US" sz="1050" dirty="0"/>
              <a:t>Most information gain = lowest entropy = e2 &lt; e1 AND e2 &lt; e3</a:t>
            </a:r>
          </a:p>
        </p:txBody>
      </p:sp>
      <mc:AlternateContent xmlns:mc="http://schemas.openxmlformats.org/markup-compatibility/2006" xmlns:a14="http://schemas.microsoft.com/office/drawing/2010/main">
        <mc:Choice Requires="a14">
          <p:sp>
            <p:nvSpPr>
              <p:cNvPr id="13" name="TextBox 12"/>
              <p:cNvSpPr txBox="1"/>
              <p:nvPr/>
            </p:nvSpPr>
            <p:spPr>
              <a:xfrm>
                <a:off x="4143375" y="2264905"/>
                <a:ext cx="1864519" cy="690702"/>
              </a:xfrm>
              <a:prstGeom prst="rect">
                <a:avLst/>
              </a:prstGeom>
              <a:noFill/>
            </p:spPr>
            <p:txBody>
              <a:bodyPr wrap="square" rtlCol="0">
                <a:spAutoFit/>
              </a:bodyPr>
              <a:lstStyle/>
              <a:p>
                <a:pPr>
                  <a:buSzPct val="100000"/>
                </a:pPr>
                <a14:m>
                  <m:oMathPara xmlns:m="http://schemas.openxmlformats.org/officeDocument/2006/math">
                    <m:oMathParaPr>
                      <m:jc m:val="left"/>
                    </m:oMathParaPr>
                    <m:oMath xmlns:m="http://schemas.openxmlformats.org/officeDocument/2006/math">
                      <m:d>
                        <m:dPr>
                          <m:begChr m:val="{"/>
                          <m:endChr m:val=""/>
                          <m:ctrlPr>
                            <a:rPr lang="en" sz="1050" i="1" dirty="0">
                              <a:latin typeface="Cambria Math"/>
                            </a:rPr>
                          </m:ctrlPr>
                        </m:dPr>
                        <m:e>
                          <m:eqArr>
                            <m:eqArrPr>
                              <m:ctrlPr>
                                <a:rPr lang="en" sz="1050" i="1" dirty="0">
                                  <a:latin typeface="Cambria Math"/>
                                </a:rPr>
                              </m:ctrlPr>
                            </m:eqArrPr>
                            <m:e>
                              <m:sSub>
                                <m:sSubPr>
                                  <m:ctrlPr>
                                    <a:rPr lang="en-US" sz="1050" i="1" dirty="0">
                                      <a:latin typeface="Cambria Math"/>
                                    </a:rPr>
                                  </m:ctrlPr>
                                </m:sSubPr>
                                <m:e>
                                  <m:r>
                                    <a:rPr lang="en-US" sz="1050" i="1" dirty="0">
                                      <a:latin typeface="Cambria Math"/>
                                    </a:rPr>
                                    <m:t>𝑡</m:t>
                                  </m:r>
                                </m:e>
                                <m:sub>
                                  <m:r>
                                    <a:rPr lang="en-US" sz="1050" i="1" dirty="0">
                                      <a:latin typeface="Cambria Math"/>
                                    </a:rPr>
                                    <m:t>1</m:t>
                                  </m:r>
                                </m:sub>
                              </m:sSub>
                              <m:r>
                                <a:rPr lang="en-US" sz="1050" i="1" dirty="0">
                                  <a:latin typeface="Cambria Math"/>
                                </a:rPr>
                                <m:t>= </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1</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1</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1</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1</m:t>
                                  </m:r>
                                </m:sub>
                              </m:sSub>
                              <m:r>
                                <a:rPr lang="en" sz="1050" i="1" dirty="0">
                                  <a:latin typeface="Cambria Math"/>
                                </a:rPr>
                                <m:t>}</m:t>
                              </m:r>
                            </m:e>
                            <m:e>
                              <m:sSub>
                                <m:sSubPr>
                                  <m:ctrlPr>
                                    <a:rPr lang="en-US" sz="1050" b="1" i="1" dirty="0">
                                      <a:solidFill>
                                        <a:srgbClr val="FF0000"/>
                                      </a:solidFill>
                                      <a:latin typeface="Cambria Math"/>
                                    </a:rPr>
                                  </m:ctrlPr>
                                </m:sSubPr>
                                <m:e>
                                  <m:r>
                                    <a:rPr lang="en-US" sz="1050" b="1" i="1" dirty="0">
                                      <a:solidFill>
                                        <a:srgbClr val="FF0000"/>
                                      </a:solidFill>
                                      <a:latin typeface="Cambria Math"/>
                                    </a:rPr>
                                    <m:t>𝒕</m:t>
                                  </m:r>
                                </m:e>
                                <m:sub>
                                  <m:r>
                                    <a:rPr lang="en-US" sz="1050" b="1" i="1" dirty="0">
                                      <a:solidFill>
                                        <a:srgbClr val="FF0000"/>
                                      </a:solidFill>
                                      <a:latin typeface="Cambria Math"/>
                                    </a:rPr>
                                    <m:t>𝟐</m:t>
                                  </m:r>
                                </m:sub>
                              </m:sSub>
                              <m:r>
                                <a:rPr lang="en-US" sz="1050" b="1" i="1" dirty="0">
                                  <a:solidFill>
                                    <a:srgbClr val="FF0000"/>
                                  </a:solidFill>
                                  <a:latin typeface="Cambria Math"/>
                                </a:rPr>
                                <m:t>=</m:t>
                              </m:r>
                              <m:r>
                                <a:rPr lang="en" sz="1050" b="1" i="1" dirty="0">
                                  <a:solidFill>
                                    <a:srgbClr val="FF0000"/>
                                  </a:solidFill>
                                  <a:latin typeface="Cambria Math"/>
                                </a:rPr>
                                <m:t>{</m:t>
                              </m:r>
                              <m:r>
                                <a:rPr lang="en" sz="1050" b="1" i="1" dirty="0">
                                  <a:solidFill>
                                    <a:srgbClr val="FF0000"/>
                                  </a:solidFill>
                                  <a:latin typeface="Cambria Math"/>
                                </a:rPr>
                                <m:t>𝑭</m:t>
                              </m:r>
                              <m:sSub>
                                <m:sSubPr>
                                  <m:ctrlPr>
                                    <a:rPr lang="en-US" sz="1050" b="1" i="1" dirty="0">
                                      <a:solidFill>
                                        <a:srgbClr val="FF0000"/>
                                      </a:solidFill>
                                      <a:latin typeface="Cambria Math"/>
                                    </a:rPr>
                                  </m:ctrlPr>
                                </m:sSubPr>
                                <m:e>
                                  <m:r>
                                    <a:rPr lang="en" sz="1050" b="1" i="1" dirty="0">
                                      <a:solidFill>
                                        <a:srgbClr val="FF0000"/>
                                      </a:solidFill>
                                      <a:latin typeface="Cambria Math"/>
                                    </a:rPr>
                                    <m:t>𝟏</m:t>
                                  </m:r>
                                </m:e>
                                <m:sub>
                                  <m:r>
                                    <a:rPr lang="en-US" sz="1050" b="1" i="1" dirty="0">
                                      <a:solidFill>
                                        <a:srgbClr val="FF0000"/>
                                      </a:solidFill>
                                      <a:latin typeface="Cambria Math"/>
                                    </a:rPr>
                                    <m:t>𝟐</m:t>
                                  </m:r>
                                </m:sub>
                              </m:sSub>
                              <m:r>
                                <a:rPr lang="en" sz="1050" b="1" i="1" dirty="0">
                                  <a:solidFill>
                                    <a:srgbClr val="FF0000"/>
                                  </a:solidFill>
                                  <a:latin typeface="Cambria Math"/>
                                </a:rPr>
                                <m:t>, </m:t>
                              </m:r>
                              <m:r>
                                <a:rPr lang="en" sz="1050" b="1" i="1" dirty="0">
                                  <a:solidFill>
                                    <a:srgbClr val="FF0000"/>
                                  </a:solidFill>
                                  <a:latin typeface="Cambria Math"/>
                                </a:rPr>
                                <m:t>𝑭</m:t>
                              </m:r>
                              <m:sSub>
                                <m:sSubPr>
                                  <m:ctrlPr>
                                    <a:rPr lang="en-US" sz="1050" b="1" i="1" dirty="0">
                                      <a:solidFill>
                                        <a:srgbClr val="FF0000"/>
                                      </a:solidFill>
                                      <a:latin typeface="Cambria Math"/>
                                    </a:rPr>
                                  </m:ctrlPr>
                                </m:sSubPr>
                                <m:e>
                                  <m:r>
                                    <a:rPr lang="en" sz="1050" b="1" i="1" dirty="0">
                                      <a:solidFill>
                                        <a:srgbClr val="FF0000"/>
                                      </a:solidFill>
                                      <a:latin typeface="Cambria Math"/>
                                    </a:rPr>
                                    <m:t>𝟐</m:t>
                                  </m:r>
                                </m:e>
                                <m:sub>
                                  <m:r>
                                    <a:rPr lang="en-US" sz="1050" b="1" i="1" dirty="0">
                                      <a:solidFill>
                                        <a:srgbClr val="FF0000"/>
                                      </a:solidFill>
                                      <a:latin typeface="Cambria Math"/>
                                    </a:rPr>
                                    <m:t>𝟐</m:t>
                                  </m:r>
                                </m:sub>
                              </m:sSub>
                              <m:r>
                                <a:rPr lang="en" sz="1050" b="1" i="1" dirty="0">
                                  <a:solidFill>
                                    <a:srgbClr val="FF0000"/>
                                  </a:solidFill>
                                  <a:latin typeface="Cambria Math"/>
                                </a:rPr>
                                <m:t>, </m:t>
                              </m:r>
                              <m:sSub>
                                <m:sSubPr>
                                  <m:ctrlPr>
                                    <a:rPr lang="en-US" sz="1050" b="1" i="1" dirty="0">
                                      <a:solidFill>
                                        <a:srgbClr val="FF0000"/>
                                      </a:solidFill>
                                      <a:latin typeface="Cambria Math"/>
                                    </a:rPr>
                                  </m:ctrlPr>
                                </m:sSubPr>
                                <m:e>
                                  <m:r>
                                    <a:rPr lang="en" sz="1050" b="1" i="1" dirty="0">
                                      <a:solidFill>
                                        <a:srgbClr val="FF0000"/>
                                      </a:solidFill>
                                      <a:latin typeface="Cambria Math"/>
                                      <a:cs typeface="Times New Roman" panose="02020603050405020304" pitchFamily="18" charset="0"/>
                                    </a:rPr>
                                    <m:t>𝑰</m:t>
                                  </m:r>
                                </m:e>
                                <m:sub>
                                  <m:r>
                                    <a:rPr lang="en-US" sz="1050" b="1" i="1" dirty="0">
                                      <a:solidFill>
                                        <a:srgbClr val="FF0000"/>
                                      </a:solidFill>
                                      <a:latin typeface="Cambria Math"/>
                                      <a:cs typeface="Times New Roman" panose="02020603050405020304" pitchFamily="18" charset="0"/>
                                    </a:rPr>
                                    <m:t>𝟐</m:t>
                                  </m:r>
                                </m:sub>
                              </m:sSub>
                              <m:r>
                                <a:rPr lang="en" sz="1050" b="1" i="1" dirty="0">
                                  <a:solidFill>
                                    <a:srgbClr val="FF0000"/>
                                  </a:solidFill>
                                  <a:latin typeface="Cambria Math"/>
                                </a:rPr>
                                <m:t>, </m:t>
                              </m:r>
                              <m:sSub>
                                <m:sSubPr>
                                  <m:ctrlPr>
                                    <a:rPr lang="en-US" sz="1050" b="1" i="1" dirty="0">
                                      <a:solidFill>
                                        <a:srgbClr val="FF0000"/>
                                      </a:solidFill>
                                      <a:latin typeface="Cambria Math"/>
                                    </a:rPr>
                                  </m:ctrlPr>
                                </m:sSubPr>
                                <m:e>
                                  <m:r>
                                    <a:rPr lang="el-GR" sz="1050" b="1" i="1" dirty="0">
                                      <a:solidFill>
                                        <a:srgbClr val="FF0000"/>
                                      </a:solidFill>
                                      <a:latin typeface="Cambria Math"/>
                                    </a:rPr>
                                    <m:t>𝝉</m:t>
                                  </m:r>
                                </m:e>
                                <m:sub>
                                  <m:r>
                                    <a:rPr lang="en-US" sz="1050" b="1" i="1" dirty="0">
                                      <a:solidFill>
                                        <a:srgbClr val="FF0000"/>
                                      </a:solidFill>
                                      <a:latin typeface="Cambria Math"/>
                                    </a:rPr>
                                    <m:t>𝟐</m:t>
                                  </m:r>
                                </m:sub>
                              </m:sSub>
                              <m:r>
                                <a:rPr lang="en" sz="1050" b="1" i="1" dirty="0">
                                  <a:solidFill>
                                    <a:srgbClr val="FF0000"/>
                                  </a:solidFill>
                                  <a:latin typeface="Cambria Math"/>
                                </a:rPr>
                                <m:t>}</m:t>
                              </m:r>
                            </m:e>
                            <m:e>
                              <m:sSub>
                                <m:sSubPr>
                                  <m:ctrlPr>
                                    <a:rPr lang="en-US" sz="1050" i="1" dirty="0">
                                      <a:latin typeface="Cambria Math"/>
                                    </a:rPr>
                                  </m:ctrlPr>
                                </m:sSubPr>
                                <m:e>
                                  <m:r>
                                    <a:rPr lang="en-US" sz="1050" i="1" dirty="0">
                                      <a:latin typeface="Cambria Math"/>
                                    </a:rPr>
                                    <m:t>𝑡</m:t>
                                  </m:r>
                                </m:e>
                                <m:sub>
                                  <m:r>
                                    <a:rPr lang="en-US" sz="1050" i="1" dirty="0">
                                      <a:latin typeface="Cambria Math"/>
                                    </a:rPr>
                                    <m:t>3</m:t>
                                  </m:r>
                                </m:sub>
                              </m:sSub>
                              <m:r>
                                <a:rPr lang="en-US" sz="1050" i="1" dirty="0">
                                  <a:latin typeface="Cambria Math"/>
                                </a:rPr>
                                <m:t>=</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3</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3</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3</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3</m:t>
                                  </m:r>
                                </m:sub>
                              </m:sSub>
                              <m:r>
                                <a:rPr lang="en" sz="1050" i="1" dirty="0">
                                  <a:latin typeface="Cambria Math"/>
                                </a:rPr>
                                <m:t>}</m:t>
                              </m:r>
                            </m:e>
                          </m:eqArr>
                        </m:e>
                      </m:d>
                    </m:oMath>
                  </m:oMathPara>
                </a14:m>
                <a:endParaRPr lang="en" sz="1050" dirty="0">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524500" y="2162624"/>
                <a:ext cx="2486025" cy="78015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6609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Construction of </a:t>
            </a:r>
            <a:r>
              <a:rPr lang="en" dirty="0" smtClean="0"/>
              <a:t>a Tree (in the Forest)</a:t>
            </a:r>
            <a:endParaRPr lang="en-US" dirty="0"/>
          </a:p>
        </p:txBody>
      </p:sp>
      <p:sp>
        <p:nvSpPr>
          <p:cNvPr id="4" name="TextBox 3"/>
          <p:cNvSpPr txBox="1"/>
          <p:nvPr/>
        </p:nvSpPr>
        <p:spPr>
          <a:xfrm>
            <a:off x="2521744" y="2436019"/>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75,000 patches</a:t>
            </a:r>
          </a:p>
        </p:txBody>
      </p:sp>
      <p:sp>
        <p:nvSpPr>
          <p:cNvPr id="7" name="Text Placeholder 2"/>
          <p:cNvSpPr>
            <a:spLocks noGrp="1"/>
          </p:cNvSpPr>
          <p:nvPr>
            <p:ph type="body" idx="1"/>
          </p:nvPr>
        </p:nvSpPr>
        <p:spPr>
          <a:xfrm>
            <a:off x="233777" y="1507294"/>
            <a:ext cx="6390449" cy="500100"/>
          </a:xfrm>
        </p:spPr>
        <p:txBody>
          <a:bodyPr>
            <a:normAutofit lnSpcReduction="10000"/>
          </a:bodyPr>
          <a:lstStyle/>
          <a:p>
            <a:pPr marL="171450" indent="0">
              <a:buNone/>
            </a:pPr>
            <a:r>
              <a:rPr lang="en-US" sz="2100" dirty="0"/>
              <a:t>Randomly generated rules for a node</a:t>
            </a:r>
          </a:p>
        </p:txBody>
      </p:sp>
      <mc:AlternateContent xmlns:mc="http://schemas.openxmlformats.org/markup-compatibility/2006" xmlns:a14="http://schemas.microsoft.com/office/drawing/2010/main">
        <mc:Choice Requires="a14">
          <p:sp>
            <p:nvSpPr>
              <p:cNvPr id="8" name="TextBox 7"/>
              <p:cNvSpPr txBox="1"/>
              <p:nvPr/>
            </p:nvSpPr>
            <p:spPr>
              <a:xfrm>
                <a:off x="2521744" y="2850356"/>
                <a:ext cx="1471613"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latin typeface="Cambria Math"/>
                  </a:rPr>
                  <a:t>node</a:t>
                </a:r>
              </a:p>
              <a:p>
                <a:pPr algn="ctr"/>
                <a14:m>
                  <m:oMathPara xmlns:m="http://schemas.openxmlformats.org/officeDocument/2006/math">
                    <m:oMathParaPr>
                      <m:jc m:val="centerGroup"/>
                    </m:oMathParaPr>
                    <m:oMath xmlns:m="http://schemas.openxmlformats.org/officeDocument/2006/math">
                      <m:sSub>
                        <m:sSubPr>
                          <m:ctrlPr>
                            <a:rPr lang="en-US" sz="1050" i="1" dirty="0">
                              <a:latin typeface="Cambria Math"/>
                            </a:rPr>
                          </m:ctrlPr>
                        </m:sSubPr>
                        <m:e>
                          <m:r>
                            <a:rPr lang="en-US" sz="1050" i="1" dirty="0">
                              <a:latin typeface="Cambria Math"/>
                            </a:rPr>
                            <m:t>𝑡</m:t>
                          </m:r>
                        </m:e>
                        <m:sub>
                          <m:r>
                            <a:rPr lang="en-US" sz="1050" i="1" dirty="0">
                              <a:latin typeface="Cambria Math"/>
                            </a:rPr>
                            <m:t>2</m:t>
                          </m:r>
                        </m:sub>
                      </m:sSub>
                      <m:r>
                        <a:rPr lang="en-US" sz="1050" i="1" dirty="0">
                          <a:latin typeface="Cambria Math"/>
                        </a:rPr>
                        <m:t>=</m:t>
                      </m:r>
                      <m:r>
                        <a:rPr lang="en" sz="1050" i="1" dirty="0">
                          <a:latin typeface="Cambria Math"/>
                        </a:rPr>
                        <m:t>{</m:t>
                      </m:r>
                      <m:r>
                        <a:rPr lang="en" sz="1050" i="1" dirty="0">
                          <a:latin typeface="Cambria Math"/>
                        </a:rPr>
                        <m:t>𝐹</m:t>
                      </m:r>
                      <m:sSub>
                        <m:sSubPr>
                          <m:ctrlPr>
                            <a:rPr lang="en-US" sz="1050" i="1" dirty="0">
                              <a:latin typeface="Cambria Math"/>
                            </a:rPr>
                          </m:ctrlPr>
                        </m:sSubPr>
                        <m:e>
                          <m:r>
                            <a:rPr lang="en" sz="1050" i="1" dirty="0">
                              <a:latin typeface="Cambria Math"/>
                            </a:rPr>
                            <m:t>1</m:t>
                          </m:r>
                        </m:e>
                        <m:sub>
                          <m:r>
                            <a:rPr lang="en-US" sz="1050" i="1" dirty="0">
                              <a:latin typeface="Cambria Math"/>
                            </a:rPr>
                            <m:t>2</m:t>
                          </m:r>
                        </m:sub>
                      </m:sSub>
                      <m:r>
                        <a:rPr lang="en" sz="1050" i="1" dirty="0">
                          <a:latin typeface="Cambria Math"/>
                        </a:rPr>
                        <m:t>, </m:t>
                      </m:r>
                      <m:r>
                        <a:rPr lang="en" sz="1050" i="1" dirty="0">
                          <a:latin typeface="Cambria Math"/>
                        </a:rPr>
                        <m:t>𝐹</m:t>
                      </m:r>
                      <m:sSub>
                        <m:sSubPr>
                          <m:ctrlPr>
                            <a:rPr lang="en-US" sz="1050" i="1" dirty="0">
                              <a:latin typeface="Cambria Math"/>
                            </a:rPr>
                          </m:ctrlPr>
                        </m:sSubPr>
                        <m:e>
                          <m:r>
                            <a:rPr lang="en" sz="1050" i="1" dirty="0">
                              <a:latin typeface="Cambria Math"/>
                            </a:rPr>
                            <m:t>2</m:t>
                          </m:r>
                        </m:e>
                        <m:sub>
                          <m:r>
                            <a:rPr lang="en-US" sz="1050" i="1" dirty="0">
                              <a:latin typeface="Cambria Math"/>
                            </a:rPr>
                            <m:t>2</m:t>
                          </m:r>
                        </m:sub>
                      </m:sSub>
                      <m:r>
                        <a:rPr lang="en" sz="1050" i="1" dirty="0">
                          <a:latin typeface="Cambria Math"/>
                        </a:rPr>
                        <m:t>, </m:t>
                      </m:r>
                      <m:sSub>
                        <m:sSubPr>
                          <m:ctrlPr>
                            <a:rPr lang="en-US" sz="1050" i="1" dirty="0">
                              <a:latin typeface="Cambria Math"/>
                            </a:rPr>
                          </m:ctrlPr>
                        </m:sSubPr>
                        <m:e>
                          <m:r>
                            <a:rPr lang="en" sz="1050" i="1" dirty="0">
                              <a:latin typeface="Cambria Math"/>
                              <a:cs typeface="Times New Roman" panose="02020603050405020304" pitchFamily="18" charset="0"/>
                            </a:rPr>
                            <m:t>𝐼</m:t>
                          </m:r>
                        </m:e>
                        <m:sub>
                          <m:r>
                            <a:rPr lang="en-US" sz="1050" i="1" dirty="0">
                              <a:latin typeface="Cambria Math"/>
                              <a:cs typeface="Times New Roman" panose="02020603050405020304" pitchFamily="18" charset="0"/>
                            </a:rPr>
                            <m:t>2</m:t>
                          </m:r>
                        </m:sub>
                      </m:sSub>
                      <m:r>
                        <a:rPr lang="en" sz="1050" i="1" dirty="0">
                          <a:latin typeface="Cambria Math"/>
                        </a:rPr>
                        <m:t>, </m:t>
                      </m:r>
                      <m:sSub>
                        <m:sSubPr>
                          <m:ctrlPr>
                            <a:rPr lang="en-US" sz="1050" i="1" dirty="0">
                              <a:latin typeface="Cambria Math"/>
                            </a:rPr>
                          </m:ctrlPr>
                        </m:sSubPr>
                        <m:e>
                          <m:r>
                            <a:rPr lang="el-GR" sz="1050" i="1" dirty="0">
                              <a:latin typeface="Cambria Math"/>
                            </a:rPr>
                            <m:t>𝜏</m:t>
                          </m:r>
                        </m:e>
                        <m:sub>
                          <m:r>
                            <a:rPr lang="en-US" sz="1050" i="1" dirty="0">
                              <a:latin typeface="Cambria Math"/>
                            </a:rPr>
                            <m:t>2</m:t>
                          </m:r>
                        </m:sub>
                      </m:sSub>
                      <m:r>
                        <a:rPr lang="en" sz="1050" i="1" dirty="0">
                          <a:latin typeface="Cambria Math"/>
                        </a:rPr>
                        <m:t>}</m:t>
                      </m:r>
                    </m:oMath>
                  </m:oMathPara>
                </a14:m>
                <a:endParaRPr lang="en-US" sz="1050" dirty="0"/>
              </a:p>
            </p:txBody>
          </p:sp>
        </mc:Choice>
        <mc:Fallback xmlns="">
          <p:sp>
            <p:nvSpPr>
              <p:cNvPr id="8" name="TextBox 7"/>
              <p:cNvSpPr txBox="1">
                <a:spLocks noRot="1" noChangeAspect="1" noMove="1" noResize="1" noEditPoints="1" noAdjustHandles="1" noChangeArrowheads="1" noChangeShapeType="1" noTextEdit="1"/>
              </p:cNvSpPr>
              <p:nvPr/>
            </p:nvSpPr>
            <p:spPr>
              <a:xfrm>
                <a:off x="3362325" y="2943225"/>
                <a:ext cx="1962150" cy="523220"/>
              </a:xfrm>
              <a:prstGeom prst="rect">
                <a:avLst/>
              </a:prstGeom>
              <a:blipFill rotWithShape="1">
                <a:blip r:embed="rId2"/>
                <a:stretch>
                  <a:fillRect b="-1111"/>
                </a:stretch>
              </a:blipFill>
            </p:spPr>
            <p:txBody>
              <a:bodyPr/>
              <a:lstStyle/>
              <a:p>
                <a:r>
                  <a:rPr lang="en-US">
                    <a:noFill/>
                  </a:rPr>
                  <a:t> </a:t>
                </a:r>
              </a:p>
            </p:txBody>
          </p:sp>
        </mc:Fallback>
      </mc:AlternateContent>
      <p:cxnSp>
        <p:nvCxnSpPr>
          <p:cNvPr id="9" name="Straight Arrow Connector 8"/>
          <p:cNvCxnSpPr>
            <a:stCxn id="8" idx="2"/>
          </p:cNvCxnSpPr>
          <p:nvPr/>
        </p:nvCxnSpPr>
        <p:spPr>
          <a:xfrm flipH="1">
            <a:off x="2171700" y="3265854"/>
            <a:ext cx="1085851" cy="334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3257551" y="3265854"/>
            <a:ext cx="1221581" cy="334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35894" y="3609827"/>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n2 patches</a:t>
            </a:r>
          </a:p>
        </p:txBody>
      </p:sp>
      <p:sp>
        <p:nvSpPr>
          <p:cNvPr id="13" name="TextBox 12"/>
          <p:cNvSpPr txBox="1"/>
          <p:nvPr/>
        </p:nvSpPr>
        <p:spPr>
          <a:xfrm>
            <a:off x="3743325" y="3609826"/>
            <a:ext cx="147161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y2 patches</a:t>
            </a:r>
          </a:p>
        </p:txBody>
      </p:sp>
      <p:sp>
        <p:nvSpPr>
          <p:cNvPr id="15" name="TextBox 14"/>
          <p:cNvSpPr txBox="1"/>
          <p:nvPr/>
        </p:nvSpPr>
        <p:spPr>
          <a:xfrm>
            <a:off x="2228850" y="3306194"/>
            <a:ext cx="542925" cy="253916"/>
          </a:xfrm>
          <a:prstGeom prst="rect">
            <a:avLst/>
          </a:prstGeom>
          <a:noFill/>
        </p:spPr>
        <p:txBody>
          <a:bodyPr wrap="square" rtlCol="0">
            <a:spAutoFit/>
          </a:bodyPr>
          <a:lstStyle/>
          <a:p>
            <a:r>
              <a:rPr lang="en-US" sz="1050" dirty="0"/>
              <a:t>no</a:t>
            </a:r>
          </a:p>
        </p:txBody>
      </p:sp>
      <p:sp>
        <p:nvSpPr>
          <p:cNvPr id="16" name="TextBox 15"/>
          <p:cNvSpPr txBox="1"/>
          <p:nvPr/>
        </p:nvSpPr>
        <p:spPr>
          <a:xfrm>
            <a:off x="3971925" y="3306194"/>
            <a:ext cx="914400" cy="253916"/>
          </a:xfrm>
          <a:prstGeom prst="rect">
            <a:avLst/>
          </a:prstGeom>
          <a:noFill/>
        </p:spPr>
        <p:txBody>
          <a:bodyPr wrap="square" rtlCol="0">
            <a:spAutoFit/>
          </a:bodyPr>
          <a:lstStyle/>
          <a:p>
            <a:r>
              <a:rPr lang="en-US" sz="1050" dirty="0"/>
              <a:t>Satisfy rule</a:t>
            </a:r>
          </a:p>
        </p:txBody>
      </p:sp>
    </p:spTree>
    <p:extLst>
      <p:ext uri="{BB962C8B-B14F-4D97-AF65-F5344CB8AC3E}">
        <p14:creationId xmlns:p14="http://schemas.microsoft.com/office/powerpoint/2010/main" val="599578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p:spPr>
        <p:txBody>
          <a:bodyPr vert="horz" lIns="68569" tIns="68569" rIns="68569" bIns="68569" rtlCol="0" anchor="t" anchorCtr="0">
            <a:noAutofit/>
          </a:bodyPr>
          <a:lstStyle/>
          <a:p>
            <a:r>
              <a:rPr lang="en" dirty="0"/>
              <a:t>Construction of the Forest</a:t>
            </a:r>
          </a:p>
        </p:txBody>
      </p:sp>
      <p:sp>
        <p:nvSpPr>
          <p:cNvPr id="206" name="Shape 206"/>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Each tree is trained on sampled 3,000 face images</a:t>
            </a:r>
          </a:p>
          <a:p>
            <a:pPr marL="771525" lvl="1" indent="-257175"/>
            <a:r>
              <a:rPr lang="en" sz="1800" dirty="0"/>
              <a:t>25 120x80 patches of are generated from each face image</a:t>
            </a:r>
          </a:p>
          <a:p>
            <a:pPr marL="514350" indent="-342900"/>
            <a:r>
              <a:rPr lang="en" sz="2100" dirty="0"/>
              <a:t>Tree construction</a:t>
            </a:r>
          </a:p>
          <a:p>
            <a:pPr marL="833438" indent="-385763">
              <a:buSzPct val="100000"/>
              <a:buFont typeface="+mj-lt"/>
              <a:buAutoNum type="arabicPeriod"/>
            </a:pPr>
            <a:r>
              <a:rPr lang="en" sz="1800" dirty="0"/>
              <a:t>Generate a lot of binary tests randomly {F1, F2, </a:t>
            </a:r>
            <a:r>
              <a:rPr lang="en" sz="1800" dirty="0">
                <a:latin typeface="Times New Roman" panose="02020603050405020304" pitchFamily="18" charset="0"/>
                <a:cs typeface="Times New Roman" panose="02020603050405020304" pitchFamily="18" charset="0"/>
              </a:rPr>
              <a:t>I</a:t>
            </a:r>
            <a:r>
              <a:rPr lang="en" sz="1800" dirty="0"/>
              <a:t>, </a:t>
            </a:r>
            <a:r>
              <a:rPr lang="el-GR" sz="1800" dirty="0"/>
              <a:t>τ</a:t>
            </a:r>
            <a:r>
              <a:rPr lang="en" sz="1800" dirty="0"/>
              <a:t>}</a:t>
            </a:r>
          </a:p>
          <a:p>
            <a:pPr marL="833438" indent="-385763">
              <a:buSzPct val="100000"/>
              <a:buFont typeface="+mj-lt"/>
              <a:buAutoNum type="arabicPeriod"/>
            </a:pPr>
            <a:r>
              <a:rPr lang="en" sz="1800" dirty="0"/>
              <a:t>Use each rule to split the data into left and right child</a:t>
            </a:r>
          </a:p>
          <a:p>
            <a:pPr marL="833438" indent="-385763">
              <a:buSzPct val="100000"/>
              <a:buFont typeface="+mj-lt"/>
              <a:buAutoNum type="arabicPeriod"/>
            </a:pPr>
            <a:r>
              <a:rPr lang="en" sz="1800" dirty="0"/>
              <a:t>Choose rule that maximize information </a:t>
            </a:r>
            <a:r>
              <a:rPr lang="en" sz="1800" dirty="0" smtClean="0"/>
              <a:t>gain</a:t>
            </a:r>
            <a:r>
              <a:rPr lang="en" sz="18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014663"/>
            <a:ext cx="5810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743126"/>
            <a:ext cx="2867025" cy="38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tpatikorn\Desktop\ComputeTheMultivariateNormalPdfExample_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2700337"/>
            <a:ext cx="2305050" cy="1728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 dirty="0"/>
              <a:t>Construction of the Forest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514350" indent="-342900"/>
                <a:r>
                  <a:rPr lang="en" sz="2100" dirty="0" smtClean="0"/>
                  <a:t>For each leaf, Multivariate Gaussian distribution</a:t>
                </a:r>
                <a:endParaRPr lang="en" sz="1200" dirty="0" smtClean="0"/>
              </a:p>
              <a:p>
                <a:pPr marL="771525" lvl="2" indent="-257175"/>
                <a:r>
                  <a:rPr lang="en" sz="1500" dirty="0" smtClean="0"/>
                  <a:t>Basically </a:t>
                </a:r>
                <a:r>
                  <a:rPr lang="en" sz="1500" dirty="0"/>
                  <a:t>normal distribution on multiple </a:t>
                </a:r>
                <a:r>
                  <a:rPr lang="en" sz="1500" dirty="0" smtClean="0"/>
                  <a:t>dimensions</a:t>
                </a:r>
              </a:p>
              <a:p>
                <a:pPr marL="771525" lvl="2" indent="-257175"/>
                <a:r>
                  <a:rPr lang="en" sz="1500" dirty="0" smtClean="0"/>
                  <a:t>Gain Eq:</a:t>
                </a:r>
              </a:p>
              <a:p>
                <a:pPr marL="771525" lvl="2" indent="-257175"/>
                <a14:m>
                  <m:oMath xmlns:m="http://schemas.openxmlformats.org/officeDocument/2006/math">
                    <m:r>
                      <m:rPr>
                        <m:sty m:val="p"/>
                      </m:rPr>
                      <a:rPr lang="en-US" sz="1500">
                        <a:latin typeface="Cambria Math"/>
                      </a:rPr>
                      <m:t>Σ</m:t>
                    </m:r>
                  </m:oMath>
                </a14:m>
                <a:r>
                  <a:rPr lang="en" sz="1500" dirty="0" smtClean="0"/>
                  <a:t> = covariate matrix (equivalent to standard deviation of 1 dimension)</a:t>
                </a:r>
              </a:p>
              <a:p>
                <a:pPr marL="771525" lvl="2" indent="-257175"/>
                <a:r>
                  <a:rPr lang="en" sz="1500" dirty="0" smtClean="0"/>
                  <a:t>v = offset vector. a = face angle</a:t>
                </a:r>
              </a:p>
              <a:p>
                <a:pPr marL="771525" lvl="2" indent="-257175"/>
                <a:r>
                  <a:rPr lang="en" sz="1500" dirty="0" smtClean="0"/>
                  <a:t>more info:</a:t>
                </a:r>
              </a:p>
              <a:p>
                <a:pPr marL="1114425" lvl="3" indent="-257175"/>
                <a:r>
                  <a:rPr lang="en" sz="1200" dirty="0" smtClean="0">
                    <a:hlinkClick r:id="rId4"/>
                  </a:rPr>
                  <a:t>https</a:t>
                </a:r>
                <a:r>
                  <a:rPr lang="en" sz="1200" dirty="0">
                    <a:hlinkClick r:id="rId4"/>
                  </a:rPr>
                  <a:t>://</a:t>
                </a:r>
                <a:r>
                  <a:rPr lang="en" sz="1200" dirty="0" smtClean="0">
                    <a:hlinkClick r:id="rId4"/>
                  </a:rPr>
                  <a:t>en.wikipedia.org/wiki/Multivariate_normal_distribution</a:t>
                </a:r>
              </a:p>
              <a:p>
                <a:pPr marL="1114425" lvl="3" indent="-257175"/>
                <a:r>
                  <a:rPr lang="en-US" sz="1200" dirty="0">
                    <a:hlinkClick r:id="rId4"/>
                  </a:rPr>
                  <a:t>http://www.mathworks.com/help/stats/multivariate-normal-distribution.html</a:t>
                </a:r>
                <a:endParaRPr lang="en" sz="1200" dirty="0">
                  <a:hlinkClick r:id="rId4"/>
                </a:endParaRP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5"/>
                <a:stretch>
                  <a:fillRect/>
                </a:stretch>
              </a:blipFill>
            </p:spPr>
            <p:txBody>
              <a:bodyPr/>
              <a:lstStyle/>
              <a:p>
                <a:r>
                  <a:rPr lang="en-US">
                    <a:noFill/>
                  </a:rPr>
                  <a:t> </a:t>
                </a:r>
              </a:p>
            </p:txBody>
          </p:sp>
        </mc:Fallback>
      </mc:AlternateContent>
      <p:pic>
        <p:nvPicPr>
          <p:cNvPr id="5" name="Shape 205"/>
          <p:cNvPicPr preferRelativeResize="0"/>
          <p:nvPr/>
        </p:nvPicPr>
        <p:blipFill rotWithShape="1">
          <a:blip r:embed="rId6">
            <a:alphaModFix/>
          </a:blip>
          <a:srcRect t="40656" r="57077"/>
          <a:stretch/>
        </p:blipFill>
        <p:spPr>
          <a:xfrm>
            <a:off x="1003969" y="3103727"/>
            <a:ext cx="1572618" cy="1349287"/>
          </a:xfrm>
          <a:prstGeom prst="rect">
            <a:avLst/>
          </a:prstGeom>
          <a:noFill/>
          <a:ln>
            <a:noFill/>
          </a:ln>
        </p:spPr>
      </p:pic>
      <p:sp>
        <p:nvSpPr>
          <p:cNvPr id="6" name="TextBox 5"/>
          <p:cNvSpPr txBox="1"/>
          <p:nvPr/>
        </p:nvSpPr>
        <p:spPr>
          <a:xfrm>
            <a:off x="994444" y="4423177"/>
            <a:ext cx="1602582" cy="276999"/>
          </a:xfrm>
          <a:prstGeom prst="rect">
            <a:avLst/>
          </a:prstGeom>
          <a:noFill/>
        </p:spPr>
        <p:txBody>
          <a:bodyPr wrap="square" rtlCol="0">
            <a:spAutoFit/>
          </a:bodyPr>
          <a:lstStyle/>
          <a:p>
            <a:pPr algn="ctr"/>
            <a:r>
              <a:rPr lang="en-US" sz="1200" dirty="0" smtClean="0"/>
              <a:t>Image taken from [1]</a:t>
            </a:r>
            <a:endParaRPr lang="en-US" sz="1200" dirty="0"/>
          </a:p>
        </p:txBody>
      </p:sp>
      <p:sp>
        <p:nvSpPr>
          <p:cNvPr id="4" name="Rectangle 3"/>
          <p:cNvSpPr/>
          <p:nvPr/>
        </p:nvSpPr>
        <p:spPr>
          <a:xfrm>
            <a:off x="3038475" y="4429125"/>
            <a:ext cx="3429000" cy="461665"/>
          </a:xfrm>
          <a:prstGeom prst="rect">
            <a:avLst/>
          </a:prstGeom>
        </p:spPr>
        <p:txBody>
          <a:bodyPr>
            <a:spAutoFit/>
          </a:bodyPr>
          <a:lstStyle/>
          <a:p>
            <a:r>
              <a:rPr lang="en-US" sz="1200" dirty="0"/>
              <a:t>http://www.mathworks.com/help/stats/multivariate-normal-distribution.html</a:t>
            </a:r>
          </a:p>
        </p:txBody>
      </p:sp>
    </p:spTree>
    <p:extLst>
      <p:ext uri="{BB962C8B-B14F-4D97-AF65-F5344CB8AC3E}">
        <p14:creationId xmlns:p14="http://schemas.microsoft.com/office/powerpoint/2010/main" val="1846616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5032012" y="2718375"/>
            <a:ext cx="1647394" cy="1383393"/>
          </a:xfrm>
          <a:prstGeom prst="rect">
            <a:avLst/>
          </a:prstGeom>
          <a:noFill/>
          <a:ln>
            <a:noFill/>
          </a:ln>
        </p:spPr>
      </p:pic>
      <p:sp>
        <p:nvSpPr>
          <p:cNvPr id="211" name="Shape 211"/>
          <p:cNvSpPr txBox="1">
            <a:spLocks noGrp="1"/>
          </p:cNvSpPr>
          <p:nvPr>
            <p:ph type="title"/>
          </p:nvPr>
        </p:nvSpPr>
        <p:spPr>
          <a:prstGeom prst="rect">
            <a:avLst/>
          </a:prstGeom>
        </p:spPr>
        <p:txBody>
          <a:bodyPr vert="horz" lIns="68569" tIns="68569" rIns="68569" bIns="68569" rtlCol="0" anchor="t" anchorCtr="0">
            <a:noAutofit/>
          </a:bodyPr>
          <a:lstStyle/>
          <a:p>
            <a:r>
              <a:rPr lang="en"/>
              <a:t>Experiments: Deal with Outliers</a:t>
            </a:r>
          </a:p>
          <a:p>
            <a:pPr>
              <a:buClr>
                <a:schemeClr val="dk1"/>
              </a:buClr>
              <a:buSzPct val="39285"/>
            </a:pPr>
            <a:endParaRPr/>
          </a:p>
          <a:p>
            <a:endParaRPr/>
          </a:p>
        </p:txBody>
      </p:sp>
      <p:sp>
        <p:nvSpPr>
          <p:cNvPr id="213" name="Shape 213"/>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Discard all Gaussians with a variance &gt; maxv = 400</a:t>
            </a:r>
          </a:p>
          <a:p>
            <a:pPr marL="514350" indent="-342900"/>
            <a:r>
              <a:rPr lang="en" sz="2100" dirty="0"/>
              <a:t>Remove outliers using 10 mean-shift iterations</a:t>
            </a:r>
          </a:p>
          <a:p>
            <a:pPr marL="685800" lvl="1" indent="-257175">
              <a:lnSpc>
                <a:spcPct val="115000"/>
              </a:lnSpc>
              <a:buSzPct val="128571"/>
            </a:pPr>
            <a:r>
              <a:rPr lang="en-US" sz="1800" dirty="0"/>
              <a:t>I</a:t>
            </a:r>
            <a:r>
              <a:rPr lang="en" sz="1800" dirty="0"/>
              <a:t>ntuition: use “mean” to draw a sphere to find outliers</a:t>
            </a:r>
          </a:p>
          <a:p>
            <a:pPr marL="985838" lvl="2" indent="-257175">
              <a:lnSpc>
                <a:spcPct val="115000"/>
              </a:lnSpc>
              <a:buSzPct val="128571"/>
            </a:pPr>
            <a:r>
              <a:rPr lang="en" sz="1500" dirty="0"/>
              <a:t>Inside the sphere (green) = survive to the next iteration</a:t>
            </a:r>
          </a:p>
          <a:p>
            <a:pPr marL="985838" lvl="2" indent="-257175">
              <a:lnSpc>
                <a:spcPct val="115000"/>
              </a:lnSpc>
              <a:buSzPct val="128571"/>
            </a:pPr>
            <a:r>
              <a:rPr lang="en" sz="1500" dirty="0"/>
              <a:t>Outside the sphere (blue) = eliminated</a:t>
            </a:r>
          </a:p>
          <a:p>
            <a:pPr marL="514350" indent="-342900">
              <a:lnSpc>
                <a:spcPct val="115000"/>
              </a:lnSpc>
            </a:pPr>
            <a:r>
              <a:rPr lang="en" sz="2100" dirty="0"/>
              <a:t>Green cylinder = estimated face direction                from estimated nose center</a:t>
            </a:r>
            <a:endParaRPr sz="2100" dirty="0"/>
          </a:p>
        </p:txBody>
      </p:sp>
      <p:sp>
        <p:nvSpPr>
          <p:cNvPr id="5" name="TextBox 4"/>
          <p:cNvSpPr txBox="1"/>
          <p:nvPr/>
        </p:nvSpPr>
        <p:spPr>
          <a:xfrm>
            <a:off x="4998609" y="4166800"/>
            <a:ext cx="1602582" cy="276999"/>
          </a:xfrm>
          <a:prstGeom prst="rect">
            <a:avLst/>
          </a:prstGeom>
          <a:noFill/>
        </p:spPr>
        <p:txBody>
          <a:bodyPr wrap="square" rtlCol="0">
            <a:spAutoFit/>
          </a:bodyPr>
          <a:lstStyle/>
          <a:p>
            <a:pPr algn="ctr"/>
            <a:r>
              <a:rPr lang="en-US" sz="1200" dirty="0" smtClean="0"/>
              <a:t>Image taken from [1]</a:t>
            </a:r>
            <a:endParaRPr lang="en-US" sz="1200" dirty="0"/>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5" name="Shape 229"/>
          <p:cNvPicPr preferRelativeResize="0"/>
          <p:nvPr/>
        </p:nvPicPr>
        <p:blipFill>
          <a:blip r:embed="rId3">
            <a:alphaModFix/>
          </a:blip>
          <a:stretch>
            <a:fillRect/>
          </a:stretch>
        </p:blipFill>
        <p:spPr>
          <a:xfrm>
            <a:off x="4962525" y="2779145"/>
            <a:ext cx="1578769" cy="1507105"/>
          </a:xfrm>
          <a:prstGeom prst="rect">
            <a:avLst/>
          </a:prstGeom>
          <a:noFill/>
          <a:ln>
            <a:noFill/>
          </a:ln>
        </p:spPr>
      </p:pic>
      <p:sp>
        <p:nvSpPr>
          <p:cNvPr id="211" name="Shape 211"/>
          <p:cNvSpPr txBox="1">
            <a:spLocks noGrp="1"/>
          </p:cNvSpPr>
          <p:nvPr>
            <p:ph type="title"/>
          </p:nvPr>
        </p:nvSpPr>
        <p:spPr>
          <a:prstGeom prst="rect">
            <a:avLst/>
          </a:prstGeom>
        </p:spPr>
        <p:txBody>
          <a:bodyPr vert="horz" lIns="68569" tIns="68569" rIns="68569" bIns="68569" rtlCol="0" anchor="t" anchorCtr="0">
            <a:noAutofit/>
          </a:bodyPr>
          <a:lstStyle/>
          <a:p>
            <a:pPr lvl="0"/>
            <a:r>
              <a:rPr lang="en" dirty="0"/>
              <a:t>Results</a:t>
            </a:r>
            <a:endParaRPr dirty="0"/>
          </a:p>
        </p:txBody>
      </p:sp>
      <p:sp>
        <p:nvSpPr>
          <p:cNvPr id="213" name="Shape 213"/>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US" sz="2100" dirty="0"/>
              <a:t>Accuracy: 90.4% (“correct” threshold = ±10°)</a:t>
            </a:r>
          </a:p>
          <a:p>
            <a:pPr marL="514350" indent="-342900"/>
            <a:r>
              <a:rPr lang="en-US" sz="2100" dirty="0"/>
              <a:t>Number of input channels (depth, x, y, z)</a:t>
            </a:r>
          </a:p>
          <a:p>
            <a:pPr marL="814388" lvl="1" indent="-342900"/>
            <a:r>
              <a:rPr lang="en-US" sz="1800" dirty="0"/>
              <a:t>More = superior accuracy but slightly slower</a:t>
            </a:r>
          </a:p>
          <a:p>
            <a:pPr marL="514350" indent="-342900"/>
            <a:r>
              <a:rPr lang="en-US" sz="2100" dirty="0"/>
              <a:t>Number of tree ≤ 15 and stride ≥ 20</a:t>
            </a:r>
          </a:p>
          <a:p>
            <a:pPr marL="814388" lvl="1" indent="-342900"/>
            <a:r>
              <a:rPr lang="en-US" sz="1800" dirty="0"/>
              <a:t>≤ 40 </a:t>
            </a:r>
            <a:r>
              <a:rPr lang="en-US" sz="1800" dirty="0" err="1"/>
              <a:t>ms</a:t>
            </a:r>
            <a:r>
              <a:rPr lang="en-US" sz="1800" dirty="0"/>
              <a:t>/frame = 25 frames/sec = standard movie FPS</a:t>
            </a:r>
          </a:p>
          <a:p>
            <a:pPr marL="1114425" lvl="2" indent="-342900"/>
            <a:r>
              <a:rPr lang="en-US" sz="1500" dirty="0"/>
              <a:t>Intel Core i7 @ 2.67GHz</a:t>
            </a:r>
          </a:p>
          <a:p>
            <a:pPr marL="1114425" lvl="2" indent="-342900"/>
            <a:r>
              <a:rPr lang="en-US" sz="1500" dirty="0"/>
              <a:t>Increase tree = more accurate but slower</a:t>
            </a:r>
          </a:p>
          <a:p>
            <a:pPr marL="1114425" lvl="2" indent="-342900"/>
            <a:r>
              <a:rPr lang="en-US" sz="1500" dirty="0"/>
              <a:t>Decrease stride =more accurate but slower</a:t>
            </a:r>
          </a:p>
          <a:p>
            <a:pPr marL="514350" indent="-342900"/>
            <a:endParaRPr sz="2100" dirty="0"/>
          </a:p>
        </p:txBody>
      </p:sp>
      <p:sp>
        <p:nvSpPr>
          <p:cNvPr id="6" name="TextBox 5"/>
          <p:cNvSpPr txBox="1"/>
          <p:nvPr/>
        </p:nvSpPr>
        <p:spPr>
          <a:xfrm>
            <a:off x="4962525" y="4286250"/>
            <a:ext cx="1602582" cy="276999"/>
          </a:xfrm>
          <a:prstGeom prst="rect">
            <a:avLst/>
          </a:prstGeom>
          <a:noFill/>
        </p:spPr>
        <p:txBody>
          <a:bodyPr wrap="square" rtlCol="0">
            <a:spAutoFit/>
          </a:bodyPr>
          <a:lstStyle/>
          <a:p>
            <a:pPr algn="ctr"/>
            <a:r>
              <a:rPr lang="en-US" sz="1200" dirty="0" smtClean="0"/>
              <a:t>Image taken from [1]</a:t>
            </a:r>
            <a:endParaRPr lang="en-US" sz="1200" dirty="0"/>
          </a:p>
        </p:txBody>
      </p:sp>
    </p:spTree>
    <p:extLst>
      <p:ext uri="{BB962C8B-B14F-4D97-AF65-F5344CB8AC3E}">
        <p14:creationId xmlns:p14="http://schemas.microsoft.com/office/powerpoint/2010/main" val="1963980096"/>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Real-Time Performance</a:t>
            </a:r>
            <a:endParaRPr lang="en-US" dirty="0"/>
          </a:p>
        </p:txBody>
      </p:sp>
      <p:sp>
        <p:nvSpPr>
          <p:cNvPr id="3" name="Text Placeholder 2"/>
          <p:cNvSpPr>
            <a:spLocks noGrp="1"/>
          </p:cNvSpPr>
          <p:nvPr>
            <p:ph type="body" idx="1"/>
          </p:nvPr>
        </p:nvSpPr>
        <p:spPr/>
        <p:txBody>
          <a:bodyPr>
            <a:normAutofit/>
          </a:bodyPr>
          <a:lstStyle/>
          <a:p>
            <a:pPr marL="514350" indent="-342900"/>
            <a:r>
              <a:rPr lang="en-US" sz="2100" dirty="0"/>
              <a:t>Real-time System</a:t>
            </a:r>
          </a:p>
          <a:p>
            <a:pPr marL="771525" lvl="1"/>
            <a:r>
              <a:rPr lang="en-US" sz="1500" dirty="0"/>
              <a:t>Intel Core 2 Duo @ 2GHz. 2GB of RAM</a:t>
            </a:r>
            <a:endParaRPr lang="en" sz="1500" dirty="0"/>
          </a:p>
          <a:p>
            <a:endParaRPr lang="en-US" sz="2100" dirty="0"/>
          </a:p>
        </p:txBody>
      </p:sp>
      <p:pic>
        <p:nvPicPr>
          <p:cNvPr id="4" name="Shape 68"/>
          <p:cNvPicPr preferRelativeResize="0"/>
          <p:nvPr/>
        </p:nvPicPr>
        <p:blipFill>
          <a:blip r:embed="rId2">
            <a:alphaModFix/>
          </a:blip>
          <a:stretch>
            <a:fillRect/>
          </a:stretch>
        </p:blipFill>
        <p:spPr>
          <a:xfrm>
            <a:off x="523873" y="2328672"/>
            <a:ext cx="5671614" cy="1750408"/>
          </a:xfrm>
          <a:prstGeom prst="rect">
            <a:avLst/>
          </a:prstGeom>
          <a:noFill/>
          <a:ln>
            <a:noFill/>
          </a:ln>
        </p:spPr>
      </p:pic>
      <p:sp>
        <p:nvSpPr>
          <p:cNvPr id="5" name="TextBox 4"/>
          <p:cNvSpPr txBox="1"/>
          <p:nvPr/>
        </p:nvSpPr>
        <p:spPr>
          <a:xfrm>
            <a:off x="2672127" y="4166800"/>
            <a:ext cx="1602582" cy="276999"/>
          </a:xfrm>
          <a:prstGeom prst="rect">
            <a:avLst/>
          </a:prstGeom>
          <a:noFill/>
        </p:spPr>
        <p:txBody>
          <a:bodyPr wrap="square" rtlCol="0">
            <a:spAutoFit/>
          </a:bodyPr>
          <a:lstStyle/>
          <a:p>
            <a:pPr algn="ctr"/>
            <a:r>
              <a:rPr lang="en-US" sz="1200" dirty="0" smtClean="0"/>
              <a:t>Image taken from [1]</a:t>
            </a:r>
            <a:endParaRPr lang="en-US" sz="1200" dirty="0"/>
          </a:p>
        </p:txBody>
      </p:sp>
    </p:spTree>
    <p:extLst>
      <p:ext uri="{BB962C8B-B14F-4D97-AF65-F5344CB8AC3E}">
        <p14:creationId xmlns:p14="http://schemas.microsoft.com/office/powerpoint/2010/main" val="3853551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prstGeom prst="rect">
            <a:avLst/>
          </a:prstGeom>
        </p:spPr>
        <p:txBody>
          <a:bodyPr vert="horz" lIns="68569" tIns="68569" rIns="68569" bIns="68569" rtlCol="0" anchor="t" anchorCtr="0">
            <a:noAutofit/>
          </a:bodyPr>
          <a:lstStyle/>
          <a:p>
            <a:r>
              <a:rPr lang="en"/>
              <a:t>Discussion</a:t>
            </a:r>
          </a:p>
        </p:txBody>
      </p:sp>
      <p:sp>
        <p:nvSpPr>
          <p:cNvPr id="242" name="Shape 242"/>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Did they do as they claim?</a:t>
            </a:r>
          </a:p>
          <a:p>
            <a:pPr marL="771525" lvl="1" indent="-257175"/>
            <a:r>
              <a:rPr lang="en" sz="1800" dirty="0"/>
              <a:t>Real-time</a:t>
            </a:r>
          </a:p>
          <a:p>
            <a:pPr marL="1071563" lvl="2" indent="-257175"/>
            <a:r>
              <a:rPr lang="en" sz="1500" dirty="0"/>
              <a:t>Number of tree ≤ 15 and stride ≥ 20</a:t>
            </a:r>
          </a:p>
          <a:p>
            <a:pPr marL="771525" lvl="1" indent="-257175"/>
            <a:r>
              <a:rPr lang="en" sz="1800" dirty="0"/>
              <a:t>Accuracy</a:t>
            </a:r>
          </a:p>
          <a:p>
            <a:pPr marL="1114425" lvl="2" indent="-257175"/>
            <a:r>
              <a:rPr lang="en" sz="1500" dirty="0"/>
              <a:t>90.4% with 10° threshold</a:t>
            </a:r>
          </a:p>
          <a:p>
            <a:pPr marL="514350" indent="-342900"/>
            <a:r>
              <a:rPr lang="en" sz="2100" dirty="0"/>
              <a:t>6.5%: all votes are deleted by mean-shift</a:t>
            </a:r>
          </a:p>
          <a:p>
            <a:pPr marL="771525" lvl="1" indent="-257175"/>
            <a:r>
              <a:rPr lang="en" sz="1800" dirty="0"/>
              <a:t>In real-time system, video feed is 25 frames/seconds</a:t>
            </a:r>
          </a:p>
          <a:p>
            <a:pPr marL="771525" lvl="1" indent="-257175"/>
            <a:r>
              <a:rPr lang="en" sz="1800" dirty="0"/>
              <a:t>There are a lot of room for error correction</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prstGeom prst="rect">
            <a:avLst/>
          </a:prstGeom>
        </p:spPr>
        <p:txBody>
          <a:bodyPr vert="horz" lIns="68569" tIns="68569" rIns="68569" bIns="68569" rtlCol="0" anchor="t" anchorCtr="0">
            <a:noAutofit/>
          </a:bodyPr>
          <a:lstStyle/>
          <a:p>
            <a:r>
              <a:rPr lang="en"/>
              <a:t>Question and Answer</a:t>
            </a:r>
          </a:p>
        </p:txBody>
      </p:sp>
      <p:sp>
        <p:nvSpPr>
          <p:cNvPr id="248" name="Shape 248"/>
          <p:cNvSpPr txBox="1">
            <a:spLocks noGrp="1"/>
          </p:cNvSpPr>
          <p:nvPr>
            <p:ph type="body" idx="1"/>
          </p:nvPr>
        </p:nvSpPr>
        <p:spPr>
          <a:prstGeom prst="rect">
            <a:avLst/>
          </a:prstGeom>
        </p:spPr>
        <p:txBody>
          <a:bodyPr vert="horz" lIns="68569" tIns="68569" rIns="68569" bIns="68569" rtlCol="0" anchor="t" anchorCtr="0">
            <a:noAutofit/>
          </a:bodyPr>
          <a:lstStyle/>
          <a:p>
            <a:pPr>
              <a:buNone/>
            </a:pP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Figures</a:t>
            </a:r>
            <a:endParaRPr lang="en-US" dirty="0"/>
          </a:p>
        </p:txBody>
      </p:sp>
      <p:sp>
        <p:nvSpPr>
          <p:cNvPr id="3" name="Text Placeholder 2"/>
          <p:cNvSpPr>
            <a:spLocks noGrp="1"/>
          </p:cNvSpPr>
          <p:nvPr>
            <p:ph type="body" idx="1"/>
          </p:nvPr>
        </p:nvSpPr>
        <p:spPr/>
        <p:txBody>
          <a:bodyPr/>
          <a:lstStyle/>
          <a:p>
            <a:r>
              <a:rPr lang="en-US" dirty="0" smtClean="0"/>
              <a:t>Performance of the algorithm with only depth compared to depth + &lt;</a:t>
            </a:r>
            <a:r>
              <a:rPr lang="en-US" dirty="0" err="1" smtClean="0"/>
              <a:t>x,y,z</a:t>
            </a:r>
            <a:r>
              <a:rPr lang="en-US" dirty="0"/>
              <a:t>&gt;</a:t>
            </a:r>
          </a:p>
        </p:txBody>
      </p:sp>
      <p:pic>
        <p:nvPicPr>
          <p:cNvPr id="4" name="Shape 227"/>
          <p:cNvPicPr preferRelativeResize="0"/>
          <p:nvPr/>
        </p:nvPicPr>
        <p:blipFill>
          <a:blip r:embed="rId2">
            <a:alphaModFix/>
          </a:blip>
          <a:stretch>
            <a:fillRect/>
          </a:stretch>
        </p:blipFill>
        <p:spPr>
          <a:xfrm>
            <a:off x="1332977" y="2420981"/>
            <a:ext cx="4196476" cy="1243575"/>
          </a:xfrm>
          <a:prstGeom prst="rect">
            <a:avLst/>
          </a:prstGeom>
          <a:noFill/>
          <a:ln>
            <a:noFill/>
          </a:ln>
        </p:spPr>
      </p:pic>
      <p:sp>
        <p:nvSpPr>
          <p:cNvPr id="5" name="TextBox 4"/>
          <p:cNvSpPr txBox="1"/>
          <p:nvPr/>
        </p:nvSpPr>
        <p:spPr>
          <a:xfrm>
            <a:off x="2343150" y="3857625"/>
            <a:ext cx="2219691" cy="276999"/>
          </a:xfrm>
          <a:prstGeom prst="rect">
            <a:avLst/>
          </a:prstGeom>
          <a:noFill/>
        </p:spPr>
        <p:txBody>
          <a:bodyPr wrap="square" rtlCol="0">
            <a:spAutoFit/>
          </a:bodyPr>
          <a:lstStyle/>
          <a:p>
            <a:pPr algn="ctr"/>
            <a:r>
              <a:rPr lang="en-US" sz="1200" dirty="0" smtClean="0"/>
              <a:t>Graphs taken from [1]</a:t>
            </a:r>
            <a:endParaRPr lang="en-US" sz="1200" dirty="0"/>
          </a:p>
        </p:txBody>
      </p:sp>
    </p:spTree>
    <p:extLst>
      <p:ext uri="{BB962C8B-B14F-4D97-AF65-F5344CB8AC3E}">
        <p14:creationId xmlns:p14="http://schemas.microsoft.com/office/powerpoint/2010/main" val="44560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Description</a:t>
            </a:r>
            <a:endParaRPr lang="en-US" dirty="0"/>
          </a:p>
        </p:txBody>
      </p:sp>
      <p:sp>
        <p:nvSpPr>
          <p:cNvPr id="3" name="Text Placeholder 2"/>
          <p:cNvSpPr>
            <a:spLocks noGrp="1"/>
          </p:cNvSpPr>
          <p:nvPr>
            <p:ph type="body" idx="1"/>
          </p:nvPr>
        </p:nvSpPr>
        <p:spPr/>
        <p:txBody>
          <a:bodyPr>
            <a:normAutofit/>
          </a:bodyPr>
          <a:lstStyle/>
          <a:p>
            <a:pPr marL="0" indent="0">
              <a:buNone/>
            </a:pPr>
            <a:r>
              <a:rPr lang="en-US" smtClean="0"/>
              <a:t>This </a:t>
            </a:r>
            <a:r>
              <a:rPr lang="en-US" dirty="0"/>
              <a:t>paper introduces a system  that can detect head pose in real-time. The detection algorithm uses random regression forests, which utilize several regression trees to make predictions. Since images do not have typical features for tree construction, the trees were trained from sets of randomly generated rules that maximize information gain.</a:t>
            </a:r>
          </a:p>
        </p:txBody>
      </p:sp>
    </p:spTree>
    <p:extLst>
      <p:ext uri="{BB962C8B-B14F-4D97-AF65-F5344CB8AC3E}">
        <p14:creationId xmlns:p14="http://schemas.microsoft.com/office/powerpoint/2010/main" val="110736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vert="horz" lIns="68569" tIns="68569" rIns="68569" bIns="68569" rtlCol="0" anchor="t" anchorCtr="0">
            <a:noAutofit/>
          </a:bodyPr>
          <a:lstStyle/>
          <a:p>
            <a:r>
              <a:rPr lang="en" dirty="0"/>
              <a:t>Background &amp; Importance</a:t>
            </a:r>
          </a:p>
        </p:txBody>
      </p:sp>
      <p:sp>
        <p:nvSpPr>
          <p:cNvPr id="67" name="Shape 67"/>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Problem: want to detect head pose in real time</a:t>
            </a:r>
          </a:p>
          <a:p>
            <a:pPr marL="514350" indent="-342900"/>
            <a:endParaRPr lang="en" sz="2100" dirty="0"/>
          </a:p>
          <a:p>
            <a:pPr marL="514350" indent="-342900"/>
            <a:endParaRPr lang="en" sz="2100" dirty="0"/>
          </a:p>
          <a:p>
            <a:pPr marL="514350" indent="-342900"/>
            <a:endParaRPr lang="en" sz="2100" dirty="0" smtClean="0"/>
          </a:p>
          <a:p>
            <a:pPr marL="514350" indent="-342900"/>
            <a:endParaRPr lang="en" sz="2100" dirty="0"/>
          </a:p>
          <a:p>
            <a:pPr marL="514350" indent="-342900"/>
            <a:endParaRPr lang="en" sz="2100" dirty="0"/>
          </a:p>
          <a:p>
            <a:pPr marL="514350" indent="-342900"/>
            <a:endParaRPr lang="en" sz="2100" dirty="0"/>
          </a:p>
          <a:p>
            <a:pPr marL="514350" indent="-342900"/>
            <a:r>
              <a:rPr lang="en" sz="2100" dirty="0"/>
              <a:t>Importance: allows for higher-level face analysis tasks e.g. emotion detection</a:t>
            </a:r>
          </a:p>
        </p:txBody>
      </p:sp>
      <p:pic>
        <p:nvPicPr>
          <p:cNvPr id="68" name="Shape 68"/>
          <p:cNvPicPr preferRelativeResize="0"/>
          <p:nvPr/>
        </p:nvPicPr>
        <p:blipFill>
          <a:blip r:embed="rId3">
            <a:alphaModFix/>
          </a:blip>
          <a:stretch>
            <a:fillRect/>
          </a:stretch>
        </p:blipFill>
        <p:spPr>
          <a:xfrm>
            <a:off x="1445418" y="1840517"/>
            <a:ext cx="4056001" cy="1251788"/>
          </a:xfrm>
          <a:prstGeom prst="rect">
            <a:avLst/>
          </a:prstGeom>
          <a:noFill/>
          <a:ln>
            <a:noFill/>
          </a:ln>
        </p:spPr>
      </p:pic>
      <p:sp>
        <p:nvSpPr>
          <p:cNvPr id="2" name="TextBox 1"/>
          <p:cNvSpPr txBox="1"/>
          <p:nvPr/>
        </p:nvSpPr>
        <p:spPr>
          <a:xfrm>
            <a:off x="2672127" y="3143250"/>
            <a:ext cx="1602582" cy="276999"/>
          </a:xfrm>
          <a:prstGeom prst="rect">
            <a:avLst/>
          </a:prstGeom>
          <a:noFill/>
        </p:spPr>
        <p:txBody>
          <a:bodyPr wrap="square" rtlCol="0">
            <a:spAutoFit/>
          </a:bodyPr>
          <a:lstStyle/>
          <a:p>
            <a:pPr algn="ctr"/>
            <a:r>
              <a:rPr lang="en-US" sz="1200" dirty="0"/>
              <a:t>Image taken from [1]</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prstGeom prst="rect">
            <a:avLst/>
          </a:prstGeom>
        </p:spPr>
        <p:txBody>
          <a:bodyPr vert="horz" lIns="68569" tIns="68569" rIns="68569" bIns="68569" rtlCol="0" anchor="t" anchorCtr="0">
            <a:noAutofit/>
          </a:bodyPr>
          <a:lstStyle/>
          <a:p>
            <a:r>
              <a:rPr lang="en" dirty="0" smtClean="0"/>
              <a:t>Input</a:t>
            </a:r>
            <a:endParaRPr lang="en" dirty="0"/>
          </a:p>
        </p:txBody>
      </p:sp>
      <p:sp>
        <p:nvSpPr>
          <p:cNvPr id="80" name="Shape 80"/>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What is the input?</a:t>
            </a:r>
          </a:p>
          <a:p>
            <a:pPr marL="771525" lvl="1" indent="-257175"/>
            <a:r>
              <a:rPr lang="en" sz="1800" dirty="0"/>
              <a:t>extracted visual feature “channels” from patches: </a:t>
            </a:r>
          </a:p>
          <a:p>
            <a:pPr marL="1114425" lvl="2" indent="-257175"/>
            <a:r>
              <a:rPr lang="en" sz="1500" dirty="0"/>
              <a:t>depth values</a:t>
            </a:r>
          </a:p>
          <a:p>
            <a:pPr marL="1114425" lvl="2" indent="-257175"/>
            <a:r>
              <a:rPr lang="en" sz="1500" dirty="0"/>
              <a:t>X, Y, Z of geometric normal vectors</a:t>
            </a:r>
          </a:p>
          <a:p>
            <a:pPr marL="514350" indent="-342900"/>
            <a:r>
              <a:rPr lang="en" sz="2100" dirty="0"/>
              <a:t>What is the resolution?</a:t>
            </a:r>
          </a:p>
          <a:p>
            <a:pPr marL="771525" lvl="1" indent="-257175"/>
            <a:r>
              <a:rPr lang="en" sz="1800" dirty="0"/>
              <a:t>image in 640x480 </a:t>
            </a:r>
            <a:r>
              <a:rPr lang="en-US" sz="1800" dirty="0"/>
              <a:t>range</a:t>
            </a:r>
            <a:r>
              <a:rPr lang="en" sz="1800" dirty="0"/>
              <a:t>(fixed)</a:t>
            </a:r>
          </a:p>
          <a:p>
            <a:pPr marL="771525" lvl="1" indent="-257175"/>
            <a:r>
              <a:rPr lang="en" sz="1800" dirty="0"/>
              <a:t>patches in 120x80 pixels (fixed)</a:t>
            </a:r>
          </a:p>
          <a:p>
            <a:pPr marL="514350" indent="-342900"/>
            <a:r>
              <a:rPr lang="en" sz="2100" dirty="0"/>
              <a:t>What are patches?</a:t>
            </a:r>
          </a:p>
          <a:p>
            <a:pPr marL="771525" lvl="1" indent="-257175"/>
            <a:r>
              <a:rPr lang="en" sz="1800" dirty="0"/>
              <a:t>randomly selected regions of pixels from an image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Image Channels</a:t>
            </a:r>
          </a:p>
        </p:txBody>
      </p:sp>
      <p:grpSp>
        <p:nvGrpSpPr>
          <p:cNvPr id="10" name="Group 9"/>
          <p:cNvGrpSpPr/>
          <p:nvPr/>
        </p:nvGrpSpPr>
        <p:grpSpPr>
          <a:xfrm>
            <a:off x="275660" y="2265066"/>
            <a:ext cx="3467269" cy="1725554"/>
            <a:chOff x="367546" y="2162838"/>
            <a:chExt cx="4623025" cy="2300738"/>
          </a:xfrm>
        </p:grpSpPr>
        <p:pic>
          <p:nvPicPr>
            <p:cNvPr id="4" name="Shape 82"/>
            <p:cNvPicPr preferRelativeResize="0"/>
            <p:nvPr/>
          </p:nvPicPr>
          <p:blipFill>
            <a:blip r:embed="rId2">
              <a:alphaModFix/>
            </a:blip>
            <a:stretch>
              <a:fillRect/>
            </a:stretch>
          </p:blipFill>
          <p:spPr>
            <a:xfrm>
              <a:off x="367546" y="2162838"/>
              <a:ext cx="4623025" cy="2059963"/>
            </a:xfrm>
            <a:prstGeom prst="rect">
              <a:avLst/>
            </a:prstGeom>
            <a:noFill/>
            <a:ln>
              <a:noFill/>
            </a:ln>
          </p:spPr>
        </p:pic>
        <p:sp>
          <p:nvSpPr>
            <p:cNvPr id="6" name="Shape 83"/>
            <p:cNvSpPr txBox="1"/>
            <p:nvPr/>
          </p:nvSpPr>
          <p:spPr>
            <a:xfrm>
              <a:off x="663099" y="4089177"/>
              <a:ext cx="2940599" cy="374399"/>
            </a:xfrm>
            <a:prstGeom prst="rect">
              <a:avLst/>
            </a:prstGeom>
            <a:noFill/>
            <a:ln>
              <a:noFill/>
            </a:ln>
          </p:spPr>
          <p:txBody>
            <a:bodyPr lIns="68569" tIns="68569" rIns="68569" bIns="68569" anchor="t" anchorCtr="0">
              <a:noAutofit/>
            </a:bodyPr>
            <a:lstStyle/>
            <a:p>
              <a:r>
                <a:rPr lang="en" sz="750"/>
                <a:t>source: </a:t>
              </a:r>
              <a:r>
                <a:rPr lang="en" sz="750" u="sng">
                  <a:solidFill>
                    <a:schemeClr val="hlink"/>
                  </a:solidFill>
                  <a:hlinkClick r:id="rId3"/>
                </a:rPr>
                <a:t>https://en.wikipedia.org/wiki/Depth_map</a:t>
              </a:r>
            </a:p>
          </p:txBody>
        </p:sp>
      </p:grpSp>
      <p:grpSp>
        <p:nvGrpSpPr>
          <p:cNvPr id="9" name="Group 8"/>
          <p:cNvGrpSpPr/>
          <p:nvPr/>
        </p:nvGrpSpPr>
        <p:grpSpPr>
          <a:xfrm>
            <a:off x="3964594" y="2265066"/>
            <a:ext cx="2551499" cy="1725554"/>
            <a:chOff x="5506477" y="2588375"/>
            <a:chExt cx="3401999" cy="2207125"/>
          </a:xfrm>
        </p:grpSpPr>
        <p:pic>
          <p:nvPicPr>
            <p:cNvPr id="5" name="Shape 81"/>
            <p:cNvPicPr preferRelativeResize="0"/>
            <p:nvPr/>
          </p:nvPicPr>
          <p:blipFill>
            <a:blip r:embed="rId4">
              <a:alphaModFix/>
            </a:blip>
            <a:stretch>
              <a:fillRect/>
            </a:stretch>
          </p:blipFill>
          <p:spPr>
            <a:xfrm rot="-1787542">
              <a:off x="6342200" y="2588375"/>
              <a:ext cx="2095500" cy="1438275"/>
            </a:xfrm>
            <a:prstGeom prst="rect">
              <a:avLst/>
            </a:prstGeom>
            <a:noFill/>
            <a:ln>
              <a:noFill/>
            </a:ln>
          </p:spPr>
        </p:pic>
        <p:sp>
          <p:nvSpPr>
            <p:cNvPr id="7" name="Shape 84"/>
            <p:cNvSpPr txBox="1"/>
            <p:nvPr/>
          </p:nvSpPr>
          <p:spPr>
            <a:xfrm>
              <a:off x="5506477" y="4222801"/>
              <a:ext cx="3401999" cy="572699"/>
            </a:xfrm>
            <a:prstGeom prst="rect">
              <a:avLst/>
            </a:prstGeom>
            <a:noFill/>
            <a:ln>
              <a:noFill/>
            </a:ln>
          </p:spPr>
          <p:txBody>
            <a:bodyPr lIns="68569" tIns="68569" rIns="68569" bIns="68569" anchor="t" anchorCtr="0">
              <a:noAutofit/>
            </a:bodyPr>
            <a:lstStyle/>
            <a:p>
              <a:pPr>
                <a:lnSpc>
                  <a:spcPct val="115000"/>
                </a:lnSpc>
                <a:spcAft>
                  <a:spcPts val="1200"/>
                </a:spcAft>
              </a:pPr>
              <a:r>
                <a:rPr lang="en" sz="750"/>
                <a:t>source: </a:t>
              </a:r>
              <a:r>
                <a:rPr lang="en" sz="750" u="sng">
                  <a:solidFill>
                    <a:schemeClr val="hlink"/>
                  </a:solidFill>
                  <a:hlinkClick r:id="rId5"/>
                </a:rPr>
                <a:t>https://en.wikipedia.org/wiki/Normal_(geometry)</a:t>
              </a:r>
            </a:p>
          </p:txBody>
        </p:sp>
        <p:sp>
          <p:nvSpPr>
            <p:cNvPr id="8" name="Shape 85"/>
            <p:cNvSpPr txBox="1"/>
            <p:nvPr/>
          </p:nvSpPr>
          <p:spPr>
            <a:xfrm>
              <a:off x="6125401" y="2606175"/>
              <a:ext cx="1108799" cy="446700"/>
            </a:xfrm>
            <a:prstGeom prst="rect">
              <a:avLst/>
            </a:prstGeom>
            <a:noFill/>
            <a:ln>
              <a:noFill/>
            </a:ln>
          </p:spPr>
          <p:txBody>
            <a:bodyPr lIns="68569" tIns="68569" rIns="68569" bIns="68569" anchor="t" anchorCtr="0">
              <a:noAutofit/>
            </a:bodyPr>
            <a:lstStyle/>
            <a:p>
              <a:pPr algn="ctr"/>
              <a:r>
                <a:rPr lang="en" sz="750"/>
                <a:t>geometric </a:t>
              </a:r>
            </a:p>
            <a:p>
              <a:pPr algn="ctr"/>
              <a:r>
                <a:rPr lang="en" sz="750"/>
                <a:t>normal vector</a:t>
              </a:r>
            </a:p>
          </p:txBody>
        </p:sp>
      </p:grpSp>
      <p:sp>
        <p:nvSpPr>
          <p:cNvPr id="12" name="TextBox 11"/>
          <p:cNvSpPr txBox="1"/>
          <p:nvPr/>
        </p:nvSpPr>
        <p:spPr>
          <a:xfrm>
            <a:off x="275659" y="1575572"/>
            <a:ext cx="1743641" cy="415498"/>
          </a:xfrm>
          <a:prstGeom prst="rect">
            <a:avLst/>
          </a:prstGeom>
          <a:noFill/>
        </p:spPr>
        <p:txBody>
          <a:bodyPr wrap="square" rtlCol="0">
            <a:spAutoFit/>
          </a:bodyPr>
          <a:lstStyle/>
          <a:p>
            <a:r>
              <a:rPr lang="en-US" sz="2100" dirty="0"/>
              <a:t>Depth</a:t>
            </a:r>
          </a:p>
        </p:txBody>
      </p:sp>
      <p:sp>
        <p:nvSpPr>
          <p:cNvPr id="13" name="TextBox 12"/>
          <p:cNvSpPr txBox="1"/>
          <p:nvPr/>
        </p:nvSpPr>
        <p:spPr>
          <a:xfrm>
            <a:off x="3964593" y="1575572"/>
            <a:ext cx="2373907" cy="415498"/>
          </a:xfrm>
          <a:prstGeom prst="rect">
            <a:avLst/>
          </a:prstGeom>
          <a:noFill/>
        </p:spPr>
        <p:txBody>
          <a:bodyPr wrap="square" rtlCol="0">
            <a:spAutoFit/>
          </a:bodyPr>
          <a:lstStyle/>
          <a:p>
            <a:r>
              <a:rPr lang="en-US" sz="2100" dirty="0"/>
              <a:t>Normal Vector</a:t>
            </a:r>
          </a:p>
        </p:txBody>
      </p:sp>
    </p:spTree>
    <p:extLst>
      <p:ext uri="{BB962C8B-B14F-4D97-AF65-F5344CB8AC3E}">
        <p14:creationId xmlns:p14="http://schemas.microsoft.com/office/powerpoint/2010/main" val="55782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68569" tIns="68569" rIns="68569" bIns="68569" rtlCol="0" anchor="t" anchorCtr="0">
            <a:noAutofit/>
          </a:bodyPr>
          <a:lstStyle/>
          <a:p>
            <a:r>
              <a:rPr lang="en"/>
              <a:t>Each Image Will Look Like This</a:t>
            </a:r>
          </a:p>
        </p:txBody>
      </p:sp>
      <p:graphicFrame>
        <p:nvGraphicFramePr>
          <p:cNvPr id="92" name="Shape 92"/>
          <p:cNvGraphicFramePr/>
          <p:nvPr/>
        </p:nvGraphicFramePr>
        <p:xfrm>
          <a:off x="233775" y="1816894"/>
          <a:ext cx="3102600" cy="1996448"/>
        </p:xfrm>
        <a:graphic>
          <a:graphicData uri="http://schemas.openxmlformats.org/drawingml/2006/table">
            <a:tbl>
              <a:tblPr>
                <a:noFill/>
                <a:tableStyleId>{C405A816-8206-4AA0-9179-A2776E2C75F9}</a:tableStyleId>
              </a:tblPr>
              <a:tblGrid>
                <a:gridCol w="387825"/>
                <a:gridCol w="387825"/>
                <a:gridCol w="387825"/>
                <a:gridCol w="387825"/>
                <a:gridCol w="387825"/>
                <a:gridCol w="387825"/>
                <a:gridCol w="387825"/>
                <a:gridCol w="387825"/>
              </a:tblGrid>
              <a:tr h="245745">
                <a:tc>
                  <a:txBody>
                    <a:bodyPr/>
                    <a:lstStyle/>
                    <a:p>
                      <a:pPr lvl="0" rtl="0">
                        <a:spcBef>
                          <a:spcPts val="0"/>
                        </a:spcBef>
                        <a:buNone/>
                      </a:pPr>
                      <a:r>
                        <a:rPr lang="en" sz="700"/>
                        <a:t>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AFAFA"/>
                    </a:solidFill>
                  </a:tcPr>
                </a:tc>
                <a:tc>
                  <a:txBody>
                    <a:bodyPr/>
                    <a:lstStyle/>
                    <a:p>
                      <a:pPr lvl="0" rtl="0">
                        <a:spcBef>
                          <a:spcPts val="0"/>
                        </a:spcBef>
                        <a:buNone/>
                      </a:pPr>
                      <a:r>
                        <a:rPr lang="en" sz="700"/>
                        <a:t>9</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FEFEF"/>
                    </a:solidFill>
                  </a:tcPr>
                </a:tc>
                <a:tc>
                  <a:txBody>
                    <a:bodyPr/>
                    <a:lstStyle/>
                    <a:p>
                      <a:pPr lvl="0" rtl="0">
                        <a:spcBef>
                          <a:spcPts val="0"/>
                        </a:spcBef>
                        <a:buNone/>
                      </a:pPr>
                      <a:r>
                        <a:rPr lang="en" sz="700"/>
                        <a:t>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4F4F4"/>
                    </a:solidFill>
                  </a:tcPr>
                </a:tc>
                <a:tc>
                  <a:txBody>
                    <a:bodyPr/>
                    <a:lstStyle/>
                    <a:p>
                      <a:pPr lvl="0" rtl="0">
                        <a:spcBef>
                          <a:spcPts val="0"/>
                        </a:spcBef>
                        <a:buNone/>
                      </a:pPr>
                      <a:r>
                        <a:rPr lang="en" sz="700"/>
                        <a:t>11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9E9E9"/>
                    </a:solidFill>
                  </a:tcPr>
                </a:tc>
                <a:tc>
                  <a:txBody>
                    <a:bodyPr/>
                    <a:lstStyle/>
                    <a:p>
                      <a:pPr lvl="0" rtl="0">
                        <a:spcBef>
                          <a:spcPts val="0"/>
                        </a:spcBef>
                        <a:buNone/>
                      </a:pPr>
                      <a:r>
                        <a:rPr lang="en" sz="700"/>
                        <a:t>13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4E4E4"/>
                    </a:solidFill>
                  </a:tcPr>
                </a:tc>
                <a:tc>
                  <a:txBody>
                    <a:bodyPr/>
                    <a:lstStyle/>
                    <a:p>
                      <a:pPr lvl="0" rtl="0">
                        <a:spcBef>
                          <a:spcPts val="0"/>
                        </a:spcBef>
                        <a:buNone/>
                      </a:pPr>
                      <a:r>
                        <a:rPr lang="en" sz="700"/>
                        <a:t>25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3C3C3"/>
                    </a:solidFill>
                  </a:tcPr>
                </a:tc>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7A7A7"/>
                    </a:solidFill>
                  </a:tcPr>
                </a:tc>
              </a:tr>
              <a:tr h="245745">
                <a:tc>
                  <a:txBody>
                    <a:bodyPr/>
                    <a:lstStyle/>
                    <a:p>
                      <a:pPr lvl="0" rtl="0">
                        <a:spcBef>
                          <a:spcPts val="0"/>
                        </a:spcBef>
                        <a:buNone/>
                      </a:pPr>
                      <a:r>
                        <a:rPr lang="en" sz="700"/>
                        <a:t>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4F4F4"/>
                    </a:solidFill>
                  </a:tcPr>
                </a:tc>
                <a:tc>
                  <a:txBody>
                    <a:bodyPr/>
                    <a:lstStyle/>
                    <a:p>
                      <a:pPr lvl="0" rtl="0">
                        <a:spcBef>
                          <a:spcPts val="0"/>
                        </a:spcBef>
                        <a:buNone/>
                      </a:pPr>
                      <a:r>
                        <a:rPr lang="en" sz="700"/>
                        <a:t>22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BCBCB"/>
                    </a:solidFill>
                  </a:tcPr>
                </a:tc>
                <a:tc>
                  <a:txBody>
                    <a:bodyPr/>
                    <a:lstStyle/>
                    <a:p>
                      <a:pPr lvl="0" rtl="0">
                        <a:spcBef>
                          <a:spcPts val="0"/>
                        </a:spcBef>
                        <a:buNone/>
                      </a:pPr>
                      <a:r>
                        <a:rPr lang="en" sz="70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B5B5B5"/>
                    </a:solidFill>
                  </a:tcPr>
                </a:tc>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7A7A7"/>
                    </a:solidFill>
                  </a:tcPr>
                </a:tc>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7A7A7"/>
                    </a:solidFill>
                  </a:tcPr>
                </a:tc>
                <a:tc>
                  <a:txBody>
                    <a:bodyPr/>
                    <a:lstStyle/>
                    <a:p>
                      <a:pPr lvl="0" rtl="0">
                        <a:spcBef>
                          <a:spcPts val="0"/>
                        </a:spcBef>
                        <a:buNone/>
                      </a:pPr>
                      <a:r>
                        <a:rPr lang="en" sz="700"/>
                        <a:t>40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999999"/>
                    </a:solidFill>
                  </a:tcPr>
                </a:tc>
                <a:tc>
                  <a:txBody>
                    <a:bodyPr/>
                    <a:lstStyle/>
                    <a:p>
                      <a:pPr lvl="0" rtl="0">
                        <a:spcBef>
                          <a:spcPts val="0"/>
                        </a:spcBef>
                        <a:buNone/>
                      </a:pPr>
                      <a:r>
                        <a:rPr lang="en" sz="70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B5B5B5"/>
                    </a:solidFill>
                  </a:tcPr>
                </a:tc>
                <a:tc>
                  <a:txBody>
                    <a:bodyPr/>
                    <a:lstStyle/>
                    <a:p>
                      <a:pPr lvl="0" rtl="0">
                        <a:spcBef>
                          <a:spcPts val="0"/>
                        </a:spcBef>
                        <a:buNone/>
                      </a:pPr>
                      <a:r>
                        <a:rPr lang="en" sz="700"/>
                        <a:t>32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FAFAF"/>
                    </a:solidFill>
                  </a:tcPr>
                </a:tc>
              </a:tr>
              <a:tr h="245745">
                <a:tc>
                  <a:txBody>
                    <a:bodyPr/>
                    <a:lstStyle/>
                    <a:p>
                      <a:pPr lvl="0" rtl="0">
                        <a:spcBef>
                          <a:spcPts val="0"/>
                        </a:spcBef>
                        <a:buNone/>
                      </a:pPr>
                      <a:r>
                        <a:rPr lang="en" sz="700"/>
                        <a:t>11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9E9E9"/>
                    </a:solidFill>
                  </a:tcPr>
                </a:tc>
                <a:tc>
                  <a:txBody>
                    <a:bodyPr/>
                    <a:lstStyle/>
                    <a:p>
                      <a:pPr lvl="0" rtl="0">
                        <a:spcBef>
                          <a:spcPts val="0"/>
                        </a:spcBef>
                        <a:buNone/>
                      </a:pPr>
                      <a:r>
                        <a:rPr lang="en" sz="700"/>
                        <a:t>22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BCBCB"/>
                    </a:solidFill>
                  </a:tcPr>
                </a:tc>
                <a:tc>
                  <a:txBody>
                    <a:bodyPr/>
                    <a:lstStyle/>
                    <a:p>
                      <a:pPr lvl="0" rtl="0">
                        <a:spcBef>
                          <a:spcPts val="0"/>
                        </a:spcBef>
                        <a:buNone/>
                      </a:pPr>
                      <a:r>
                        <a:rPr lang="en" sz="700"/>
                        <a:t>33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CACAC"/>
                    </a:solidFill>
                  </a:tcPr>
                </a:tc>
                <a:tc>
                  <a:txBody>
                    <a:bodyPr/>
                    <a:lstStyle/>
                    <a:p>
                      <a:pPr lvl="0" rtl="0">
                        <a:spcBef>
                          <a:spcPts val="0"/>
                        </a:spcBef>
                        <a:buNone/>
                      </a:pPr>
                      <a:r>
                        <a:rPr lang="en" sz="700"/>
                        <a:t>44</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8E8E8E"/>
                    </a:solidFill>
                  </a:tcPr>
                </a:tc>
                <a:tc>
                  <a:txBody>
                    <a:bodyPr/>
                    <a:lstStyle/>
                    <a:p>
                      <a:pPr lvl="0" rtl="0">
                        <a:spcBef>
                          <a:spcPts val="0"/>
                        </a:spcBef>
                        <a:buNone/>
                      </a:pPr>
                      <a:r>
                        <a:rPr lang="en" sz="700"/>
                        <a:t>55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6F6F6F"/>
                    </a:solidFill>
                  </a:tcPr>
                </a:tc>
                <a:tc>
                  <a:txBody>
                    <a:bodyPr/>
                    <a:lstStyle/>
                    <a:p>
                      <a:pPr lvl="0" rtl="0">
                        <a:spcBef>
                          <a:spcPts val="0"/>
                        </a:spcBef>
                        <a:buNone/>
                      </a:pPr>
                      <a:r>
                        <a:rPr lang="en" sz="700"/>
                        <a:t>66</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515151"/>
                    </a:solidFill>
                  </a:tcPr>
                </a:tc>
                <a:tc>
                  <a:txBody>
                    <a:bodyPr/>
                    <a:lstStyle/>
                    <a:p>
                      <a:pPr lvl="0" rtl="0">
                        <a:spcBef>
                          <a:spcPts val="0"/>
                        </a:spcBef>
                        <a:buNone/>
                      </a:pPr>
                      <a:r>
                        <a:rPr lang="en" sz="700"/>
                        <a:t>77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323232"/>
                    </a:solidFill>
                  </a:tcPr>
                </a:tc>
                <a:tc>
                  <a:txBody>
                    <a:bodyPr/>
                    <a:lstStyle/>
                    <a:p>
                      <a:pPr lvl="0" rtl="0">
                        <a:spcBef>
                          <a:spcPts val="0"/>
                        </a:spcBef>
                        <a:buNone/>
                      </a:pPr>
                      <a:r>
                        <a:rPr lang="en" sz="700"/>
                        <a:t>88</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141414"/>
                    </a:solidFill>
                  </a:tcPr>
                </a:tc>
              </a:tr>
              <a:tr h="245745">
                <a:tc>
                  <a:txBody>
                    <a:bodyPr/>
                    <a:lstStyle/>
                    <a:p>
                      <a:pPr lvl="0" rtl="0">
                        <a:spcBef>
                          <a:spcPts val="0"/>
                        </a:spcBef>
                        <a:buNone/>
                      </a:pPr>
                      <a:r>
                        <a:rPr lang="en" sz="700"/>
                        <a:t>15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DEDEDE"/>
                    </a:solidFill>
                  </a:tcPr>
                </a:tc>
                <a:tc>
                  <a:txBody>
                    <a:bodyPr/>
                    <a:lstStyle/>
                    <a:p>
                      <a:pPr lvl="0" rtl="0">
                        <a:spcBef>
                          <a:spcPts val="0"/>
                        </a:spcBef>
                        <a:buNone/>
                      </a:pPr>
                      <a:r>
                        <a:rPr lang="en" sz="70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B5B5B5"/>
                    </a:solidFill>
                  </a:tcPr>
                </a:tc>
                <a:tc>
                  <a:txBody>
                    <a:bodyPr/>
                    <a:lstStyle/>
                    <a:p>
                      <a:pPr lvl="0" rtl="0">
                        <a:spcBef>
                          <a:spcPts val="0"/>
                        </a:spcBef>
                        <a:buNone/>
                      </a:pPr>
                      <a:r>
                        <a:rPr lang="en" sz="700"/>
                        <a:t>45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8B8B8B"/>
                    </a:solidFill>
                  </a:tcPr>
                </a:tc>
                <a:tc>
                  <a:txBody>
                    <a:bodyPr/>
                    <a:lstStyle/>
                    <a:p>
                      <a:pPr lvl="0" rtl="0">
                        <a:spcBef>
                          <a:spcPts val="0"/>
                        </a:spcBef>
                        <a:buNone/>
                      </a:pPr>
                      <a:r>
                        <a:rPr lang="en" sz="70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B5B5B5"/>
                    </a:solidFill>
                  </a:tcPr>
                </a:tc>
                <a:tc>
                  <a:txBody>
                    <a:bodyPr/>
                    <a:lstStyle/>
                    <a:p>
                      <a:pPr lvl="0" rtl="0">
                        <a:spcBef>
                          <a:spcPts val="0"/>
                        </a:spcBef>
                        <a:buNone/>
                      </a:pPr>
                      <a:r>
                        <a:rPr lang="en" sz="700"/>
                        <a:t>32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FAFAF"/>
                    </a:solidFill>
                  </a:tcPr>
                </a:tc>
                <a:tc>
                  <a:txBody>
                    <a:bodyPr/>
                    <a:lstStyle/>
                    <a:p>
                      <a:pPr lvl="0" rtl="0">
                        <a:spcBef>
                          <a:spcPts val="0"/>
                        </a:spcBef>
                        <a:buNone/>
                      </a:pPr>
                      <a:r>
                        <a:rPr lang="en" sz="700"/>
                        <a:t>64</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565656"/>
                    </a:solidFill>
                  </a:tcPr>
                </a:tc>
                <a:tc>
                  <a:txBody>
                    <a:bodyPr/>
                    <a:lstStyle/>
                    <a:p>
                      <a:pPr lvl="0" rtl="0">
                        <a:spcBef>
                          <a:spcPts val="0"/>
                        </a:spcBef>
                        <a:buNone/>
                      </a:pPr>
                      <a:r>
                        <a:rPr lang="en" sz="70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8C8C8"/>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7E7E7"/>
                    </a:solidFill>
                  </a:tcPr>
                </a:tc>
              </a:tr>
              <a:tr h="245745">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7E7E7"/>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7E7E7"/>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7E7E7"/>
                    </a:solidFill>
                  </a:tcPr>
                </a:tc>
                <a:tc>
                  <a:txBody>
                    <a:bodyPr/>
                    <a:lstStyle/>
                    <a:p>
                      <a:pPr lvl="0" rtl="0">
                        <a:spcBef>
                          <a:spcPts val="0"/>
                        </a:spcBef>
                        <a:buNone/>
                      </a:pPr>
                      <a:r>
                        <a:rPr lang="en" sz="700"/>
                        <a:t>13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4E4E4"/>
                    </a:solidFill>
                  </a:tcPr>
                </a:tc>
                <a:tc>
                  <a:txBody>
                    <a:bodyPr/>
                    <a:lstStyle/>
                    <a:p>
                      <a:pPr lvl="0" rtl="0">
                        <a:spcBef>
                          <a:spcPts val="0"/>
                        </a:spcBef>
                        <a:buNone/>
                      </a:pPr>
                      <a:r>
                        <a:rPr lang="en" sz="700"/>
                        <a:t>15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DEDEDE"/>
                    </a:solidFill>
                  </a:tcPr>
                </a:tc>
                <a:tc>
                  <a:txBody>
                    <a:bodyPr/>
                    <a:lstStyle/>
                    <a:p>
                      <a:pPr lvl="0" rtl="0">
                        <a:spcBef>
                          <a:spcPts val="0"/>
                        </a:spcBef>
                        <a:buNone/>
                      </a:pPr>
                      <a:r>
                        <a:rPr lang="en" sz="700"/>
                        <a:t>15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DEDEDE"/>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7E7E7"/>
                    </a:solidFill>
                  </a:tcPr>
                </a:tc>
                <a:tc>
                  <a:txBody>
                    <a:bodyPr/>
                    <a:lstStyle/>
                    <a:p>
                      <a:pPr lvl="0" rtl="0">
                        <a:spcBef>
                          <a:spcPts val="0"/>
                        </a:spcBef>
                        <a:buNone/>
                      </a:pPr>
                      <a:r>
                        <a:rPr lang="en" sz="700"/>
                        <a:t>13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E4E4E4"/>
                    </a:solidFill>
                  </a:tcPr>
                </a:tc>
              </a:tr>
              <a:tr h="245745">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7A7A7"/>
                    </a:solidFill>
                  </a:tcPr>
                </a:tc>
                <a:tc>
                  <a:txBody>
                    <a:bodyPr/>
                    <a:lstStyle/>
                    <a:p>
                      <a:pPr lvl="0" rtl="0">
                        <a:spcBef>
                          <a:spcPts val="0"/>
                        </a:spcBef>
                        <a:buNone/>
                      </a:pPr>
                      <a:r>
                        <a:rPr lang="en" sz="700"/>
                        <a:t>45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8B8B8B"/>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919191"/>
                    </a:solidFill>
                  </a:tcPr>
                </a:tc>
                <a:tc>
                  <a:txBody>
                    <a:bodyPr/>
                    <a:lstStyle/>
                    <a:p>
                      <a:pPr lvl="0" rtl="0">
                        <a:spcBef>
                          <a:spcPts val="0"/>
                        </a:spcBef>
                        <a:buNone/>
                      </a:pPr>
                      <a:r>
                        <a:rPr lang="en" sz="70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8C8C8"/>
                    </a:solidFill>
                  </a:tcPr>
                </a:tc>
                <a:tc>
                  <a:txBody>
                    <a:bodyPr/>
                    <a:lstStyle/>
                    <a:p>
                      <a:pPr lvl="0" rtl="0">
                        <a:spcBef>
                          <a:spcPts val="0"/>
                        </a:spcBef>
                        <a:buNone/>
                      </a:pPr>
                      <a:r>
                        <a:rPr lang="en" sz="700"/>
                        <a:t>95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000000"/>
                    </a:solidFill>
                  </a:tcPr>
                </a:tc>
                <a:tc>
                  <a:txBody>
                    <a:bodyPr/>
                    <a:lstStyle/>
                    <a:p>
                      <a:pPr lvl="0" rtl="0">
                        <a:spcBef>
                          <a:spcPts val="0"/>
                        </a:spcBef>
                        <a:buNone/>
                      </a:pPr>
                      <a:r>
                        <a:rPr lang="en" sz="700"/>
                        <a:t>65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545454"/>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919191"/>
                    </a:solidFill>
                  </a:tcPr>
                </a:tc>
                <a:tc>
                  <a:txBody>
                    <a:bodyPr/>
                    <a:lstStyle/>
                    <a:p>
                      <a:pPr lvl="0" rtl="0">
                        <a:spcBef>
                          <a:spcPts val="0"/>
                        </a:spcBef>
                        <a:buNone/>
                      </a:pPr>
                      <a:r>
                        <a:rPr lang="en" sz="700"/>
                        <a:t>21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ECECE"/>
                    </a:solidFill>
                  </a:tcPr>
                </a:tc>
              </a:tr>
              <a:tr h="245745">
                <a:tc>
                  <a:txBody>
                    <a:bodyPr/>
                    <a:lstStyle/>
                    <a:p>
                      <a:pPr lvl="0" rtl="0">
                        <a:spcBef>
                          <a:spcPts val="0"/>
                        </a:spcBef>
                        <a:buNone/>
                      </a:pPr>
                      <a:r>
                        <a:rPr lang="en" sz="70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8C8C8"/>
                    </a:solidFill>
                  </a:tcPr>
                </a:tc>
                <a:tc>
                  <a:txBody>
                    <a:bodyPr/>
                    <a:lstStyle/>
                    <a:p>
                      <a:pPr lvl="0" rtl="0">
                        <a:spcBef>
                          <a:spcPts val="0"/>
                        </a:spcBef>
                        <a:buNone/>
                      </a:pPr>
                      <a:r>
                        <a:rPr lang="en" sz="700"/>
                        <a:t>56</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6D6D6D"/>
                    </a:solidFill>
                  </a:tcPr>
                </a:tc>
                <a:tc>
                  <a:txBody>
                    <a:bodyPr/>
                    <a:lstStyle/>
                    <a:p>
                      <a:pPr lvl="0" rtl="0">
                        <a:spcBef>
                          <a:spcPts val="0"/>
                        </a:spcBef>
                        <a:buNone/>
                      </a:pPr>
                      <a:r>
                        <a:rPr lang="en" sz="700"/>
                        <a:t>75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383838"/>
                    </a:solidFill>
                  </a:tcPr>
                </a:tc>
                <a:tc>
                  <a:txBody>
                    <a:bodyPr/>
                    <a:lstStyle/>
                    <a:p>
                      <a:pPr lvl="0" rtl="0">
                        <a:spcBef>
                          <a:spcPts val="0"/>
                        </a:spcBef>
                        <a:buNone/>
                      </a:pPr>
                      <a:r>
                        <a:rPr lang="en" sz="700"/>
                        <a:t>93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060606"/>
                    </a:solidFill>
                  </a:tcPr>
                </a:tc>
                <a:tc>
                  <a:txBody>
                    <a:bodyPr/>
                    <a:lstStyle/>
                    <a:p>
                      <a:pPr lvl="0" rtl="0">
                        <a:spcBef>
                          <a:spcPts val="0"/>
                        </a:spcBef>
                        <a:buNone/>
                      </a:pPr>
                      <a:r>
                        <a:rPr lang="en" sz="700"/>
                        <a:t>65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545454"/>
                    </a:solidFill>
                  </a:tcPr>
                </a:tc>
                <a:tc>
                  <a:txBody>
                    <a:bodyPr/>
                    <a:lstStyle/>
                    <a:p>
                      <a:pPr lvl="0" rtl="0">
                        <a:spcBef>
                          <a:spcPts val="0"/>
                        </a:spcBef>
                        <a:buNone/>
                      </a:pPr>
                      <a:r>
                        <a:rPr lang="en" sz="700"/>
                        <a:t>32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AFAFAF"/>
                    </a:solidFill>
                  </a:tcPr>
                </a:tc>
                <a:tc>
                  <a:txBody>
                    <a:bodyPr/>
                    <a:lstStyle/>
                    <a:p>
                      <a:pPr lvl="0" rtl="0">
                        <a:spcBef>
                          <a:spcPts val="0"/>
                        </a:spcBef>
                        <a:buNone/>
                      </a:pPr>
                      <a:r>
                        <a:rPr lang="en" sz="700"/>
                        <a:t>21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ECECE"/>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919191"/>
                    </a:solidFill>
                  </a:tcPr>
                </a:tc>
              </a:tr>
              <a:tr h="245745">
                <a:tc>
                  <a:txBody>
                    <a:bodyPr/>
                    <a:lstStyle/>
                    <a:p>
                      <a:pPr lvl="0" rtl="0">
                        <a:spcBef>
                          <a:spcPts val="0"/>
                        </a:spcBef>
                        <a:buNone/>
                      </a:pPr>
                      <a:r>
                        <a:rPr lang="en" sz="700"/>
                        <a:t>56</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6D6D6D"/>
                    </a:solidFill>
                  </a:tcPr>
                </a:tc>
                <a:tc>
                  <a:txBody>
                    <a:bodyPr/>
                    <a:lstStyle/>
                    <a:p>
                      <a:pPr lvl="0" rtl="0">
                        <a:spcBef>
                          <a:spcPts val="0"/>
                        </a:spcBef>
                        <a:buNone/>
                      </a:pPr>
                      <a:r>
                        <a:rPr lang="en" sz="700"/>
                        <a:t>58</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676767"/>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919191"/>
                    </a:solidFill>
                  </a:tcPr>
                </a:tc>
                <a:tc>
                  <a:txBody>
                    <a:bodyPr/>
                    <a:lstStyle/>
                    <a:p>
                      <a:pPr lvl="0" rtl="0">
                        <a:spcBef>
                          <a:spcPts val="0"/>
                        </a:spcBef>
                        <a:buNone/>
                      </a:pPr>
                      <a:r>
                        <a:rPr lang="en" sz="700"/>
                        <a:t>21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ECECE"/>
                    </a:solidFill>
                  </a:tcPr>
                </a:tc>
                <a:tc>
                  <a:txBody>
                    <a:bodyPr/>
                    <a:lstStyle/>
                    <a:p>
                      <a:pPr lvl="0" rtl="0">
                        <a:spcBef>
                          <a:spcPts val="0"/>
                        </a:spcBef>
                        <a:buNone/>
                      </a:pPr>
                      <a:r>
                        <a:rPr lang="en" sz="700"/>
                        <a:t>65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545454"/>
                    </a:solidFill>
                  </a:tcPr>
                </a:tc>
                <a:tc>
                  <a:txBody>
                    <a:bodyPr/>
                    <a:lstStyle/>
                    <a:p>
                      <a:pPr lvl="0" rtl="0">
                        <a:spcBef>
                          <a:spcPts val="0"/>
                        </a:spcBef>
                        <a:buNone/>
                      </a:pPr>
                      <a:r>
                        <a:rPr lang="en" sz="700"/>
                        <a:t>47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868686"/>
                    </a:solidFill>
                  </a:tcPr>
                </a:tc>
                <a:tc>
                  <a:txBody>
                    <a:bodyPr/>
                    <a:lstStyle/>
                    <a:p>
                      <a:pPr lvl="0" rtl="0">
                        <a:spcBef>
                          <a:spcPts val="0"/>
                        </a:spcBef>
                        <a:buNone/>
                      </a:pPr>
                      <a:r>
                        <a:rPr lang="en" sz="700"/>
                        <a:t>95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000000"/>
                    </a:solidFill>
                  </a:tcPr>
                </a:tc>
                <a:tc>
                  <a:txBody>
                    <a:bodyPr/>
                    <a:lstStyle/>
                    <a:p>
                      <a:pPr lvl="0" rtl="0">
                        <a:spcBef>
                          <a:spcPts val="0"/>
                        </a:spcBef>
                        <a:buNone/>
                      </a:pPr>
                      <a:r>
                        <a:rPr lang="en" sz="70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C8C8C8"/>
                    </a:solidFill>
                  </a:tcPr>
                </a:tc>
              </a:tr>
            </a:tbl>
          </a:graphicData>
        </a:graphic>
      </p:graphicFrame>
      <p:graphicFrame>
        <p:nvGraphicFramePr>
          <p:cNvPr id="93" name="Shape 93"/>
          <p:cNvGraphicFramePr/>
          <p:nvPr/>
        </p:nvGraphicFramePr>
        <p:xfrm>
          <a:off x="3521625" y="1816894"/>
          <a:ext cx="3102600" cy="1996448"/>
        </p:xfrm>
        <a:graphic>
          <a:graphicData uri="http://schemas.openxmlformats.org/drawingml/2006/table">
            <a:tbl>
              <a:tblPr>
                <a:noFill/>
                <a:tableStyleId>{C405A816-8206-4AA0-9179-A2776E2C75F9}</a:tableStyleId>
              </a:tblPr>
              <a:tblGrid>
                <a:gridCol w="387825"/>
                <a:gridCol w="387825"/>
                <a:gridCol w="387825"/>
                <a:gridCol w="387825"/>
                <a:gridCol w="387825"/>
                <a:gridCol w="387825"/>
                <a:gridCol w="387825"/>
                <a:gridCol w="387825"/>
              </a:tblGrid>
              <a:tr h="245745">
                <a:tc>
                  <a:txBody>
                    <a:bodyPr/>
                    <a:lstStyle/>
                    <a:p>
                      <a:pPr lvl="0" rtl="0">
                        <a:spcBef>
                          <a:spcPts val="0"/>
                        </a:spcBef>
                        <a:buNone/>
                      </a:pPr>
                      <a:r>
                        <a:rPr lang="en" sz="700" dirty="0"/>
                        <a:t>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dirty="0"/>
                        <a:t>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9</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r h="245745">
                <a:tc>
                  <a:txBody>
                    <a:bodyPr/>
                    <a:lstStyle/>
                    <a:p>
                      <a:pPr lvl="0" rtl="0">
                        <a:spcBef>
                          <a:spcPts val="0"/>
                        </a:spcBef>
                        <a:buNone/>
                      </a:pPr>
                      <a:r>
                        <a:rPr lang="en" sz="700"/>
                        <a:t>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dirty="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r h="245745">
                <a:tc>
                  <a:txBody>
                    <a:bodyPr/>
                    <a:lstStyle/>
                    <a:p>
                      <a:pPr lvl="0" rtl="0">
                        <a:spcBef>
                          <a:spcPts val="0"/>
                        </a:spcBef>
                        <a:buNone/>
                      </a:pPr>
                      <a:r>
                        <a:rPr lang="en" sz="700"/>
                        <a:t>11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dirty="0"/>
                        <a:t>44</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55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66</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77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88</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r h="245745">
                <a:tc>
                  <a:txBody>
                    <a:bodyPr/>
                    <a:lstStyle/>
                    <a:p>
                      <a:pPr lvl="0" rtl="0">
                        <a:spcBef>
                          <a:spcPts val="0"/>
                        </a:spcBef>
                        <a:buNone/>
                      </a:pPr>
                      <a:r>
                        <a:rPr lang="en" sz="700"/>
                        <a:t>15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30</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64</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r h="245745">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dirty="0"/>
                        <a:t>15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13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r h="245745">
                <a:tc>
                  <a:txBody>
                    <a:bodyPr/>
                    <a:lstStyle/>
                    <a:p>
                      <a:pPr lvl="0" rtl="0">
                        <a:spcBef>
                          <a:spcPts val="0"/>
                        </a:spcBef>
                        <a:buNone/>
                      </a:pPr>
                      <a:r>
                        <a:rPr lang="en" sz="700"/>
                        <a:t>35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95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65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r h="245745">
                <a:tc>
                  <a:txBody>
                    <a:bodyPr/>
                    <a:lstStyle/>
                    <a:p>
                      <a:pPr lvl="0" rtl="0">
                        <a:spcBef>
                          <a:spcPts val="0"/>
                        </a:spcBef>
                        <a:buNone/>
                      </a:pPr>
                      <a:r>
                        <a:rPr lang="en" sz="70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56</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75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93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65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32</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r h="245745">
                <a:tc>
                  <a:txBody>
                    <a:bodyPr/>
                    <a:lstStyle/>
                    <a:p>
                      <a:pPr lvl="0" rtl="0">
                        <a:spcBef>
                          <a:spcPts val="0"/>
                        </a:spcBef>
                        <a:buNone/>
                      </a:pPr>
                      <a:r>
                        <a:rPr lang="en" sz="700"/>
                        <a:t>56</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58</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21</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65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47</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a:t>95</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c>
                  <a:txBody>
                    <a:bodyPr/>
                    <a:lstStyle/>
                    <a:p>
                      <a:pPr lvl="0" rtl="0">
                        <a:spcBef>
                          <a:spcPts val="0"/>
                        </a:spcBef>
                        <a:buNone/>
                      </a:pPr>
                      <a:r>
                        <a:rPr lang="en" sz="700" dirty="0"/>
                        <a:t>23</a:t>
                      </a:r>
                    </a:p>
                  </a:txBody>
                  <a:tcPr marL="68569" marR="68569" marT="71438" marB="71438">
                    <a:lnL w="12700" cap="flat" cmpd="sng">
                      <a:solidFill>
                        <a:srgbClr val="9E9E9E"/>
                      </a:solidFill>
                      <a:prstDash val="solid"/>
                      <a:round/>
                      <a:headEnd type="none" w="med" len="med"/>
                      <a:tailEnd type="none" w="med" len="med"/>
                    </a:lnL>
                    <a:lnR w="12700" cap="flat" cmpd="sng">
                      <a:solidFill>
                        <a:srgbClr val="9E9E9E"/>
                      </a:solidFill>
                      <a:prstDash val="solid"/>
                      <a:round/>
                      <a:headEnd type="none" w="med" len="med"/>
                      <a:tailEnd type="none" w="med" len="med"/>
                    </a:lnR>
                    <a:lnT w="12700" cap="flat" cmpd="sng">
                      <a:solidFill>
                        <a:srgbClr val="9E9E9E"/>
                      </a:solidFill>
                      <a:prstDash val="solid"/>
                      <a:round/>
                      <a:headEnd type="none" w="med" len="med"/>
                      <a:tailEnd type="none" w="med" len="med"/>
                    </a:lnT>
                    <a:lnB w="12700" cap="flat" cmpd="sng">
                      <a:solidFill>
                        <a:srgbClr val="9E9E9E"/>
                      </a:solidFill>
                      <a:prstDash val="solid"/>
                      <a:round/>
                      <a:headEnd type="none" w="med" len="med"/>
                      <a:tailEnd type="none" w="med" len="med"/>
                    </a:lnB>
                    <a:solidFill>
                      <a:srgbClr val="FFFFFF"/>
                    </a:solidFill>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prstGeom prst="rect">
            <a:avLst/>
          </a:prstGeom>
        </p:spPr>
        <p:txBody>
          <a:bodyPr vert="horz" lIns="68569" tIns="68569" rIns="68569" bIns="68569" rtlCol="0" anchor="t" anchorCtr="0">
            <a:noAutofit/>
          </a:bodyPr>
          <a:lstStyle/>
          <a:p>
            <a:r>
              <a:rPr lang="en" dirty="0" smtClean="0"/>
              <a:t>Input</a:t>
            </a:r>
            <a:endParaRPr lang="en" dirty="0"/>
          </a:p>
        </p:txBody>
      </p:sp>
      <p:sp>
        <p:nvSpPr>
          <p:cNvPr id="80" name="Shape 80"/>
          <p:cNvSpPr txBox="1">
            <a:spLocks noGrp="1"/>
          </p:cNvSpPr>
          <p:nvPr>
            <p:ph type="body" idx="1"/>
          </p:nvPr>
        </p:nvSpPr>
        <p:spPr>
          <a:prstGeom prst="rect">
            <a:avLst/>
          </a:prstGeom>
        </p:spPr>
        <p:txBody>
          <a:bodyPr vert="horz" lIns="68569" tIns="68569" rIns="68569" bIns="68569" rtlCol="0" anchor="t" anchorCtr="0">
            <a:noAutofit/>
          </a:bodyPr>
          <a:lstStyle/>
          <a:p>
            <a:pPr marL="514350" indent="-342900"/>
            <a:r>
              <a:rPr lang="en" sz="2100" dirty="0"/>
              <a:t>What is the input?</a:t>
            </a:r>
          </a:p>
          <a:p>
            <a:pPr marL="771525" lvl="1" indent="-257175"/>
            <a:r>
              <a:rPr lang="en" sz="1800" dirty="0"/>
              <a:t>extracted visual feature “channels” from patches: </a:t>
            </a:r>
          </a:p>
          <a:p>
            <a:pPr marL="1114425" lvl="2" indent="-257175"/>
            <a:r>
              <a:rPr lang="en" sz="1500" dirty="0"/>
              <a:t>depth values</a:t>
            </a:r>
          </a:p>
          <a:p>
            <a:pPr marL="1114425" lvl="2" indent="-257175"/>
            <a:r>
              <a:rPr lang="en" sz="1500" dirty="0"/>
              <a:t>X, Y, Z of geometric normal vectors</a:t>
            </a:r>
          </a:p>
          <a:p>
            <a:pPr marL="514350" indent="-342900"/>
            <a:r>
              <a:rPr lang="en" sz="2100" dirty="0"/>
              <a:t>What is the resolution?</a:t>
            </a:r>
          </a:p>
          <a:p>
            <a:pPr marL="771525" lvl="1" indent="-257175"/>
            <a:r>
              <a:rPr lang="en" sz="1800" dirty="0"/>
              <a:t>image in 640x480 </a:t>
            </a:r>
            <a:r>
              <a:rPr lang="en-US" sz="1800" dirty="0"/>
              <a:t>range</a:t>
            </a:r>
            <a:r>
              <a:rPr lang="en" sz="1800" dirty="0"/>
              <a:t>(fixed)</a:t>
            </a:r>
          </a:p>
          <a:p>
            <a:pPr marL="771525" lvl="1" indent="-257175"/>
            <a:r>
              <a:rPr lang="en" sz="1800" dirty="0"/>
              <a:t>patches in 120x80 pixels (fixed)</a:t>
            </a:r>
          </a:p>
          <a:p>
            <a:pPr marL="514350" indent="-342900"/>
            <a:r>
              <a:rPr lang="en" sz="2100" dirty="0"/>
              <a:t>What are patches?</a:t>
            </a:r>
          </a:p>
          <a:p>
            <a:pPr marL="771525" lvl="1" indent="-257175"/>
            <a:r>
              <a:rPr lang="en" sz="1800" dirty="0"/>
              <a:t>randomly selected regions of pixels from an image</a:t>
            </a:r>
          </a:p>
        </p:txBody>
      </p:sp>
    </p:spTree>
    <p:extLst>
      <p:ext uri="{BB962C8B-B14F-4D97-AF65-F5344CB8AC3E}">
        <p14:creationId xmlns:p14="http://schemas.microsoft.com/office/powerpoint/2010/main" val="1061730690"/>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2246</Words>
  <Application>Microsoft Office PowerPoint</Application>
  <PresentationFormat>Custom</PresentationFormat>
  <Paragraphs>594</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References</vt:lpstr>
      <vt:lpstr>Outline</vt:lpstr>
      <vt:lpstr>Short Description</vt:lpstr>
      <vt:lpstr>Background &amp; Importance</vt:lpstr>
      <vt:lpstr>Input</vt:lpstr>
      <vt:lpstr>Image Channels</vt:lpstr>
      <vt:lpstr>Each Image Will Look Like This</vt:lpstr>
      <vt:lpstr>Input</vt:lpstr>
      <vt:lpstr>Patches</vt:lpstr>
      <vt:lpstr>What Are They Trying to Predict</vt:lpstr>
      <vt:lpstr>Formulate the Problem: Labels</vt:lpstr>
      <vt:lpstr>Training Set</vt:lpstr>
      <vt:lpstr>Training Set</vt:lpstr>
      <vt:lpstr>Test Set</vt:lpstr>
      <vt:lpstr>Test Set</vt:lpstr>
      <vt:lpstr>What is Random Regression Forest?</vt:lpstr>
      <vt:lpstr>What is Random Regression Forest?</vt:lpstr>
      <vt:lpstr>What is Random Regression Forest?</vt:lpstr>
      <vt:lpstr>Random Forest in This Application</vt:lpstr>
      <vt:lpstr>What They Actually Do</vt:lpstr>
      <vt:lpstr>What They Actually Do</vt:lpstr>
      <vt:lpstr>What They Actually Do</vt:lpstr>
      <vt:lpstr>What They Actually Do</vt:lpstr>
      <vt:lpstr>What They Actually Do</vt:lpstr>
      <vt:lpstr>Summary of the Algorithm</vt:lpstr>
      <vt:lpstr>Construction of the Forest</vt:lpstr>
      <vt:lpstr>Construction of a Tree (in the Forest)</vt:lpstr>
      <vt:lpstr>Construction of a Tree (in the Forest)</vt:lpstr>
      <vt:lpstr>Construction of a Tree (in the Forest)</vt:lpstr>
      <vt:lpstr>Construction of a Tree (in the Forest)</vt:lpstr>
      <vt:lpstr>Construction of the Forest</vt:lpstr>
      <vt:lpstr>Construction of the Forest</vt:lpstr>
      <vt:lpstr>Experiments: Deal with Outliers  </vt:lpstr>
      <vt:lpstr>Results</vt:lpstr>
      <vt:lpstr>Real-Time Performance</vt:lpstr>
      <vt:lpstr>Discussion</vt:lpstr>
      <vt:lpstr>Question and Answer</vt:lpstr>
      <vt:lpstr>Additional Figures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Time Head Pose Estimation with Random Regression Forests</dc:title>
  <dc:creator>Patikorn, Thanaporn</dc:creator>
  <cp:lastModifiedBy>Ruiz</cp:lastModifiedBy>
  <cp:revision>44</cp:revision>
  <dcterms:modified xsi:type="dcterms:W3CDTF">2016-02-16T20:30:26Z</dcterms:modified>
</cp:coreProperties>
</file>