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  <p:sldId id="272" r:id="rId18"/>
    <p:sldId id="274" r:id="rId19"/>
    <p:sldId id="275" r:id="rId20"/>
    <p:sldId id="276" r:id="rId21"/>
    <p:sldId id="277" r:id="rId22"/>
    <p:sldId id="278" r:id="rId23"/>
    <p:sldId id="273" r:id="rId2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82" autoAdjust="0"/>
  </p:normalViewPr>
  <p:slideViewPr>
    <p:cSldViewPr snapToGrid="0" snapToObjects="1">
      <p:cViewPr varScale="1">
        <p:scale>
          <a:sx n="115" d="100"/>
          <a:sy n="115" d="100"/>
        </p:scale>
        <p:origin x="-427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26412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ci.drexel.edu/hi/hi-kdd2014/morning_1.pd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dirty="0" smtClean="0"/>
              <a:t>Temporal Event Sequence Mining for Glioblastoma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Survival Prediction</a:t>
            </a: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000"/>
              <a:t>Patients survive for </a:t>
            </a:r>
            <a:r>
              <a:rPr lang="en" sz="1000" b="1"/>
              <a:t>less</a:t>
            </a:r>
            <a:r>
              <a:rPr lang="en" sz="1000"/>
              <a:t> than a year if the mRNA expression of the GABRA1 gene is between -1 and -1.5  and </a:t>
            </a:r>
            <a:r>
              <a:rPr lang="en" sz="1000" b="1"/>
              <a:t>longer</a:t>
            </a:r>
            <a:r>
              <a:rPr lang="en" sz="1000"/>
              <a:t> than a year if mRNA expression levels are between -1 and 1</a:t>
            </a:r>
          </a:p>
          <a:p>
            <a:pPr>
              <a:spcBef>
                <a:spcPts val="0"/>
              </a:spcBef>
              <a:buNone/>
            </a:pPr>
            <a:r>
              <a:rPr lang="en" sz="1000"/>
              <a:t>Higher GABRA1 gene expression is associated with `Neural' subtype of GBM and according to medical experts, patients in this category usually have longer survival periods. Hemizygous deletion of GABRA1 gene has also been observed to have a positive influence on survival.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Paper </a:t>
            </a:r>
            <a:r>
              <a:rPr lang="en" sz="1100" dirty="0" smtClean="0"/>
              <a:t>Available at: </a:t>
            </a:r>
            <a:r>
              <a:rPr lang="en" sz="1100" u="sng" dirty="0" smtClean="0">
                <a:solidFill>
                  <a:schemeClr val="hlink"/>
                </a:solidFill>
                <a:hlinkClick r:id="rId3"/>
              </a:rPr>
              <a:t>http://cci.drexel.edu/hi/hi-kdd2014/morning_1.pdf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explain what this means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200"/>
              <a:t>Explain this: [A glioma is a type of tumor that starts in the brain or spine. It is called a glioma because it arises from glial cells. The most common site of gliomas is the brain.Gliomas make up about 30% of all brain and central nervous system tumors and 80% of all malignant brain tumors.]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200"/>
              <a:t>This extreme mortality rate, where none have a long-term survival, has drawn significant attention to improving treatment for these tumors.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371600" lvl="2" indent="-342900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" sz="1800" dirty="0"/>
              <a:t>drugs prescribed along with their dosage, therapy type, radiation type, radiation dosage, and start and end dates for the treatment. We model this data as a graph where nodes are of two types: `patient node' &amp; `treatment type node' and edges are also of two types: `prescription edge' &amp; `sequence edge</a:t>
            </a:r>
            <a:r>
              <a:rPr lang="en" sz="1800" dirty="0" smtClean="0"/>
              <a:t>'.</a:t>
            </a:r>
            <a:endParaRPr lang="en-US" sz="1800" dirty="0" smtClean="0"/>
          </a:p>
          <a:p>
            <a:pPr marL="1371600" lvl="2" indent="-342900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1800" dirty="0" smtClean="0"/>
              <a:t>TCGA=The Cancer Genome Atlas</a:t>
            </a:r>
            <a:endParaRPr lang="en" sz="18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ta.org/brain-tumor-information/types-of-tumors/glioblastoma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549006" y="902811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sz="2400" b="0" dirty="0" smtClean="0">
                <a:solidFill>
                  <a:schemeClr val="tx2"/>
                </a:solidFill>
              </a:rPr>
              <a:t>CS 548 Spring 2015</a:t>
            </a:r>
            <a:br>
              <a:rPr lang="en-US" sz="2400" b="0" dirty="0" smtClean="0">
                <a:solidFill>
                  <a:schemeClr val="tx2"/>
                </a:solidFill>
              </a:rPr>
            </a:br>
            <a:r>
              <a:rPr lang="en" sz="1600" b="0" dirty="0" smtClean="0">
                <a:solidFill>
                  <a:schemeClr val="tx2"/>
                </a:solidFill>
              </a:rPr>
              <a:t>Showcase </a:t>
            </a:r>
            <a:r>
              <a:rPr lang="en" sz="1600" b="0" dirty="0">
                <a:solidFill>
                  <a:schemeClr val="tx2"/>
                </a:solidFill>
              </a:rPr>
              <a:t>by Pankaj Didwania, Sarah Schultz, Mingchen </a:t>
            </a:r>
            <a:r>
              <a:rPr lang="en" sz="1600" b="0" dirty="0" smtClean="0">
                <a:solidFill>
                  <a:schemeClr val="tx2"/>
                </a:solidFill>
              </a:rPr>
              <a:t>Xie</a:t>
            </a:r>
            <a:r>
              <a:rPr lang="en-US" sz="1600" b="0" dirty="0" smtClean="0">
                <a:solidFill>
                  <a:schemeClr val="tx2"/>
                </a:solidFill>
              </a:rPr>
              <a:t/>
            </a:r>
            <a:br>
              <a:rPr lang="en-US" sz="1600" b="0" dirty="0" smtClean="0">
                <a:solidFill>
                  <a:schemeClr val="tx2"/>
                </a:solidFill>
              </a:rPr>
            </a:br>
            <a:r>
              <a:rPr lang="en-US" sz="2400" b="0" dirty="0" smtClean="0">
                <a:solidFill>
                  <a:schemeClr val="tx2"/>
                </a:solidFill>
              </a:rPr>
              <a:t/>
            </a:r>
            <a:br>
              <a:rPr lang="en-US" sz="2400" b="0" dirty="0" smtClean="0">
                <a:solidFill>
                  <a:schemeClr val="tx2"/>
                </a:solidFill>
              </a:rPr>
            </a:br>
            <a:r>
              <a:rPr lang="en-US" sz="2000" b="0" dirty="0" smtClean="0">
                <a:solidFill>
                  <a:schemeClr val="tx2"/>
                </a:solidFill>
              </a:rPr>
              <a:t>Showcasing Work by </a:t>
            </a:r>
            <a:r>
              <a:rPr lang="en-US" sz="2000" b="0" dirty="0" err="1">
                <a:solidFill>
                  <a:schemeClr val="tx2"/>
                </a:solidFill>
              </a:rPr>
              <a:t>Malhotra</a:t>
            </a:r>
            <a:r>
              <a:rPr lang="en-US" sz="2000" b="0" dirty="0">
                <a:solidFill>
                  <a:schemeClr val="tx2"/>
                </a:solidFill>
              </a:rPr>
              <a:t>, </a:t>
            </a:r>
            <a:r>
              <a:rPr lang="en-US" sz="2000" b="0" dirty="0" err="1">
                <a:solidFill>
                  <a:schemeClr val="tx2"/>
                </a:solidFill>
              </a:rPr>
              <a:t>Chau</a:t>
            </a:r>
            <a:r>
              <a:rPr lang="en-US" sz="2000" b="0" dirty="0">
                <a:solidFill>
                  <a:schemeClr val="tx2"/>
                </a:solidFill>
              </a:rPr>
              <a:t>, Sun, </a:t>
            </a:r>
            <a:r>
              <a:rPr lang="en-US" sz="2000" b="0" dirty="0" err="1">
                <a:solidFill>
                  <a:schemeClr val="tx2"/>
                </a:solidFill>
              </a:rPr>
              <a:t>Hadjipanayis</a:t>
            </a:r>
            <a:r>
              <a:rPr lang="en-US" sz="2000" b="0" dirty="0">
                <a:solidFill>
                  <a:schemeClr val="tx2"/>
                </a:solidFill>
              </a:rPr>
              <a:t>, &amp; </a:t>
            </a:r>
            <a:r>
              <a:rPr lang="en-US" sz="2000" b="0" dirty="0" err="1">
                <a:solidFill>
                  <a:schemeClr val="tx2"/>
                </a:solidFill>
              </a:rPr>
              <a:t>Navathe</a:t>
            </a:r>
            <a:r>
              <a:rPr lang="en-US" sz="2000" b="0" dirty="0" smtClean="0">
                <a:solidFill>
                  <a:schemeClr val="tx2"/>
                </a:solidFill>
              </a:rPr>
              <a:t> on</a:t>
            </a:r>
            <a:endParaRPr lang="en" sz="2000" b="0" dirty="0">
              <a:solidFill>
                <a:schemeClr val="tx2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49006" y="2216426"/>
            <a:ext cx="7772400" cy="784799"/>
          </a:xfrm>
        </p:spPr>
        <p:txBody>
          <a:bodyPr/>
          <a:lstStyle/>
          <a:p>
            <a:pPr lvl="0">
              <a:buClr>
                <a:schemeClr val="dk1"/>
              </a:buClr>
              <a:buSzPct val="25000"/>
            </a:pPr>
            <a:r>
              <a:rPr lang="en" b="1" dirty="0">
                <a:solidFill>
                  <a:schemeClr val="bg1"/>
                </a:solidFill>
              </a:rPr>
              <a:t>Temporal Event Sequence Mining for Glioblastoma</a:t>
            </a:r>
          </a:p>
          <a:p>
            <a:pPr lvl="0"/>
            <a:r>
              <a:rPr lang="en" b="1" dirty="0">
                <a:solidFill>
                  <a:schemeClr val="bg1"/>
                </a:solidFill>
              </a:rPr>
              <a:t>Survival Prediction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656366" y="3174824"/>
            <a:ext cx="1892301" cy="176457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Sequential Pattern Mining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Sequence of drugs/radiation prescribed.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Time of drug prescription.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9FC5E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975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 Sequences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8375" y="1100350"/>
            <a:ext cx="4795388" cy="37257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467686" y="4830925"/>
            <a:ext cx="6129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Figure </a:t>
            </a:r>
            <a:r>
              <a:rPr lang="en-US" dirty="0">
                <a:solidFill>
                  <a:schemeClr val="bg1"/>
                </a:solidFill>
              </a:rPr>
              <a:t>taken from (</a:t>
            </a:r>
            <a:r>
              <a:rPr lang="en-US" dirty="0" err="1">
                <a:solidFill>
                  <a:schemeClr val="bg1"/>
                </a:solidFill>
              </a:rPr>
              <a:t>Malhotra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Chau</a:t>
            </a:r>
            <a:r>
              <a:rPr lang="en-US" dirty="0">
                <a:solidFill>
                  <a:schemeClr val="bg1"/>
                </a:solidFill>
              </a:rPr>
              <a:t>, Sun, </a:t>
            </a:r>
            <a:r>
              <a:rPr lang="en-US" dirty="0" err="1">
                <a:solidFill>
                  <a:schemeClr val="bg1"/>
                </a:solidFill>
              </a:rPr>
              <a:t>Hadjipanayis</a:t>
            </a:r>
            <a:r>
              <a:rPr lang="en-US" dirty="0">
                <a:solidFill>
                  <a:schemeClr val="bg1"/>
                </a:solidFill>
              </a:rPr>
              <a:t>, &amp; </a:t>
            </a:r>
            <a:r>
              <a:rPr lang="en-US" dirty="0" err="1">
                <a:solidFill>
                  <a:schemeClr val="bg1"/>
                </a:solidFill>
              </a:rPr>
              <a:t>Navathe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2014)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Modeling Pipeline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7700" y="1063378"/>
            <a:ext cx="4920007" cy="371257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467686" y="4819586"/>
            <a:ext cx="6129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Figure </a:t>
            </a:r>
            <a:r>
              <a:rPr lang="en-US" dirty="0">
                <a:solidFill>
                  <a:schemeClr val="bg1"/>
                </a:solidFill>
              </a:rPr>
              <a:t>taken from (</a:t>
            </a:r>
            <a:r>
              <a:rPr lang="en-US" dirty="0" err="1">
                <a:solidFill>
                  <a:schemeClr val="bg1"/>
                </a:solidFill>
              </a:rPr>
              <a:t>Malhotra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Chau</a:t>
            </a:r>
            <a:r>
              <a:rPr lang="en-US" dirty="0">
                <a:solidFill>
                  <a:schemeClr val="bg1"/>
                </a:solidFill>
              </a:rPr>
              <a:t>, Sun, </a:t>
            </a:r>
            <a:r>
              <a:rPr lang="en-US" dirty="0" err="1">
                <a:solidFill>
                  <a:schemeClr val="bg1"/>
                </a:solidFill>
              </a:rPr>
              <a:t>Hadjipanayis</a:t>
            </a:r>
            <a:r>
              <a:rPr lang="en-US" dirty="0">
                <a:solidFill>
                  <a:schemeClr val="bg1"/>
                </a:solidFill>
              </a:rPr>
              <a:t>, &amp; </a:t>
            </a:r>
            <a:r>
              <a:rPr lang="en-US" dirty="0" err="1">
                <a:solidFill>
                  <a:schemeClr val="bg1"/>
                </a:solidFill>
              </a:rPr>
              <a:t>Navathe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2014)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200"/>
              <a:t>Predictive Modeling Pipeline - Algorithm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3225" y="1310362"/>
            <a:ext cx="4505325" cy="35718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467686" y="4830925"/>
            <a:ext cx="6129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Figure </a:t>
            </a:r>
            <a:r>
              <a:rPr lang="en-US" dirty="0">
                <a:solidFill>
                  <a:schemeClr val="bg1"/>
                </a:solidFill>
              </a:rPr>
              <a:t>taken from (</a:t>
            </a:r>
            <a:r>
              <a:rPr lang="en-US" dirty="0" err="1">
                <a:solidFill>
                  <a:schemeClr val="bg1"/>
                </a:solidFill>
              </a:rPr>
              <a:t>Malhotra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Chau</a:t>
            </a:r>
            <a:r>
              <a:rPr lang="en-US" dirty="0">
                <a:solidFill>
                  <a:schemeClr val="bg1"/>
                </a:solidFill>
              </a:rPr>
              <a:t>, Sun, </a:t>
            </a:r>
            <a:r>
              <a:rPr lang="en-US" dirty="0" err="1">
                <a:solidFill>
                  <a:schemeClr val="bg1"/>
                </a:solidFill>
              </a:rPr>
              <a:t>Hadjipanayis</a:t>
            </a:r>
            <a:r>
              <a:rPr lang="en-US" dirty="0">
                <a:solidFill>
                  <a:schemeClr val="bg1"/>
                </a:solidFill>
              </a:rPr>
              <a:t>, &amp; </a:t>
            </a:r>
            <a:r>
              <a:rPr lang="en-US" dirty="0" err="1">
                <a:solidFill>
                  <a:schemeClr val="bg1"/>
                </a:solidFill>
              </a:rPr>
              <a:t>Navathe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2014)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Feature Construction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/>
              <a:t>The clinical and the genomic datasets consists of both numeric and categorical data types.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/>
              <a:t>To standardize the data set the dataset was converted into a binary feature matrix.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/>
              <a:t>This was achieved by using the categorical data values as features in the feature vector and creating bins for numeric features such as Age, KPS scores, mRNA expression z-scores, etc.</a:t>
            </a:r>
          </a:p>
          <a:p>
            <a:pPr marL="457200" lvl="0" indent="-3429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/>
              <a:t>E.g Age (in years) which was a numeric value was represented as 4 bins `Age &lt; 25' , `25 &lt; Age &lt; 50', `50 &lt; Age &lt; 75' and 'Age &gt; 75' which were treated as features.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Feature Construction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 dirty="0"/>
              <a:t>Significant sequence patterns are identified that were obtained in sequential mining module in the feature vector.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 dirty="0"/>
              <a:t>Each significant treatment pattern is treated as a feature.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 dirty="0"/>
              <a:t>Patients who exactly received that treatment = 1; Rest = 0.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 dirty="0"/>
              <a:t>The target variable in our study is constructed based on the patient's survival period.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 dirty="0"/>
              <a:t>`days to death' = number of days between the date of diagnosis and the death of the patient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 dirty="0"/>
              <a:t>`days to last follow up' = the number of days between the date of diagnosis and the date of the last follow up with the clinician.</a:t>
            </a:r>
          </a:p>
          <a:p>
            <a:pPr>
              <a:spcBef>
                <a:spcPts val="0"/>
              </a:spcBef>
              <a:buNone/>
            </a:pPr>
            <a:endParaRPr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Feature Construction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 dirty="0"/>
              <a:t>For deceased patients `days to death' is the indicator of the survival period.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 dirty="0"/>
              <a:t>Deceased patients who survived for more than a year are assigned a target variable of `</a:t>
            </a:r>
            <a:r>
              <a:rPr lang="en" sz="2000" dirty="0" smtClean="0"/>
              <a:t>1’</a:t>
            </a:r>
            <a:r>
              <a:rPr lang="en-US" sz="2000" dirty="0" smtClean="0"/>
              <a:t> </a:t>
            </a:r>
            <a:r>
              <a:rPr lang="en" sz="2000" dirty="0" smtClean="0"/>
              <a:t>those </a:t>
            </a:r>
            <a:r>
              <a:rPr lang="en" sz="2000" dirty="0"/>
              <a:t>who survived for less than a year are assigned `0'.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 dirty="0"/>
              <a:t>For living </a:t>
            </a:r>
            <a:r>
              <a:rPr lang="en" sz="2000" dirty="0" smtClean="0"/>
              <a:t>patients</a:t>
            </a:r>
            <a:r>
              <a:rPr lang="en-US" sz="2000" dirty="0" smtClean="0"/>
              <a:t> </a:t>
            </a:r>
            <a:r>
              <a:rPr lang="en" sz="2000" dirty="0" smtClean="0"/>
              <a:t>if </a:t>
            </a:r>
            <a:r>
              <a:rPr lang="en" sz="2000" dirty="0"/>
              <a:t>the `days to last follow up' is greater than a year then we assign them a target variable of `</a:t>
            </a:r>
            <a:r>
              <a:rPr lang="en" sz="2000" dirty="0" smtClean="0"/>
              <a:t>1’</a:t>
            </a:r>
            <a:r>
              <a:rPr lang="en-US" sz="2000" dirty="0"/>
              <a:t> </a:t>
            </a:r>
            <a:r>
              <a:rPr lang="en" sz="2000" dirty="0" smtClean="0"/>
              <a:t>else </a:t>
            </a:r>
            <a:r>
              <a:rPr lang="en" sz="2000" dirty="0"/>
              <a:t>we discard that patient since we cannot positively conclude anything about the survival period.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dirty="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Total Number of Patients: 300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Classified in two categories:</a:t>
            </a:r>
          </a:p>
          <a:p>
            <a:pPr marL="9144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Surviving Less Than a Year</a:t>
            </a:r>
          </a:p>
          <a:p>
            <a:pPr marL="9144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Surviving More Than a Year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For this study there are three domains of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features `Clinical' , `Genomic' and `Treatment'.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 </a:t>
            </a: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2125" y="1534550"/>
            <a:ext cx="5249525" cy="25275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03762" y="4830925"/>
            <a:ext cx="6129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Table </a:t>
            </a:r>
            <a:r>
              <a:rPr lang="en-US" dirty="0">
                <a:solidFill>
                  <a:schemeClr val="bg1"/>
                </a:solidFill>
              </a:rPr>
              <a:t>taken from (</a:t>
            </a:r>
            <a:r>
              <a:rPr lang="en-US" dirty="0" err="1">
                <a:solidFill>
                  <a:schemeClr val="bg1"/>
                </a:solidFill>
              </a:rPr>
              <a:t>Malhotra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Chau</a:t>
            </a:r>
            <a:r>
              <a:rPr lang="en-US" dirty="0">
                <a:solidFill>
                  <a:schemeClr val="bg1"/>
                </a:solidFill>
              </a:rPr>
              <a:t>, Sun, </a:t>
            </a:r>
            <a:r>
              <a:rPr lang="en-US" dirty="0" err="1">
                <a:solidFill>
                  <a:schemeClr val="bg1"/>
                </a:solidFill>
              </a:rPr>
              <a:t>Hadjipanayis</a:t>
            </a:r>
            <a:r>
              <a:rPr lang="en-US" dirty="0">
                <a:solidFill>
                  <a:schemeClr val="bg1"/>
                </a:solidFill>
              </a:rPr>
              <a:t>, &amp; </a:t>
            </a:r>
            <a:r>
              <a:rPr lang="en-US" dirty="0" err="1">
                <a:solidFill>
                  <a:schemeClr val="bg1"/>
                </a:solidFill>
              </a:rPr>
              <a:t>Navathe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2014)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41840" y="4062100"/>
            <a:ext cx="2189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C-statistic- same as AUC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Analysis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/>
              <a:t>GABRA1 gene is indicative of survival rate</a:t>
            </a:r>
          </a:p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/>
              <a:t>Older patients, especially the ones above the age of 75, have lesser chance of surviving for more than a year.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90000"/>
              <a:buFont typeface="Arial"/>
              <a:buChar char="●"/>
            </a:pPr>
            <a:r>
              <a:rPr lang="en" sz="2000"/>
              <a:t>Standard first line of treatment for GBM patients consists of chemotherapy with Temodar coupled with radiation therapy.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90000"/>
              <a:buFont typeface="Courier New"/>
              <a:buChar char="o"/>
            </a:pPr>
            <a:r>
              <a:rPr lang="en" sz="2000"/>
              <a:t>Found that radiation by itself as second treatment led to lower survival rate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90000"/>
              <a:buFont typeface="Arial"/>
              <a:buChar char="●"/>
            </a:pPr>
            <a:r>
              <a:rPr lang="en" sz="2000"/>
              <a:t>A positive influence on survival was observed with Procarbazine when prescribed second in the treatment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10698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dirty="0"/>
              <a:t>Main paper:</a:t>
            </a:r>
          </a:p>
          <a:p>
            <a:pPr lvl="0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lang="en" sz="1400" dirty="0">
                <a:solidFill>
                  <a:srgbClr val="FFFFFF"/>
                </a:solidFill>
              </a:rPr>
              <a:t>Malhotra, K., Chau, D. H., Sun, J., Hadjipanayis, C., &amp; Navathe, S. B. </a:t>
            </a:r>
            <a:r>
              <a:rPr lang="en-US" sz="1400" dirty="0" smtClean="0">
                <a:solidFill>
                  <a:srgbClr val="FFFFFF"/>
                </a:solidFill>
              </a:rPr>
              <a:t>“</a:t>
            </a:r>
            <a:r>
              <a:rPr lang="en" sz="1400" dirty="0" smtClean="0">
                <a:solidFill>
                  <a:srgbClr val="FFFFFF"/>
                </a:solidFill>
              </a:rPr>
              <a:t>Temporal </a:t>
            </a:r>
            <a:r>
              <a:rPr lang="en" sz="1400" dirty="0">
                <a:solidFill>
                  <a:srgbClr val="FFFFFF"/>
                </a:solidFill>
              </a:rPr>
              <a:t>Event Sequence Mining for Glioblastoma Survival </a:t>
            </a:r>
            <a:r>
              <a:rPr lang="en" sz="1400" dirty="0" smtClean="0">
                <a:solidFill>
                  <a:srgbClr val="FFFFFF"/>
                </a:solidFill>
              </a:rPr>
              <a:t>Prediction</a:t>
            </a:r>
            <a:r>
              <a:rPr lang="en-US" sz="1400" dirty="0" smtClean="0">
                <a:solidFill>
                  <a:srgbClr val="FFFFFF"/>
                </a:solidFill>
              </a:rPr>
              <a:t>”</a:t>
            </a:r>
            <a:r>
              <a:rPr lang="en" sz="1400" dirty="0" smtClean="0">
                <a:solidFill>
                  <a:srgbClr val="FFFFFF"/>
                </a:solidFill>
              </a:rPr>
              <a:t> </a:t>
            </a:r>
            <a:r>
              <a:rPr lang="en" sz="1400" dirty="0">
                <a:solidFill>
                  <a:srgbClr val="FFFFFF"/>
                </a:solidFill>
              </a:rPr>
              <a:t>in </a:t>
            </a:r>
            <a:r>
              <a:rPr lang="en" sz="1400" i="1" dirty="0">
                <a:solidFill>
                  <a:srgbClr val="FFFFFF"/>
                </a:solidFill>
              </a:rPr>
              <a:t>Proceedings of the ACM SIGKDD Workshop on Health </a:t>
            </a:r>
            <a:r>
              <a:rPr lang="en" sz="1400" i="1" dirty="0" smtClean="0">
                <a:solidFill>
                  <a:srgbClr val="FFFFFF"/>
                </a:solidFill>
              </a:rPr>
              <a:t>Informatics, </a:t>
            </a:r>
            <a:r>
              <a:rPr lang="en" sz="1400" dirty="0">
                <a:solidFill>
                  <a:srgbClr val="FFFFFF"/>
                </a:solidFill>
              </a:rPr>
              <a:t>New York, </a:t>
            </a:r>
            <a:r>
              <a:rPr lang="en" sz="1400" dirty="0" smtClean="0">
                <a:solidFill>
                  <a:srgbClr val="FFFFFF"/>
                </a:solidFill>
              </a:rPr>
              <a:t>NY</a:t>
            </a:r>
            <a:r>
              <a:rPr lang="en-US" sz="1400" dirty="0" smtClean="0">
                <a:solidFill>
                  <a:srgbClr val="FFFFFF"/>
                </a:solidFill>
              </a:rPr>
              <a:t>, 2014.</a:t>
            </a:r>
            <a:endParaRPr lang="en" sz="1400" dirty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 dirty="0"/>
          </a:p>
          <a:p>
            <a:pPr rtl="0">
              <a:spcBef>
                <a:spcPts val="0"/>
              </a:spcBef>
              <a:buNone/>
            </a:pPr>
            <a:r>
              <a:rPr lang="en" sz="1800" dirty="0"/>
              <a:t>Other sources</a:t>
            </a:r>
            <a:r>
              <a:rPr lang="en" sz="1800" dirty="0" smtClean="0"/>
              <a:t>:</a:t>
            </a:r>
            <a:endParaRPr lang="en-US" sz="1800" dirty="0" smtClean="0"/>
          </a:p>
          <a:p>
            <a:pPr rtl="0">
              <a:spcBef>
                <a:spcPts val="0"/>
              </a:spcBef>
              <a:buNone/>
            </a:pPr>
            <a:endParaRPr lang="en" sz="1800" dirty="0"/>
          </a:p>
          <a:p>
            <a:pPr rtl="0">
              <a:spcBef>
                <a:spcPts val="0"/>
              </a:spcBef>
              <a:buNone/>
            </a:pPr>
            <a:r>
              <a:rPr lang="en" sz="1400" dirty="0"/>
              <a:t>American Brain Tumor </a:t>
            </a:r>
            <a:r>
              <a:rPr lang="en" sz="1400" dirty="0" smtClean="0"/>
              <a:t>Association</a:t>
            </a:r>
            <a:r>
              <a:rPr lang="en-US" sz="1400" dirty="0" smtClean="0"/>
              <a:t>, (2014), </a:t>
            </a:r>
            <a:r>
              <a:rPr lang="en-US" sz="1400" i="1" dirty="0" smtClean="0"/>
              <a:t>Glioblastoma (GBM)</a:t>
            </a:r>
            <a:r>
              <a:rPr lang="en-US" sz="1400" dirty="0" smtClean="0"/>
              <a:t> [Online],</a:t>
            </a:r>
            <a:r>
              <a:rPr lang="en" sz="1400" dirty="0" smtClean="0"/>
              <a:t> </a:t>
            </a:r>
            <a:r>
              <a:rPr lang="en-US" sz="1400" dirty="0" smtClean="0"/>
              <a:t>Available: </a:t>
            </a:r>
            <a:r>
              <a:rPr lang="en" sz="1400" dirty="0" smtClean="0">
                <a:hlinkClick r:id="rId3"/>
              </a:rPr>
              <a:t>http</a:t>
            </a:r>
            <a:r>
              <a:rPr lang="en" sz="1400" dirty="0">
                <a:hlinkClick r:id="rId3"/>
              </a:rPr>
              <a:t>://</a:t>
            </a:r>
            <a:r>
              <a:rPr lang="en" sz="1400" dirty="0" smtClean="0">
                <a:hlinkClick r:id="rId3"/>
              </a:rPr>
              <a:t>www.abta.org/brain-tumor-information/types-of-tumors/glioblastoma.html</a:t>
            </a:r>
            <a:endParaRPr lang="en-US" sz="1400" dirty="0" smtClean="0"/>
          </a:p>
          <a:p>
            <a:pPr rtl="0">
              <a:spcBef>
                <a:spcPts val="0"/>
              </a:spcBef>
              <a:buNone/>
            </a:pPr>
            <a:endParaRPr lang="en-US" sz="1400" dirty="0"/>
          </a:p>
          <a:p>
            <a:r>
              <a:rPr lang="en-US" sz="1400" dirty="0" smtClean="0"/>
              <a:t>N.R. </a:t>
            </a:r>
            <a:r>
              <a:rPr lang="en-US" sz="1400" dirty="0"/>
              <a:t>Cooke, </a:t>
            </a:r>
            <a:r>
              <a:rPr lang="en-US" sz="1400" dirty="0" smtClean="0"/>
              <a:t>“Use </a:t>
            </a:r>
            <a:r>
              <a:rPr lang="en-US" sz="1400" dirty="0"/>
              <a:t>and misuse of the receiver operating characteristic </a:t>
            </a:r>
            <a:r>
              <a:rPr lang="en-US" sz="1400" dirty="0" smtClean="0"/>
              <a:t>curve.” </a:t>
            </a:r>
            <a:r>
              <a:rPr lang="en-US" sz="1400" i="1" dirty="0" smtClean="0"/>
              <a:t>Circulation </a:t>
            </a:r>
            <a:r>
              <a:rPr lang="en-US" sz="1400" dirty="0" smtClean="0"/>
              <a:t>vol. 115, no. 7 pp. 928-935, 2007.</a:t>
            </a:r>
          </a:p>
          <a:p>
            <a:pPr rtl="0">
              <a:spcBef>
                <a:spcPts val="0"/>
              </a:spcBef>
              <a:buNone/>
            </a:pPr>
            <a:endParaRPr lang="en-US" sz="1400" dirty="0"/>
          </a:p>
          <a:p>
            <a:pPr rtl="0">
              <a:spcBef>
                <a:spcPts val="0"/>
              </a:spcBef>
              <a:buNone/>
            </a:pPr>
            <a:endParaRPr lang="en-US" sz="1400" dirty="0" smtClean="0"/>
          </a:p>
          <a:p>
            <a:endParaRPr lang="en" sz="11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Of the genomic features patient's age is the only clinical feature, which was selected by the model.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marL="457200" lvl="0" indent="-3810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Amongst the treatment patterns, prescription of radiation therapy, CCNU and Procarbazine followed by stoppage of treatment seemed to influence survival.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Moving forward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This is a preliminary step in finding treatment guidance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Currently the treatment patterns consist of the drug names and their event of prescription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In the future enhance the model with more features: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400"/>
              <a:t>gap between prescription of drugs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400"/>
              <a:t>overlapping therapies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400"/>
              <a:t>filtering clinically insignificant patterns at an early stage, etc.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710847"/>
            <a:ext cx="3657600" cy="260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2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 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7025" y="1459075"/>
            <a:ext cx="5238750" cy="33718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467686" y="4830925"/>
            <a:ext cx="6129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Figure </a:t>
            </a:r>
            <a:r>
              <a:rPr lang="en-US" dirty="0">
                <a:solidFill>
                  <a:schemeClr val="bg1"/>
                </a:solidFill>
              </a:rPr>
              <a:t>taken from (</a:t>
            </a:r>
            <a:r>
              <a:rPr lang="en-US" dirty="0" err="1">
                <a:solidFill>
                  <a:schemeClr val="bg1"/>
                </a:solidFill>
              </a:rPr>
              <a:t>Malhotra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Chau</a:t>
            </a:r>
            <a:r>
              <a:rPr lang="en-US" dirty="0">
                <a:solidFill>
                  <a:schemeClr val="bg1"/>
                </a:solidFill>
              </a:rPr>
              <a:t>, Sun, </a:t>
            </a:r>
            <a:r>
              <a:rPr lang="en-US" dirty="0" err="1">
                <a:solidFill>
                  <a:schemeClr val="bg1"/>
                </a:solidFill>
              </a:rPr>
              <a:t>Hadjipanayis</a:t>
            </a:r>
            <a:r>
              <a:rPr lang="en-US" dirty="0">
                <a:solidFill>
                  <a:schemeClr val="bg1"/>
                </a:solidFill>
              </a:rPr>
              <a:t>, &amp; </a:t>
            </a:r>
            <a:r>
              <a:rPr lang="en-US" dirty="0" err="1">
                <a:solidFill>
                  <a:schemeClr val="bg1"/>
                </a:solidFill>
              </a:rPr>
              <a:t>Navathe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2014)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flow of this Showcase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Background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Authors’ Contribution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Data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Methods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Analysis and Results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Conclusion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Background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/>
              <a:t>What is Glioblastoma Multiforme (GBM)??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It is the most lethal type of brain cancer.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25000"/>
              <a:buFont typeface="Arial"/>
              <a:buChar char="●"/>
            </a:pPr>
            <a:r>
              <a:rPr lang="en" sz="2400"/>
              <a:t>It is biologically the most aggressive subtype of malignant gliomas.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From a clinical perspective, gliomas are divided into four grades and the most aggressive of these is GBM or grade IV glioma and is most common in humans.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Background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dirty="0"/>
              <a:t>Current treatment: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 sz="2400" dirty="0"/>
              <a:t>Surgical resection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Arial"/>
              <a:buChar char="-"/>
            </a:pPr>
            <a:r>
              <a:rPr lang="en" dirty="0"/>
              <a:t>Difficult to completely remove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 sz="2400" dirty="0"/>
              <a:t>Radiation therapy and chemotherapy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 sz="2400" dirty="0"/>
              <a:t>Oral medication Temodar</a:t>
            </a:r>
          </a:p>
          <a:p>
            <a:pPr rtl="0">
              <a:spcBef>
                <a:spcPts val="0"/>
              </a:spcBef>
              <a:buNone/>
            </a:pPr>
            <a:endParaRPr sz="2400" dirty="0"/>
          </a:p>
          <a:p>
            <a:pPr rtl="0">
              <a:spcBef>
                <a:spcPts val="0"/>
              </a:spcBef>
              <a:buNone/>
            </a:pPr>
            <a:r>
              <a:rPr lang="en-US" sz="2400" dirty="0" smtClean="0"/>
              <a:t>The median survival rate for</a:t>
            </a:r>
            <a:r>
              <a:rPr lang="en" sz="2400" dirty="0" smtClean="0"/>
              <a:t> GBM </a:t>
            </a:r>
            <a:r>
              <a:rPr lang="en-US" sz="2400" dirty="0" smtClean="0"/>
              <a:t>is one year</a:t>
            </a:r>
            <a:endParaRPr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" sz="3000" b="0" dirty="0"/>
              <a:t>This </a:t>
            </a:r>
            <a:r>
              <a:rPr lang="en" sz="3000" b="0" dirty="0" smtClean="0"/>
              <a:t>Paper</a:t>
            </a:r>
            <a:r>
              <a:rPr lang="en-US" sz="3000" b="0" baseline="30000" dirty="0" smtClean="0"/>
              <a:t>[1]</a:t>
            </a:r>
            <a:r>
              <a:rPr lang="en" sz="3000" b="0" dirty="0"/>
              <a:t> ’s</a:t>
            </a:r>
            <a:r>
              <a:rPr lang="en" sz="3000" b="0" baseline="30000" dirty="0" smtClean="0"/>
              <a:t> </a:t>
            </a:r>
            <a:r>
              <a:rPr lang="en" sz="3000" b="0" dirty="0"/>
              <a:t>Contribution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 dirty="0"/>
              <a:t>Formulate the problem of predicting </a:t>
            </a:r>
            <a:r>
              <a:rPr lang="en-US" sz="2400" dirty="0" smtClean="0"/>
              <a:t>which patients will survive more than a year</a:t>
            </a:r>
            <a:endParaRPr lang="en" sz="2400" dirty="0"/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 dirty="0"/>
              <a:t>Leverage the existing sequential pattern mining algorithms and tailor them to mine significant treatment patterns from the available treatment </a:t>
            </a:r>
            <a:r>
              <a:rPr lang="en" sz="2400" dirty="0" smtClean="0"/>
              <a:t>data</a:t>
            </a:r>
            <a:endParaRPr lang="en" sz="2400" dirty="0"/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 dirty="0"/>
              <a:t>Adopt a data driven approach to build and evaluate a predictive </a:t>
            </a:r>
            <a:r>
              <a:rPr lang="en" sz="2400" dirty="0" smtClean="0"/>
              <a:t>model</a:t>
            </a:r>
            <a:endParaRPr lang="en" sz="2400" dirty="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675035" y="4771960"/>
            <a:ext cx="4765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[1] 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Malhotra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Chau</a:t>
            </a:r>
            <a:r>
              <a:rPr lang="en-US" dirty="0">
                <a:solidFill>
                  <a:schemeClr val="bg1"/>
                </a:solidFill>
              </a:rPr>
              <a:t>, Sun, </a:t>
            </a:r>
            <a:r>
              <a:rPr lang="en-US" dirty="0" err="1">
                <a:solidFill>
                  <a:schemeClr val="bg1"/>
                </a:solidFill>
              </a:rPr>
              <a:t>Hadjipanayis</a:t>
            </a:r>
            <a:r>
              <a:rPr lang="en-US" dirty="0">
                <a:solidFill>
                  <a:schemeClr val="bg1"/>
                </a:solidFill>
              </a:rPr>
              <a:t>, &amp; </a:t>
            </a:r>
            <a:r>
              <a:rPr lang="en-US" dirty="0" err="1">
                <a:solidFill>
                  <a:schemeClr val="bg1"/>
                </a:solidFill>
              </a:rPr>
              <a:t>Navathe</a:t>
            </a:r>
            <a:r>
              <a:rPr lang="en-US" dirty="0">
                <a:solidFill>
                  <a:schemeClr val="bg1"/>
                </a:solidFill>
              </a:rPr>
              <a:t>, 2014)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Representation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78530" y="975359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 dirty="0"/>
              <a:t>300 patients extracted from TCGA spanning over a period of 2 years.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 dirty="0"/>
              <a:t>Includes: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000" dirty="0"/>
              <a:t>Demographic information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000" dirty="0"/>
              <a:t>Clinical features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000" dirty="0"/>
              <a:t>Treatment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000" dirty="0"/>
              <a:t>Vital status of patient (living/deceased)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 dirty="0"/>
              <a:t>Analysis includes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000" dirty="0"/>
              <a:t>Drugs prescribed and dosage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000" dirty="0"/>
              <a:t>Therapy type and dates for treatment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 dirty="0"/>
              <a:t>Represented by graph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000" dirty="0"/>
              <a:t>Nodes: patient and treatment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000" dirty="0"/>
              <a:t>Edges: prescription and sequence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Predictive Modeling Pipeline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Data Standardization and Cleaning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Sequential Pattern Mining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Feature Construction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Prediction and Evaluation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Cleansing and Preparation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Impute missing start or end dates for drug treatments. If both missing, delete this instance.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Standardize elements such as ‘gender’ or ‘drug name’ with different nomenclature in different places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Leave out living patients with last visit within 365 days, since survival is unknown</a:t>
            </a:r>
          </a:p>
          <a:p>
            <a:pPr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2722</TotalTime>
  <Words>1315</Words>
  <Application>Microsoft Office PowerPoint</Application>
  <PresentationFormat>On-screen Show (16:9)</PresentationFormat>
  <Paragraphs>130</Paragraphs>
  <Slides>23</Slides>
  <Notes>22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dark-gradient</vt:lpstr>
      <vt:lpstr>CS 548 Spring 2015 Showcase by Pankaj Didwania, Sarah Schultz, Mingchen Xie  Showcasing Work by Malhotra, Chau, Sun, Hadjipanayis, &amp; Navathe on</vt:lpstr>
      <vt:lpstr>Sources</vt:lpstr>
      <vt:lpstr>The flow of this Showcase</vt:lpstr>
      <vt:lpstr>Background</vt:lpstr>
      <vt:lpstr>Background</vt:lpstr>
      <vt:lpstr>This Paper[1] ’s Contribution</vt:lpstr>
      <vt:lpstr>Data Representation</vt:lpstr>
      <vt:lpstr>Predictive Modeling Pipeline</vt:lpstr>
      <vt:lpstr>Data Cleansing and Preparation</vt:lpstr>
      <vt:lpstr>Sequential Pattern Mining</vt:lpstr>
      <vt:lpstr>Example Sequences</vt:lpstr>
      <vt:lpstr>Modeling Pipeline</vt:lpstr>
      <vt:lpstr>Predictive Modeling Pipeline - Algorithm</vt:lpstr>
      <vt:lpstr>Feature Construction</vt:lpstr>
      <vt:lpstr>Feature Construction</vt:lpstr>
      <vt:lpstr>Feature Construction</vt:lpstr>
      <vt:lpstr>Results</vt:lpstr>
      <vt:lpstr>Results</vt:lpstr>
      <vt:lpstr>Analysis</vt:lpstr>
      <vt:lpstr>Conclusion</vt:lpstr>
      <vt:lpstr>Moving forward</vt:lpstr>
      <vt:lpstr>Questions?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Temporal Event Sequence Mining for Glioblastoma Survival Prediction</dc:title>
  <cp:lastModifiedBy>Ruiz</cp:lastModifiedBy>
  <cp:revision>19</cp:revision>
  <dcterms:modified xsi:type="dcterms:W3CDTF">2015-04-21T21:01:50Z</dcterms:modified>
</cp:coreProperties>
</file>