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ctiveX/activeX1.xml" ContentType="application/vnd.ms-office.activeX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8" r:id="rId2"/>
    <p:sldMasterId id="2147483679" r:id="rId3"/>
  </p:sldMasterIdLst>
  <p:notesMasterIdLst>
    <p:notesMasterId r:id="rId36"/>
  </p:notesMasterIdLst>
  <p:sldIdLst>
    <p:sldId id="256" r:id="rId4"/>
    <p:sldId id="257" r:id="rId5"/>
    <p:sldId id="270" r:id="rId6"/>
    <p:sldId id="271" r:id="rId7"/>
    <p:sldId id="274" r:id="rId8"/>
    <p:sldId id="272" r:id="rId9"/>
    <p:sldId id="258" r:id="rId10"/>
    <p:sldId id="275" r:id="rId11"/>
    <p:sldId id="273" r:id="rId12"/>
    <p:sldId id="262" r:id="rId13"/>
    <p:sldId id="265" r:id="rId14"/>
    <p:sldId id="264" r:id="rId15"/>
    <p:sldId id="267" r:id="rId16"/>
    <p:sldId id="268" r:id="rId17"/>
    <p:sldId id="266" r:id="rId18"/>
    <p:sldId id="269" r:id="rId19"/>
    <p:sldId id="285" r:id="rId20"/>
    <p:sldId id="283" r:id="rId21"/>
    <p:sldId id="293" r:id="rId22"/>
    <p:sldId id="295" r:id="rId23"/>
    <p:sldId id="296" r:id="rId24"/>
    <p:sldId id="298" r:id="rId25"/>
    <p:sldId id="297" r:id="rId26"/>
    <p:sldId id="289" r:id="rId27"/>
    <p:sldId id="291" r:id="rId28"/>
    <p:sldId id="292" r:id="rId29"/>
    <p:sldId id="276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7" autoAdjust="0"/>
    <p:restoredTop sz="94660"/>
  </p:normalViewPr>
  <p:slideViewPr>
    <p:cSldViewPr>
      <p:cViewPr varScale="1">
        <p:scale>
          <a:sx n="84" d="100"/>
          <a:sy n="84" d="100"/>
        </p:scale>
        <p:origin x="167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2016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5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112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70253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214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3129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307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74394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2076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1641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68824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763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2207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61699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7213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54761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95664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2254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https://www.youtube.com/watch?v=l9aQqMZNI10</a:t>
            </a:r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9322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174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905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8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124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759464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0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486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97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788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523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2596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027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7893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329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8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8" cy="5852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8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50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12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antir.com/solutions/cyb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minds.cs.umn.ed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antir.com/solutions/cyb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antir.com/solutions/cyb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antir.com/solutions/cyb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g"/><Relationship Id="rId4" Type="http://schemas.openxmlformats.org/officeDocument/2006/relationships/hyperlink" Target="http://www.mcafee.com/us/resources/reports/rp-economic-impact-cybercrime2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643900" y="1524000"/>
            <a:ext cx="7772400" cy="175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CS548 Spring 2015 Anomaly Detection Showcase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Anomaly-based </a:t>
            </a:r>
            <a:br>
              <a:rPr lang="en" sz="3600" b="0" i="0" u="none" strike="noStrike" cap="none" baseline="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600" b="0" i="0" u="none" strike="noStrike" cap="none" baseline="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Network Intrusion </a:t>
            </a:r>
            <a:r>
              <a:rPr lang="en" sz="3600" b="0" i="0" u="none" strike="noStrike" cap="none" baseline="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Detection (A-NIDS)</a:t>
            </a:r>
            <a:endParaRPr lang="en" sz="3600" b="0" i="0" u="none" strike="noStrike" cap="none" baseline="0" dirty="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by Nitish Bahadur, Gulsher Kooner, 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Caitlin Kuhlman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…is a little vague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3084485"/>
            <a:ext cx="3971099" cy="31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4919287" y="6019800"/>
            <a:ext cx="38862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81000" y="1600200"/>
            <a:ext cx="4495800" cy="209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Intrusion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Detection Systems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3048000" y="1600200"/>
            <a:ext cx="5562600" cy="147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“…anomaly-based intrusion detection in networks </a:t>
            </a: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refers to the problem of finding exceptional patterns in network traffic that do not conform to the expected normal behavior.” [2]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533400" y="3429000"/>
            <a:ext cx="4038599" cy="203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have been developed since the 1980’s [4]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a robust research area</a:t>
            </a:r>
          </a:p>
          <a:p>
            <a:pPr marL="285750" marR="0" lvl="0" indent="-1714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methods and tools available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idx="1"/>
          </p:nvPr>
        </p:nvSpPr>
        <p:spPr>
          <a:xfrm>
            <a:off x="838200" y="2286000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with supervised methods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distribution is very skewed – attacks represent a very small amount of network activity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data is hard/impossible to obtain -n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etwork data often contains proprietary information, and is very labor intensive for an analyst to label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Unsupervised Anomaly Detection 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’t require training data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detect previously unseen attacks</a:t>
            </a:r>
          </a:p>
          <a:p>
            <a:pPr marL="342900" marR="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Machine Learning for Intrusion</a:t>
            </a:r>
            <a:r>
              <a:rPr lang="en" sz="36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Detection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Common </a:t>
            </a: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Intrusion</a:t>
            </a:r>
            <a:r>
              <a:rPr lang="en" sz="36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Detection Framework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04800" y="2133600"/>
            <a:ext cx="72390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4919287" y="6019800"/>
            <a:ext cx="38862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686800" cy="327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features: 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and destination IP addresses, ports, packet headers, network traffic statistics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12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Tcpdump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command line tool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Snort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open source IDS packet capture and signature matching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Wireshark 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open source packet sniffer</a:t>
            </a:r>
          </a:p>
          <a:p>
            <a:pPr marL="0" marR="0" lvl="0" indent="0" algn="l" rtl="0">
              <a:spcBef>
                <a:spcPts val="440"/>
              </a:spcBef>
              <a:buClr>
                <a:schemeClr val="dk1"/>
              </a:buClr>
              <a:buFont typeface="Arial"/>
              <a:buNone/>
            </a:pPr>
            <a:endParaRPr sz="2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0" marR="0" lvl="0" indent="0" algn="l" rtl="0">
              <a:spcBef>
                <a:spcPts val="4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Data Collection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t="10562" b="55541"/>
          <a:stretch/>
        </p:blipFill>
        <p:spPr>
          <a:xfrm>
            <a:off x="914397" y="4495800"/>
            <a:ext cx="7315200" cy="18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4175" y="2646901"/>
            <a:ext cx="1485899" cy="80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 smtClean="0"/>
              <a:t>Features</a:t>
            </a:r>
            <a:endParaRPr lang="en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8862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52914" y="2667000"/>
            <a:ext cx="353388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Time based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atio of data coming in and out of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Packet inspection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idx="1"/>
          </p:nvPr>
        </p:nvSpPr>
        <p:spPr>
          <a:xfrm>
            <a:off x="533400" y="2286000"/>
            <a:ext cx="8043487" cy="533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</a:t>
            </a:r>
            <a:r>
              <a:rPr lang="en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clustering to detect outliers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25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Minnesota INtrusion Detection System (MINDS)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919287" y="6019800"/>
            <a:ext cx="38862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</a:t>
            </a:r>
          </a:p>
        </p:txBody>
      </p:sp>
      <p:pic>
        <p:nvPicPr>
          <p:cNvPr id="6" name="Shape 252"/>
          <p:cNvPicPr preferRelativeResize="0"/>
          <p:nvPr/>
        </p:nvPicPr>
        <p:blipFill rotWithShape="1">
          <a:blip r:embed="rId3">
            <a:alphaModFix/>
          </a:blip>
          <a:srcRect l="19821" t="37714" r="16606" b="22320"/>
          <a:stretch/>
        </p:blipFill>
        <p:spPr>
          <a:xfrm>
            <a:off x="609600" y="2819401"/>
            <a:ext cx="8077199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idx="1"/>
          </p:nvPr>
        </p:nvSpPr>
        <p:spPr>
          <a:xfrm>
            <a:off x="609600" y="1905000"/>
            <a:ext cx="7408333" cy="905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Anomaly score assigned to each instance based on degree of being an outlier -  </a:t>
            </a:r>
            <a:r>
              <a:rPr lang="en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outlier factor (LOF)</a:t>
            </a:r>
          </a:p>
          <a:p>
            <a:pPr marL="0" marR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Comparison of anomaly detection methods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l="50000" t="56187" r="25181" b="10459"/>
          <a:stretch/>
        </p:blipFill>
        <p:spPr>
          <a:xfrm>
            <a:off x="4834088" y="2833349"/>
            <a:ext cx="3971399" cy="333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l="25416" t="10509" r="50787" b="55785"/>
          <a:stretch/>
        </p:blipFill>
        <p:spPr>
          <a:xfrm>
            <a:off x="762000" y="2833349"/>
            <a:ext cx="3807599" cy="33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25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Limitations of Anomaly </a:t>
            </a:r>
            <a:r>
              <a:rPr lang="en" sz="325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" sz="325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ased NIDS</a:t>
            </a:r>
            <a:endParaRPr lang="en" sz="325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39204"/>
              </p:ext>
            </p:extLst>
          </p:nvPr>
        </p:nvGraphicFramePr>
        <p:xfrm>
          <a:off x="304800" y="2805041"/>
          <a:ext cx="8534400" cy="3657600"/>
        </p:xfrm>
        <a:graphic>
          <a:graphicData uri="http://schemas.openxmlformats.org/drawingml/2006/table">
            <a:tbl>
              <a:tblPr firstRow="1" bandRow="1"/>
              <a:tblGrid>
                <a:gridCol w="37338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Cost of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Limit false positives with post processing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Semantic Gap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Better interpretation of results-</a:t>
                      </a:r>
                      <a:r>
                        <a:rPr lang="en-US" baseline="0" dirty="0" smtClean="0"/>
                        <a:t> f</a:t>
                      </a:r>
                      <a:r>
                        <a:rPr lang="en-US" dirty="0" smtClean="0"/>
                        <a:t>ind ways to distinguish “anomalies” from “attacks”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Relate</a:t>
                      </a:r>
                      <a:r>
                        <a:rPr lang="en-US" baseline="0" dirty="0" smtClean="0"/>
                        <a:t> features to behaviors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Diversity of Network Traffic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Tailor system to </a:t>
                      </a:r>
                      <a:r>
                        <a:rPr lang="en-US" baseline="0" dirty="0" smtClean="0"/>
                        <a:t>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Target certain types of attacks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Difficulties with </a:t>
                      </a:r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Outdated</a:t>
                      </a:r>
                      <a:r>
                        <a:rPr lang="en-US" baseline="0" dirty="0" smtClean="0"/>
                        <a:t> b</a:t>
                      </a:r>
                      <a:r>
                        <a:rPr lang="en-US" dirty="0" smtClean="0"/>
                        <a:t>enchmark datasets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Need real publicly available network traffic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hape 251"/>
          <p:cNvSpPr txBox="1">
            <a:spLocks noGrp="1"/>
          </p:cNvSpPr>
          <p:nvPr>
            <p:ph idx="1"/>
          </p:nvPr>
        </p:nvSpPr>
        <p:spPr>
          <a:xfrm>
            <a:off x="435864" y="2133600"/>
            <a:ext cx="7254240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en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				Possible Solutions</a:t>
            </a:r>
            <a:endParaRPr lang="en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en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30850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Solutions – Case Study</a:t>
            </a:r>
            <a:endParaRPr lang="en" sz="3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73"/>
          <p:cNvSpPr txBox="1">
            <a:spLocks noGrp="1"/>
          </p:cNvSpPr>
          <p:nvPr>
            <p:ph idx="1"/>
          </p:nvPr>
        </p:nvSpPr>
        <p:spPr>
          <a:xfrm>
            <a:off x="838200" y="2971800"/>
            <a:ext cx="7408333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DISCLAIMER:</a:t>
            </a:r>
          </a:p>
          <a:p>
            <a:pPr marL="0" marR="0" indent="0" algn="l" rt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software/solutions presented here is part of our research effort for Data Mining showcase.  The presenters have no association with the corporation or institution developing or designing the software / solutions presented in this showcase.   Please do your due diligence before using a solution.</a:t>
            </a:r>
          </a:p>
          <a:p>
            <a:pPr marL="0" marR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Calibri"/>
              <a:buChar char="•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AutoShape 2" descr="Image result for disclaimer icon p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nitish\Desktop\120px-OWN-Icon-disclaim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27556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3600" dirty="0" smtClean="0"/>
              <a:t> </a:t>
            </a:r>
            <a:r>
              <a:rPr lang="en-US" sz="3600" dirty="0"/>
              <a:t>PALANTIR </a:t>
            </a:r>
            <a:r>
              <a:rPr lang="en-US" sz="3600" dirty="0" smtClean="0"/>
              <a:t>CYBER</a:t>
            </a:r>
            <a:endParaRPr lang="en" sz="360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0019" y="2362200"/>
            <a:ext cx="8229600" cy="42973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End-to-End Cyber Intelligence Platform for Analysis &amp; Knowledge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nowledge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Complex &amp; adaptive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Against external and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FUSING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AND EXTERNAL CYBER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Structured network logs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Contextual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Unstructured reporting and third party data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94097"/>
            <a:ext cx="5010584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101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xfrm>
            <a:off x="872067" y="2209800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PALANTIR CYBER An End-to-End Cyber Intelligence Platform for Analysis &amp; Knowledge Management [Online]. Available:  </a:t>
            </a:r>
            <a:r>
              <a:rPr lang="en" sz="1600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https://www.palantir.com/solutions/cyber/</a:t>
            </a: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Bhuyan, Monowar H., D. K. Bhattacharyya, and Jugal K. Kalita. "Network anomaly detection: methods, systems and tools." </a:t>
            </a:r>
            <a:r>
              <a:rPr lang="en" sz="16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Surveys &amp; Tutorials, IEEE</a:t>
            </a:r>
            <a:r>
              <a:rPr lang="en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16.1 (2014): 303-336.</a:t>
            </a: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Garcia-Teodoro, Pedro, et al. "Anomaly-based network intrusion detection: Techniques, systems and challenges." </a:t>
            </a:r>
            <a:r>
              <a:rPr lang="en" sz="16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 &amp; security</a:t>
            </a:r>
            <a:r>
              <a:rPr lang="en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28.1 (2009): 18-28.</a:t>
            </a: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Denning, Dorothy E., "An Intrusion Detection Model," Proceedings of the Seventh IEEE Symposium on Security and Privacy, May 1986, pages 119–131</a:t>
            </a: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16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Sommer, Robin, and Vern Paxson. "Outside the closed world: On using machine learning for network intrusion detection." </a:t>
            </a:r>
            <a:r>
              <a:rPr lang="en" sz="1600" i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Security and Privacy (SP), 2010 IEEE Symposium on</a:t>
            </a:r>
            <a:r>
              <a:rPr lang="en" sz="16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 IEEE, 2010.</a:t>
            </a:r>
          </a:p>
          <a:p>
            <a:pPr marL="342900" marR="0" lvl="0" indent="-342900" algn="l" rtl="0">
              <a:spcBef>
                <a:spcPts val="320"/>
              </a:spcBef>
              <a:buClr>
                <a:srgbClr val="222222"/>
              </a:buClr>
              <a:buSzPct val="100000"/>
              <a:buFont typeface="Calibri"/>
              <a:buAutoNum type="arabicPeriod"/>
            </a:pPr>
            <a:r>
              <a:rPr lang="en" sz="16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Dokas, Paul, et al. "Data mining for network intrusion detection." </a:t>
            </a:r>
            <a:r>
              <a:rPr lang="en" sz="1600" i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Proc. NSF Workshop on Next Generation Data Mining</a:t>
            </a:r>
            <a:r>
              <a:rPr lang="en" sz="16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 2002.</a:t>
            </a:r>
          </a:p>
          <a:p>
            <a:pPr marL="342900" marR="0" lvl="0" indent="-342900" algn="l" rtl="0">
              <a:spcBef>
                <a:spcPts val="320"/>
              </a:spcBef>
              <a:buClr>
                <a:srgbClr val="222222"/>
              </a:buClr>
              <a:buSzPct val="1000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Minnesota INtrusion Detection System  [Online]. Available:  </a:t>
            </a:r>
            <a:r>
              <a:rPr lang="en" sz="140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</a:t>
            </a:r>
            <a:r>
              <a:rPr lang="en" sz="1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://minds.cs.umn.edu/</a:t>
            </a:r>
          </a:p>
          <a:p>
            <a:pPr marL="342900" marR="0" lvl="0" indent="-241300" algn="l" rtl="0">
              <a:spcBef>
                <a:spcPts val="320"/>
              </a:spcBef>
              <a:buClr>
                <a:schemeClr val="dk1"/>
              </a:buClr>
              <a:buFont typeface="Calibri"/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24998" y="3962400"/>
            <a:ext cx="8599641" cy="256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3600" dirty="0"/>
              <a:t>ANOMALY DETECTION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0019" y="1905000"/>
            <a:ext cx="8229600" cy="42973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lusterable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distributed data store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technologies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Apache’s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™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Hadoop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omb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data archives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etect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anomalies by creating clusters 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Visualizations: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scores, pie charts, and heat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rill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956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indent="0"/>
            <a:r>
              <a:rPr lang="en-US" sz="3600" dirty="0"/>
              <a:t>THE CYBER MESH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0019" y="1752600"/>
            <a:ext cx="8229600" cy="42973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Shared set of cyber threats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P2P sharing among enterprises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censoring of sensitive data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6757659" cy="33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140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600" dirty="0"/>
              <a:t>THE PALANTIR SOLUTION </a:t>
            </a:r>
            <a:endParaRPr lang="en" sz="36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0019" y="1905000"/>
            <a:ext cx="8229600" cy="42973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90" y="2606566"/>
            <a:ext cx="5578410" cy="37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958" y="2057400"/>
            <a:ext cx="389514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INSIDER THREAT </a:t>
            </a:r>
            <a:r>
              <a:rPr lang="en-US" sz="23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DETECTION</a:t>
            </a:r>
            <a:endPara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dentify 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suspicious or </a:t>
            </a:r>
            <a:endPara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abnormal 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employee behavior </a:t>
            </a:r>
          </a:p>
          <a:p>
            <a:endParaRPr lang="en-U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23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IDENTITY ACCESS AND MANAGEMENT </a:t>
            </a:r>
          </a:p>
          <a:p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ccess </a:t>
            </a: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logs, Active Directory records, HR files, VPN </a:t>
            </a:r>
            <a:r>
              <a:rPr lang="en-US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activity</a:t>
            </a:r>
            <a:endPara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4846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600" dirty="0"/>
              <a:t>ANALYTICAL APPLICATIONS </a:t>
            </a:r>
            <a:endParaRPr lang="en" sz="36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6237" y="2253950"/>
            <a:ext cx="8229600" cy="42973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DASHBOARDS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9358" y="5216098"/>
            <a:ext cx="3895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WEB-BASED IP REPUTATION ENGINE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447800"/>
            <a:ext cx="3967619" cy="295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" y="4053680"/>
            <a:ext cx="4931340" cy="280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236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457200" y="2590800"/>
            <a:ext cx="7972500" cy="358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SzPct val="25000"/>
              <a:buFont typeface="Arial" panose="020B0604020202020204" pitchFamily="34" charset="0"/>
              <a:buChar char="•"/>
            </a:pPr>
            <a:endParaRPr lang="en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sz="3600" dirty="0"/>
              <a:t>PATTERN DETECTION AND WORKFLOW </a:t>
            </a:r>
            <a:endParaRPr lang="en" sz="360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55948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Palantir – Uncovering</a:t>
            </a:r>
            <a:r>
              <a:rPr lang="en" sz="36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Cyber Fraud</a:t>
            </a:r>
            <a:endParaRPr lang="en" sz="36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36" name="ShockwaveFlash1" r:id="rId2" imgW="8381880" imgH="4572000"/>
        </mc:Choice>
        <mc:Fallback>
          <p:control name="ShockwaveFlash1" r:id="rId2" imgW="8381880" imgH="457200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81000" y="1600200"/>
                  <a:ext cx="8382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600436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sz="3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66800" y="3164909"/>
            <a:ext cx="7160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</a:t>
            </a: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!!</a:t>
            </a:r>
          </a:p>
        </p:txBody>
      </p:sp>
    </p:spTree>
    <p:extLst>
      <p:ext uri="{BB962C8B-B14F-4D97-AF65-F5344CB8AC3E}">
        <p14:creationId xmlns:p14="http://schemas.microsoft.com/office/powerpoint/2010/main" val="3644622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Appendix – I – Statistical Network Anomaly Detection Methods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1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57297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Appendix – 2 – Classification Network Anomaly Detection Methods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19400"/>
            <a:ext cx="9144001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36057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Appendix – 3 – Clustering </a:t>
            </a:r>
            <a:r>
              <a:rPr lang="en" sz="360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&amp; Outlier based Network </a:t>
            </a: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Anomaly Detection Methods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32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51459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§"/>
            </a:pPr>
            <a:r>
              <a:rPr lang="en" sz="2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en" sz="2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</a:t>
            </a:r>
            <a:r>
              <a:rPr lang="e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Network Intrustion Detection important?</a:t>
            </a:r>
            <a:endParaRPr lang="en" sz="28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>
              <a:spcBef>
                <a:spcPts val="320"/>
              </a:spcBef>
              <a:buClr>
                <a:schemeClr val="dk1"/>
              </a:buClr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Relevance</a:t>
            </a: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How is it related to Anomaly Detection / Data Mining?</a:t>
            </a:r>
            <a:endParaRPr lang="en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20"/>
              </a:spcBef>
              <a:buClr>
                <a:schemeClr val="dk1"/>
              </a:buClr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What is Anomaly Based Network Intrustion Detection?</a:t>
            </a:r>
            <a:endParaRPr lang="en" sz="28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320"/>
              </a:spcBef>
              <a:buClr>
                <a:srgbClr val="222222"/>
              </a:buClr>
              <a:buFont typeface="Wingdings" panose="05000000000000000000" pitchFamily="2" charset="2"/>
              <a:buChar char="§"/>
            </a:pPr>
            <a:r>
              <a:rPr lang="en" sz="2800" dirty="0" smtClean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Hypothetical Solution </a:t>
            </a:r>
            <a:r>
              <a:rPr lang="en" sz="2800" dirty="0" smtClean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- Case Study</a:t>
            </a: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lang="en" sz="44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9654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Appendix – 4 – Soft Computing based Network Anomaly Detection Methods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15816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94298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Appendix – 5 – Knowledge based Network Anomaly Detection Methods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" y="3200400"/>
            <a:ext cx="9107466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55993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Appendix – 6 – Fusion based Network Anomaly Detection Methods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" y="2743200"/>
            <a:ext cx="915652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30874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</a:t>
            </a:r>
            <a:r>
              <a:rPr lang="en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Intrustion Detection?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q"/>
            </a:pPr>
            <a:endParaRPr lang="en" sz="280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Intrustion Detection important?</a:t>
            </a:r>
            <a:endParaRPr lang="en" sz="28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Font typeface="Wingdings" panose="05000000000000000000" pitchFamily="2" charset="2"/>
              <a:buChar char="q"/>
            </a:pPr>
            <a:endParaRPr lang="en" sz="28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lang="en" sz="44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30497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sz="2800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etwork </a:t>
            </a:r>
            <a:r>
              <a:rPr lang="en" sz="2800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nstrusion </a:t>
            </a:r>
            <a:r>
              <a:rPr lang="en" sz="2800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etection </a:t>
            </a:r>
            <a:r>
              <a:rPr lang="en" sz="2800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 </a:t>
            </a:r>
            <a:r>
              <a:rPr lang="en" sz="2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monitors</a:t>
            </a:r>
            <a:r>
              <a:rPr lang="en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 and attempts to identify unusual or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suspicious activity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Passive system: alerts are reported to analyst for further investigation</a:t>
            </a:r>
            <a:endParaRPr lang="en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 is NIDS?</a:t>
            </a:r>
            <a:endParaRPr lang="en" sz="44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37311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conservative estimate would be $375 billion in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losses in 2013,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maximum could be as much as $575 billion</a:t>
            </a:r>
            <a:endParaRPr lang="en" sz="2800" b="0" i="0" u="sng" strike="noStrike" cap="none" baseline="0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Economic Impact</a:t>
            </a:r>
            <a:endParaRPr lang="en" sz="44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99"/>
          <p:cNvSpPr txBox="1"/>
          <p:nvPr/>
        </p:nvSpPr>
        <p:spPr>
          <a:xfrm>
            <a:off x="990600" y="3962400"/>
            <a:ext cx="5333999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000" b="0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  <a:rtl val="0"/>
              </a:rPr>
              <a:t>http://www.mcafee.com/us/resources/reports/rp-economic-impact-cybercrime2.pdf</a:t>
            </a:r>
            <a:r>
              <a:rPr lang="en" sz="1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(</a:t>
            </a:r>
            <a:r>
              <a:rPr lang="en" sz="1000" b="0" i="0" u="none" strike="noStrike" cap="none" baseline="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Page 2</a:t>
            </a:r>
            <a:r>
              <a:rPr lang="en" sz="10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)</a:t>
            </a:r>
          </a:p>
        </p:txBody>
      </p:sp>
      <p:pic>
        <p:nvPicPr>
          <p:cNvPr id="5" name="Shape 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4208620"/>
            <a:ext cx="8191500" cy="2649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01"/>
          <p:cNvSpPr txBox="1"/>
          <p:nvPr/>
        </p:nvSpPr>
        <p:spPr>
          <a:xfrm rot="-5400000">
            <a:off x="8017743" y="5725396"/>
            <a:ext cx="1911264" cy="353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100" b="0" i="0" u="none" strike="noStrike" cap="none" baseline="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https://media.licdn.com/mpr</a:t>
            </a:r>
            <a:r>
              <a:rPr lang="en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01939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pPr marL="0" lvl="0" indent="0" algn="ctr">
                <a:spcBef>
                  <a:spcPts val="0"/>
                </a:spcBef>
                <a:buSzPct val="25000"/>
                <a:buNone/>
              </a:pPr>
              <a:t>7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Types of computer attacks </a:t>
            </a:r>
            <a:r>
              <a:rPr lang="en" sz="12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[2]</a:t>
            </a:r>
            <a:endParaRPr lang="en" sz="12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87"/>
          <p:cNvSpPr txBox="1">
            <a:spLocks noGrp="1"/>
          </p:cNvSpPr>
          <p:nvPr>
            <p:ph idx="1"/>
          </p:nvPr>
        </p:nvSpPr>
        <p:spPr>
          <a:xfrm>
            <a:off x="838201" y="2514600"/>
            <a:ext cx="3505200" cy="3450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 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Worm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Trojan 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Denial of service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Attack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Attack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87"/>
          <p:cNvSpPr txBox="1">
            <a:spLocks/>
          </p:cNvSpPr>
          <p:nvPr/>
        </p:nvSpPr>
        <p:spPr>
          <a:xfrm>
            <a:off x="3962400" y="2438400"/>
            <a:ext cx="4876800" cy="345069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 Attack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Gathering Attack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to Root (U2R) attack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Remote to Local (R2L) attack</a:t>
            </a:r>
          </a:p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Probe</a:t>
            </a:r>
            <a:endParaRPr lang="en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03144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How is IDS related to Anomaly Detection?</a:t>
            </a:r>
            <a:endParaRPr lang="en" sz="36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8140" y="2209800"/>
            <a:ext cx="7338060" cy="2362200"/>
            <a:chOff x="762000" y="2667000"/>
            <a:chExt cx="7620000" cy="2286000"/>
          </a:xfrm>
        </p:grpSpPr>
        <p:sp>
          <p:nvSpPr>
            <p:cNvPr id="2" name="Oval 1"/>
            <p:cNvSpPr/>
            <p:nvPr/>
          </p:nvSpPr>
          <p:spPr>
            <a:xfrm>
              <a:off x="3276600" y="2667000"/>
              <a:ext cx="2133600" cy="838200"/>
            </a:xfrm>
            <a:prstGeom prst="ellipse">
              <a:avLst/>
            </a:prstGeom>
            <a:solidFill>
              <a:schemeClr val="bg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Types of Intrusion Detection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762000" y="4114800"/>
              <a:ext cx="2133600" cy="838200"/>
            </a:xfrm>
            <a:prstGeom prst="ellipse">
              <a:avLst/>
            </a:prstGeom>
            <a:solidFill>
              <a:schemeClr val="bg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Misuse based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81400" y="4114800"/>
              <a:ext cx="2133600" cy="838200"/>
            </a:xfrm>
            <a:prstGeom prst="ellipse">
              <a:avLst/>
            </a:prstGeom>
            <a:solidFill>
              <a:schemeClr val="bg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Anomaly based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248400" y="4114800"/>
              <a:ext cx="2133600" cy="838200"/>
            </a:xfrm>
            <a:prstGeom prst="ellipse">
              <a:avLst/>
            </a:prstGeom>
            <a:solidFill>
              <a:schemeClr val="bg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</a:rPr>
                <a:t>Hybrid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9" name="Straight Connector 8"/>
            <p:cNvCxnSpPr>
              <a:stCxn id="5" idx="0"/>
              <a:endCxn id="2" idx="4"/>
            </p:cNvCxnSpPr>
            <p:nvPr/>
          </p:nvCxnSpPr>
          <p:spPr>
            <a:xfrm flipV="1">
              <a:off x="1828800" y="3505200"/>
              <a:ext cx="2514600" cy="6096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" idx="4"/>
              <a:endCxn id="6" idx="0"/>
            </p:cNvCxnSpPr>
            <p:nvPr/>
          </p:nvCxnSpPr>
          <p:spPr>
            <a:xfrm>
              <a:off x="4343400" y="3505200"/>
              <a:ext cx="304800" cy="6096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" idx="4"/>
              <a:endCxn id="7" idx="0"/>
            </p:cNvCxnSpPr>
            <p:nvPr/>
          </p:nvCxnSpPr>
          <p:spPr>
            <a:xfrm>
              <a:off x="4343400" y="3505200"/>
              <a:ext cx="2971800" cy="60960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hape 187"/>
          <p:cNvSpPr txBox="1">
            <a:spLocks noGrp="1"/>
          </p:cNvSpPr>
          <p:nvPr>
            <p:ph idx="1"/>
          </p:nvPr>
        </p:nvSpPr>
        <p:spPr>
          <a:xfrm>
            <a:off x="228600" y="5334000"/>
            <a:ext cx="4114800" cy="11646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Misue (signature)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– given a database of known misuses you compare a intrusion detection pattern against this database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87"/>
          <p:cNvSpPr txBox="1">
            <a:spLocks/>
          </p:cNvSpPr>
          <p:nvPr/>
        </p:nvSpPr>
        <p:spPr>
          <a:xfrm>
            <a:off x="4648198" y="5334000"/>
            <a:ext cx="4337137" cy="116469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None/>
            </a:pPr>
            <a:r>
              <a:rPr lang="en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Anomaly Based - estimate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normal and raise an alarm when the event is an anomaly based on some metric.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998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839</Words>
  <Application>Microsoft Office PowerPoint</Application>
  <PresentationFormat>On-screen Show (4:3)</PresentationFormat>
  <Paragraphs>202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Candara</vt:lpstr>
      <vt:lpstr>Symbol</vt:lpstr>
      <vt:lpstr>Wingdings</vt:lpstr>
      <vt:lpstr>simple-light</vt:lpstr>
      <vt:lpstr>Office Theme</vt:lpstr>
      <vt:lpstr>Waveform</vt:lpstr>
      <vt:lpstr>CS548 Spring 2015 Anomaly Detection Showcase  Anomaly-based  Network Intrusion Detection (A-NIDS)</vt:lpstr>
      <vt:lpstr>References</vt:lpstr>
      <vt:lpstr>Overview</vt:lpstr>
      <vt:lpstr>Problem</vt:lpstr>
      <vt:lpstr>What is NIDS?</vt:lpstr>
      <vt:lpstr>Economic Impact</vt:lpstr>
      <vt:lpstr>PowerPoint Presentation</vt:lpstr>
      <vt:lpstr>Types of computer attacks [2]</vt:lpstr>
      <vt:lpstr>How is IDS related to Anomaly Detection?</vt:lpstr>
      <vt:lpstr>…is a little vague</vt:lpstr>
      <vt:lpstr>Machine Learning for Intrusion Detection </vt:lpstr>
      <vt:lpstr>Common Intrusion Detection Framework</vt:lpstr>
      <vt:lpstr>Data Collection</vt:lpstr>
      <vt:lpstr>Features</vt:lpstr>
      <vt:lpstr>Minnesota INtrusion Detection System (MINDS)</vt:lpstr>
      <vt:lpstr>Comparison of anomaly detection methods</vt:lpstr>
      <vt:lpstr>Limitations of Anomaly Based NIDS</vt:lpstr>
      <vt:lpstr>Solutions – Case Study</vt:lpstr>
      <vt:lpstr> PALANTIR CYBER</vt:lpstr>
      <vt:lpstr>ANOMALY DETECTION </vt:lpstr>
      <vt:lpstr>THE CYBER MESH</vt:lpstr>
      <vt:lpstr>THE PALANTIR SOLUTION </vt:lpstr>
      <vt:lpstr>ANALYTICAL APPLICATIONS </vt:lpstr>
      <vt:lpstr>PATTERN DETECTION AND WORKFLOW </vt:lpstr>
      <vt:lpstr>Palantir – Uncovering Cyber Fraud</vt:lpstr>
      <vt:lpstr>PowerPoint Presentation</vt:lpstr>
      <vt:lpstr>Appendix – I – Statistical Network Anomaly Detection Methods</vt:lpstr>
      <vt:lpstr>Appendix – 2 – Classification Network Anomaly Detection Methods</vt:lpstr>
      <vt:lpstr>Appendix – 3 – Clustering &amp; Outlier based Network Anomaly Detection Methods</vt:lpstr>
      <vt:lpstr>Appendix – 4 – Soft Computing based Network Anomaly Detection Methods</vt:lpstr>
      <vt:lpstr>Appendix – 5 – Knowledge based Network Anomaly Detection Methods</vt:lpstr>
      <vt:lpstr>Appendix – 6 – Fusion based Network Anomaly Detection Methods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CS548 Spring 2015 Anomaly Detection Showcase  Anomaly-based  Network Intrusion Detection</dc:title>
  <dc:creator>Caitlin Kuhlman</dc:creator>
  <cp:lastModifiedBy>Caitlin Kuhlman</cp:lastModifiedBy>
  <cp:revision>93</cp:revision>
  <dcterms:modified xsi:type="dcterms:W3CDTF">2015-04-07T15:47:47Z</dcterms:modified>
</cp:coreProperties>
</file>