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75" r:id="rId5"/>
    <p:sldId id="272" r:id="rId6"/>
    <p:sldId id="271" r:id="rId7"/>
    <p:sldId id="276" r:id="rId8"/>
    <p:sldId id="269" r:id="rId9"/>
    <p:sldId id="273" r:id="rId10"/>
    <p:sldId id="274" r:id="rId11"/>
  </p:sldIdLst>
  <p:sldSz cx="12190413" cy="6859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1pPr>
    <a:lvl2pPr marL="544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2pPr>
    <a:lvl3pPr marL="1088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3pPr>
    <a:lvl4pPr marL="1632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4pPr>
    <a:lvl5pPr marL="21768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5pPr>
    <a:lvl6pPr marL="2721079" algn="l" defTabSz="1088433" rtl="0" eaLnBrk="1" latinLnBrk="0" hangingPunct="1"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6pPr>
    <a:lvl7pPr marL="3265296" algn="l" defTabSz="1088433" rtl="0" eaLnBrk="1" latinLnBrk="0" hangingPunct="1"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7pPr>
    <a:lvl8pPr marL="3809512" algn="l" defTabSz="1088433" rtl="0" eaLnBrk="1" latinLnBrk="0" hangingPunct="1"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8pPr>
    <a:lvl9pPr marL="4353728" algn="l" defTabSz="1088433" rtl="0" eaLnBrk="1" latinLnBrk="0" hangingPunct="1">
      <a:defRPr kern="1200">
        <a:solidFill>
          <a:schemeClr val="tx1"/>
        </a:solidFill>
        <a:latin typeface="Arial Narrow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5" autoAdjust="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4EBC14-A4A3-45C2-8053-2A8E1A534D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2C723D-CA71-455E-B2CB-31C14AEBC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54421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108843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6326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21768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72107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2" y="5216158"/>
            <a:ext cx="1962642" cy="1643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1214704"/>
            <a:ext cx="10361851" cy="1470365"/>
          </a:xfrm>
        </p:spPr>
        <p:txBody>
          <a:bodyPr/>
          <a:lstStyle>
            <a:lvl1pPr algn="ctr">
              <a:defRPr sz="57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28713" y="2760221"/>
            <a:ext cx="8132987" cy="1741392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14373-8D65-4551-BDC6-53B87544619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684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500524"/>
            <a:ext cx="10971372" cy="4715999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804F-9C5A-476F-803A-93349ACB104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684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14261" y="274701"/>
            <a:ext cx="1866632" cy="5941820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1"/>
            <a:ext cx="9009502" cy="594182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BD2F3-BAE0-4A31-BA10-CCA80029BC0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684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A8094-7BCF-40FE-B530-62FC2DCC287B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144329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643795"/>
            <a:ext cx="10361851" cy="1500534"/>
          </a:xfrm>
        </p:spPr>
        <p:txBody>
          <a:bodyPr anchor="b"/>
          <a:lstStyle>
            <a:lvl1pPr marL="0" indent="0">
              <a:buNone/>
              <a:defRPr lang="zh-CN" altLang="en-US" sz="3300" smtClean="0">
                <a:effectLst/>
              </a:defRPr>
            </a:lvl1pPr>
            <a:lvl2pPr marL="544251" indent="0">
              <a:buNone/>
              <a:defRPr lang="zh-CN" altLang="en-US" sz="2900" smtClean="0">
                <a:effectLst/>
              </a:defRPr>
            </a:lvl2pPr>
            <a:lvl3pPr marL="1088502" indent="0">
              <a:buNone/>
              <a:defRPr lang="zh-CN" altLang="en-US" sz="2400" smtClean="0">
                <a:effectLst/>
              </a:defRPr>
            </a:lvl3pPr>
            <a:lvl4pPr marL="1632753" indent="0">
              <a:buNone/>
              <a:defRPr lang="zh-CN" altLang="en-US" sz="1900" smtClean="0">
                <a:effectLst/>
              </a:defRPr>
            </a:lvl4pPr>
            <a:lvl5pPr marL="2177004" indent="0">
              <a:buNone/>
              <a:defRPr lang="zh-CN" altLang="en-US" sz="1700" dirty="0" smtClean="0">
                <a:effectLst/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43677-0542-4B8B-9266-78A24C82A3D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9972883" y="0"/>
            <a:ext cx="2217530" cy="2357976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73486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0811E-E945-4E1A-86A6-2D53722C2C9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54289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25EDF-9425-42DE-84DC-E8A21D0A72B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892684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A9BDB-950E-4967-853F-4B2D3A683039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892684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4B048-57BD-42F9-AE0E-A943C6BDA53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97483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821" y="5359067"/>
            <a:ext cx="10966872" cy="768206"/>
          </a:xfrm>
        </p:spPr>
        <p:txBody>
          <a:bodyPr anchor="ctr"/>
          <a:lstStyle>
            <a:lvl1pPr algn="ctr">
              <a:defRPr lang="zh-CN" altLang="en-US" sz="4300" b="0" kern="1200" spc="6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763" y="428704"/>
            <a:ext cx="6814779" cy="4858910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1130" y="1357612"/>
            <a:ext cx="4010562" cy="3930000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49469-30E2-4669-AA18-76EBD27C495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92684" cy="6859588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6943" y="214340"/>
            <a:ext cx="9930177" cy="781233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4300" b="0" kern="1200" spc="6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07902" y="1000339"/>
            <a:ext cx="9935187" cy="5216182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03141" y="6245079"/>
            <a:ext cx="4239948" cy="614509"/>
          </a:xfrm>
        </p:spPr>
        <p:txBody>
          <a:bodyPr anchor="t"/>
          <a:lstStyle>
            <a:lvl1pPr marL="0" indent="0" algn="r">
              <a:buNone/>
              <a:defRPr sz="1700"/>
            </a:lvl1pPr>
            <a:lvl2pPr marL="544251" indent="0" algn="r">
              <a:buNone/>
              <a:defRPr sz="1400"/>
            </a:lvl2pPr>
            <a:lvl3pPr marL="1088502" indent="0" algn="r">
              <a:buNone/>
              <a:defRPr sz="1200"/>
            </a:lvl3pPr>
            <a:lvl4pPr marL="1632753" indent="0" algn="r">
              <a:buNone/>
              <a:defRPr sz="1100"/>
            </a:lvl4pPr>
            <a:lvl5pPr marL="2177004" indent="0" algn="r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12694" y="6494382"/>
            <a:ext cx="2234888" cy="36521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47582" y="6494380"/>
            <a:ext cx="3523816" cy="36521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10645" y="5348243"/>
            <a:ext cx="1161449" cy="871402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23014E70-0121-4882-988C-2924CEDB39E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6465" y="0"/>
            <a:ext cx="1343949" cy="14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366650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326551" tIns="54425" rIns="108850" bIns="54425" rtlCol="0" anchor="ctr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54425" tIns="54425" rIns="54425" bIns="54425" rtlCol="0" anchor="ctr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13CE53-8913-4756-9758-C921BA2A9D4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5200" b="0" kern="1200" spc="6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408188" indent="-408188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rtl="0" eaLnBrk="1" latinLnBrk="0" hangingPunct="1">
        <a:spcBef>
          <a:spcPct val="20000"/>
        </a:spcBef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rtl="0" eaLnBrk="1" latinLnBrk="0" hangingPunct="1">
        <a:spcBef>
          <a:spcPct val="20000"/>
        </a:spcBef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rtl="0" eaLnBrk="1" latinLnBrk="0" hangingPunct="1">
        <a:spcBef>
          <a:spcPct val="20000"/>
        </a:spcBef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rtl="0" eaLnBrk="1" latinLnBrk="0" hangingPunct="1">
        <a:spcBef>
          <a:spcPct val="20000"/>
        </a:spcBef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574" y="1629594"/>
            <a:ext cx="11072958" cy="11432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6000" cap="all" dirty="0" smtClean="0">
                <a:solidFill>
                  <a:schemeClr val="tx1"/>
                </a:solidFill>
              </a:rPr>
              <a:t>Earthquakes Detection </a:t>
            </a:r>
            <a:br>
              <a:rPr lang="en-US" altLang="zh-CN" sz="6000" cap="all" dirty="0" smtClean="0">
                <a:solidFill>
                  <a:schemeClr val="tx1"/>
                </a:solidFill>
              </a:rPr>
            </a:br>
            <a:r>
              <a:rPr lang="en-US" altLang="zh-CN" sz="6000" cap="all" dirty="0" smtClean="0">
                <a:solidFill>
                  <a:schemeClr val="tx1"/>
                </a:solidFill>
              </a:rPr>
              <a:t>using Data Mining</a:t>
            </a:r>
            <a:endParaRPr lang="zh-CN" altLang="en-US" sz="6000" cap="all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0790" y="3933850"/>
            <a:ext cx="8745840" cy="175300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400" dirty="0" err="1" smtClean="0"/>
              <a:t>Ruizhu</a:t>
            </a:r>
            <a:r>
              <a:rPr lang="en-US" altLang="zh-CN" sz="2400" dirty="0" smtClean="0"/>
              <a:t> Yang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400" dirty="0" smtClean="0"/>
              <a:t>04/25/2014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06773" y="2493690"/>
            <a:ext cx="9374119" cy="3633892"/>
          </a:xfrm>
        </p:spPr>
        <p:txBody>
          <a:bodyPr/>
          <a:lstStyle/>
          <a:p>
            <a:r>
              <a:rPr lang="en-US" altLang="zh-CN" dirty="0" smtClean="0"/>
              <a:t>THANK  YOU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165" y="333452"/>
            <a:ext cx="10361851" cy="114326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zh-CN" sz="3600" cap="all" dirty="0" smtClean="0">
                <a:solidFill>
                  <a:schemeClr val="tx1"/>
                </a:solidFill>
              </a:rPr>
              <a:t>References</a:t>
            </a:r>
            <a:endParaRPr lang="zh-CN" altLang="en-US" sz="3600" cap="all" dirty="0" smtClean="0">
              <a:solidFill>
                <a:schemeClr val="tx1"/>
              </a:solidFill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550590" y="2061642"/>
            <a:ext cx="10971372" cy="4527328"/>
          </a:xfrm>
        </p:spPr>
        <p:txBody>
          <a:bodyPr>
            <a:normAutofit/>
          </a:bodyPr>
          <a:lstStyle/>
          <a:p>
            <a:pPr marL="285750" indent="-28575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altLang="zh-CN" sz="2400" dirty="0" err="1" smtClean="0"/>
              <a:t>Otari</a:t>
            </a:r>
            <a:r>
              <a:rPr lang="en-US" altLang="zh-CN" sz="2400" dirty="0" smtClean="0"/>
              <a:t> G V, </a:t>
            </a:r>
            <a:r>
              <a:rPr lang="en-US" altLang="zh-CN" sz="2400" dirty="0" err="1" smtClean="0"/>
              <a:t>Kulkarni</a:t>
            </a:r>
            <a:r>
              <a:rPr lang="en-US" altLang="zh-CN" sz="2400" dirty="0" smtClean="0"/>
              <a:t> R V. A Review of Application of Data Mining in Earthquake Prediction[J]. </a:t>
            </a:r>
            <a:r>
              <a:rPr lang="en-US" altLang="zh-CN" sz="2400" dirty="0" smtClean="0"/>
              <a:t>2012.</a:t>
            </a:r>
          </a:p>
          <a:p>
            <a:pPr marL="285750" indent="-28575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altLang="zh-CN" sz="2400" dirty="0" err="1" smtClean="0"/>
              <a:t>Dzwinel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W, Yuen D A, </a:t>
            </a:r>
            <a:r>
              <a:rPr lang="en-US" altLang="zh-CN" sz="2400" dirty="0" err="1" smtClean="0"/>
              <a:t>Boryczko</a:t>
            </a:r>
            <a:r>
              <a:rPr lang="en-US" altLang="zh-CN" sz="2400" dirty="0" smtClean="0"/>
              <a:t> K, et al. Cluster analysis, data-mining, multi-dimensional visualization of earthquakes over space, time and feature space[C]//Nonlinear Proc. in </a:t>
            </a:r>
            <a:r>
              <a:rPr lang="en-US" altLang="zh-CN" sz="2400" dirty="0" err="1" smtClean="0"/>
              <a:t>Geophys</a:t>
            </a:r>
            <a:r>
              <a:rPr lang="en-US" altLang="zh-CN" sz="2400" dirty="0" smtClean="0"/>
              <a:t>. 2005, 12: 117-128</a:t>
            </a:r>
            <a:r>
              <a:rPr lang="en-US" altLang="zh-CN" sz="2400" dirty="0" smtClean="0"/>
              <a:t>.</a:t>
            </a:r>
          </a:p>
          <a:p>
            <a:pPr marL="285750" indent="-285750" defTabSz="457200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altLang="zh-CN" sz="2400" dirty="0" smtClean="0"/>
              <a:t>W. </a:t>
            </a:r>
            <a:r>
              <a:rPr lang="en-US" altLang="zh-CN" sz="2400" dirty="0" err="1" smtClean="0"/>
              <a:t>Dzwinel</a:t>
            </a:r>
            <a:r>
              <a:rPr lang="en-US" altLang="zh-CN" sz="2400" dirty="0" smtClean="0"/>
              <a:t> , D. A. Yuen , K. </a:t>
            </a:r>
            <a:r>
              <a:rPr lang="en-US" altLang="zh-CN" sz="2400" dirty="0" err="1" smtClean="0"/>
              <a:t>Boryczko</a:t>
            </a:r>
            <a:r>
              <a:rPr lang="en-US" altLang="zh-CN" sz="2400" dirty="0" smtClean="0"/>
              <a:t> , Y. Ben-Zion , S. Yoshioka , and T. Ito, “Nonlinear multidimensional scaling and visualization of earthquake clusters over space, time and feature space”, Nonlinear Processes in Geophysics (2005) 12: 117–128 ,</a:t>
            </a:r>
            <a:r>
              <a:rPr lang="en-US" altLang="zh-CN" sz="2400" dirty="0" err="1" smtClean="0"/>
              <a:t>SRef</a:t>
            </a:r>
            <a:r>
              <a:rPr lang="en-US" altLang="zh-CN" sz="2400" dirty="0" smtClean="0"/>
              <a:t>-ID: 1607-7946/</a:t>
            </a:r>
            <a:r>
              <a:rPr lang="en-US" altLang="zh-CN" sz="2400" dirty="0" err="1" smtClean="0"/>
              <a:t>npg</a:t>
            </a:r>
            <a:r>
              <a:rPr lang="en-US" altLang="zh-CN" sz="2400" dirty="0" smtClean="0"/>
              <a:t>/2005-12-117, European Geosciences Union© 2005Author(s). </a:t>
            </a:r>
            <a:endParaRPr lang="en-US" altLang="zh-CN" sz="2400" dirty="0" smtClean="0"/>
          </a:p>
          <a:p>
            <a:pPr marL="285750" indent="-285750" defTabSz="457200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altLang="zh-CN" sz="2400" dirty="0" smtClean="0"/>
              <a:t>Http://earthquakesandplates.wordpress.com/</a:t>
            </a:r>
          </a:p>
          <a:p>
            <a:pPr marL="285750" indent="-285750" defTabSz="457200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altLang="zh-CN" sz="2400" dirty="0" smtClean="0"/>
          </a:p>
          <a:p>
            <a:pPr marL="285750" indent="-28575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altLang="zh-CN" sz="2400" cap="small" dirty="0" smtClean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altLang="zh-CN" sz="2400" cap="small" dirty="0" smtClean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altLang="zh-CN" sz="2400" cap="small" dirty="0" smtClean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altLang="zh-CN" sz="2400" cap="small" dirty="0" smtClean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165" y="404908"/>
            <a:ext cx="10361851" cy="11432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cap="all" dirty="0" smtClean="0">
                <a:solidFill>
                  <a:schemeClr val="tx1"/>
                </a:solidFill>
              </a:rPr>
              <a:t>Data Mining and Earthquake </a:t>
            </a:r>
            <a:endParaRPr lang="zh-CN" altLang="en-US" sz="3600" cap="all" dirty="0" smtClean="0">
              <a:solidFill>
                <a:schemeClr val="tx1"/>
              </a:solidFill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910630" y="2205658"/>
            <a:ext cx="11036979" cy="15846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 smtClean="0"/>
              <a:t>Earthquakes occur and cause loss of life and property</a:t>
            </a:r>
          </a:p>
          <a:p>
            <a:r>
              <a:rPr lang="en-US" altLang="zh-CN" sz="2400" dirty="0" smtClean="0"/>
              <a:t>Predict potential earthquake risks, especially in earthquake-active areas</a:t>
            </a:r>
          </a:p>
          <a:p>
            <a:r>
              <a:rPr lang="en-US" altLang="zh-CN" sz="2400" dirty="0" smtClean="0"/>
              <a:t>Help disaster preparation and prevention</a:t>
            </a:r>
          </a:p>
          <a:p>
            <a:r>
              <a:rPr lang="en-US" altLang="zh-CN" sz="2400" dirty="0" smtClean="0"/>
              <a:t>Usually use previous records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pic>
        <p:nvPicPr>
          <p:cNvPr id="6149" name="Picture 5" descr="http://earthquakesandplates.files.wordpress.com/2008/05/eqfoc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286" y="3357786"/>
            <a:ext cx="5143500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63158" y="623810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smtClean="0"/>
              <a:t>Ref.4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cap="all" dirty="0" smtClean="0">
                <a:solidFill>
                  <a:schemeClr val="tx1"/>
                </a:solidFill>
              </a:rPr>
              <a:t>Basic Problem for detecting earthquake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773610"/>
            <a:ext cx="10971372" cy="435397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Dataset: seismic activities of the </a:t>
            </a:r>
          </a:p>
          <a:p>
            <a:pPr>
              <a:buNone/>
            </a:pPr>
            <a:r>
              <a:rPr lang="en-US" altLang="zh-CN" sz="2400" dirty="0" smtClean="0"/>
              <a:t>      Japanese islands during </a:t>
            </a:r>
          </a:p>
          <a:p>
            <a:pPr>
              <a:buNone/>
            </a:pPr>
            <a:r>
              <a:rPr lang="en-US" altLang="zh-CN" sz="2400" dirty="0" smtClean="0"/>
              <a:t>     1997-2003. </a:t>
            </a:r>
          </a:p>
          <a:p>
            <a:pPr>
              <a:buNone/>
            </a:pPr>
            <a:r>
              <a:rPr lang="en-US" altLang="zh-CN" sz="2400" dirty="0" smtClean="0"/>
              <a:t>     Consist of 40,000 events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There are swarms of precursory</a:t>
            </a:r>
          </a:p>
          <a:p>
            <a:pPr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/>
              <a:t>     events (magnitude&lt; 4)before </a:t>
            </a:r>
          </a:p>
          <a:p>
            <a:pPr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/>
              <a:t>    large earthquake 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086" y="1197546"/>
            <a:ext cx="69437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6974" y="6382122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smtClean="0"/>
              <a:t>Ref.3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cap="all" dirty="0" smtClean="0">
                <a:solidFill>
                  <a:schemeClr val="tx1"/>
                </a:solidFill>
              </a:rPr>
              <a:t>Basic Problem for detecting earthquake</a:t>
            </a:r>
            <a:endParaRPr lang="zh-CN" altLang="en-US" sz="3600" cap="all" dirty="0" smtClean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341563"/>
            <a:ext cx="10971372" cy="4786020"/>
          </a:xfrm>
        </p:spPr>
        <p:txBody>
          <a:bodyPr>
            <a:normAutofit fontScale="92500"/>
          </a:bodyPr>
          <a:lstStyle/>
          <a:p>
            <a:r>
              <a:rPr lang="en-US" altLang="zh-CN" sz="3500" b="1" dirty="0" smtClean="0"/>
              <a:t>To detect the precursory events of a large earthquake precisely</a:t>
            </a:r>
            <a:endParaRPr lang="en-US" altLang="zh-CN" sz="3500" b="1" dirty="0" smtClean="0"/>
          </a:p>
          <a:p>
            <a:endParaRPr lang="en-US" altLang="zh-CN" sz="2800" b="1" dirty="0" smtClean="0"/>
          </a:p>
          <a:p>
            <a:r>
              <a:rPr lang="en-US" altLang="zh-CN" sz="2800" dirty="0" smtClean="0"/>
              <a:t>How to detect precursory events?</a:t>
            </a:r>
          </a:p>
          <a:p>
            <a:endParaRPr lang="en-US" altLang="zh-CN" sz="2800" b="1" dirty="0" smtClean="0"/>
          </a:p>
          <a:p>
            <a:r>
              <a:rPr lang="en-US" altLang="zh-CN" sz="2800" b="1" dirty="0" smtClean="0"/>
              <a:t>Data mining techniques:</a:t>
            </a:r>
          </a:p>
          <a:p>
            <a:r>
              <a:rPr lang="en-US" altLang="zh-CN" sz="1800" b="1" dirty="0" smtClean="0"/>
              <a:t>Analysis of multi-dimensional data</a:t>
            </a:r>
          </a:p>
          <a:p>
            <a:r>
              <a:rPr lang="en-US" altLang="zh-CN" sz="1800" b="1" dirty="0" smtClean="0"/>
              <a:t>Agglomerative schemes&amp; non-hierarchical clustering </a:t>
            </a:r>
            <a:r>
              <a:rPr lang="en-US" altLang="zh-CN" sz="1800" b="1" dirty="0" smtClean="0"/>
              <a:t>algorithms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Multi-dimensional scaling (MDS)</a:t>
            </a:r>
            <a:endParaRPr lang="zh-CN" altLang="en-US" sz="1800" b="1" dirty="0" smtClean="0"/>
          </a:p>
          <a:p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           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      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cap="all" dirty="0" smtClean="0">
                <a:solidFill>
                  <a:schemeClr val="tx1"/>
                </a:solidFill>
              </a:rPr>
              <a:t>Data mining process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521" y="1773610"/>
            <a:ext cx="10971372" cy="435397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Agglomerative </a:t>
            </a:r>
            <a:r>
              <a:rPr lang="en-US" altLang="zh-CN" sz="2000" dirty="0" smtClean="0"/>
              <a:t>clustering for data </a:t>
            </a:r>
            <a:r>
              <a:rPr lang="en-US" altLang="zh-CN" sz="2000" dirty="0" smtClean="0"/>
              <a:t>space use the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/>
              <a:t>     largest cluster to compute the seismicity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/>
              <a:t>     parameters</a:t>
            </a:r>
          </a:p>
          <a:p>
            <a:r>
              <a:rPr lang="en-US" altLang="zh-CN" sz="2000" dirty="0" smtClean="0"/>
              <a:t>N</a:t>
            </a:r>
            <a:r>
              <a:rPr lang="en-US" altLang="zh-CN" sz="2000" dirty="0" smtClean="0"/>
              <a:t>on-hierarchical </a:t>
            </a:r>
            <a:r>
              <a:rPr lang="en-US" altLang="zh-CN" sz="2000" dirty="0" smtClean="0"/>
              <a:t>clustering for  </a:t>
            </a:r>
            <a:r>
              <a:rPr lang="en-US" altLang="zh-CN" sz="2000" dirty="0" smtClean="0"/>
              <a:t>7-Dfeature </a:t>
            </a:r>
            <a:r>
              <a:rPr lang="en-US" altLang="zh-CN" sz="2000" dirty="0" smtClean="0"/>
              <a:t>space</a:t>
            </a:r>
          </a:p>
          <a:p>
            <a:r>
              <a:rPr lang="en-US" altLang="zh-CN" sz="2000" dirty="0" smtClean="0"/>
              <a:t>Map 7-D feature space to 3D space through  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/>
              <a:t>      MDS  and visualize to observe easily.</a:t>
            </a:r>
          </a:p>
          <a:p>
            <a:r>
              <a:rPr lang="en-US" altLang="zh-CN" sz="2000" dirty="0" smtClean="0"/>
              <a:t>Select </a:t>
            </a:r>
            <a:r>
              <a:rPr lang="en-US" altLang="zh-CN" sz="2000" dirty="0" smtClean="0"/>
              <a:t>the cluster that include the precursory 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events and </a:t>
            </a:r>
            <a:r>
              <a:rPr lang="en-US" altLang="zh-CN" sz="2000" dirty="0" smtClean="0"/>
              <a:t>cluster it in 7-D feature space again .</a:t>
            </a:r>
          </a:p>
          <a:p>
            <a:pPr>
              <a:buFont typeface="Wingdings 2"/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688" y="1341562"/>
            <a:ext cx="61817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67414" y="655181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Ref.2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cap="all" dirty="0" smtClean="0">
                <a:solidFill>
                  <a:schemeClr val="tx1"/>
                </a:solidFill>
              </a:rPr>
              <a:t>Clustering results </a:t>
            </a:r>
            <a:r>
              <a:rPr lang="en-US" altLang="zh-CN" sz="3600" cap="all" dirty="0" smtClean="0">
                <a:solidFill>
                  <a:schemeClr val="tx1"/>
                </a:solidFill>
              </a:rPr>
              <a:t>analysis</a:t>
            </a:r>
            <a:endParaRPr lang="zh-CN" altLang="en-US" sz="3600" cap="all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58" y="1341562"/>
            <a:ext cx="32403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82" y="765498"/>
            <a:ext cx="25050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6934" y="1413570"/>
            <a:ext cx="3312368" cy="48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326" y="3357786"/>
            <a:ext cx="46112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967414" y="655181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Ref.2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99662" y="292573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Ref.2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6614" y="631011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Ref.2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6974" y="6382122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Ref.2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cap="all" dirty="0" smtClean="0">
                <a:solidFill>
                  <a:schemeClr val="tx1"/>
                </a:solidFill>
              </a:rPr>
              <a:t>Recognizing precursory patterns</a:t>
            </a:r>
            <a:endParaRPr lang="zh-CN" altLang="en-US" sz="3600" cap="all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5606" y="5662042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Ref.2</a:t>
            </a:r>
            <a:endParaRPr lang="en-US" sz="14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09521" y="2637706"/>
            <a:ext cx="10971372" cy="3489876"/>
          </a:xfrm>
        </p:spPr>
        <p:txBody>
          <a:bodyPr/>
          <a:lstStyle/>
          <a:p>
            <a:r>
              <a:rPr lang="en-US" altLang="zh-CN" sz="2000" dirty="0" smtClean="0"/>
              <a:t>The area of green dots (precursory events for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/>
              <a:t>      training set) and the area of blue dots (precursory </a:t>
            </a:r>
          </a:p>
          <a:p>
            <a:pPr>
              <a:buNone/>
            </a:pPr>
            <a:r>
              <a:rPr lang="en-US" altLang="zh-CN" sz="2000" dirty="0" smtClean="0"/>
              <a:t>        events for test set) almost overlap.</a:t>
            </a:r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230" y="1053530"/>
            <a:ext cx="5561433" cy="549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67414" y="655181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smtClean="0"/>
              <a:t>Ref.3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cap="all" dirty="0" smtClean="0">
                <a:solidFill>
                  <a:schemeClr val="tx1"/>
                </a:solidFill>
              </a:rPr>
              <a:t>Other methods:</a:t>
            </a:r>
            <a:endParaRPr lang="zh-CN" altLang="en-US" sz="3600" cap="all" dirty="0" smtClean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2493690"/>
            <a:ext cx="10971372" cy="363389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Real-time </a:t>
            </a:r>
            <a:r>
              <a:rPr lang="en-US" altLang="zh-CN" sz="2800" b="1" dirty="0" smtClean="0"/>
              <a:t>detection by social sensors like </a:t>
            </a:r>
            <a:r>
              <a:rPr lang="en-US" altLang="zh-CN" sz="2800" b="1" dirty="0" smtClean="0"/>
              <a:t>twitter</a:t>
            </a:r>
          </a:p>
          <a:p>
            <a:r>
              <a:rPr lang="en-US" altLang="zh-CN" sz="2800" b="1" dirty="0" smtClean="0"/>
              <a:t>Neural network based approach</a:t>
            </a:r>
            <a:endParaRPr lang="zh-CN" altLang="en-US" sz="28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1220</TotalTime>
  <Words>376</Words>
  <Application>Microsoft Office PowerPoint</Application>
  <PresentationFormat>自定义</PresentationFormat>
  <Paragraphs>65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凤舞九天</vt:lpstr>
      <vt:lpstr>Earthquakes Detection  using Data Mining</vt:lpstr>
      <vt:lpstr>References</vt:lpstr>
      <vt:lpstr>Data Mining and Earthquake </vt:lpstr>
      <vt:lpstr>Basic Problem for detecting earthquake</vt:lpstr>
      <vt:lpstr>Basic Problem for detecting earthquake</vt:lpstr>
      <vt:lpstr>Data mining process</vt:lpstr>
      <vt:lpstr>Clustering results analysis</vt:lpstr>
      <vt:lpstr>Recognizing precursory patterns</vt:lpstr>
      <vt:lpstr>Other methods: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Detection  using Data Mining</dc:title>
  <dc:creator>YRZ</dc:creator>
  <cp:lastModifiedBy>YRZ</cp:lastModifiedBy>
  <cp:revision>84</cp:revision>
  <dcterms:created xsi:type="dcterms:W3CDTF">2014-04-03T14:30:06Z</dcterms:created>
  <dcterms:modified xsi:type="dcterms:W3CDTF">2014-04-24T15:43:48Z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TC010690892052</vt:lpwstr>
  </property>
</Properties>
</file>