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6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9972-4626-E446-9DAA-EE8EF3F95526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B4FA-B4FA-AF4D-B86C-932ED6F8A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9837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Mining against Terrorism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1049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Tim Marsden</a:t>
            </a:r>
          </a:p>
          <a:p>
            <a:r>
              <a:rPr lang="en-US" sz="1800" dirty="0" smtClean="0"/>
              <a:t>CS548 Showcase</a:t>
            </a:r>
          </a:p>
          <a:p>
            <a:r>
              <a:rPr lang="en-US" sz="1800" dirty="0" smtClean="0"/>
              <a:t>2</a:t>
            </a:r>
            <a:r>
              <a:rPr lang="en-US" sz="1800" dirty="0" smtClean="0"/>
              <a:t>/11/</a:t>
            </a:r>
            <a:r>
              <a:rPr lang="en-US" sz="1800" dirty="0" smtClean="0"/>
              <a:t>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3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6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www.popularmechanics.com</a:t>
            </a:r>
            <a:r>
              <a:rPr lang="en-US" sz="800" dirty="0"/>
              <a:t>/technology/military/news/nsa-data-mining-how-it-works-15910146</a:t>
            </a:r>
          </a:p>
        </p:txBody>
      </p:sp>
    </p:spTree>
    <p:extLst>
      <p:ext uri="{BB962C8B-B14F-4D97-AF65-F5344CB8AC3E}">
        <p14:creationId xmlns:p14="http://schemas.microsoft.com/office/powerpoint/2010/main" val="372641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73506" y="444500"/>
            <a:ext cx="10945858" cy="6019800"/>
          </a:xfrm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0140" y="6642556"/>
            <a:ext cx="29622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800" dirty="0"/>
              <a:t>http://</a:t>
            </a:r>
            <a:r>
              <a:rPr lang="en-US" sz="800" dirty="0" err="1"/>
              <a:t>en.wikipedia.org</a:t>
            </a:r>
            <a:r>
              <a:rPr lang="en-US" sz="800" dirty="0"/>
              <a:t>/wiki/</a:t>
            </a:r>
            <a:r>
              <a:rPr lang="en-US" sz="800" dirty="0" err="1"/>
              <a:t>File:Upstream-slide.jpg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10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119102" y="266699"/>
            <a:ext cx="11334098" cy="6233317"/>
          </a:xfrm>
        </p:spPr>
      </p:pic>
      <p:sp>
        <p:nvSpPr>
          <p:cNvPr id="5" name="TextBox 4"/>
          <p:cNvSpPr txBox="1"/>
          <p:nvPr/>
        </p:nvSpPr>
        <p:spPr>
          <a:xfrm>
            <a:off x="0" y="65127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-2667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800" dirty="0"/>
              <a:t>http://</a:t>
            </a:r>
            <a:r>
              <a:rPr lang="en-US" sz="800" dirty="0" err="1"/>
              <a:t>en.wikipedia.org</a:t>
            </a:r>
            <a:r>
              <a:rPr lang="en-US" sz="800" dirty="0"/>
              <a:t>/wiki/File:Prism-slide-7.jpg</a:t>
            </a:r>
          </a:p>
        </p:txBody>
      </p:sp>
    </p:spTree>
    <p:extLst>
      <p:ext uri="{BB962C8B-B14F-4D97-AF65-F5344CB8AC3E}">
        <p14:creationId xmlns:p14="http://schemas.microsoft.com/office/powerpoint/2010/main" val="250153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it actually stop terrorists?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6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NSA’s program has played an identifiable role in at most 1.8% of successful cases</a:t>
            </a:r>
          </a:p>
          <a:p>
            <a:pPr lvl="1"/>
            <a:r>
              <a:rPr lang="en-US" dirty="0" smtClean="0"/>
              <a:t>Most began with evidence obtained with traditional methods before NSA got involved</a:t>
            </a:r>
          </a:p>
          <a:p>
            <a:pPr marL="0" indent="0">
              <a:buNone/>
            </a:pPr>
            <a:r>
              <a:rPr lang="en-US" dirty="0" smtClean="0"/>
              <a:t>Vice: NSA Interview</a:t>
            </a:r>
          </a:p>
          <a:p>
            <a:r>
              <a:rPr lang="en-US" dirty="0"/>
              <a:t>Fienberg insists that the rarity of terrorist events (and terrorists themselves) makes predicting their occurrence a fraught </a:t>
            </a:r>
            <a:r>
              <a:rPr lang="en-US" dirty="0" smtClean="0"/>
              <a:t>crapshoot. </a:t>
            </a:r>
          </a:p>
          <a:p>
            <a:pPr lvl="1"/>
            <a:r>
              <a:rPr lang="en-US" b="1" dirty="0" smtClean="0"/>
              <a:t>He </a:t>
            </a:r>
            <a:r>
              <a:rPr lang="en-US" b="1" dirty="0"/>
              <a:t>says that intelligence analysts lack training data </a:t>
            </a:r>
            <a:r>
              <a:rPr lang="en-US" dirty="0"/>
              <a:t>– indicative patterns of behavior drawn from observing multiple iterations of a complex event – to verify whether their models have predictive validity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Jim Jonas: “</a:t>
            </a:r>
            <a:r>
              <a:rPr lang="en-US" dirty="0"/>
              <a:t>Unless investigators can winnow their investigations down to data sets already known to reflect a high incidence of actual terrorist information,” Jonas and Harper write, “the high number of false positives will render any results essentially useless.”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1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23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Levitt, S.D. &amp; </a:t>
            </a:r>
            <a:r>
              <a:rPr lang="en-US" dirty="0" err="1" smtClean="0"/>
              <a:t>Dubner</a:t>
            </a:r>
            <a:r>
              <a:rPr lang="en-US" dirty="0" smtClean="0"/>
              <a:t>, S. J. 2009. </a:t>
            </a:r>
            <a:r>
              <a:rPr lang="en-US" dirty="0" err="1" smtClean="0"/>
              <a:t>Superfreakonomics</a:t>
            </a:r>
            <a:r>
              <a:rPr lang="en-US" dirty="0" smtClean="0"/>
              <a:t>: Global cooling, patriotic prostitutes, and why suicide bombers should buy life insurance.  New York: William Morrow.</a:t>
            </a:r>
          </a:p>
          <a:p>
            <a:pPr lvl="0"/>
            <a:r>
              <a:rPr lang="en-US" dirty="0" err="1" smtClean="0"/>
              <a:t>Montalbano</a:t>
            </a:r>
            <a:r>
              <a:rPr lang="en-US" dirty="0" smtClean="0"/>
              <a:t>, E. Government Developing Data Mining tools to Fight Terrorism.  2011. </a:t>
            </a:r>
            <a:r>
              <a:rPr lang="en-US" u="sng" dirty="0"/>
              <a:t>http://www.informationweek.com/applications/government-developing-data-mining-tools-to-fight-terrorism/d/d-id/</a:t>
            </a:r>
            <a:r>
              <a:rPr lang="en-US" u="sng" dirty="0" smtClean="0"/>
              <a:t>1097714</a:t>
            </a:r>
          </a:p>
          <a:p>
            <a:pPr lvl="0"/>
            <a:r>
              <a:rPr lang="en-US" b="1" dirty="0" err="1" smtClean="0"/>
              <a:t>Pappalardo</a:t>
            </a:r>
            <a:r>
              <a:rPr lang="en-US" b="1" dirty="0" smtClean="0"/>
              <a:t>, J. NSA Data Mining: How it works. 2013. Popular Mechanics. </a:t>
            </a:r>
            <a:r>
              <a:rPr lang="en-US" b="1" u="sng" dirty="0"/>
              <a:t>http://www.popularmechanics.com/technology/military/news/nsa-data-mining-how-it-works-15910146</a:t>
            </a:r>
            <a:r>
              <a:rPr lang="en-US" b="1" u="sng" dirty="0" smtClean="0">
                <a:effectLst/>
              </a:rPr>
              <a:t> </a:t>
            </a:r>
          </a:p>
          <a:p>
            <a:r>
              <a:rPr lang="en-US" dirty="0" err="1" smtClean="0"/>
              <a:t>Margolin</a:t>
            </a:r>
            <a:r>
              <a:rPr lang="en-US" dirty="0" smtClean="0"/>
              <a:t>, E. Study asks: Does the NSA data mining program stop terrorists? 2014. </a:t>
            </a:r>
            <a:r>
              <a:rPr lang="en-US" dirty="0" err="1" smtClean="0"/>
              <a:t>msnbc</a:t>
            </a:r>
            <a:r>
              <a:rPr lang="en-US" dirty="0" smtClean="0"/>
              <a:t>. </a:t>
            </a:r>
            <a:r>
              <a:rPr lang="en-US" u="sng" dirty="0"/>
              <a:t>http://</a:t>
            </a:r>
            <a:r>
              <a:rPr lang="en-US" u="sng" dirty="0" err="1"/>
              <a:t>www.msnbc.com</a:t>
            </a:r>
            <a:r>
              <a:rPr lang="en-US" u="sng" dirty="0"/>
              <a:t>/news-nation/does-</a:t>
            </a:r>
            <a:r>
              <a:rPr lang="en-US" u="sng" dirty="0" err="1"/>
              <a:t>nsa</a:t>
            </a:r>
            <a:r>
              <a:rPr lang="en-US" u="sng" dirty="0"/>
              <a:t>-data-mining-stop-terrorists</a:t>
            </a:r>
          </a:p>
          <a:p>
            <a:pPr lvl="0"/>
            <a:r>
              <a:rPr lang="en-US" b="1" dirty="0" smtClean="0"/>
              <a:t>Musgrave, S. Does Data mining our big data for terrorists actually make us any safer? 2013. Vice.  </a:t>
            </a:r>
            <a:r>
              <a:rPr lang="en-US" b="1" u="sng" dirty="0" smtClean="0"/>
              <a:t>http://motherboard.vice.com/blog/does-mining-our-big-data-for-terrorists-actually-make-us-any-safer</a:t>
            </a:r>
          </a:p>
          <a:p>
            <a:pPr lvl="0"/>
            <a:r>
              <a:rPr lang="en-US" dirty="0" smtClean="0"/>
              <a:t>Snowden, </a:t>
            </a:r>
            <a:r>
              <a:rPr lang="en-US" dirty="0" smtClean="0"/>
              <a:t>E. </a:t>
            </a:r>
            <a:r>
              <a:rPr lang="en-US" dirty="0" smtClean="0"/>
              <a:t>PRISM (Surveillance Program). </a:t>
            </a:r>
            <a:r>
              <a:rPr lang="en-US" dirty="0" err="1" smtClean="0"/>
              <a:t>Wikileaks</a:t>
            </a:r>
            <a:r>
              <a:rPr lang="en-US" dirty="0" smtClean="0"/>
              <a:t>.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/wiki/PRISM_(</a:t>
            </a:r>
            <a:r>
              <a:rPr lang="en-US" dirty="0" err="1"/>
              <a:t>surveillance_program</a:t>
            </a:r>
            <a:r>
              <a:rPr lang="en-US" dirty="0" smtClean="0"/>
              <a:t>)</a:t>
            </a: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23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Levitt, S.D. &amp; </a:t>
            </a:r>
            <a:r>
              <a:rPr lang="en-US" dirty="0" err="1" smtClean="0"/>
              <a:t>Dubner</a:t>
            </a:r>
            <a:r>
              <a:rPr lang="en-US" dirty="0" smtClean="0"/>
              <a:t>, S. J. 2009. </a:t>
            </a:r>
            <a:r>
              <a:rPr lang="en-US" dirty="0" err="1" smtClean="0"/>
              <a:t>Superfreakonomics</a:t>
            </a:r>
            <a:r>
              <a:rPr lang="en-US" dirty="0" smtClean="0"/>
              <a:t>: Global cooling, patriotic prostitutes, and why suicide bombers should buy life insurance.  New York: William Morrow.</a:t>
            </a:r>
          </a:p>
          <a:p>
            <a:pPr lvl="0"/>
            <a:r>
              <a:rPr lang="en-US" dirty="0" err="1" smtClean="0"/>
              <a:t>Montalbano</a:t>
            </a:r>
            <a:r>
              <a:rPr lang="en-US" dirty="0" smtClean="0"/>
              <a:t>, E. Government Developing Data Mining tools to Fight Terrorism.  2011. </a:t>
            </a:r>
            <a:r>
              <a:rPr lang="en-US" u="sng" dirty="0"/>
              <a:t>http://www.informationweek.com/applications/government-developing-data-mining-tools-to-fight-terrorism/d/d-id/</a:t>
            </a:r>
            <a:r>
              <a:rPr lang="en-US" u="sng" dirty="0" smtClean="0"/>
              <a:t>1097714</a:t>
            </a:r>
          </a:p>
          <a:p>
            <a:pPr lvl="0"/>
            <a:r>
              <a:rPr lang="en-US" b="1" dirty="0" err="1" smtClean="0"/>
              <a:t>Pappalardo</a:t>
            </a:r>
            <a:r>
              <a:rPr lang="en-US" b="1" dirty="0" smtClean="0"/>
              <a:t>, J. NSA Data Mining: How it works. 2013. Popular Mechanics. </a:t>
            </a:r>
            <a:r>
              <a:rPr lang="en-US" b="1" u="sng" dirty="0"/>
              <a:t>http://www.popularmechanics.com/technology/military/news/nsa-data-mining-how-it-works-15910146</a:t>
            </a:r>
            <a:r>
              <a:rPr lang="en-US" b="1" u="sng" dirty="0" smtClean="0">
                <a:effectLst/>
              </a:rPr>
              <a:t> </a:t>
            </a:r>
          </a:p>
          <a:p>
            <a:r>
              <a:rPr lang="en-US" dirty="0" err="1" smtClean="0"/>
              <a:t>Margolin</a:t>
            </a:r>
            <a:r>
              <a:rPr lang="en-US" dirty="0" smtClean="0"/>
              <a:t>, E. Study asks: Does the NSA data mining program stop terrorists? 2014. </a:t>
            </a:r>
            <a:r>
              <a:rPr lang="en-US" dirty="0" err="1" smtClean="0"/>
              <a:t>msnbc</a:t>
            </a:r>
            <a:r>
              <a:rPr lang="en-US" dirty="0" smtClean="0"/>
              <a:t>. </a:t>
            </a:r>
            <a:r>
              <a:rPr lang="en-US" u="sng" dirty="0"/>
              <a:t>http://</a:t>
            </a:r>
            <a:r>
              <a:rPr lang="en-US" u="sng" dirty="0" err="1"/>
              <a:t>www.msnbc.com</a:t>
            </a:r>
            <a:r>
              <a:rPr lang="en-US" u="sng" dirty="0"/>
              <a:t>/news-nation/does-</a:t>
            </a:r>
            <a:r>
              <a:rPr lang="en-US" u="sng" dirty="0" err="1"/>
              <a:t>nsa</a:t>
            </a:r>
            <a:r>
              <a:rPr lang="en-US" u="sng" dirty="0"/>
              <a:t>-data-mining-stop-terrorists</a:t>
            </a:r>
          </a:p>
          <a:p>
            <a:pPr lvl="0"/>
            <a:r>
              <a:rPr lang="en-US" b="1" dirty="0" smtClean="0"/>
              <a:t>Musgrave, S. Does Data mining our big data for terrorists actually make us any safer? 2013. Vice.  </a:t>
            </a:r>
            <a:r>
              <a:rPr lang="en-US" b="1" u="sng" dirty="0" smtClean="0"/>
              <a:t>http://motherboard.vice.com/blog/does-mining-our-big-data-for-terrorists-actually-make-us-any-safer</a:t>
            </a:r>
          </a:p>
          <a:p>
            <a:pPr lvl="0"/>
            <a:r>
              <a:rPr lang="en-US" dirty="0" smtClean="0"/>
              <a:t>Snowden, </a:t>
            </a:r>
            <a:r>
              <a:rPr lang="en-US" dirty="0" smtClean="0"/>
              <a:t>E. </a:t>
            </a:r>
            <a:r>
              <a:rPr lang="en-US" dirty="0" smtClean="0"/>
              <a:t>PRISM (Surveillance Program). </a:t>
            </a:r>
            <a:r>
              <a:rPr lang="en-US" dirty="0" err="1" smtClean="0"/>
              <a:t>Wikileaks</a:t>
            </a:r>
            <a:r>
              <a:rPr lang="en-US" dirty="0" smtClean="0"/>
              <a:t>.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en.wikipedia.org</a:t>
            </a:r>
            <a:r>
              <a:rPr lang="en-US" dirty="0"/>
              <a:t>/wiki/PRISM_(</a:t>
            </a:r>
            <a:r>
              <a:rPr lang="en-US" dirty="0" err="1"/>
              <a:t>surveillance_program</a:t>
            </a:r>
            <a:r>
              <a:rPr lang="en-US" dirty="0" smtClean="0"/>
              <a:t>)</a:t>
            </a: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Traditional Anti-Terrorism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7175500" cy="3522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Problem with gathering terrorist data is that they are so rare.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Traditional </a:t>
            </a:r>
            <a:r>
              <a:rPr lang="en-US" dirty="0"/>
              <a:t>3 methods of anti-terrorism:</a:t>
            </a:r>
          </a:p>
          <a:p>
            <a:pPr lvl="0"/>
            <a:r>
              <a:rPr lang="en-US" dirty="0"/>
              <a:t>Gathering human intelligence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difficult/dangerous)</a:t>
            </a:r>
          </a:p>
          <a:p>
            <a:pPr lvl="0"/>
            <a:r>
              <a:rPr lang="en-US" dirty="0"/>
              <a:t>Monitoring electronic chatter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‘drinking from fire hose’)</a:t>
            </a:r>
          </a:p>
          <a:p>
            <a:pPr lvl="0"/>
            <a:r>
              <a:rPr lang="en-US" dirty="0"/>
              <a:t>Following the international money trail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‘sifting the beach for a grain of sand’)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Biography of a Terrorist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95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Economist Alan Krueger compiled biographical data from 129 </a:t>
            </a:r>
            <a:r>
              <a:rPr lang="en-US" dirty="0" err="1"/>
              <a:t>shahid</a:t>
            </a:r>
            <a:r>
              <a:rPr lang="en-US" dirty="0"/>
              <a:t> (martyrs) from a Hezbollah newsletter Al-</a:t>
            </a:r>
            <a:r>
              <a:rPr lang="en-US" dirty="0" err="1"/>
              <a:t>Ahd</a:t>
            </a:r>
            <a:r>
              <a:rPr lang="en-US" dirty="0"/>
              <a:t> (The Oath)</a:t>
            </a:r>
          </a:p>
          <a:p>
            <a:pPr lvl="1"/>
            <a:r>
              <a:rPr lang="en-US" dirty="0"/>
              <a:t>Terrorists were less likely to come from a poor family (28 </a:t>
            </a:r>
            <a:r>
              <a:rPr lang="en-US" dirty="0" err="1"/>
              <a:t>vs</a:t>
            </a:r>
            <a:r>
              <a:rPr lang="en-US" dirty="0"/>
              <a:t> 33%)</a:t>
            </a:r>
          </a:p>
          <a:p>
            <a:pPr lvl="1"/>
            <a:r>
              <a:rPr lang="en-US" dirty="0"/>
              <a:t>More likely to have a high-school education (47 </a:t>
            </a:r>
            <a:r>
              <a:rPr lang="en-US" dirty="0" err="1"/>
              <a:t>vs</a:t>
            </a:r>
            <a:r>
              <a:rPr lang="en-US" dirty="0"/>
              <a:t> 38%)</a:t>
            </a:r>
          </a:p>
          <a:p>
            <a:r>
              <a:rPr lang="en-US" dirty="0"/>
              <a:t>Claude </a:t>
            </a:r>
            <a:r>
              <a:rPr lang="en-US" dirty="0" err="1"/>
              <a:t>Berrebi</a:t>
            </a:r>
            <a:r>
              <a:rPr lang="en-US" dirty="0"/>
              <a:t> analyzed Palestinian suicide bombers and found similar results:</a:t>
            </a:r>
          </a:p>
          <a:p>
            <a:pPr lvl="1"/>
            <a:r>
              <a:rPr lang="en-US" dirty="0"/>
              <a:t>16% from poor families vs. 30% total population</a:t>
            </a:r>
          </a:p>
          <a:p>
            <a:pPr lvl="1"/>
            <a:r>
              <a:rPr lang="en-US" dirty="0"/>
              <a:t>60% had at least high school education vs. 15% total population</a:t>
            </a:r>
          </a:p>
          <a:p>
            <a:r>
              <a:rPr lang="en-US" dirty="0" smtClean="0"/>
              <a:t>Counter Intuitive to other criminal backgrounds</a:t>
            </a:r>
          </a:p>
          <a:p>
            <a:pPr lvl="1"/>
            <a:r>
              <a:rPr lang="en-US" dirty="0" smtClean="0"/>
              <a:t>Considered a political 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Ian Horsley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957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mining algorithms to detect </a:t>
            </a:r>
            <a:r>
              <a:rPr lang="en-US" dirty="0" smtClean="0"/>
              <a:t>British </a:t>
            </a:r>
            <a:r>
              <a:rPr lang="en-US" dirty="0"/>
              <a:t>bank </a:t>
            </a:r>
            <a:r>
              <a:rPr lang="en-US" dirty="0" smtClean="0"/>
              <a:t>fraud</a:t>
            </a:r>
          </a:p>
          <a:p>
            <a:r>
              <a:rPr lang="en-US" dirty="0"/>
              <a:t>F</a:t>
            </a:r>
            <a:r>
              <a:rPr lang="en-US" dirty="0" smtClean="0"/>
              <a:t>ocused </a:t>
            </a:r>
            <a:r>
              <a:rPr lang="en-US" dirty="0"/>
              <a:t>on </a:t>
            </a:r>
            <a:r>
              <a:rPr lang="en-US" dirty="0" smtClean="0"/>
              <a:t>bank information of the 9</a:t>
            </a:r>
            <a:r>
              <a:rPr lang="en-US" dirty="0"/>
              <a:t>-11 terrorists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ound </a:t>
            </a:r>
            <a:r>
              <a:rPr lang="en-US" dirty="0"/>
              <a:t>several distinguishing traits: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/>
              <a:t>Opened US accounts with ~$</a:t>
            </a:r>
            <a:r>
              <a:rPr lang="en-US" dirty="0" smtClean="0"/>
              <a:t>4k </a:t>
            </a:r>
            <a:r>
              <a:rPr lang="en-US" dirty="0"/>
              <a:t>cash at well-known banks</a:t>
            </a:r>
          </a:p>
          <a:p>
            <a:pPr lvl="1"/>
            <a:r>
              <a:rPr lang="en-US" dirty="0"/>
              <a:t>Used P.O. boxes as an address, and changed frequently</a:t>
            </a:r>
          </a:p>
          <a:p>
            <a:pPr lvl="1"/>
            <a:r>
              <a:rPr lang="en-US" dirty="0" smtClean="0"/>
              <a:t>Wire-transferred, always </a:t>
            </a:r>
            <a:r>
              <a:rPr lang="en-US" dirty="0"/>
              <a:t>below the bank’s report limit</a:t>
            </a:r>
          </a:p>
          <a:p>
            <a:pPr lvl="1"/>
            <a:r>
              <a:rPr lang="en-US" dirty="0"/>
              <a:t>Usually made one large deposit, then small </a:t>
            </a:r>
            <a:r>
              <a:rPr lang="en-US" dirty="0" smtClean="0"/>
              <a:t>withdrawals</a:t>
            </a:r>
            <a:endParaRPr lang="en-US" dirty="0"/>
          </a:p>
          <a:p>
            <a:pPr lvl="1"/>
            <a:r>
              <a:rPr lang="en-US" dirty="0"/>
              <a:t>No normal living expenses like rent, utilities, car,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/>
              <a:t>No typical monthly deposits (direct deposit, </a:t>
            </a:r>
            <a:r>
              <a:rPr lang="en-US" dirty="0" smtClean="0"/>
              <a:t>etc.)</a:t>
            </a:r>
            <a:endParaRPr lang="en-US" dirty="0"/>
          </a:p>
          <a:p>
            <a:pPr lvl="1"/>
            <a:r>
              <a:rPr lang="en-US" dirty="0"/>
              <a:t>Ratio of cash </a:t>
            </a:r>
            <a:r>
              <a:rPr lang="en-US" dirty="0" smtClean="0"/>
              <a:t>withdrawals </a:t>
            </a:r>
            <a:r>
              <a:rPr lang="en-US" dirty="0"/>
              <a:t>to checks written was </a:t>
            </a:r>
            <a:r>
              <a:rPr lang="en-US" dirty="0" smtClean="0"/>
              <a:t>high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Problems remaining…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00" cy="21335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 smtClean="0"/>
              <a:t>Easier </a:t>
            </a:r>
            <a:r>
              <a:rPr lang="en-US" sz="2400" dirty="0"/>
              <a:t>to retroactively find traits than ID </a:t>
            </a:r>
            <a:r>
              <a:rPr lang="en-US" sz="2400" dirty="0" smtClean="0"/>
              <a:t>future </a:t>
            </a:r>
            <a:r>
              <a:rPr lang="en-US" sz="2400" dirty="0"/>
              <a:t>attackers</a:t>
            </a:r>
          </a:p>
          <a:p>
            <a:pPr lvl="0"/>
            <a:r>
              <a:rPr lang="en-US" sz="2400" dirty="0"/>
              <a:t>Too many false </a:t>
            </a:r>
            <a:r>
              <a:rPr lang="en-US" sz="2400" dirty="0" smtClean="0"/>
              <a:t>positives</a:t>
            </a:r>
            <a:r>
              <a:rPr lang="en-US" sz="2400" dirty="0"/>
              <a:t> </a:t>
            </a:r>
            <a:r>
              <a:rPr lang="en-US" sz="2400" dirty="0" smtClean="0"/>
              <a:t>in large datasets</a:t>
            </a:r>
          </a:p>
          <a:p>
            <a:pPr lvl="1"/>
            <a:r>
              <a:rPr lang="en-US" sz="2000" dirty="0" smtClean="0"/>
              <a:t>99</a:t>
            </a:r>
            <a:r>
              <a:rPr lang="en-US" sz="2000" dirty="0"/>
              <a:t>% accuracy → 500k false </a:t>
            </a:r>
            <a:r>
              <a:rPr lang="en-US" sz="2000" dirty="0" smtClean="0"/>
              <a:t>ID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British </a:t>
            </a:r>
            <a:r>
              <a:rPr lang="en-US" sz="2400" dirty="0"/>
              <a:t>police arrested a bunch of potential </a:t>
            </a:r>
            <a:r>
              <a:rPr lang="en-US" sz="2400" dirty="0" smtClean="0"/>
              <a:t>terrorists soon after his 9/11 mining efforts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100 of them </a:t>
            </a:r>
            <a:r>
              <a:rPr lang="en-US" sz="2400" dirty="0"/>
              <a:t>had accounts at Horsley’s bank.</a:t>
            </a:r>
          </a:p>
        </p:txBody>
      </p:sp>
    </p:spTree>
    <p:extLst>
      <p:ext uri="{BB962C8B-B14F-4D97-AF65-F5344CB8AC3E}">
        <p14:creationId xmlns:p14="http://schemas.microsoft.com/office/powerpoint/2010/main" val="121718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762500"/>
            <a:ext cx="3695700" cy="20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algorithm rules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/>
              <a:t>success!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50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Neutral indicators:</a:t>
            </a:r>
          </a:p>
          <a:p>
            <a:pPr lvl="1"/>
            <a:r>
              <a:rPr lang="en-US" dirty="0"/>
              <a:t>Employment status</a:t>
            </a:r>
          </a:p>
          <a:p>
            <a:pPr lvl="1"/>
            <a:r>
              <a:rPr lang="en-US" dirty="0"/>
              <a:t>Marital status</a:t>
            </a:r>
          </a:p>
          <a:p>
            <a:pPr lvl="1"/>
            <a:r>
              <a:rPr lang="en-US" dirty="0"/>
              <a:t>Living in close proximity to a Mosque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Negative Indicators:</a:t>
            </a:r>
          </a:p>
          <a:p>
            <a:pPr lvl="1"/>
            <a:r>
              <a:rPr lang="en-US" dirty="0"/>
              <a:t>Have a savings account</a:t>
            </a:r>
          </a:p>
          <a:p>
            <a:pPr lvl="1"/>
            <a:r>
              <a:rPr lang="en-US" dirty="0"/>
              <a:t>Withdraw from ATM on a Friday afternoon</a:t>
            </a:r>
          </a:p>
          <a:p>
            <a:pPr lvl="1"/>
            <a:r>
              <a:rPr lang="en-US" dirty="0"/>
              <a:t>Buy life insurance</a:t>
            </a:r>
          </a:p>
          <a:p>
            <a:pPr lvl="1"/>
            <a:r>
              <a:rPr lang="en-US" b="1" dirty="0"/>
              <a:t>Variable X</a:t>
            </a:r>
            <a:endParaRPr lang="en-US" dirty="0"/>
          </a:p>
          <a:p>
            <a:pPr lvl="2"/>
            <a:r>
              <a:rPr lang="en-US" dirty="0"/>
              <a:t>Behavioral attribute (not demographic)</a:t>
            </a:r>
          </a:p>
          <a:p>
            <a:pPr lvl="2"/>
            <a:r>
              <a:rPr lang="en-US" dirty="0"/>
              <a:t>Measures the intensity of a particular bank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6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40400" cy="4525963"/>
          </a:xfrm>
        </p:spPr>
        <p:txBody>
          <a:bodyPr/>
          <a:lstStyle/>
          <a:p>
            <a:r>
              <a:rPr lang="en-US" sz="2000" dirty="0" smtClean="0"/>
              <a:t>Flagged over 30 UK suspects</a:t>
            </a:r>
            <a:endParaRPr lang="en-US" sz="2000" dirty="0"/>
          </a:p>
          <a:p>
            <a:r>
              <a:rPr lang="en-US" sz="2000" dirty="0" smtClean="0"/>
              <a:t>Information handed over to proper authorities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direct success of his algorithms are classified, but he’s now known as </a:t>
            </a:r>
            <a:r>
              <a:rPr lang="en-US" sz="2000" u="sng" dirty="0"/>
              <a:t>Sir</a:t>
            </a:r>
            <a:r>
              <a:rPr lang="en-US" sz="2000" dirty="0"/>
              <a:t> Ian </a:t>
            </a:r>
            <a:r>
              <a:rPr lang="en-US" sz="2000" dirty="0" smtClean="0"/>
              <a:t>Horsley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043363"/>
            <a:ext cx="190640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7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83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NSA: Data Mining 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38989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Metadata tags on our files</a:t>
            </a:r>
          </a:p>
          <a:p>
            <a:pPr lvl="1"/>
            <a:r>
              <a:rPr lang="en-US" dirty="0" smtClean="0"/>
              <a:t>File names/sizes/keywords </a:t>
            </a:r>
          </a:p>
          <a:p>
            <a:pPr lvl="1"/>
            <a:r>
              <a:rPr lang="en-US" dirty="0" smtClean="0"/>
              <a:t>Allows analysts to not break the law</a:t>
            </a:r>
          </a:p>
          <a:p>
            <a:r>
              <a:rPr lang="en-US" dirty="0" err="1"/>
              <a:t>Accumulo</a:t>
            </a:r>
            <a:r>
              <a:rPr lang="en-US" dirty="0"/>
              <a:t>: </a:t>
            </a:r>
            <a:r>
              <a:rPr lang="en-US" dirty="0" smtClean="0"/>
              <a:t>Tags all the incoming data</a:t>
            </a:r>
          </a:p>
          <a:p>
            <a:pPr lvl="1"/>
            <a:r>
              <a:rPr lang="en-US" dirty="0" smtClean="0"/>
              <a:t>Google based, open source</a:t>
            </a:r>
          </a:p>
          <a:p>
            <a:r>
              <a:rPr lang="en-US" dirty="0" smtClean="0"/>
              <a:t>PRISM: Ultimate database</a:t>
            </a:r>
          </a:p>
          <a:p>
            <a:pPr lvl="1"/>
            <a:r>
              <a:rPr lang="en-US" dirty="0" smtClean="0"/>
              <a:t>9 Major Internet Companies</a:t>
            </a:r>
          </a:p>
          <a:p>
            <a:pPr lvl="2"/>
            <a:r>
              <a:rPr lang="en-US" dirty="0" smtClean="0"/>
              <a:t>Digital photos</a:t>
            </a:r>
          </a:p>
          <a:p>
            <a:pPr lvl="2"/>
            <a:r>
              <a:rPr lang="en-US" dirty="0" smtClean="0"/>
              <a:t>Stored data</a:t>
            </a:r>
          </a:p>
          <a:p>
            <a:pPr lvl="2"/>
            <a:r>
              <a:rPr lang="en-US" dirty="0" smtClean="0"/>
              <a:t>File transfers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Chats</a:t>
            </a:r>
          </a:p>
          <a:p>
            <a:pPr lvl="2"/>
            <a:r>
              <a:rPr lang="en-US" dirty="0" smtClean="0"/>
              <a:t>Videos</a:t>
            </a:r>
          </a:p>
          <a:p>
            <a:pPr lvl="2"/>
            <a:r>
              <a:rPr lang="en-US" dirty="0" smtClean="0"/>
              <a:t>Video conferencing</a:t>
            </a:r>
          </a:p>
          <a:p>
            <a:r>
              <a:rPr lang="en-US" dirty="0" err="1" smtClean="0"/>
              <a:t>Xkeyscore</a:t>
            </a:r>
            <a:endParaRPr lang="en-US" dirty="0" smtClean="0"/>
          </a:p>
          <a:p>
            <a:r>
              <a:rPr lang="en-US" dirty="0" smtClean="0"/>
              <a:t>UTT: Unified Targeting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44" y="2025650"/>
            <a:ext cx="2211855" cy="1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7" y="614364"/>
            <a:ext cx="3857623" cy="98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44" y="4051301"/>
            <a:ext cx="2567172" cy="208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4699" y="1600201"/>
            <a:ext cx="165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accumulo.apache.org</a:t>
            </a:r>
            <a:r>
              <a:rPr lang="en-US" sz="800" dirty="0"/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0000" y="3689350"/>
            <a:ext cx="26797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en.wikipedia.org</a:t>
            </a:r>
            <a:r>
              <a:rPr lang="en-US" sz="800" dirty="0"/>
              <a:t>/wiki/PRISM_(</a:t>
            </a:r>
            <a:r>
              <a:rPr lang="en-US" sz="800" dirty="0" err="1"/>
              <a:t>surveillance_program</a:t>
            </a:r>
            <a:r>
              <a:rPr lang="en-US" sz="8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1300" y="6134101"/>
            <a:ext cx="1838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en.wikipedia.org</a:t>
            </a:r>
            <a:r>
              <a:rPr lang="en-US" sz="800" dirty="0"/>
              <a:t>/wiki/</a:t>
            </a:r>
            <a:r>
              <a:rPr lang="en-US" sz="800" dirty="0" err="1"/>
              <a:t>XKeyscore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45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1168</Words>
  <Application>Microsoft Macintosh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Data Mining against Terrorism</vt:lpstr>
      <vt:lpstr>Sources</vt:lpstr>
      <vt:lpstr>Traditional Anti-Terrorism Methods</vt:lpstr>
      <vt:lpstr>Biography of a Terrorist</vt:lpstr>
      <vt:lpstr>Ian Horsley</vt:lpstr>
      <vt:lpstr>Problems remaining…</vt:lpstr>
      <vt:lpstr>New algorithm rules  success!</vt:lpstr>
      <vt:lpstr>Results</vt:lpstr>
      <vt:lpstr>NSA: Data Mining Us</vt:lpstr>
      <vt:lpstr>PowerPoint Presentation</vt:lpstr>
      <vt:lpstr>PowerPoint Presentation</vt:lpstr>
      <vt:lpstr>PowerPoint Presentation</vt:lpstr>
      <vt:lpstr>Does it actually stop terrorists?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Marsden</dc:creator>
  <cp:lastModifiedBy>Tim Marsden</cp:lastModifiedBy>
  <cp:revision>34</cp:revision>
  <dcterms:created xsi:type="dcterms:W3CDTF">2014-02-03T23:53:42Z</dcterms:created>
  <dcterms:modified xsi:type="dcterms:W3CDTF">2014-02-11T15:57:31Z</dcterms:modified>
</cp:coreProperties>
</file>