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5" r:id="rId9"/>
    <p:sldId id="260" r:id="rId10"/>
    <p:sldId id="261" r:id="rId11"/>
    <p:sldId id="266" r:id="rId12"/>
    <p:sldId id="267" r:id="rId1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1" autoAdjust="0"/>
    <p:restoredTop sz="94660"/>
  </p:normalViewPr>
  <p:slideViewPr>
    <p:cSldViewPr>
      <p:cViewPr varScale="1">
        <p:scale>
          <a:sx n="97" d="100"/>
          <a:sy n="97" d="100"/>
        </p:scale>
        <p:origin x="1134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VE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EFD7229-F7B4-4947-B14F-A40A5D6DF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31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A7AF5A41-1713-42D3-A325-82A92A02601B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V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1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VE" smtClean="0">
              <a:latin typeface="Times New Roman" pitchFamily="18" charset="0"/>
            </a:endParaRPr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7BCB666-EBA9-478E-8B24-233CEB2FE2F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60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983171" y="6192555"/>
            <a:ext cx="8139173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1090613" y="1120775"/>
            <a:ext cx="7915275" cy="532606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1092200" y="1112838"/>
            <a:ext cx="7915275" cy="532606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47725" y="773113"/>
            <a:ext cx="62706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660607" y="826294"/>
            <a:ext cx="6238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119" y="1978583"/>
            <a:ext cx="6309726" cy="2015131"/>
          </a:xfrm>
        </p:spPr>
        <p:txBody>
          <a:bodyPr anchor="b">
            <a:normAutofit/>
          </a:bodyPr>
          <a:lstStyle>
            <a:lvl1pPr>
              <a:defRPr sz="53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118" y="4118934"/>
            <a:ext cx="6297281" cy="1679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464425" y="5905500"/>
            <a:ext cx="1338263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3813" y="5905500"/>
            <a:ext cx="5551487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0063" y="5905500"/>
            <a:ext cx="611187" cy="4032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ED57D9B7-98F8-493C-B667-C52657141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AFA0-816D-43FE-90B4-075A9688B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1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5" y="1020402"/>
            <a:ext cx="1577432" cy="525133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1199" y="1219505"/>
            <a:ext cx="5709244" cy="48531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B51C-8A0C-45B2-96A5-F9438E93F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6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80BD5-9233-49A6-B09E-62B1A3B14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0327D-97A0-4F07-A49A-E1780EB12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989" y="2468558"/>
            <a:ext cx="6894649" cy="1501435"/>
          </a:xfrm>
        </p:spPr>
        <p:txBody>
          <a:bodyPr anchor="b"/>
          <a:lstStyle>
            <a:lvl1pPr algn="ctr">
              <a:defRPr sz="44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434" y="4106492"/>
            <a:ext cx="6869760" cy="1443493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75118-3DCA-4025-A510-68FAFB2E2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5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31449" y="2338458"/>
            <a:ext cx="3528219" cy="397134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41119" y="2336150"/>
            <a:ext cx="3528219" cy="39740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6272-2683-4151-9EAD-265ABCDCA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7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7443" y="2339456"/>
            <a:ext cx="3240618" cy="904127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672" y="2339455"/>
            <a:ext cx="3245961" cy="90716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31449" y="3245621"/>
            <a:ext cx="3558461" cy="3064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20956" y="3246111"/>
            <a:ext cx="3558461" cy="30641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A6BFB-5A88-4B21-B00E-519724AEB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6911-6117-487B-A5B1-1782A442B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BBB1-A368-48E1-9060-40C9E4CA8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96932" y="6677865"/>
            <a:ext cx="8512529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926013" y="666750"/>
            <a:ext cx="4178300" cy="63087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929188" y="665163"/>
            <a:ext cx="4176712" cy="630713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825500" y="636588"/>
            <a:ext cx="4176713" cy="63071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827088" y="635000"/>
            <a:ext cx="4176712" cy="63071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614613" y="323850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923088" y="366713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22570" y="2226723"/>
            <a:ext cx="3378759" cy="1656820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351519" y="1268757"/>
            <a:ext cx="3330213" cy="509874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65728" y="3994511"/>
            <a:ext cx="3361191" cy="231530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91350" y="6488113"/>
            <a:ext cx="1338263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008063" y="6426200"/>
            <a:ext cx="3883025" cy="401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31200" y="6500813"/>
            <a:ext cx="611188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5E4DF-EFFA-4641-A13B-67C1F1E20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0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96932" y="6677865"/>
            <a:ext cx="8512529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825500" y="636588"/>
            <a:ext cx="4176713" cy="63071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820738" y="635000"/>
            <a:ext cx="4178300" cy="63071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926013" y="666750"/>
            <a:ext cx="4178300" cy="6308725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922838" y="665163"/>
            <a:ext cx="4176712" cy="6308725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614613" y="323850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923088" y="366713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19756" y="2227584"/>
            <a:ext cx="3377009" cy="1653049"/>
          </a:xfrm>
        </p:spPr>
        <p:txBody>
          <a:bodyPr anchor="b">
            <a:normAutofit/>
          </a:bodyPr>
          <a:lstStyle>
            <a:lvl1pPr algn="ctr">
              <a:defRPr sz="2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400383" y="1330794"/>
            <a:ext cx="3212332" cy="5003861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70159" y="3991509"/>
            <a:ext cx="3356848" cy="23183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996113" y="6491288"/>
            <a:ext cx="1338262" cy="403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008063" y="6427788"/>
            <a:ext cx="3659187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335963" y="6503988"/>
            <a:ext cx="611187" cy="401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8C62B-02C5-48AF-AFA9-3E82D298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0080625" cy="7559675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93043" y="6690312"/>
            <a:ext cx="8732343" cy="592175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6450" y="633413"/>
            <a:ext cx="8485188" cy="630078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6450" y="635000"/>
            <a:ext cx="8485188" cy="62992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600075" y="301625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945563" y="328613"/>
            <a:ext cx="62547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206500" y="901700"/>
            <a:ext cx="76787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12900" y="2336800"/>
            <a:ext cx="68310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5175" y="6403975"/>
            <a:ext cx="1338263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buFont typeface="Times New Roman" pitchFamily="16" charset="0"/>
              <a:buNone/>
              <a:defRPr sz="13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8063" y="6403975"/>
            <a:ext cx="6107112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buFont typeface="Times New Roman" pitchFamily="16" charset="0"/>
              <a:buNone/>
              <a:defRPr sz="15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6613" y="6403975"/>
            <a:ext cx="609600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buFont typeface="Times New Roman" pitchFamily="16" charset="0"/>
              <a:buNone/>
              <a:defRPr sz="1500" smtClean="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5AEFF37E-BAF3-4588-B6D2-1AF63362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7" r:id="rId8"/>
    <p:sldLayoutId id="2147483688" r:id="rId9"/>
    <p:sldLayoutId id="2147483684" r:id="rId10"/>
    <p:sldLayoutId id="2147483685" r:id="rId11"/>
    <p:sldLayoutId id="2147483689" r:id="rId12"/>
  </p:sldLayoutIdLst>
  <p:txStyles>
    <p:titleStyle>
      <a:lvl1pPr algn="ctr" defTabSz="1006475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2pPr>
      <a:lvl3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3pPr>
      <a:lvl4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4pPr>
      <a:lvl5pPr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1625" indent="-3016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04850" indent="-3016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75" indent="-2508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700" indent="-2508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925" indent="-250825" algn="l" defTabSz="1006475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17475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29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27007" indent="-251986" algn="l" defTabSz="1007943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wampland.time.com/2012/11/07/inside-the-secret-world-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wampland.time.com/2012/11/07/inside-the-secret-world-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wampland.time.com/2012/11/07/inside-the-secret-world-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WPI\datamining\showcase\social-media-el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1138238"/>
            <a:ext cx="595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211263" y="461963"/>
            <a:ext cx="8869362" cy="4384675"/>
          </a:xfrm>
        </p:spPr>
        <p:txBody>
          <a:bodyPr tIns="28224" rtlCol="0">
            <a:normAutofit lnSpcReduction="10000"/>
          </a:bodyPr>
          <a:lstStyle/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/>
          </a:p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/>
          </a:p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/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 smtClean="0"/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/>
          </a:p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 smtClean="0"/>
          </a:p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 smtClean="0"/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3200" dirty="0" smtClean="0"/>
              <a:t>                  Data </a:t>
            </a:r>
            <a:r>
              <a:rPr lang="en-US" sz="3200" dirty="0"/>
              <a:t>Mining in </a:t>
            </a:r>
            <a:r>
              <a:rPr lang="en-US" sz="3200" dirty="0" smtClean="0"/>
              <a:t>Politics</a:t>
            </a:r>
            <a:endParaRPr lang="en-US" sz="3200" dirty="0"/>
          </a:p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/>
          </a:p>
          <a:p>
            <a:pPr marL="302383" indent="-302383" defTabSz="1007943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3200" dirty="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738313" y="4878388"/>
            <a:ext cx="6400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363"/>
              </a:spcBef>
            </a:pPr>
            <a:r>
              <a:rPr lang="en-US" sz="20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rPr>
              <a:t>Alexis A. Espinoza J.</a:t>
            </a:r>
          </a:p>
          <a:p>
            <a:pPr algn="ctr" eaLnBrk="1" hangingPunct="1">
              <a:lnSpc>
                <a:spcPct val="100000"/>
              </a:lnSpc>
              <a:spcBef>
                <a:spcPts val="363"/>
              </a:spcBef>
            </a:pPr>
            <a:r>
              <a:rPr lang="en-US" sz="20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rPr>
              <a:t>aaespinoza@wpi.edu</a:t>
            </a:r>
          </a:p>
          <a:p>
            <a:pPr algn="ctr" eaLnBrk="1" hangingPunct="1">
              <a:lnSpc>
                <a:spcPct val="100000"/>
              </a:lnSpc>
              <a:spcBef>
                <a:spcPts val="363"/>
              </a:spcBef>
            </a:pPr>
            <a:r>
              <a:rPr lang="en-US" sz="20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rPr>
              <a:t>CS548 Showcase</a:t>
            </a:r>
          </a:p>
          <a:p>
            <a:pPr algn="ctr" eaLnBrk="1" hangingPunct="1">
              <a:lnSpc>
                <a:spcPct val="100000"/>
              </a:lnSpc>
              <a:spcBef>
                <a:spcPts val="363"/>
              </a:spcBef>
            </a:pPr>
            <a:r>
              <a:rPr lang="en-US" sz="2000">
                <a:solidFill>
                  <a:srgbClr val="8B8B8B"/>
                </a:solidFill>
                <a:latin typeface="Calibri" pitchFamily="34" charset="0"/>
                <a:ea typeface="DejaVu Sans" charset="0"/>
                <a:cs typeface="DejaVu Sans" charset="0"/>
              </a:rPr>
              <a:t>04/11/14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 smtClean="0">
                <a:latin typeface="Calibri" pitchFamily="34" charset="0"/>
                <a:cs typeface="Calibri" pitchFamily="34" charset="0"/>
              </a:rPr>
              <a:t>The future 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2900" y="1968152"/>
            <a:ext cx="6831013" cy="3971925"/>
          </a:xfrm>
        </p:spPr>
        <p:txBody>
          <a:bodyPr/>
          <a:lstStyle/>
          <a:p>
            <a:pPr marL="0" indent="0">
              <a:buNone/>
            </a:pP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Data…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Unclear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but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probably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will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be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used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assist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d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emocrats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in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their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campaigns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Unclear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if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would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candidates</a:t>
            </a: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technology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code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generated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Unclear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until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day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have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kept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secret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Unclear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if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software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licensed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). 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experts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who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worked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code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…</a:t>
            </a:r>
          </a:p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Most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them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have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been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laid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off,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even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some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who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worked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more ten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years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200" dirty="0">
                <a:latin typeface="Calibri" pitchFamily="34" charset="0"/>
                <a:cs typeface="Calibri" pitchFamily="34" charset="0"/>
              </a:rPr>
              <a:t>http://infospace.ischool.syr.edu/2013/01/24/data-mining-in-obamas-2012-victory/</a:t>
            </a:r>
          </a:p>
          <a:p>
            <a:pPr>
              <a:buFontTx/>
              <a:buChar char="-"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2423" y="3604854"/>
            <a:ext cx="23756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100" dirty="0" smtClean="0">
                <a:latin typeface="Calibri" pitchFamily="34" charset="0"/>
                <a:cs typeface="Calibri" pitchFamily="34" charset="0"/>
              </a:rPr>
              <a:t>Conclusions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2900" y="1968152"/>
            <a:ext cx="6831013" cy="3971925"/>
          </a:xfrm>
        </p:spPr>
        <p:txBody>
          <a:bodyPr/>
          <a:lstStyle/>
          <a:p>
            <a:pPr marL="0" indent="0">
              <a:buNone/>
            </a:pPr>
            <a:endParaRPr lang="es-VE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next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2016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elections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….. and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surely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rest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come</a:t>
            </a: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party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who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invests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more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technology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experts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and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who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understands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best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discover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important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knowledge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dynamic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massive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unreconciled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data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sources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show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meaningful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representation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voters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tendency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favoring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option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could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make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difference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winning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future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elections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2423" y="3604854"/>
            <a:ext cx="23756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2899" y="1145802"/>
            <a:ext cx="6831013" cy="3971925"/>
          </a:xfrm>
        </p:spPr>
        <p:txBody>
          <a:bodyPr/>
          <a:lstStyle/>
          <a:p>
            <a:pPr marL="0" indent="0">
              <a:buNone/>
            </a:pPr>
            <a:endParaRPr lang="es-VE" sz="20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 algn="ctr">
              <a:buNone/>
            </a:pPr>
            <a:endParaRPr lang="es-VE" sz="20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es-VE" sz="4000" b="1" dirty="0" smtClean="0">
                <a:latin typeface="Calibri" pitchFamily="34" charset="0"/>
                <a:cs typeface="Calibri" pitchFamily="34" charset="0"/>
              </a:rPr>
              <a:t>THANK YOU!!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2423" y="3604854"/>
            <a:ext cx="23756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200" dirty="0" err="1" smtClean="0">
                <a:latin typeface="Calibri" pitchFamily="34" charset="0"/>
                <a:cs typeface="Calibri" pitchFamily="34" charset="0"/>
              </a:rPr>
              <a:t>Resources</a:t>
            </a:r>
            <a:endParaRPr lang="es-VE" sz="3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612900" y="1908175"/>
            <a:ext cx="6831013" cy="4400550"/>
          </a:xfrm>
        </p:spPr>
        <p:txBody>
          <a:bodyPr rtlCol="0">
            <a:normAutofit fontScale="85000" lnSpcReduction="10000"/>
          </a:bodyPr>
          <a:lstStyle/>
          <a:p>
            <a:pPr marL="302383" indent="-302383" defTabSz="1007943" fontAlgn="auto">
              <a:spcAft>
                <a:spcPts val="0"/>
              </a:spcAft>
              <a:defRPr/>
            </a:pPr>
            <a:endParaRPr lang="es-VE" dirty="0"/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 smtClean="0">
                <a:latin typeface="Calibri" pitchFamily="34" charset="0"/>
                <a:cs typeface="Calibri" pitchFamily="34" charset="0"/>
              </a:rPr>
              <a:t>   - http</a:t>
            </a:r>
            <a:r>
              <a:rPr lang="es-VE" sz="1800" dirty="0">
                <a:latin typeface="Calibri" pitchFamily="34" charset="0"/>
                <a:cs typeface="Calibri" pitchFamily="34" charset="0"/>
              </a:rPr>
              <a:t>://poy.time.com/2012/12/19/obamas-data-team/ </a:t>
            </a:r>
            <a:endParaRPr lang="es-VE" sz="18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800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s-VE" sz="1800" dirty="0" smtClean="0">
                <a:latin typeface="Calibri" pitchFamily="34" charset="0"/>
                <a:cs typeface="Calibri" pitchFamily="34" charset="0"/>
                <a:hlinkClick r:id="rId3"/>
              </a:rPr>
              <a:t>http</a:t>
            </a:r>
            <a:r>
              <a:rPr lang="es-VE" sz="1800" dirty="0">
                <a:latin typeface="Calibri" pitchFamily="34" charset="0"/>
                <a:cs typeface="Calibri" pitchFamily="34" charset="0"/>
                <a:hlinkClick r:id="rId3"/>
              </a:rPr>
              <a:t>://</a:t>
            </a:r>
            <a:r>
              <a:rPr lang="es-VE" sz="1800" dirty="0" smtClean="0">
                <a:latin typeface="Calibri" pitchFamily="34" charset="0"/>
                <a:cs typeface="Calibri" pitchFamily="34" charset="0"/>
                <a:hlinkClick r:id="rId3"/>
              </a:rPr>
              <a:t>swampland.time.com/2012/11/07/inside-the-secret-world-</a:t>
            </a:r>
            <a:r>
              <a:rPr lang="es-VE" sz="1800" dirty="0" smtClean="0">
                <a:latin typeface="Calibri" pitchFamily="34" charset="0"/>
                <a:cs typeface="Calibri" pitchFamily="34" charset="0"/>
              </a:rPr>
              <a:t>of-quants-and-data-crunchers-who-helped-obama-win</a:t>
            </a:r>
            <a:r>
              <a:rPr lang="es-VE" sz="1800" dirty="0">
                <a:latin typeface="Calibri" pitchFamily="34" charset="0"/>
                <a:cs typeface="Calibri" pitchFamily="34" charset="0"/>
              </a:rPr>
              <a:t>/ </a:t>
            </a:r>
            <a:endParaRPr lang="es-VE" sz="18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800" dirty="0" smtClean="0">
                <a:latin typeface="Calibri" pitchFamily="34" charset="0"/>
                <a:cs typeface="Calibri" pitchFamily="34" charset="0"/>
              </a:rPr>
              <a:t> -http</a:t>
            </a:r>
            <a:r>
              <a:rPr lang="es-VE" sz="1800" dirty="0">
                <a:latin typeface="Calibri" pitchFamily="34" charset="0"/>
                <a:cs typeface="Calibri" pitchFamily="34" charset="0"/>
              </a:rPr>
              <a:t>://infospace.ischool.syr.edu/2013/01/24/data-mining-in-obamas-2012-victory/ </a:t>
            </a:r>
            <a:endParaRPr lang="es-VE" sz="18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 smtClean="0">
                <a:latin typeface="Calibri" pitchFamily="34" charset="0"/>
                <a:cs typeface="Calibri" pitchFamily="34" charset="0"/>
              </a:rPr>
              <a:t>- http</a:t>
            </a:r>
            <a:r>
              <a:rPr lang="es-VE" sz="1800" dirty="0">
                <a:latin typeface="Calibri" pitchFamily="34" charset="0"/>
                <a:cs typeface="Calibri" pitchFamily="34" charset="0"/>
              </a:rPr>
              <a:t>://www.stat.columbia.edu/~jakulin/Politics/ </a:t>
            </a:r>
            <a:endParaRPr lang="es-VE" sz="18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800" dirty="0" smtClean="0">
                <a:latin typeface="Calibri" pitchFamily="34" charset="0"/>
                <a:cs typeface="Calibri" pitchFamily="34" charset="0"/>
              </a:rPr>
              <a:t> - http</a:t>
            </a:r>
            <a:r>
              <a:rPr lang="es-VE" sz="1800" dirty="0">
                <a:latin typeface="Calibri" pitchFamily="34" charset="0"/>
                <a:cs typeface="Calibri" pitchFamily="34" charset="0"/>
              </a:rPr>
              <a:t>://www.thenation.com/blog/174759/not-just-nsa-politicians-are-data-mining-american-electorate </a:t>
            </a:r>
            <a:endParaRPr lang="es-VE" sz="18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endParaRPr lang="es-VE" sz="1800" dirty="0" smtClean="0">
              <a:latin typeface="Calibri" pitchFamily="34" charset="0"/>
              <a:cs typeface="Calibri" pitchFamily="34" charset="0"/>
            </a:endParaRPr>
          </a:p>
          <a:p>
            <a:pPr marL="0" indent="0" defTabSz="1007943" fontAlgn="auto">
              <a:spcAft>
                <a:spcPts val="0"/>
              </a:spcAft>
              <a:buNone/>
              <a:defRPr/>
            </a:pPr>
            <a:r>
              <a:rPr lang="es-VE" sz="1800" dirty="0" smtClean="0">
                <a:latin typeface="Calibri" pitchFamily="34" charset="0"/>
                <a:cs typeface="Calibri" pitchFamily="34" charset="0"/>
              </a:rPr>
              <a:t>- http</a:t>
            </a:r>
            <a:r>
              <a:rPr lang="es-VE" sz="1800" dirty="0">
                <a:latin typeface="Calibri" pitchFamily="34" charset="0"/>
                <a:cs typeface="Calibri" pitchFamily="34" charset="0"/>
              </a:rPr>
              <a:t>://www.huffingtonpost.com/karthika-muthukumaraswamy/campaign-data_b_2042524.html</a:t>
            </a:r>
          </a:p>
          <a:p>
            <a:pPr marL="0" indent="0" defTabSz="1007943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es-VE" dirty="0"/>
              <a:t/>
            </a:r>
            <a:br>
              <a:rPr lang="es-VE" dirty="0"/>
            </a:br>
            <a:endParaRPr lang="es-VE" dirty="0"/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sz="10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http://poy.time.com/2012/12/19/obamas-data-team/ http://swampland.time.com/2012/11/07/inside-the-secret-world-of-quants-and-data-crunchers-who-helped-obama-win/ http://infospace.ischool.syr.edu/2013/01/24/data-mining-in-obamas-2012-victory/ http://www.stat.columbia.edu/~jakulin/Politics/ http://www.thenation.com/blog/174759/not-just-nsa-politicians-are-data-mining-american-electorate </a:t>
            </a:r>
            <a:endParaRPr lang="en-GB" sz="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  <a:buFontTx/>
              <a:buNone/>
            </a:pPr>
            <a:r>
              <a:rPr lang="en-GB">
                <a:ea typeface="WenQuanYi Micro Hei" charset="0"/>
                <a:cs typeface="WenQuanYi Micro Hei" charset="0"/>
              </a:rPr>
              <a:t/>
            </a:r>
            <a:br>
              <a:rPr lang="en-GB">
                <a:ea typeface="WenQuanYi Micro Hei" charset="0"/>
                <a:cs typeface="WenQuanYi Micro Hei" charset="0"/>
              </a:rPr>
            </a:br>
            <a:endParaRPr lang="en-GB">
              <a:solidFill>
                <a:srgbClr val="000000"/>
              </a:solidFill>
              <a:ea typeface="WenQuanYi Micro Hei" charset="0"/>
              <a:cs typeface="WenQuanYi Micro 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100" dirty="0" smtClean="0">
                <a:latin typeface="Calibri" pitchFamily="34" charset="0"/>
                <a:cs typeface="Calibri" pitchFamily="34" charset="0"/>
              </a:rPr>
              <a:t>2012-Data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mining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political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point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view</a:t>
            </a:r>
            <a:endParaRPr lang="es-VE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not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just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data,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mountain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political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gold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Less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T.V.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ads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leaflets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illboards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Yardsigns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More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complex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high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tech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data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mining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Substancial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victory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thanks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data-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mining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techniques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employed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as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opposed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narrow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000" dirty="0">
                <a:latin typeface="Calibri" pitchFamily="34" charset="0"/>
                <a:cs typeface="Calibri" pitchFamily="34" charset="0"/>
              </a:rPr>
              <a:t>http://www.thenation.com/blog/174759/not-just-nsa-politicians-are-data-mining-american-electorate</a:t>
            </a: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496" y="4422710"/>
            <a:ext cx="2376264" cy="19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100" dirty="0" smtClean="0">
                <a:latin typeface="Calibri" pitchFamily="34" charset="0"/>
                <a:cs typeface="Calibri" pitchFamily="34" charset="0"/>
              </a:rPr>
              <a:t>2012-Data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mining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political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point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view</a:t>
            </a:r>
            <a:endParaRPr lang="es-VE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s-VE" sz="2000" dirty="0" err="1">
                <a:latin typeface="Calibri" pitchFamily="34" charset="0"/>
                <a:cs typeface="Calibri" pitchFamily="34" charset="0"/>
              </a:rPr>
              <a:t>Danger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: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Not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for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terrorists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, 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people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could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be more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easily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manipulated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 overall political goal is to sway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substantial portions of voters by speaking to what is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in their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hearts, what is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closest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to them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Lots of money into developing new data-mining algorithms</a:t>
            </a: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maximize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sentiment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analysis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issue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along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with</a:t>
            </a: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fundraising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just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s-VE" sz="1000" dirty="0" smtClean="0">
                <a:latin typeface="Calibri" pitchFamily="34" charset="0"/>
                <a:cs typeface="Calibri" pitchFamily="34" charset="0"/>
              </a:rPr>
              <a:t>http</a:t>
            </a:r>
            <a:r>
              <a:rPr lang="es-VE" sz="1000" dirty="0">
                <a:latin typeface="Calibri" pitchFamily="34" charset="0"/>
                <a:cs typeface="Calibri" pitchFamily="34" charset="0"/>
              </a:rPr>
              <a:t>://www.thenation.com/blog/174759/not-just-nsa-politicians-are-data-mining-american-electorate</a:t>
            </a:r>
          </a:p>
          <a:p>
            <a:pPr marL="0" indent="0" algn="just">
              <a:buNone/>
            </a:pP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sz="3100" dirty="0" smtClean="0">
                <a:latin typeface="Calibri" pitchFamily="34" charset="0"/>
                <a:cs typeface="Calibri" pitchFamily="34" charset="0"/>
              </a:rPr>
              <a:t>Data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mining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Obama’s</a:t>
            </a:r>
            <a:r>
              <a:rPr lang="es-VE" sz="3100" dirty="0" smtClean="0">
                <a:latin typeface="Calibri" pitchFamily="34" charset="0"/>
                <a:cs typeface="Calibri" pitchFamily="34" charset="0"/>
              </a:rPr>
              <a:t> 2012 </a:t>
            </a:r>
            <a:r>
              <a:rPr lang="es-VE" sz="3100" dirty="0" err="1" smtClean="0">
                <a:latin typeface="Calibri" pitchFamily="34" charset="0"/>
                <a:cs typeface="Calibri" pitchFamily="34" charset="0"/>
              </a:rPr>
              <a:t>Victory</a:t>
            </a:r>
            <a:endParaRPr lang="es-VE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Efective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mining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large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databases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voters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major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factor.</a:t>
            </a:r>
          </a:p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Remade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process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targeting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T.V.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ads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 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Less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phone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calls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and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door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knocks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, more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direct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mailing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 and 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social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media. </a:t>
            </a: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 crunching will be normal from now on in order for candidates to win elections. 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buFontTx/>
              <a:buChar char="-"/>
            </a:pPr>
            <a:r>
              <a:rPr lang="en-US" sz="1000" dirty="0">
                <a:latin typeface="Calibri" pitchFamily="34" charset="0"/>
                <a:cs typeface="Calibri" pitchFamily="34" charset="0"/>
              </a:rPr>
              <a:t>http://infospace.ischool.syr.edu/2013/01/24/data-mining-in-obamas-2012-victory/</a:t>
            </a:r>
            <a:endParaRPr lang="en-US" sz="1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>
                <a:latin typeface="Calibri" pitchFamily="34" charset="0"/>
                <a:cs typeface="Calibri" pitchFamily="34" charset="0"/>
              </a:rPr>
              <a:t>How did they do it?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Large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amounts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data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collected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different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sources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Facebook,Twitter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Reddit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Private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Corp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accumulated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big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repository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Combed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through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all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information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discover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important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patterns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draw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conclusions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potential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voters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4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Metrics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used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              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)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Likelihood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that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they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support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Obama.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           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2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Likelihood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that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they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show up at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polls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           3)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Likelihood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unmotivated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supporters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vote.</a:t>
            </a:r>
          </a:p>
          <a:p>
            <a:pPr marL="0" indent="0">
              <a:buNone/>
            </a:pP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          4)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persuadable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someone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could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be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by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phone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            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conversation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   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000" dirty="0" smtClean="0">
                <a:latin typeface="Calibri" pitchFamily="34" charset="0"/>
                <a:cs typeface="Calibri" pitchFamily="34" charset="0"/>
              </a:rPr>
              <a:t>http</a:t>
            </a:r>
            <a:r>
              <a:rPr lang="es-VE" sz="1000" dirty="0">
                <a:latin typeface="Calibri" pitchFamily="34" charset="0"/>
                <a:cs typeface="Calibri" pitchFamily="34" charset="0"/>
              </a:rPr>
              <a:t>://infospace.ischool.syr.edu/2013/01/24/data-mining-in-obamas-2012-victory/</a:t>
            </a:r>
            <a:endParaRPr lang="es-VE" sz="1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>
                <a:latin typeface="Calibri" pitchFamily="34" charset="0"/>
                <a:cs typeface="Calibri" pitchFamily="34" charset="0"/>
              </a:rPr>
              <a:t>Results in action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VE" sz="2000" b="1" dirty="0" err="1">
                <a:latin typeface="Calibri" pitchFamily="34" charset="0"/>
                <a:cs typeface="Calibri" pitchFamily="34" charset="0"/>
              </a:rPr>
              <a:t>How</a:t>
            </a:r>
            <a:r>
              <a:rPr lang="es-VE" sz="20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s-VE" sz="2000" b="1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>
                <a:latin typeface="Calibri" pitchFamily="34" charset="0"/>
                <a:cs typeface="Calibri" pitchFamily="34" charset="0"/>
              </a:rPr>
              <a:t>raise</a:t>
            </a:r>
            <a:r>
              <a:rPr lang="es-VE" sz="2000" b="1" dirty="0">
                <a:latin typeface="Calibri" pitchFamily="34" charset="0"/>
                <a:cs typeface="Calibri" pitchFamily="34" charset="0"/>
              </a:rPr>
              <a:t> 1 </a:t>
            </a:r>
            <a:r>
              <a:rPr lang="es-VE" sz="2000" b="1" dirty="0" err="1">
                <a:latin typeface="Calibri" pitchFamily="34" charset="0"/>
                <a:cs typeface="Calibri" pitchFamily="34" charset="0"/>
              </a:rPr>
              <a:t>billion</a:t>
            </a:r>
            <a:r>
              <a:rPr lang="es-VE" sz="2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>
                <a:latin typeface="Calibri" pitchFamily="34" charset="0"/>
                <a:cs typeface="Calibri" pitchFamily="34" charset="0"/>
              </a:rPr>
              <a:t>dollars</a:t>
            </a:r>
            <a:r>
              <a:rPr lang="es-VE" sz="2000" b="1" dirty="0">
                <a:latin typeface="Calibri" pitchFamily="34" charset="0"/>
                <a:cs typeface="Calibri" pitchFamily="34" charset="0"/>
              </a:rPr>
              <a:t>?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-Data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analysis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from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social media: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Affection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contests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small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dinners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celebrities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-West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coast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women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age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40-49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liked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George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clooney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likely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hand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cash.</a:t>
            </a:r>
          </a:p>
          <a:p>
            <a:pPr marL="0" indent="0">
              <a:buNone/>
            </a:pPr>
            <a:r>
              <a:rPr lang="es-VE" sz="16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Obama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gets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dine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George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Clooney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and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also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gets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1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million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dollars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for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his</a:t>
            </a:r>
            <a:endParaRPr lang="es-VE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campaign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1500" b="1" dirty="0">
                <a:latin typeface="Calibri" pitchFamily="34" charset="0"/>
                <a:cs typeface="Calibri" pitchFamily="34" charset="0"/>
              </a:rPr>
              <a:t>-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Similar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demographic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patterns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east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coast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liked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Sarah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Jessica 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Parker and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likely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hand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out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 cash </a:t>
            </a:r>
            <a:r>
              <a:rPr lang="es-VE" sz="2000" dirty="0" err="1">
                <a:latin typeface="Calibri" pitchFamily="34" charset="0"/>
                <a:cs typeface="Calibri" pitchFamily="34" charset="0"/>
              </a:rPr>
              <a:t>too</a:t>
            </a:r>
            <a:r>
              <a:rPr lang="es-VE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Obama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gets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a chance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eat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at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Parker’s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West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Village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Brownstone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WPI\datamining\showcase\image_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5652045"/>
            <a:ext cx="2535550" cy="10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9952" y="5861839"/>
            <a:ext cx="5038725" cy="893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s-VE" sz="1000" dirty="0">
                <a:latin typeface="Calibri" pitchFamily="34" charset="0"/>
                <a:cs typeface="Calibri" pitchFamily="34" charset="0"/>
                <a:hlinkClick r:id="rId3"/>
              </a:rPr>
              <a:t>http://swampland.time.com/2012/11/07/inside-the-secret-world-</a:t>
            </a:r>
            <a:r>
              <a:rPr lang="es-VE" sz="1000" dirty="0">
                <a:latin typeface="Calibri" pitchFamily="34" charset="0"/>
                <a:cs typeface="Calibri" pitchFamily="34" charset="0"/>
              </a:rPr>
              <a:t>of-quants-and-data-crunchers-who-helped-obama-win/ </a:t>
            </a:r>
          </a:p>
          <a:p>
            <a:pPr marL="0" indent="0">
              <a:buNone/>
            </a:pPr>
            <a:endParaRPr lang="es-VE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>
                <a:latin typeface="Calibri" pitchFamily="34" charset="0"/>
                <a:cs typeface="Calibri" pitchFamily="34" charset="0"/>
              </a:rPr>
              <a:t>Results in action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VE" sz="2000" b="1" dirty="0" err="1">
                <a:latin typeface="Calibri" pitchFamily="34" charset="0"/>
                <a:cs typeface="Calibri" pitchFamily="34" charset="0"/>
              </a:rPr>
              <a:t>How</a:t>
            </a:r>
            <a:r>
              <a:rPr lang="es-VE" sz="2000" b="1" dirty="0">
                <a:latin typeface="Calibri" pitchFamily="34" charset="0"/>
                <a:cs typeface="Calibri" pitchFamily="34" charset="0"/>
              </a:rPr>
              <a:t> 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get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attention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b="1" dirty="0" err="1" smtClean="0">
                <a:latin typeface="Calibri" pitchFamily="34" charset="0"/>
                <a:cs typeface="Calibri" pitchFamily="34" charset="0"/>
              </a:rPr>
              <a:t>voters</a:t>
            </a:r>
            <a:r>
              <a:rPr lang="es-VE" sz="2000" b="1" dirty="0" smtClean="0">
                <a:latin typeface="Calibri" pitchFamily="34" charset="0"/>
                <a:cs typeface="Calibri" pitchFamily="34" charset="0"/>
              </a:rPr>
              <a:t>?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Promote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targeted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facebook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users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friends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in swing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states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send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encouraging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messages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about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importance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vote. </a:t>
            </a: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-1 in 5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people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who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got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message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vote responded 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affirmatively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just</a:t>
            </a:r>
            <a:endParaRPr lang="es-VE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5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because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came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from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someone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they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knew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Potential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turn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out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voters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on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reddit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- T.V.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Ads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were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bought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during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unconventional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programs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such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as: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walking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dead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Sons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Anarchy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, etc.</a:t>
            </a:r>
          </a:p>
          <a:p>
            <a:pPr marL="0" indent="0">
              <a:buNone/>
            </a:pPr>
            <a:r>
              <a:rPr lang="es-VE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-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14% more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efficient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than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just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buying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ad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next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local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news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programming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.</a:t>
            </a:r>
            <a:endParaRPr lang="es-VE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500" dirty="0" smtClean="0">
                <a:latin typeface="Calibri" pitchFamily="34" charset="0"/>
                <a:cs typeface="Calibri" pitchFamily="34" charset="0"/>
              </a:rPr>
              <a:t>        -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Making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sure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they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were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talking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to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persuadable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voters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.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endParaRPr lang="es-VE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000" dirty="0" smtClean="0">
                <a:latin typeface="Calibri" pitchFamily="34" charset="0"/>
                <a:cs typeface="Calibri" pitchFamily="34" charset="0"/>
              </a:rPr>
              <a:t> </a:t>
            </a:r>
            <a:endParaRPr lang="es-VE" sz="1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4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WPI\datamining\showcase\image_galle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5652045"/>
            <a:ext cx="2535550" cy="10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9952" y="5861839"/>
            <a:ext cx="5038725" cy="8937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s-VE" sz="1000" dirty="0">
                <a:latin typeface="Calibri" pitchFamily="34" charset="0"/>
                <a:cs typeface="Calibri" pitchFamily="34" charset="0"/>
                <a:hlinkClick r:id="rId3"/>
              </a:rPr>
              <a:t>http://swampland.time.com/2012/11/07/inside-the-secret-world-</a:t>
            </a:r>
            <a:r>
              <a:rPr lang="es-VE" sz="1000" dirty="0">
                <a:latin typeface="Calibri" pitchFamily="34" charset="0"/>
                <a:cs typeface="Calibri" pitchFamily="34" charset="0"/>
              </a:rPr>
              <a:t>of-quants-and-data-crunchers-who-helped-obama-win/ </a:t>
            </a:r>
          </a:p>
          <a:p>
            <a:pPr marL="0" indent="0">
              <a:buNone/>
            </a:pPr>
            <a:endParaRPr lang="es-VE" sz="3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>
                <a:latin typeface="Calibri" pitchFamily="34" charset="0"/>
                <a:cs typeface="Calibri" pitchFamily="34" charset="0"/>
              </a:rPr>
              <a:t>The Technology behind it</a:t>
            </a:r>
            <a:endParaRPr lang="en-US" sz="3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many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databases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None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of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them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talked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each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Open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Source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technology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vs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Private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2000" dirty="0" err="1" smtClean="0">
                <a:latin typeface="Calibri" pitchFamily="34" charset="0"/>
                <a:cs typeface="Calibri" pitchFamily="34" charset="0"/>
              </a:rPr>
              <a:t>Technology</a:t>
            </a:r>
            <a:r>
              <a:rPr lang="es-VE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s-VE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500" dirty="0" smtClean="0">
                <a:latin typeface="Calibri" pitchFamily="34" charset="0"/>
                <a:cs typeface="Calibri" pitchFamily="34" charset="0"/>
              </a:rPr>
              <a:t>        1)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Allow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other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programmers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review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build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improve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 and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make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changes</a:t>
            </a:r>
            <a:endParaRPr lang="es-VE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20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as </a:t>
            </a:r>
            <a:r>
              <a:rPr lang="es-VE" sz="1500" dirty="0" err="1">
                <a:latin typeface="Calibri" pitchFamily="34" charset="0"/>
                <a:cs typeface="Calibri" pitchFamily="34" charset="0"/>
              </a:rPr>
              <a:t>they</a:t>
            </a: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went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s-VE" sz="1500" dirty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      2) Great Software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Innovation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as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it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was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an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in-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house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VE" sz="1500" dirty="0" err="1" smtClean="0">
                <a:latin typeface="Calibri" pitchFamily="34" charset="0"/>
                <a:cs typeface="Calibri" pitchFamily="34" charset="0"/>
              </a:rPr>
              <a:t>code</a:t>
            </a:r>
            <a:r>
              <a:rPr lang="es-VE" sz="15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es-VE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s-VE" sz="1000" dirty="0">
                <a:latin typeface="Calibri" pitchFamily="34" charset="0"/>
                <a:cs typeface="Calibri" pitchFamily="34" charset="0"/>
              </a:rPr>
              <a:t>http://infospace.ischool.syr.edu/2013/01/24/data-mining-in-obamas-2012-victory/</a:t>
            </a:r>
            <a:endParaRPr lang="es-VE" sz="1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s-VE" sz="15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394</TotalTime>
  <Words>802</Words>
  <Application>Microsoft Office PowerPoint</Application>
  <PresentationFormat>Custom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Brush Script MT</vt:lpstr>
      <vt:lpstr>Calibri</vt:lpstr>
      <vt:lpstr>Constantia</vt:lpstr>
      <vt:lpstr>DejaVu Sans</vt:lpstr>
      <vt:lpstr>Franklin Gothic Book</vt:lpstr>
      <vt:lpstr>Rage Italic</vt:lpstr>
      <vt:lpstr>Times New Roman</vt:lpstr>
      <vt:lpstr>WenQuanYi Micro Hei</vt:lpstr>
      <vt:lpstr>Chincheta</vt:lpstr>
      <vt:lpstr>PowerPoint Presentation</vt:lpstr>
      <vt:lpstr>Resources</vt:lpstr>
      <vt:lpstr>2012-Data mining from a political point of view</vt:lpstr>
      <vt:lpstr>2012-Data mining from a political point of view</vt:lpstr>
      <vt:lpstr>Data mining in Obama’s 2012 Victory</vt:lpstr>
      <vt:lpstr>How did they do it?</vt:lpstr>
      <vt:lpstr>Results in action</vt:lpstr>
      <vt:lpstr>Results in action</vt:lpstr>
      <vt:lpstr>The Technology behind it</vt:lpstr>
      <vt:lpstr>The future </vt:lpstr>
      <vt:lpstr>Conclusions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Alexis</dc:creator>
  <cp:lastModifiedBy>Espinoza, Alexis Augusto</cp:lastModifiedBy>
  <cp:revision>83</cp:revision>
  <cp:lastPrinted>1601-01-01T00:00:00Z</cp:lastPrinted>
  <dcterms:created xsi:type="dcterms:W3CDTF">2014-04-05T16:56:37Z</dcterms:created>
  <dcterms:modified xsi:type="dcterms:W3CDTF">2014-04-10T01:31:15Z</dcterms:modified>
</cp:coreProperties>
</file>