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71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ai\Desktop\feature_points\final_analysis\full_featu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ai\Desktop\feature_points\final_analysis\full_fea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/>
              <a:t>Aggregate Error Results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Decision Table</c:v>
                </c:pt>
              </c:strCache>
            </c:strRef>
          </c:tx>
          <c:invertIfNegative val="0"/>
          <c:cat>
            <c:numRef>
              <c:f>Sheet1!$O$14</c:f>
              <c:numCache>
                <c:formatCode>General</c:formatCode>
                <c:ptCount val="1"/>
              </c:numCache>
            </c:numRef>
          </c:cat>
          <c:val>
            <c:numRef>
              <c:f>Sheet1!$M$15</c:f>
              <c:numCache>
                <c:formatCode>0.00%</c:formatCode>
                <c:ptCount val="1"/>
                <c:pt idx="0">
                  <c:v>5.5555555555555497E-2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J48</c:v>
                </c:pt>
              </c:strCache>
            </c:strRef>
          </c:tx>
          <c:invertIfNegative val="0"/>
          <c:cat>
            <c:numRef>
              <c:f>Sheet1!$O$14</c:f>
              <c:numCache>
                <c:formatCode>General</c:formatCode>
                <c:ptCount val="1"/>
              </c:numCache>
            </c:numRef>
          </c:cat>
          <c:val>
            <c:numRef>
              <c:f>Sheet1!$N$15</c:f>
              <c:numCache>
                <c:formatCode>0.00%</c:formatCode>
                <c:ptCount val="1"/>
                <c:pt idx="0">
                  <c:v>5.9782608695652197E-2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LMT</c:v>
                </c:pt>
              </c:strCache>
            </c:strRef>
          </c:tx>
          <c:invertIfNegative val="0"/>
          <c:cat>
            <c:numRef>
              <c:f>Sheet1!$O$14</c:f>
              <c:numCache>
                <c:formatCode>General</c:formatCode>
                <c:ptCount val="1"/>
              </c:numCache>
            </c:numRef>
          </c:cat>
          <c:val>
            <c:numRef>
              <c:f>Sheet1!$P$15</c:f>
              <c:numCache>
                <c:formatCode>0.00%</c:formatCode>
                <c:ptCount val="1"/>
                <c:pt idx="0">
                  <c:v>5.61594202898551E-2</c:v>
                </c:pt>
              </c:numCache>
            </c:numRef>
          </c:val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Random Forest</c:v>
                </c:pt>
              </c:strCache>
            </c:strRef>
          </c:tx>
          <c:invertIfNegative val="0"/>
          <c:cat>
            <c:numRef>
              <c:f>Sheet1!$O$14</c:f>
              <c:numCache>
                <c:formatCode>General</c:formatCode>
                <c:ptCount val="1"/>
              </c:numCache>
            </c:numRef>
          </c:cat>
          <c:val>
            <c:numRef>
              <c:f>Sheet1!$R$15</c:f>
              <c:numCache>
                <c:formatCode>0.00%</c:formatCode>
                <c:ptCount val="1"/>
                <c:pt idx="0">
                  <c:v>6.4009661835748799E-2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78464"/>
        <c:axId val="83558784"/>
      </c:barChart>
      <c:catAx>
        <c:axId val="8327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558784"/>
        <c:crosses val="autoZero"/>
        <c:auto val="1"/>
        <c:lblAlgn val="ctr"/>
        <c:lblOffset val="100"/>
        <c:noMultiLvlLbl val="0"/>
      </c:catAx>
      <c:valAx>
        <c:axId val="8355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Error rate(percentage)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832784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/>
              <a:t>Average FP &amp; FN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Decision Table</c:v>
                </c:pt>
              </c:strCache>
            </c:strRef>
          </c:tx>
          <c:invertIfNegative val="0"/>
          <c:cat>
            <c:strRef>
              <c:f>Sheet1!$B$2:$C$2</c:f>
              <c:strCache>
                <c:ptCount val="2"/>
                <c:pt idx="0">
                  <c:v>FP</c:v>
                </c:pt>
                <c:pt idx="1">
                  <c:v>FN</c:v>
                </c:pt>
              </c:strCache>
            </c:strRef>
          </c:cat>
          <c:val>
            <c:numRef>
              <c:f>Sheet1!$B$15:$C$15</c:f>
              <c:numCache>
                <c:formatCode>0.00%</c:formatCode>
                <c:ptCount val="2"/>
                <c:pt idx="0">
                  <c:v>2.5462962962963E-2</c:v>
                </c:pt>
                <c:pt idx="1">
                  <c:v>8.8383838383838398E-2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J48</c:v>
                </c:pt>
              </c:strCache>
            </c:strRef>
          </c:tx>
          <c:invertIfNegative val="0"/>
          <c:val>
            <c:numRef>
              <c:f>Sheet1!$D$15:$E$15</c:f>
              <c:numCache>
                <c:formatCode>0.00%</c:formatCode>
                <c:ptCount val="2"/>
                <c:pt idx="0">
                  <c:v>5.0925925925925902E-2</c:v>
                </c:pt>
                <c:pt idx="1">
                  <c:v>6.9444444444444406E-2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LMT</c:v>
                </c:pt>
              </c:strCache>
            </c:strRef>
          </c:tx>
          <c:invertIfNegative val="0"/>
          <c:val>
            <c:numRef>
              <c:f>Sheet1!$F$15:$G$15</c:f>
              <c:numCache>
                <c:formatCode>0.00%</c:formatCode>
                <c:ptCount val="2"/>
                <c:pt idx="0">
                  <c:v>4.2840375586854398E-2</c:v>
                </c:pt>
                <c:pt idx="1">
                  <c:v>7.0707070707070704E-2</c:v>
                </c:pt>
              </c:numCache>
            </c:numRef>
          </c:val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Random Forest</c:v>
                </c:pt>
              </c:strCache>
            </c:strRef>
          </c:tx>
          <c:invertIfNegative val="0"/>
          <c:val>
            <c:numRef>
              <c:f>Sheet1!$H$15:$I$15</c:f>
              <c:numCache>
                <c:formatCode>0.00%</c:formatCode>
                <c:ptCount val="2"/>
                <c:pt idx="0">
                  <c:v>3.2407407407407399E-2</c:v>
                </c:pt>
                <c:pt idx="1">
                  <c:v>9.8484848484848495E-2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81952"/>
        <c:axId val="83587840"/>
      </c:barChart>
      <c:catAx>
        <c:axId val="8358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83587840"/>
        <c:crosses val="autoZero"/>
        <c:auto val="1"/>
        <c:lblAlgn val="ctr"/>
        <c:lblOffset val="100"/>
        <c:noMultiLvlLbl val="0"/>
      </c:catAx>
      <c:valAx>
        <c:axId val="8358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Rate(percentage)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83581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563F-3D95-4F5A-B902-E8164A9E5ABC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C59D-C7C0-408C-9054-F2D565153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C59D-C7C0-408C-9054-F2D565153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assume that the user knows about the construction of single classification trees. Random Forests grows many classification trees. To classify a new object from an input vector, put the input vector down each of the trees in the forest. Each tree gives a classification, and we say the tree "votes" for that class. The forest chooses the classification having the most votes (over all the trees in the forest).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C59D-C7C0-408C-9054-F2D565153C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zh-CN" altLang="en-US" noProof="1" smtClean="0"/>
              <a:t>单击此处编辑母版标题样式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CN" alt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E37E5CC-16A5-8444-9C3F-A06A6BD0E2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onet.or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ven@wpi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Using Data Mining in the Identification of Compromised Sensors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Presenter: Hang Cai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91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Validation Setup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84655"/>
              </p:ext>
            </p:extLst>
          </p:nvPr>
        </p:nvGraphicFramePr>
        <p:xfrm>
          <a:off x="476985" y="1409186"/>
          <a:ext cx="3755093" cy="266127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15656"/>
                <a:gridCol w="1939437"/>
              </a:tblGrid>
              <a:tr h="38938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Dataset* </a:t>
                      </a:r>
                      <a:r>
                        <a:rPr lang="en-US" sz="1050" baseline="0" dirty="0" smtClean="0"/>
                        <a:t> Parameters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Values</a:t>
                      </a:r>
                      <a:endParaRPr lang="en-US" sz="1050" dirty="0"/>
                    </a:p>
                  </a:txBody>
                  <a:tcPr/>
                </a:tc>
              </a:tr>
              <a:tr h="38938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Number of Subjects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12</a:t>
                      </a:r>
                      <a:endParaRPr lang="en-US" sz="1050" dirty="0"/>
                    </a:p>
                  </a:txBody>
                  <a:tcPr/>
                </a:tc>
              </a:tr>
              <a:tr h="5408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Subject Group 1 (f2o*)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70-85 years (5</a:t>
                      </a:r>
                      <a:r>
                        <a:rPr lang="en-US" sz="1050" baseline="0" dirty="0" smtClean="0"/>
                        <a:t> subjects)</a:t>
                      </a:r>
                      <a:endParaRPr lang="en-US" sz="1050" dirty="0"/>
                    </a:p>
                  </a:txBody>
                  <a:tcPr/>
                </a:tc>
              </a:tr>
              <a:tr h="5408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Subject Group 1 (f2y*)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21-34 years (7 subjects)</a:t>
                      </a:r>
                      <a:endParaRPr lang="en-US" sz="1050" dirty="0"/>
                    </a:p>
                  </a:txBody>
                  <a:tcPr/>
                </a:tc>
              </a:tr>
              <a:tr h="38938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Signal Length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90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minutes</a:t>
                      </a:r>
                      <a:endParaRPr lang="en-US" sz="1050" dirty="0"/>
                    </a:p>
                  </a:txBody>
                  <a:tcPr/>
                </a:tc>
              </a:tr>
              <a:tr h="38938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Sampling Rate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250Hz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56326"/>
              </p:ext>
            </p:extLst>
          </p:nvPr>
        </p:nvGraphicFramePr>
        <p:xfrm>
          <a:off x="4758430" y="1347040"/>
          <a:ext cx="4287915" cy="4346502"/>
        </p:xfrm>
        <a:graphic>
          <a:graphicData uri="http://schemas.openxmlformats.org/drawingml/2006/table">
            <a:tbl>
              <a:tblPr firstRow="1" bandRow="1">
                <a:blipFill>
                  <a:blip r:embed="rId2">
                    <a:duotone>
                      <a:srgbClr val="9B2D1F">
                        <a:tint val="30000"/>
                        <a:satMod val="300000"/>
                      </a:srgbClr>
                      <a:srgbClr val="9B2D1F">
                        <a:tint val="40000"/>
                        <a:satMod val="200000"/>
                      </a:srgbClr>
                    </a:duotone>
                  </a:blip>
                  <a:tile tx="0" ty="0" sx="70000" sy="70000" flip="none" algn="ctr"/>
                </a:blipFill>
                <a:effectLst>
                  <a:outerShdw blurRad="38100" dist="25400" dir="5400000" algn="t" rotWithShape="0">
                    <a:srgbClr val="000000">
                      <a:alpha val="50000"/>
                    </a:srgbClr>
                  </a:outerShdw>
                </a:effectLst>
              </a:tblPr>
              <a:tblGrid>
                <a:gridCol w="1237733"/>
                <a:gridCol w="3050182"/>
              </a:tblGrid>
              <a:tr h="235180"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Source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Feature Types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</a:tr>
              <a:tr h="235180">
                <a:tc rowSpan="3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en-US" altLang="zh-CN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Time Domain Features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Average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RR-interval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endParaRPr lang="zh-CN" altLang="en-US" sz="1000" dirty="0"/>
                    </a:p>
                  </a:txBody>
                  <a:tcPr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Average Systolic-peak-interval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399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endParaRPr lang="zh-CN" altLang="en-US" sz="1000" dirty="0"/>
                    </a:p>
                  </a:txBody>
                  <a:tcPr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Ratio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of average RR-interval and average systolic-peak-interval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323142">
                <a:tc rowSpan="2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PSD Features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Mayer wave frequency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difference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95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RSA wave frequency difference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rowSpan="9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MSC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Features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Highest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power in LF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Lowest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power in LF in MSC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Average power in LF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Highest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power in HF in MSC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Lowest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power in HF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Average power in HF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Peak number in LF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Peak number in HF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alpha val="40000"/>
                      </a:srgbClr>
                    </a:solidFill>
                  </a:tcPr>
                </a:tc>
              </a:tr>
              <a:tr h="235180">
                <a:tc vMerge="1"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156746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3134930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4702395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626986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783732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940479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10972256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12539721" algn="l" defTabSz="3134930" rtl="0" eaLnBrk="1" latinLnBrk="0" hangingPunct="1">
                        <a:defRPr sz="62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r>
                        <a:rPr lang="en-US" altLang="zh-CN" sz="1200" dirty="0" smtClean="0">
                          <a:latin typeface="+mn-lt"/>
                        </a:rPr>
                        <a:t>Total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peak number in MSC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2D1F">
                          <a:shade val="60000"/>
                          <a:satMod val="1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flipV="1">
            <a:off x="3974472" y="26121303"/>
            <a:ext cx="3212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Iyengar</a:t>
            </a:r>
            <a:r>
              <a:rPr lang="en-US" sz="1400" dirty="0" smtClean="0"/>
              <a:t> </a:t>
            </a:r>
            <a:r>
              <a:rPr lang="en-US" sz="1400" dirty="0"/>
              <a:t>N, </a:t>
            </a:r>
            <a:r>
              <a:rPr lang="en-US" sz="1400" dirty="0" err="1"/>
              <a:t>Peng</a:t>
            </a:r>
            <a:r>
              <a:rPr lang="en-US" sz="1400" dirty="0"/>
              <a:t> C-K, Morin R, Goldberger AL, </a:t>
            </a:r>
            <a:r>
              <a:rPr lang="en-US" sz="1400" dirty="0" err="1"/>
              <a:t>Lipsitz</a:t>
            </a:r>
            <a:r>
              <a:rPr lang="en-US" sz="1400" dirty="0"/>
              <a:t> LA. Age-related alterations in the fractal scaling of cardiac </a:t>
            </a:r>
            <a:r>
              <a:rPr lang="en-US" sz="1400" dirty="0" err="1"/>
              <a:t>interbeat</a:t>
            </a:r>
            <a:r>
              <a:rPr lang="en-US" sz="1400" dirty="0"/>
              <a:t> interval dynamics. Am J </a:t>
            </a:r>
            <a:r>
              <a:rPr lang="en-US" sz="1400" dirty="0" err="1"/>
              <a:t>Physiol</a:t>
            </a:r>
            <a:r>
              <a:rPr lang="en-US" sz="1400" dirty="0"/>
              <a:t> 1996;271:1078-1084.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608" y="6391924"/>
            <a:ext cx="4489871" cy="319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dirty="0"/>
              <a:t>*</a:t>
            </a:r>
            <a:r>
              <a:rPr lang="en-US" sz="700" dirty="0" err="1"/>
              <a:t>Iyengar</a:t>
            </a:r>
            <a:r>
              <a:rPr lang="en-US" sz="700" dirty="0"/>
              <a:t> N, Peng C-K, Morin R, Goldberger AL, </a:t>
            </a:r>
            <a:r>
              <a:rPr lang="en-US" sz="700" dirty="0" err="1"/>
              <a:t>Lipsitz</a:t>
            </a:r>
            <a:r>
              <a:rPr lang="en-US" sz="700" dirty="0"/>
              <a:t> LA. Age-related alterations in the fractal scaling of cardiac </a:t>
            </a:r>
            <a:r>
              <a:rPr lang="en-US" sz="700" dirty="0" err="1"/>
              <a:t>interbeat</a:t>
            </a:r>
            <a:r>
              <a:rPr lang="en-US" sz="700" dirty="0"/>
              <a:t> interval dynamics. Am J </a:t>
            </a:r>
            <a:r>
              <a:rPr lang="en-US" sz="700" dirty="0" err="1"/>
              <a:t>Physiol</a:t>
            </a:r>
            <a:r>
              <a:rPr lang="en-US" sz="700" dirty="0"/>
              <a:t> 1996;271:1078-1084.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985" y="4225771"/>
            <a:ext cx="3755093" cy="790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zh-CN" sz="800" i="1" dirty="0"/>
              <a:t>Patient data obtained  from </a:t>
            </a:r>
            <a:r>
              <a:rPr kumimoji="1" lang="en-US" altLang="zh-CN" sz="800" i="1" dirty="0">
                <a:hlinkClick r:id="rId3"/>
              </a:rPr>
              <a:t>www.physionet.org</a:t>
            </a:r>
            <a:r>
              <a:rPr kumimoji="1" lang="en-US" altLang="zh-CN" sz="800" i="1" dirty="0"/>
              <a:t> (Fantasia database)</a:t>
            </a:r>
            <a:r>
              <a:rPr kumimoji="1" lang="en-US" altLang="zh-CN" sz="800" dirty="0"/>
              <a:t> </a:t>
            </a:r>
            <a:endParaRPr kumimoji="1" lang="en-US" altLang="zh-CN" sz="800" i="1" dirty="0"/>
          </a:p>
        </p:txBody>
      </p:sp>
    </p:spTree>
    <p:extLst>
      <p:ext uri="{BB962C8B-B14F-4D97-AF65-F5344CB8AC3E}">
        <p14:creationId xmlns:p14="http://schemas.microsoft.com/office/powerpoint/2010/main" val="59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Decision Table</a:t>
            </a:r>
          </a:p>
          <a:p>
            <a:pPr lvl="1"/>
            <a:r>
              <a:rPr lang="en-US" sz="1200" dirty="0" smtClean="0"/>
              <a:t>A schema, which consists of a set of features.</a:t>
            </a:r>
          </a:p>
          <a:p>
            <a:pPr lvl="1"/>
            <a:r>
              <a:rPr lang="en-US" sz="1200" dirty="0" smtClean="0"/>
              <a:t>A body, which consists of a multi-set of labeled instances. Each instances has a value for each feature and value for the label.</a:t>
            </a:r>
          </a:p>
          <a:p>
            <a:r>
              <a:rPr lang="en-US" sz="1600" dirty="0" smtClean="0"/>
              <a:t>Logistic Model Tree</a:t>
            </a:r>
          </a:p>
          <a:p>
            <a:r>
              <a:rPr lang="en-US" sz="1600" dirty="0" smtClean="0"/>
              <a:t>Decision Tree</a:t>
            </a:r>
          </a:p>
          <a:p>
            <a:r>
              <a:rPr lang="en-US" sz="1600" dirty="0" smtClean="0"/>
              <a:t>Random Forest</a:t>
            </a:r>
            <a:endParaRPr lang="en-US" sz="1600" dirty="0"/>
          </a:p>
          <a:p>
            <a:pPr lvl="1"/>
            <a:r>
              <a:rPr lang="en-US" sz="1200" dirty="0"/>
              <a:t>Random Forests grows many classification trees. To classify a new object from an input vector, put the input vector down each of the trees in the forest. Each tree gives a classification, and we say the tree "votes" for that class. </a:t>
            </a:r>
            <a:r>
              <a:rPr lang="en-US" sz="1200" dirty="0" smtClean="0"/>
              <a:t>The forest chooses the classification having the most votes (over all the trees in the forest).</a:t>
            </a:r>
          </a:p>
        </p:txBody>
      </p:sp>
    </p:spTree>
    <p:extLst>
      <p:ext uri="{BB962C8B-B14F-4D97-AF65-F5344CB8AC3E}">
        <p14:creationId xmlns:p14="http://schemas.microsoft.com/office/powerpoint/2010/main" val="143393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805456"/>
              </p:ext>
            </p:extLst>
          </p:nvPr>
        </p:nvGraphicFramePr>
        <p:xfrm>
          <a:off x="244136" y="1311081"/>
          <a:ext cx="4514295" cy="2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28833"/>
              </p:ext>
            </p:extLst>
          </p:nvPr>
        </p:nvGraphicFramePr>
        <p:xfrm>
          <a:off x="4758431" y="1393794"/>
          <a:ext cx="4385569" cy="299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25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2047" indent="-372047">
              <a:spcBef>
                <a:spcPts val="0"/>
              </a:spcBef>
            </a:pPr>
            <a:r>
              <a:rPr lang="en-US" altLang="zh-CN" sz="1800" dirty="0">
                <a:solidFill>
                  <a:prstClr val="black"/>
                </a:solidFill>
                <a:cs typeface="Arial" panose="020B0604020202020204" pitchFamily="34" charset="0"/>
              </a:rPr>
              <a:t>This goal of this work is to detect a compromised ECG sensor in a BSN by leveraging the inherent correlation among </a:t>
            </a:r>
            <a:r>
              <a:rPr kumimoji="1" lang="en-US" altLang="zh-CN" sz="1800" dirty="0"/>
              <a:t>ECG, SPB and RESP signals</a:t>
            </a:r>
            <a:r>
              <a:rPr kumimoji="1" lang="en-US" altLang="zh-CN" sz="1800" dirty="0" smtClean="0"/>
              <a:t>.</a:t>
            </a:r>
          </a:p>
          <a:p>
            <a:pPr marL="372047" indent="-372047">
              <a:spcBef>
                <a:spcPts val="0"/>
              </a:spcBef>
            </a:pPr>
            <a:endParaRPr lang="en-US" altLang="zh-CN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72047" indent="-372047">
              <a:spcBef>
                <a:spcPts val="0"/>
              </a:spcBef>
            </a:pPr>
            <a:r>
              <a:rPr lang="en-US" altLang="zh-CN" sz="1800" dirty="0">
                <a:solidFill>
                  <a:prstClr val="black"/>
                </a:solidFill>
                <a:cs typeface="Arial" panose="020B0604020202020204" pitchFamily="34" charset="0"/>
              </a:rPr>
              <a:t>The results show that we can get over 94% accuracy with relatively average low error rates</a:t>
            </a:r>
          </a:p>
          <a:p>
            <a:pPr marL="372047" indent="-372047">
              <a:spcBef>
                <a:spcPts val="0"/>
              </a:spcBef>
            </a:pPr>
            <a:endParaRPr lang="en-US" altLang="zh-CN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72047" indent="-372047">
              <a:spcBef>
                <a:spcPts val="0"/>
              </a:spcBef>
            </a:pPr>
            <a:endParaRPr lang="en-US" altLang="zh-CN" sz="1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372047" indent="-372047">
              <a:spcBef>
                <a:spcPts val="0"/>
              </a:spcBef>
            </a:pPr>
            <a:r>
              <a:rPr lang="en-US" altLang="zh-CN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Future </a:t>
            </a:r>
            <a:r>
              <a:rPr lang="en-US" altLang="zh-CN" sz="1800" b="1" dirty="0">
                <a:solidFill>
                  <a:srgbClr val="C00000"/>
                </a:solidFill>
                <a:cs typeface="Arial" panose="020B0604020202020204" pitchFamily="34" charset="0"/>
              </a:rPr>
              <a:t>work</a:t>
            </a:r>
            <a:r>
              <a:rPr lang="en-US" altLang="zh-CN" sz="18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pPr marL="806450" lvl="1" indent="-282575">
              <a:spcBef>
                <a:spcPts val="0"/>
              </a:spcBef>
            </a:pPr>
            <a:r>
              <a:rPr lang="en-US" altLang="zh-CN" sz="1800" dirty="0">
                <a:solidFill>
                  <a:prstClr val="black"/>
                </a:solidFill>
                <a:cs typeface="Arial" panose="020B0604020202020204" pitchFamily="34" charset="0"/>
              </a:rPr>
              <a:t>Improve compromise detection accuracy even further.</a:t>
            </a:r>
          </a:p>
          <a:p>
            <a:pPr marL="806450" lvl="1" indent="-282575">
              <a:spcBef>
                <a:spcPts val="0"/>
              </a:spcBef>
            </a:pPr>
            <a:r>
              <a:rPr lang="en-US" altLang="zh-CN" sz="1800" dirty="0">
                <a:solidFill>
                  <a:prstClr val="black"/>
                </a:solidFill>
                <a:cs typeface="Arial" panose="020B0604020202020204" pitchFamily="34" charset="0"/>
              </a:rPr>
              <a:t>Develop a system that can detect morphology changes of ECG in addition to temporal .</a:t>
            </a:r>
          </a:p>
          <a:p>
            <a:pPr marL="372047" indent="-372047">
              <a:spcBef>
                <a:spcPts val="0"/>
              </a:spcBef>
            </a:pPr>
            <a:endParaRPr lang="en-US" altLang="zh-CN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49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smtClean="0"/>
              <a:t>Advisor: </a:t>
            </a:r>
            <a:r>
              <a:rPr lang="en-US" sz="1200" smtClean="0">
                <a:cs typeface="Arial" panose="020B0604020202020204" pitchFamily="34" charset="0"/>
              </a:rPr>
              <a:t>Prof</a:t>
            </a:r>
            <a:r>
              <a:rPr lang="en-US" sz="1200" dirty="0" smtClean="0">
                <a:cs typeface="Arial" panose="020B0604020202020204" pitchFamily="34" charset="0"/>
              </a:rPr>
              <a:t>. </a:t>
            </a:r>
            <a:r>
              <a:rPr lang="en-US" sz="1200" dirty="0">
                <a:cs typeface="Arial" panose="020B0604020202020204" pitchFamily="34" charset="0"/>
              </a:rPr>
              <a:t>Krishna </a:t>
            </a:r>
            <a:r>
              <a:rPr lang="en-US" sz="1200" dirty="0" err="1">
                <a:cs typeface="Arial" panose="020B0604020202020204" pitchFamily="34" charset="0"/>
              </a:rPr>
              <a:t>Venkatasubramanian</a:t>
            </a:r>
            <a:r>
              <a:rPr lang="en-US" sz="1200" dirty="0">
                <a:cs typeface="Arial" panose="020B0604020202020204" pitchFamily="34" charset="0"/>
              </a:rPr>
              <a:t> (</a:t>
            </a:r>
            <a:r>
              <a:rPr lang="en-US" sz="1200" dirty="0">
                <a:cs typeface="Arial" panose="020B0604020202020204" pitchFamily="34" charset="0"/>
                <a:hlinkClick r:id="rId2"/>
              </a:rPr>
              <a:t>kven@wpi.edu</a:t>
            </a:r>
            <a:r>
              <a:rPr lang="en-US" sz="1200" dirty="0" smtClean="0">
                <a:cs typeface="Arial" panose="020B0604020202020204" pitchFamily="34" charset="0"/>
              </a:rPr>
              <a:t>)</a:t>
            </a:r>
            <a:endParaRPr lang="en-US" sz="1200" dirty="0"/>
          </a:p>
          <a:p>
            <a:r>
              <a:rPr lang="en-US" sz="1200" dirty="0"/>
              <a:t>Kim, </a:t>
            </a:r>
            <a:r>
              <a:rPr lang="en-US" sz="1200" dirty="0" err="1"/>
              <a:t>Duk</a:t>
            </a:r>
            <a:r>
              <a:rPr lang="en-US" sz="1200" dirty="0"/>
              <a:t>-Jin, and B. </a:t>
            </a:r>
            <a:r>
              <a:rPr lang="en-US" sz="1200" dirty="0" err="1"/>
              <a:t>Prabhakaran</a:t>
            </a:r>
            <a:r>
              <a:rPr lang="en-US" sz="1200" dirty="0"/>
              <a:t>. "Motion fault detection and isolation in Body Sensor Networks." </a:t>
            </a:r>
            <a:r>
              <a:rPr lang="en-US" sz="1200" i="1" dirty="0"/>
              <a:t>Pervasive and Mobile Computing</a:t>
            </a:r>
            <a:r>
              <a:rPr lang="en-US" sz="1200" dirty="0"/>
              <a:t> 7.6 (2011): 727-745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Kim, </a:t>
            </a:r>
            <a:r>
              <a:rPr lang="en-US" sz="1200" dirty="0" err="1"/>
              <a:t>Duk</a:t>
            </a:r>
            <a:r>
              <a:rPr lang="en-US" sz="1200" dirty="0"/>
              <a:t>-Jin, </a:t>
            </a:r>
            <a:r>
              <a:rPr lang="en-US" sz="1200" dirty="0" err="1"/>
              <a:t>Myoung</a:t>
            </a:r>
            <a:r>
              <a:rPr lang="en-US" sz="1200" dirty="0"/>
              <a:t> </a:t>
            </a:r>
            <a:r>
              <a:rPr lang="en-US" sz="1200" dirty="0" err="1"/>
              <a:t>Hoon</a:t>
            </a:r>
            <a:r>
              <a:rPr lang="en-US" sz="1200" dirty="0"/>
              <a:t> Suk, and B. </a:t>
            </a:r>
            <a:r>
              <a:rPr lang="en-US" sz="1200" dirty="0" err="1"/>
              <a:t>Prabhakaran</a:t>
            </a:r>
            <a:r>
              <a:rPr lang="en-US" sz="1200" dirty="0"/>
              <a:t>. "Fault detection and isolation in motion monitoring system." </a:t>
            </a:r>
            <a:r>
              <a:rPr lang="en-US" sz="1200" i="1" dirty="0"/>
              <a:t>Engineering in Medicine and Biology Society (EMBC), 2012 Annual International Conference of the IEEE</a:t>
            </a:r>
            <a:r>
              <a:rPr lang="en-US" sz="1200" dirty="0"/>
              <a:t>. IEEE, 2012.</a:t>
            </a:r>
            <a:endParaRPr lang="en-US" sz="1200" dirty="0" smtClean="0"/>
          </a:p>
          <a:p>
            <a:r>
              <a:rPr lang="en-US" sz="1200" dirty="0" err="1"/>
              <a:t>Taghikhaki</a:t>
            </a:r>
            <a:r>
              <a:rPr lang="en-US" sz="1200" dirty="0"/>
              <a:t>, Zahra, and Mohsen </a:t>
            </a:r>
            <a:r>
              <a:rPr lang="en-US" sz="1200" dirty="0" err="1"/>
              <a:t>Sharifi</a:t>
            </a:r>
            <a:r>
              <a:rPr lang="en-US" sz="1200" dirty="0"/>
              <a:t>. "A trust-based distributed data fault detection algorithm for wireless sensor networks." </a:t>
            </a:r>
            <a:r>
              <a:rPr lang="en-US" sz="1200" i="1" dirty="0"/>
              <a:t>Computer and Information Technology, 2008. ICCIT 2008. 11th </a:t>
            </a:r>
            <a:r>
              <a:rPr lang="en-US" sz="1200" i="1" dirty="0" err="1" smtClean="0"/>
              <a:t>Int</a:t>
            </a:r>
            <a:endParaRPr lang="en-US" sz="1200" i="1" dirty="0" smtClean="0"/>
          </a:p>
          <a:p>
            <a:r>
              <a:rPr lang="en-US" sz="1200" dirty="0" err="1"/>
              <a:t>Hajibegloo</a:t>
            </a:r>
            <a:r>
              <a:rPr lang="en-US" sz="1200" dirty="0"/>
              <a:t>, Mohammad, and Amir </a:t>
            </a:r>
            <a:r>
              <a:rPr lang="en-US" sz="1200" dirty="0" err="1"/>
              <a:t>Javadi</a:t>
            </a:r>
            <a:r>
              <a:rPr lang="en-US" sz="1200" dirty="0"/>
              <a:t>. "Fast fault detection in wireless sensor networks." </a:t>
            </a:r>
            <a:r>
              <a:rPr lang="en-US" sz="1200" i="1" dirty="0"/>
              <a:t>Digital Information and Communication Technology and it's Applications (DICTAP), 2012 Second International Conference on</a:t>
            </a:r>
            <a:r>
              <a:rPr lang="en-US" sz="1200" dirty="0"/>
              <a:t>. IEEE, 2012.</a:t>
            </a:r>
            <a:r>
              <a:rPr lang="en-US" sz="1200" i="1" dirty="0" smtClean="0"/>
              <a:t>ernational </a:t>
            </a:r>
            <a:r>
              <a:rPr lang="en-US" sz="1200" i="1" dirty="0"/>
              <a:t>Conference on</a:t>
            </a:r>
            <a:r>
              <a:rPr lang="en-US" sz="1200" dirty="0"/>
              <a:t>. IEEE, 2008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Klabunde</a:t>
            </a:r>
            <a:r>
              <a:rPr lang="en-US" sz="1200" dirty="0"/>
              <a:t>, Richard. </a:t>
            </a:r>
            <a:r>
              <a:rPr lang="en-US" sz="1200" i="1" dirty="0"/>
              <a:t>Cardiovascular physiology concepts</a:t>
            </a:r>
            <a:r>
              <a:rPr lang="en-US" sz="1200" dirty="0"/>
              <a:t>. Lippincott Williams &amp; Wilkins, 2011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Malik, Marek, et al. "Heart rate variability standards of measurement, physiological interpretation, and clinical use." </a:t>
            </a:r>
            <a:r>
              <a:rPr lang="en-US" sz="1200" i="1" dirty="0"/>
              <a:t>European heart journal</a:t>
            </a:r>
            <a:r>
              <a:rPr lang="en-US" sz="1200" dirty="0"/>
              <a:t> 17.3 (1996): 354-381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Goldberger, </a:t>
            </a:r>
            <a:r>
              <a:rPr lang="en-US" sz="1200" dirty="0" err="1"/>
              <a:t>Ary</a:t>
            </a:r>
            <a:r>
              <a:rPr lang="en-US" sz="1200" dirty="0"/>
              <a:t> L., et al. "</a:t>
            </a:r>
            <a:r>
              <a:rPr lang="en-US" sz="1200" dirty="0" err="1"/>
              <a:t>Physiobank</a:t>
            </a:r>
            <a:r>
              <a:rPr lang="en-US" sz="1200" dirty="0"/>
              <a:t>, </a:t>
            </a:r>
            <a:r>
              <a:rPr lang="en-US" sz="1200" dirty="0" err="1"/>
              <a:t>physiotoolkit</a:t>
            </a:r>
            <a:r>
              <a:rPr lang="en-US" sz="1200" dirty="0"/>
              <a:t>, and </a:t>
            </a:r>
            <a:r>
              <a:rPr lang="en-US" sz="1200" dirty="0" err="1"/>
              <a:t>physionet</a:t>
            </a:r>
            <a:r>
              <a:rPr lang="en-US" sz="1200" dirty="0"/>
              <a:t> components of a new research resource for complex physiologic </a:t>
            </a:r>
            <a:r>
              <a:rPr lang="en-US" sz="1200" dirty="0" err="1"/>
              <a:t>signals."</a:t>
            </a:r>
            <a:r>
              <a:rPr lang="en-US" sz="1200" i="1" dirty="0" err="1"/>
              <a:t>Circulation</a:t>
            </a:r>
            <a:r>
              <a:rPr lang="en-US" sz="1200" dirty="0"/>
              <a:t> 101.23 (2000): e215-e220.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j-lt"/>
                <a:ea typeface="Apple LiGothic Medium"/>
                <a:cs typeface="Arial Narrow"/>
              </a:rPr>
              <a:t>Introduction</a:t>
            </a:r>
            <a:endParaRPr kumimoji="1" lang="zh-CN" altLang="en-US" dirty="0">
              <a:latin typeface="+mj-lt"/>
              <a:ea typeface="Apple LiGothic Medium"/>
              <a:cs typeface="Arial Narrow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648" y="1495796"/>
            <a:ext cx="3447639" cy="2753171"/>
          </a:xfrm>
        </p:spPr>
        <p:txBody>
          <a:bodyPr vert="horz">
            <a:normAutofit/>
          </a:bodyPr>
          <a:lstStyle/>
          <a:p>
            <a:r>
              <a:rPr kumimoji="1" lang="en-US" altLang="zh-CN" sz="1900" dirty="0">
                <a:solidFill>
                  <a:srgbClr val="AB192D"/>
                </a:solidFill>
                <a:latin typeface="+mn-lt"/>
                <a:ea typeface="Apple LiGothic Medium"/>
                <a:cs typeface="Apple LiGothic Medium"/>
              </a:rPr>
              <a:t>Body </a:t>
            </a:r>
            <a:r>
              <a:rPr kumimoji="1" lang="en-US" altLang="zh-CN" sz="1900" dirty="0" smtClean="0">
                <a:solidFill>
                  <a:srgbClr val="AB192D"/>
                </a:solidFill>
                <a:latin typeface="+mn-lt"/>
                <a:ea typeface="Apple LiGothic Medium"/>
                <a:cs typeface="Apple LiGothic Medium"/>
              </a:rPr>
              <a:t>Sensor Networks</a:t>
            </a:r>
            <a:r>
              <a:rPr kumimoji="1" lang="en-US" altLang="zh-CN" sz="1900" dirty="0">
                <a:solidFill>
                  <a:srgbClr val="AB192D"/>
                </a:solidFill>
                <a:latin typeface="+mn-lt"/>
                <a:ea typeface="Apple LiGothic Medium"/>
                <a:cs typeface="Apple LiGothic Medium"/>
              </a:rPr>
              <a:t>: </a:t>
            </a:r>
          </a:p>
          <a:p>
            <a:pPr lvl="1"/>
            <a:r>
              <a:rPr kumimoji="1" lang="en-US" altLang="zh-CN" sz="1600" dirty="0">
                <a:latin typeface="+mn-lt"/>
                <a:ea typeface="Apple LiGothic Medium"/>
                <a:cs typeface="Apple LiGothic Medium"/>
              </a:rPr>
              <a:t>A network of wireless, wearable, and implanted health monitoring sensors</a:t>
            </a:r>
          </a:p>
          <a:p>
            <a:pPr lvl="1"/>
            <a:r>
              <a:rPr kumimoji="1" lang="en-US" altLang="zh-CN" sz="1600" dirty="0">
                <a:latin typeface="+mn-lt"/>
                <a:ea typeface="Apple LiGothic Medium"/>
                <a:cs typeface="Apple LiGothic Medium"/>
              </a:rPr>
              <a:t>Designed to continually collect and communicate health information from the host</a:t>
            </a:r>
          </a:p>
          <a:p>
            <a:endParaRPr kumimoji="1" lang="en-US" altLang="zh-CN" sz="3100" b="1" dirty="0">
              <a:solidFill>
                <a:srgbClr val="AB192D"/>
              </a:solidFill>
              <a:latin typeface="Apple LiGothic Medium"/>
              <a:ea typeface="Apple LiGothic Medium"/>
              <a:cs typeface="Apple LiGothic Medium"/>
            </a:endParaRPr>
          </a:p>
          <a:p>
            <a:endParaRPr kumimoji="1" lang="en-US" altLang="zh-CN" sz="3100" b="1" dirty="0">
              <a:solidFill>
                <a:srgbClr val="AB192D"/>
              </a:solidFill>
              <a:latin typeface="Apple LiGothic Medium"/>
              <a:ea typeface="Apple LiGothic Medium"/>
              <a:cs typeface="Apple LiGothic Medium"/>
            </a:endParaRPr>
          </a:p>
          <a:p>
            <a:endParaRPr kumimoji="1" lang="zh-CN" altLang="en-US" sz="3100" b="1" dirty="0">
              <a:solidFill>
                <a:srgbClr val="AB192D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286" y="1318986"/>
            <a:ext cx="5083713" cy="31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23405" y="4073890"/>
            <a:ext cx="8241103" cy="20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800" dirty="0">
                <a:solidFill>
                  <a:srgbClr val="AB192D"/>
                </a:solidFill>
                <a:latin typeface="+mn-lt"/>
                <a:ea typeface="Apple LiGothic Medium"/>
                <a:cs typeface="Apple LiGothic Medium"/>
              </a:rPr>
              <a:t>Security is important in BSNs due to:</a:t>
            </a:r>
          </a:p>
          <a:p>
            <a:pPr lvl="1"/>
            <a:r>
              <a:rPr kumimoji="1" lang="en-US" altLang="zh-CN" sz="1600" dirty="0">
                <a:latin typeface="+mn-lt"/>
                <a:ea typeface="Apple LiGothic Medium"/>
                <a:cs typeface="Apple LiGothic Medium"/>
              </a:rPr>
              <a:t>Sensitive health information collected by them </a:t>
            </a:r>
          </a:p>
          <a:p>
            <a:pPr lvl="1"/>
            <a:r>
              <a:rPr kumimoji="1" lang="en-US" altLang="zh-CN" sz="1600" dirty="0">
                <a:latin typeface="+mn-lt"/>
                <a:ea typeface="Apple LiGothic Medium"/>
                <a:cs typeface="Apple LiGothic Medium"/>
              </a:rPr>
              <a:t>Potential harm cause by tampering/modification of </a:t>
            </a:r>
            <a:r>
              <a:rPr kumimoji="1" lang="en-US" altLang="zh-CN" sz="1600" dirty="0" smtClean="0">
                <a:latin typeface="+mn-lt"/>
                <a:ea typeface="Apple LiGothic Medium"/>
                <a:cs typeface="Apple LiGothic Medium"/>
              </a:rPr>
              <a:t>data</a:t>
            </a:r>
            <a:endParaRPr kumimoji="1" lang="en-US" altLang="zh-CN" sz="1800" b="1" dirty="0" smtClean="0">
              <a:solidFill>
                <a:srgbClr val="AC2B37"/>
              </a:solidFill>
            </a:endParaRPr>
          </a:p>
          <a:p>
            <a:r>
              <a:rPr kumimoji="1" lang="en-US" altLang="zh-CN" sz="1800" b="1" dirty="0" smtClean="0">
                <a:solidFill>
                  <a:srgbClr val="AC2B37"/>
                </a:solidFill>
              </a:rPr>
              <a:t>An </a:t>
            </a:r>
            <a:r>
              <a:rPr kumimoji="1" lang="en-US" altLang="zh-CN" sz="1800" b="1" dirty="0">
                <a:solidFill>
                  <a:srgbClr val="AC2B37"/>
                </a:solidFill>
              </a:rPr>
              <a:t>important aspect of ensuring BSN security is prevention of </a:t>
            </a:r>
            <a:r>
              <a:rPr kumimoji="1" lang="en-US" altLang="zh-CN" sz="1800" b="1" u="sng" dirty="0">
                <a:solidFill>
                  <a:srgbClr val="AC2B37"/>
                </a:solidFill>
              </a:rPr>
              <a:t>physical compromise of nodes</a:t>
            </a:r>
          </a:p>
          <a:p>
            <a:endParaRPr kumimoji="1" lang="en-US" altLang="zh-CN" sz="3500" b="1" dirty="0" smtClean="0">
              <a:solidFill>
                <a:srgbClr val="AB192D"/>
              </a:solidFill>
              <a:latin typeface="Apple LiGothic Medium"/>
              <a:ea typeface="Apple LiGothic Medium"/>
              <a:cs typeface="Apple LiGothic Medium"/>
            </a:endParaRPr>
          </a:p>
          <a:p>
            <a:endParaRPr kumimoji="1" lang="zh-CN" altLang="en-US" sz="3100" b="1" dirty="0">
              <a:solidFill>
                <a:srgbClr val="AB192D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9091" y="509154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23405" y="6296891"/>
            <a:ext cx="5083713" cy="384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dirty="0" smtClean="0"/>
              <a:t>Image from Physiological </a:t>
            </a:r>
            <a:r>
              <a:rPr lang="en-US" sz="800" dirty="0"/>
              <a:t>Signal Based Biometrics for Securing Body Sensor </a:t>
            </a:r>
            <a:r>
              <a:rPr lang="en-US" sz="800" dirty="0" smtClean="0"/>
              <a:t>Network,</a:t>
            </a:r>
            <a:r>
              <a:rPr lang="en-US" sz="800" i="1" dirty="0"/>
              <a:t> By Fen Miao, Shu-Di </a:t>
            </a:r>
            <a:r>
              <a:rPr lang="en-US" sz="800" i="1" dirty="0" err="1"/>
              <a:t>Bao</a:t>
            </a:r>
            <a:r>
              <a:rPr lang="en-US" sz="800" i="1" dirty="0"/>
              <a:t> and Ye Li </a:t>
            </a:r>
            <a:r>
              <a:rPr lang="en-US" sz="700" dirty="0" smtClean="0"/>
              <a:t>,</a:t>
            </a:r>
            <a:r>
              <a:rPr lang="en-US" sz="800" i="1" dirty="0"/>
              <a:t> DOI: 10.5772/51856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76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alibri" panose="020F0502020204030204" pitchFamily="34" charset="0"/>
              </a:rPr>
              <a:t>Node Compromise in BSN</a:t>
            </a:r>
            <a:endParaRPr kumimoji="1"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4" name="组 61"/>
          <p:cNvGrpSpPr/>
          <p:nvPr/>
        </p:nvGrpSpPr>
        <p:grpSpPr>
          <a:xfrm>
            <a:off x="742656" y="1356015"/>
            <a:ext cx="7562545" cy="4529718"/>
            <a:chOff x="15842669" y="5663364"/>
            <a:chExt cx="11647495" cy="6666561"/>
          </a:xfrm>
        </p:grpSpPr>
        <p:grpSp>
          <p:nvGrpSpPr>
            <p:cNvPr id="5" name="组 59"/>
            <p:cNvGrpSpPr/>
            <p:nvPr/>
          </p:nvGrpSpPr>
          <p:grpSpPr>
            <a:xfrm>
              <a:off x="15842669" y="5663364"/>
              <a:ext cx="11647495" cy="6666561"/>
              <a:chOff x="14611175" y="5778817"/>
              <a:chExt cx="11647495" cy="666656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611175" y="5790379"/>
                <a:ext cx="5842700" cy="4939192"/>
                <a:chOff x="3419909" y="1555425"/>
                <a:chExt cx="3947539" cy="4678404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4269751" y="1555425"/>
                  <a:ext cx="2056386" cy="800873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AB192D">
                        <a:tint val="83000"/>
                        <a:shade val="100000"/>
                        <a:alpha val="100000"/>
                        <a:hueMod val="100000"/>
                        <a:satMod val="220000"/>
                        <a:lumMod val="90000"/>
                      </a:srgbClr>
                    </a:gs>
                    <a:gs pos="76000">
                      <a:srgbClr val="AB192D">
                        <a:shade val="100000"/>
                      </a:srgbClr>
                    </a:gs>
                    <a:gs pos="100000">
                      <a:srgbClr val="AB192D">
                        <a:shade val="93000"/>
                        <a:alpha val="100000"/>
                        <a:satMod val="100000"/>
                        <a:lumMod val="93000"/>
                      </a:srgbClr>
                    </a:gs>
                  </a:gsLst>
                  <a:path path="circle">
                    <a:fillToRect l="15000" t="15000" r="100000" b="100000"/>
                  </a:path>
                </a:gradFill>
                <a:ln w="285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Compromised Node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4553391" y="2709755"/>
                  <a:ext cx="1489106" cy="800873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AB192D">
                        <a:tint val="83000"/>
                        <a:shade val="100000"/>
                        <a:alpha val="100000"/>
                        <a:hueMod val="100000"/>
                        <a:satMod val="220000"/>
                        <a:lumMod val="90000"/>
                      </a:srgbClr>
                    </a:gs>
                    <a:gs pos="76000">
                      <a:srgbClr val="AB192D">
                        <a:shade val="100000"/>
                      </a:srgbClr>
                    </a:gs>
                    <a:gs pos="100000">
                      <a:srgbClr val="AB192D">
                        <a:shade val="93000"/>
                        <a:alpha val="100000"/>
                        <a:satMod val="100000"/>
                        <a:lumMod val="93000"/>
                      </a:srgbClr>
                    </a:gs>
                  </a:gsLst>
                  <a:path path="circle">
                    <a:fillToRect l="15000" t="15000" r="100000" b="100000"/>
                  </a:path>
                </a:gradFill>
                <a:ln w="285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Erroneous Data generation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3419909" y="4123448"/>
                  <a:ext cx="1691640" cy="800873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AB192D">
                        <a:tint val="83000"/>
                        <a:shade val="100000"/>
                        <a:alpha val="100000"/>
                        <a:hueMod val="100000"/>
                        <a:satMod val="220000"/>
                        <a:lumMod val="90000"/>
                      </a:srgbClr>
                    </a:gs>
                    <a:gs pos="76000">
                      <a:srgbClr val="AB192D">
                        <a:shade val="100000"/>
                      </a:srgbClr>
                    </a:gs>
                    <a:gs pos="100000">
                      <a:srgbClr val="AB192D">
                        <a:shade val="93000"/>
                        <a:alpha val="100000"/>
                        <a:satMod val="100000"/>
                        <a:lumMod val="93000"/>
                      </a:srgbClr>
                    </a:gs>
                  </a:gsLst>
                  <a:path path="circle">
                    <a:fillToRect l="15000" t="15000" r="100000" b="100000"/>
                  </a:path>
                </a:gradFill>
                <a:ln w="285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Incorrect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patient state</a:t>
                  </a: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5677377" y="4123448"/>
                  <a:ext cx="1690071" cy="800873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AB192D">
                        <a:tint val="83000"/>
                        <a:shade val="100000"/>
                        <a:alpha val="100000"/>
                        <a:hueMod val="100000"/>
                        <a:satMod val="220000"/>
                        <a:lumMod val="90000"/>
                      </a:srgbClr>
                    </a:gs>
                    <a:gs pos="76000">
                      <a:srgbClr val="AB192D">
                        <a:shade val="100000"/>
                      </a:srgbClr>
                    </a:gs>
                    <a:gs pos="100000">
                      <a:srgbClr val="AB192D">
                        <a:shade val="93000"/>
                        <a:alpha val="100000"/>
                        <a:satMod val="100000"/>
                        <a:lumMod val="93000"/>
                      </a:srgbClr>
                    </a:gs>
                  </a:gsLst>
                  <a:path path="circle">
                    <a:fillToRect l="15000" t="15000" r="100000" b="100000"/>
                  </a:path>
                </a:gradFill>
                <a:ln w="285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Alarm Suppression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4526219" y="5432956"/>
                  <a:ext cx="1610388" cy="800873"/>
                </a:xfrm>
                <a:prstGeom prst="roundRect">
                  <a:avLst/>
                </a:prstGeom>
                <a:solidFill>
                  <a:srgbClr val="C0504D"/>
                </a:solidFill>
                <a:ln w="285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Safety Compromise </a:t>
                  </a:r>
                </a:p>
              </p:txBody>
            </p:sp>
            <p:cxnSp>
              <p:nvCxnSpPr>
                <p:cNvPr id="36" name="Elbow Connector 35"/>
                <p:cNvCxnSpPr>
                  <a:stCxn id="32" idx="2"/>
                  <a:endCxn id="33" idx="0"/>
                </p:cNvCxnSpPr>
                <p:nvPr/>
              </p:nvCxnSpPr>
              <p:spPr>
                <a:xfrm rot="5400000">
                  <a:off x="4475427" y="3300930"/>
                  <a:ext cx="612820" cy="1032215"/>
                </a:xfrm>
                <a:prstGeom prst="bentConnector3">
                  <a:avLst/>
                </a:prstGeom>
                <a:noFill/>
                <a:ln w="28575" cap="flat" cmpd="sng" algn="ctr">
                  <a:solidFill>
                    <a:srgbClr val="AB192D"/>
                  </a:solidFill>
                  <a:prstDash val="solid"/>
                  <a:tailEnd type="arrow"/>
                </a:ln>
                <a:effectLst>
                  <a:outerShdw blurRad="50800" dist="12700" dir="5280000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37" name="Elbow Connector 36"/>
                <p:cNvCxnSpPr>
                  <a:stCxn id="32" idx="2"/>
                  <a:endCxn id="34" idx="0"/>
                </p:cNvCxnSpPr>
                <p:nvPr/>
              </p:nvCxnSpPr>
              <p:spPr>
                <a:xfrm rot="16200000" flipH="1">
                  <a:off x="5603768" y="3204803"/>
                  <a:ext cx="612820" cy="1224468"/>
                </a:xfrm>
                <a:prstGeom prst="bentConnector3">
                  <a:avLst/>
                </a:prstGeom>
                <a:noFill/>
                <a:ln w="28575" cap="flat" cmpd="sng" algn="ctr">
                  <a:solidFill>
                    <a:srgbClr val="AB192D"/>
                  </a:solidFill>
                  <a:prstDash val="solid"/>
                  <a:tailEnd type="arrow"/>
                </a:ln>
                <a:effectLst>
                  <a:outerShdw blurRad="50800" dist="12700" dir="5280000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38" name="Elbow Connector 37"/>
                <p:cNvCxnSpPr>
                  <a:stCxn id="34" idx="2"/>
                  <a:endCxn id="35" idx="0"/>
                </p:cNvCxnSpPr>
                <p:nvPr/>
              </p:nvCxnSpPr>
              <p:spPr>
                <a:xfrm rot="5400000">
                  <a:off x="5672595" y="4583139"/>
                  <a:ext cx="508636" cy="1190999"/>
                </a:xfrm>
                <a:prstGeom prst="bentConnector3">
                  <a:avLst/>
                </a:prstGeom>
                <a:noFill/>
                <a:ln w="28575" cap="flat" cmpd="sng" algn="ctr">
                  <a:solidFill>
                    <a:srgbClr val="AB192D"/>
                  </a:solidFill>
                  <a:prstDash val="solid"/>
                  <a:tailEnd type="arrow"/>
                </a:ln>
                <a:effectLst>
                  <a:outerShdw blurRad="50800" dist="12700" dir="5280000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39" name="Elbow Connector 38"/>
                <p:cNvCxnSpPr>
                  <a:stCxn id="33" idx="2"/>
                  <a:endCxn id="35" idx="0"/>
                </p:cNvCxnSpPr>
                <p:nvPr/>
              </p:nvCxnSpPr>
              <p:spPr>
                <a:xfrm rot="16200000" flipH="1">
                  <a:off x="4544253" y="4645796"/>
                  <a:ext cx="508636" cy="1065684"/>
                </a:xfrm>
                <a:prstGeom prst="bentConnector3">
                  <a:avLst>
                    <a:gd name="adj1" fmla="val 50000"/>
                  </a:avLst>
                </a:prstGeom>
                <a:noFill/>
                <a:ln w="28575" cap="flat" cmpd="sng" algn="ctr">
                  <a:solidFill>
                    <a:srgbClr val="AB192D"/>
                  </a:solidFill>
                  <a:prstDash val="solid"/>
                  <a:tailEnd type="arrow"/>
                </a:ln>
                <a:effectLst>
                  <a:outerShdw blurRad="50800" dist="12700" dir="5280000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40" name="Straight Arrow Connector 39"/>
                <p:cNvCxnSpPr>
                  <a:stCxn id="31" idx="2"/>
                  <a:endCxn id="32" idx="0"/>
                </p:cNvCxnSpPr>
                <p:nvPr/>
              </p:nvCxnSpPr>
              <p:spPr>
                <a:xfrm>
                  <a:off x="5297944" y="2356298"/>
                  <a:ext cx="0" cy="35345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AB192D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8" name="组 58"/>
              <p:cNvGrpSpPr/>
              <p:nvPr/>
            </p:nvGrpSpPr>
            <p:grpSpPr>
              <a:xfrm>
                <a:off x="20389773" y="5778817"/>
                <a:ext cx="5868897" cy="6666561"/>
                <a:chOff x="22083075" y="6240627"/>
                <a:chExt cx="5868897" cy="6666561"/>
              </a:xfrm>
            </p:grpSpPr>
            <p:cxnSp>
              <p:nvCxnSpPr>
                <p:cNvPr id="9" name="Straight Arrow Connector 8"/>
                <p:cNvCxnSpPr>
                  <a:stCxn id="11" idx="2"/>
                  <a:endCxn id="28" idx="0"/>
                </p:cNvCxnSpPr>
                <p:nvPr/>
              </p:nvCxnSpPr>
              <p:spPr>
                <a:xfrm flipH="1">
                  <a:off x="23227700" y="7113849"/>
                  <a:ext cx="1231092" cy="673825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>
                  <a:stCxn id="11" idx="2"/>
                  <a:endCxn id="24" idx="0"/>
                </p:cNvCxnSpPr>
                <p:nvPr/>
              </p:nvCxnSpPr>
              <p:spPr>
                <a:xfrm>
                  <a:off x="24458792" y="7113849"/>
                  <a:ext cx="1744271" cy="64458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1" name="Rounded Rectangle 10"/>
                <p:cNvSpPr/>
                <p:nvPr/>
              </p:nvSpPr>
              <p:spPr>
                <a:xfrm>
                  <a:off x="23530775" y="6240627"/>
                  <a:ext cx="1856033" cy="873222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AB192D">
                        <a:tint val="83000"/>
                        <a:shade val="100000"/>
                        <a:alpha val="100000"/>
                        <a:hueMod val="100000"/>
                        <a:satMod val="220000"/>
                        <a:lumMod val="90000"/>
                      </a:srgbClr>
                    </a:gs>
                    <a:gs pos="76000">
                      <a:srgbClr val="AB192D">
                        <a:shade val="100000"/>
                      </a:srgbClr>
                    </a:gs>
                    <a:gs pos="100000">
                      <a:srgbClr val="AB192D">
                        <a:shade val="93000"/>
                        <a:alpha val="100000"/>
                        <a:satMod val="100000"/>
                        <a:lumMod val="93000"/>
                      </a:srgbClr>
                    </a:gs>
                  </a:gsLst>
                  <a:path path="circle">
                    <a:fillToRect l="15000" t="15000" r="100000" b="100000"/>
                  </a:path>
                </a:gradFill>
                <a:ln w="15875" cap="flat" cmpd="sng" algn="ctr">
                  <a:solidFill>
                    <a:srgbClr val="AB192D"/>
                  </a:solidFill>
                  <a:prstDash val="solid"/>
                </a:ln>
                <a:effectLst>
                  <a:outerShdw blurRad="381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ECG Change</a:t>
                  </a: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22083075" y="7787664"/>
                  <a:ext cx="2369039" cy="1547192"/>
                  <a:chOff x="8154679" y="20305713"/>
                  <a:chExt cx="3770323" cy="2263773"/>
                </a:xfrm>
              </p:grpSpPr>
              <p:grpSp>
                <p:nvGrpSpPr>
                  <p:cNvPr id="27" name="组 24"/>
                  <p:cNvGrpSpPr/>
                  <p:nvPr/>
                </p:nvGrpSpPr>
                <p:grpSpPr>
                  <a:xfrm>
                    <a:off x="8154679" y="20336852"/>
                    <a:ext cx="3770323" cy="2232634"/>
                    <a:chOff x="17271166" y="9026981"/>
                    <a:chExt cx="3657600" cy="2090218"/>
                  </a:xfrm>
                </p:grpSpPr>
                <p:pic>
                  <p:nvPicPr>
                    <p:cNvPr id="29" name="图片 13" descr="Screen Shot 2014-03-16 at 4.25.09 PM.bmp"/>
                    <p:cNvPicPr>
                      <a:picLocks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294624" y="9026981"/>
                      <a:ext cx="3383278" cy="120700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0" name="文本框 104"/>
                    <p:cNvSpPr txBox="1"/>
                    <p:nvPr/>
                  </p:nvSpPr>
                  <p:spPr>
                    <a:xfrm>
                      <a:off x="17271166" y="10248525"/>
                      <a:ext cx="3657600" cy="8686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zh-CN" sz="1100" i="1" dirty="0"/>
                        <a:t>Morphology Change</a:t>
                      </a:r>
                    </a:p>
                  </p:txBody>
                </p:sp>
              </p:grpSp>
              <p:sp>
                <p:nvSpPr>
                  <p:cNvPr id="28" name="Rectangle 27"/>
                  <p:cNvSpPr/>
                  <p:nvPr/>
                </p:nvSpPr>
                <p:spPr>
                  <a:xfrm>
                    <a:off x="8178861" y="20305713"/>
                    <a:ext cx="3594976" cy="1289251"/>
                  </a:xfrm>
                  <a:prstGeom prst="rect">
                    <a:avLst/>
                  </a:prstGeom>
                  <a:noFill/>
                  <a:ln w="25400" cmpd="sng">
                    <a:solidFill>
                      <a:srgbClr val="7030A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sz="105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4599954" y="7758434"/>
                  <a:ext cx="3352018" cy="1415632"/>
                  <a:chOff x="4444515" y="21831831"/>
                  <a:chExt cx="4521848" cy="1688569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538481" y="22043777"/>
                    <a:ext cx="3264408" cy="1381169"/>
                    <a:chOff x="14730502" y="18474503"/>
                    <a:chExt cx="3767328" cy="1625078"/>
                  </a:xfrm>
                </p:grpSpPr>
                <p:pic>
                  <p:nvPicPr>
                    <p:cNvPr id="25" name="图片 8" descr="Screen Shot 2014-03-16 at 4.22.11 PM.pn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847323" y="18474503"/>
                      <a:ext cx="3484778" cy="128782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pic>
                <p:sp>
                  <p:nvSpPr>
                    <p:cNvPr id="26" name="文本框 102"/>
                    <p:cNvSpPr txBox="1"/>
                    <p:nvPr/>
                  </p:nvSpPr>
                  <p:spPr>
                    <a:xfrm>
                      <a:off x="14730502" y="19559224"/>
                      <a:ext cx="3767328" cy="5403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zh-CN" sz="1100" i="1" dirty="0">
                          <a:solidFill>
                            <a:schemeClr val="tx1"/>
                          </a:solidFill>
                        </a:rPr>
                        <a:t>Inter-beat Change</a:t>
                      </a:r>
                    </a:p>
                  </p:txBody>
                </p: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603068" y="22013711"/>
                    <a:ext cx="1363295" cy="7564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 smtClean="0">
                        <a:solidFill>
                          <a:srgbClr val="AB192D"/>
                        </a:solidFill>
                      </a:rPr>
                      <a:t>Our focus</a:t>
                    </a:r>
                    <a:endParaRPr lang="en-US" sz="1100" b="1" dirty="0">
                      <a:solidFill>
                        <a:srgbClr val="AB192D"/>
                      </a:solidFill>
                    </a:endParaRP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4444515" y="21831831"/>
                    <a:ext cx="4325164" cy="1688569"/>
                  </a:xfrm>
                  <a:prstGeom prst="roundRect">
                    <a:avLst/>
                  </a:prstGeom>
                  <a:noFill/>
                  <a:ln w="34925" cmpd="sng">
                    <a:solidFill>
                      <a:srgbClr val="AB192D"/>
                    </a:solidFill>
                    <a:prstDash val="lgDash"/>
                    <a:rou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sz="1050"/>
                  </a:p>
                </p:txBody>
              </p:sp>
            </p:grpSp>
            <p:cxnSp>
              <p:nvCxnSpPr>
                <p:cNvPr id="14" name="Straight Arrow Connector 13"/>
                <p:cNvCxnSpPr>
                  <a:stCxn id="24" idx="2"/>
                  <a:endCxn id="20" idx="0"/>
                </p:cNvCxnSpPr>
                <p:nvPr/>
              </p:nvCxnSpPr>
              <p:spPr>
                <a:xfrm>
                  <a:off x="26203063" y="9174067"/>
                  <a:ext cx="51085" cy="84401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组 44"/>
                <p:cNvGrpSpPr/>
                <p:nvPr/>
              </p:nvGrpSpPr>
              <p:grpSpPr>
                <a:xfrm>
                  <a:off x="24569313" y="10018077"/>
                  <a:ext cx="3369669" cy="1165021"/>
                  <a:chOff x="23684177" y="9594750"/>
                  <a:chExt cx="3369669" cy="1165021"/>
                </a:xfrm>
              </p:grpSpPr>
              <p:pic>
                <p:nvPicPr>
                  <p:cNvPr id="20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684177" y="9594750"/>
                    <a:ext cx="3369669" cy="922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4371080" y="10465342"/>
                    <a:ext cx="1995860" cy="2944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00" i="1" dirty="0" smtClean="0"/>
                      <a:t>Normal Sinus Rhythm*</a:t>
                    </a:r>
                    <a:endParaRPr lang="en-US" sz="700" i="1" dirty="0"/>
                  </a:p>
                </p:txBody>
              </p:sp>
            </p:grpSp>
            <p:cxnSp>
              <p:nvCxnSpPr>
                <p:cNvPr id="16" name="Straight Arrow Connector 15"/>
                <p:cNvCxnSpPr>
                  <a:stCxn id="21" idx="0"/>
                  <a:endCxn id="18" idx="0"/>
                </p:cNvCxnSpPr>
                <p:nvPr/>
              </p:nvCxnSpPr>
              <p:spPr>
                <a:xfrm>
                  <a:off x="26254146" y="10888668"/>
                  <a:ext cx="2" cy="997484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组 43"/>
                <p:cNvGrpSpPr/>
                <p:nvPr/>
              </p:nvGrpSpPr>
              <p:grpSpPr>
                <a:xfrm>
                  <a:off x="24569313" y="11886153"/>
                  <a:ext cx="3369669" cy="1021035"/>
                  <a:chOff x="23703419" y="12444171"/>
                  <a:chExt cx="3369669" cy="1021035"/>
                </a:xfrm>
              </p:grpSpPr>
              <p:pic>
                <p:nvPicPr>
                  <p:cNvPr id="18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703419" y="12444171"/>
                    <a:ext cx="3369669" cy="7600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407801" y="13170777"/>
                    <a:ext cx="1995860" cy="2944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00" i="1" dirty="0"/>
                      <a:t>Atrial </a:t>
                    </a:r>
                    <a:r>
                      <a:rPr lang="en-US" sz="700" i="1" dirty="0" smtClean="0"/>
                      <a:t>Tachycardia*</a:t>
                    </a:r>
                    <a:endParaRPr lang="en-US" sz="700" i="1" dirty="0"/>
                  </a:p>
                </p:txBody>
              </p:sp>
            </p:grpSp>
          </p:grpSp>
        </p:grpSp>
        <p:sp>
          <p:nvSpPr>
            <p:cNvPr id="6" name="TextBox 97"/>
            <p:cNvSpPr txBox="1"/>
            <p:nvPr/>
          </p:nvSpPr>
          <p:spPr>
            <a:xfrm>
              <a:off x="20479533" y="6299351"/>
              <a:ext cx="1540097" cy="40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B192D"/>
                  </a:solidFill>
                </a:rPr>
                <a:t>example</a:t>
              </a:r>
              <a:endParaRPr lang="en-US" sz="1200" dirty="0">
                <a:solidFill>
                  <a:srgbClr val="AB192D"/>
                </a:solidFill>
              </a:endParaRPr>
            </a:p>
          </p:txBody>
        </p:sp>
      </p:grpSp>
      <p:cxnSp>
        <p:nvCxnSpPr>
          <p:cNvPr id="41" name="直线箭头连接符 53"/>
          <p:cNvCxnSpPr>
            <a:stCxn id="32" idx="3"/>
            <a:endCxn id="11" idx="1"/>
          </p:cNvCxnSpPr>
          <p:nvPr/>
        </p:nvCxnSpPr>
        <p:spPr>
          <a:xfrm flipV="1">
            <a:off x="3262958" y="1652679"/>
            <a:ext cx="2171626" cy="82649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/>
        </p:nvSpPr>
        <p:spPr>
          <a:xfrm>
            <a:off x="583927" y="5003005"/>
            <a:ext cx="6565018" cy="1345840"/>
          </a:xfrm>
          <a:prstGeom prst="rect">
            <a:avLst/>
          </a:prstGeom>
        </p:spPr>
        <p:txBody>
          <a:bodyPr vert="horz" lIns="120015" tIns="60008" rIns="120015" bIns="60008" rtlCol="0" anchor="t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047" indent="-372047">
              <a:buClr>
                <a:schemeClr val="tx1"/>
              </a:buClr>
            </a:pPr>
            <a:r>
              <a:rPr lang="en-US" sz="5600" dirty="0" smtClean="0">
                <a:latin typeface="+mn-lt"/>
                <a:cs typeface="Arial" panose="020B0604020202020204" pitchFamily="34" charset="0"/>
              </a:rPr>
              <a:t>Compromised nodes are a </a:t>
            </a:r>
            <a:r>
              <a:rPr lang="en-US" sz="5600" b="1" dirty="0" smtClean="0">
                <a:solidFill>
                  <a:srgbClr val="AB192D"/>
                </a:solidFill>
                <a:latin typeface="+mn-lt"/>
                <a:cs typeface="Arial" panose="020B0604020202020204" pitchFamily="34" charset="0"/>
              </a:rPr>
              <a:t>big threat</a:t>
            </a:r>
            <a:r>
              <a:rPr lang="en-US" sz="5600" dirty="0" smtClean="0">
                <a:latin typeface="+mn-lt"/>
                <a:cs typeface="Arial" panose="020B0604020202020204" pitchFamily="34" charset="0"/>
              </a:rPr>
              <a:t>:</a:t>
            </a:r>
          </a:p>
          <a:p>
            <a:pPr marL="822960" lvl="1" indent="-372047">
              <a:buClr>
                <a:schemeClr val="tx1"/>
              </a:buClr>
            </a:pPr>
            <a:r>
              <a:rPr lang="en-US" sz="4400" dirty="0" smtClean="0">
                <a:latin typeface="+mn-lt"/>
                <a:cs typeface="Arial" panose="020B0604020202020204" pitchFamily="34" charset="0"/>
              </a:rPr>
              <a:t>They can potentially introduce </a:t>
            </a:r>
            <a:r>
              <a:rPr lang="en-US" sz="4400" i="1" dirty="0" smtClean="0">
                <a:latin typeface="+mn-lt"/>
                <a:cs typeface="Arial" panose="020B0604020202020204" pitchFamily="34" charset="0"/>
              </a:rPr>
              <a:t>erroneous data </a:t>
            </a:r>
            <a:r>
              <a:rPr lang="en-US" sz="4400" dirty="0" smtClean="0">
                <a:latin typeface="+mn-lt"/>
                <a:cs typeface="Arial" panose="020B0604020202020204" pitchFamily="34" charset="0"/>
              </a:rPr>
              <a:t>into the BSN</a:t>
            </a:r>
          </a:p>
          <a:p>
            <a:pPr marL="822960" lvl="1" indent="-372047">
              <a:buClr>
                <a:schemeClr val="tx1"/>
              </a:buClr>
            </a:pPr>
            <a:r>
              <a:rPr lang="en-US" sz="4400" dirty="0" smtClean="0">
                <a:latin typeface="+mn-lt"/>
                <a:cs typeface="Arial" panose="020B0604020202020204" pitchFamily="34" charset="0"/>
              </a:rPr>
              <a:t>Incorrect interpretation of patient health</a:t>
            </a:r>
          </a:p>
          <a:p>
            <a:pPr marL="822960" lvl="1" indent="-372047">
              <a:buClr>
                <a:schemeClr val="tx1"/>
              </a:buClr>
            </a:pPr>
            <a:r>
              <a:rPr lang="en-US" sz="4400" dirty="0" smtClean="0">
                <a:latin typeface="+mn-lt"/>
                <a:cs typeface="Arial" panose="020B0604020202020204" pitchFamily="34" charset="0"/>
              </a:rPr>
              <a:t>Wrong diagnosis of a patient</a:t>
            </a:r>
            <a:endParaRPr lang="en-US" sz="4000" dirty="0" smtClean="0">
              <a:latin typeface="+mn-lt"/>
              <a:cs typeface="Arial" panose="020B0604020202020204" pitchFamily="34" charset="0"/>
            </a:endParaRPr>
          </a:p>
          <a:p>
            <a:pPr marL="372047" indent="-372047">
              <a:buClrTx/>
            </a:pPr>
            <a:r>
              <a:rPr lang="en-US" sz="5600" dirty="0" smtClean="0">
                <a:latin typeface="+mn-lt"/>
                <a:cs typeface="Arial" panose="020B0604020202020204" pitchFamily="34" charset="0"/>
              </a:rPr>
              <a:t>Wearable </a:t>
            </a:r>
            <a:r>
              <a:rPr lang="en-US" sz="5600" dirty="0">
                <a:latin typeface="+mn-lt"/>
                <a:cs typeface="Arial" panose="020B0604020202020204" pitchFamily="34" charset="0"/>
              </a:rPr>
              <a:t>sensors and those shared with others are particularly prone to </a:t>
            </a:r>
            <a:r>
              <a:rPr lang="en-US" sz="5600" dirty="0" smtClean="0">
                <a:latin typeface="+mn-lt"/>
                <a:cs typeface="Arial" panose="020B0604020202020204" pitchFamily="34" charset="0"/>
              </a:rPr>
              <a:t>compromise.</a:t>
            </a:r>
            <a:endParaRPr lang="en-US" sz="4000" dirty="0">
              <a:latin typeface="+mn-lt"/>
              <a:cs typeface="Arial" panose="020B0604020202020204" pitchFamily="34" charset="0"/>
            </a:endParaRPr>
          </a:p>
          <a:p>
            <a:endParaRPr lang="en-US" sz="4000" dirty="0">
              <a:latin typeface="+mn-lt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+mn-lt"/>
              <a:cs typeface="Arial" panose="020B0604020202020204" pitchFamily="34" charset="0"/>
            </a:endParaRPr>
          </a:p>
          <a:p>
            <a:endParaRPr lang="en-US" sz="2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959" y="6570173"/>
            <a:ext cx="3085806" cy="287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dirty="0" smtClean="0"/>
              <a:t>* From http</a:t>
            </a:r>
            <a:r>
              <a:rPr lang="en-US" sz="900" dirty="0"/>
              <a:t>://www.practicalclinicalskills.com/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0611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Related Work &amp; Problem Statement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4904" indent="-374904"/>
            <a:r>
              <a:rPr kumimoji="1" lang="en-US" altLang="zh-CN" sz="1600" b="1" dirty="0">
                <a:solidFill>
                  <a:srgbClr val="AB192D"/>
                </a:solidFill>
              </a:rPr>
              <a:t>Related work </a:t>
            </a:r>
            <a:r>
              <a:rPr kumimoji="1" lang="en-US" altLang="zh-CN" sz="1600" dirty="0"/>
              <a:t>(mostly from Wireless Sensor Networks domain): </a:t>
            </a:r>
          </a:p>
          <a:p>
            <a:pPr marL="822960" lvl="1" indent="-374904"/>
            <a:r>
              <a:rPr kumimoji="1" lang="en-US" altLang="zh-CN" sz="1400" dirty="0"/>
              <a:t>Use redundant nodes with same function to detect compromise</a:t>
            </a:r>
          </a:p>
          <a:p>
            <a:pPr marL="822960" lvl="1" indent="-374904"/>
            <a:r>
              <a:rPr kumimoji="1" lang="en-US" altLang="zh-CN" sz="1400" dirty="0"/>
              <a:t>Divide the node into different subsets in terms of location</a:t>
            </a:r>
          </a:p>
          <a:p>
            <a:pPr marL="822960" lvl="1" indent="-374904"/>
            <a:r>
              <a:rPr kumimoji="1" lang="en-US" altLang="zh-CN" sz="1400" dirty="0"/>
              <a:t>Use correlation of nodes from the same subset to determine the change</a:t>
            </a:r>
            <a:endParaRPr kumimoji="1" lang="en-US" altLang="zh-CN" sz="1600" dirty="0"/>
          </a:p>
          <a:p>
            <a:pPr marL="374904" indent="-374904"/>
            <a:r>
              <a:rPr kumimoji="1" lang="en-US" altLang="zh-CN" sz="1600" dirty="0"/>
              <a:t>Constraints:</a:t>
            </a:r>
          </a:p>
          <a:p>
            <a:pPr marL="822960" lvl="1" indent="-374904"/>
            <a:r>
              <a:rPr kumimoji="1" lang="en-US" altLang="zh-CN" sz="1400" dirty="0"/>
              <a:t>BSNs have few (usually zero!) redundant nodes </a:t>
            </a:r>
          </a:p>
          <a:p>
            <a:pPr marL="822960" lvl="1" indent="-374904"/>
            <a:r>
              <a:rPr kumimoji="1" lang="en-US" altLang="zh-CN" sz="1400" dirty="0"/>
              <a:t>Cannot rely on node-level redundancy for compromise detection</a:t>
            </a:r>
          </a:p>
          <a:p>
            <a:pPr marL="374904" indent="-374904"/>
            <a:r>
              <a:rPr kumimoji="1" lang="en-US" altLang="zh-CN" sz="1600" b="1" dirty="0">
                <a:solidFill>
                  <a:srgbClr val="AC2B37"/>
                </a:solidFill>
              </a:rPr>
              <a:t>Idea</a:t>
            </a:r>
            <a:r>
              <a:rPr kumimoji="1" lang="en-US" altLang="zh-CN" sz="1600" b="1" dirty="0"/>
              <a:t>:</a:t>
            </a:r>
            <a:r>
              <a:rPr kumimoji="1" lang="en-US" altLang="zh-CN" sz="1600" dirty="0"/>
              <a:t> physiological signals in BSN have inherent correlation with each other.</a:t>
            </a:r>
          </a:p>
          <a:p>
            <a:pPr marL="374904" indent="-374904"/>
            <a:endParaRPr kumimoji="1" lang="en-US" altLang="zh-CN" sz="1050" dirty="0"/>
          </a:p>
          <a:p>
            <a:pPr marL="374904" indent="-374904"/>
            <a:r>
              <a:rPr kumimoji="1" lang="en-US" altLang="zh-CN" sz="1600" b="1" dirty="0">
                <a:solidFill>
                  <a:srgbClr val="AC2B37"/>
                </a:solidFill>
              </a:rPr>
              <a:t>Problem Statement</a:t>
            </a:r>
            <a:r>
              <a:rPr kumimoji="1" lang="en-US" altLang="zh-CN" sz="1600" b="1" dirty="0"/>
              <a:t>:</a:t>
            </a:r>
            <a:r>
              <a:rPr kumimoji="1" lang="en-US" altLang="zh-CN" sz="1600" dirty="0"/>
              <a:t> find a compromised ECG sensors in </a:t>
            </a:r>
            <a:r>
              <a:rPr lang="en-US" sz="1600" dirty="0">
                <a:cs typeface="Arial" panose="020B0604020202020204" pitchFamily="34" charset="0"/>
              </a:rPr>
              <a:t>the form of </a:t>
            </a:r>
            <a:r>
              <a:rPr lang="en-US" sz="1600" u="sng" dirty="0">
                <a:cs typeface="Arial" panose="020B0604020202020204" pitchFamily="34" charset="0"/>
              </a:rPr>
              <a:t>induced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u="sng" dirty="0">
                <a:cs typeface="Arial" panose="020B0604020202020204" pitchFamily="34" charset="0"/>
              </a:rPr>
              <a:t>temporal variations, </a:t>
            </a:r>
            <a:r>
              <a:rPr kumimoji="1" lang="en-US" altLang="zh-CN" sz="1600" dirty="0"/>
              <a:t>using cardiac features that manifest themselves in ECG as well as Systolic Blood Pressure (SBP) and Respiration (RESP) signal.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500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96691" cy="3962400"/>
          </a:xfrm>
        </p:spPr>
        <p:txBody>
          <a:bodyPr>
            <a:normAutofit/>
          </a:bodyPr>
          <a:lstStyle/>
          <a:p>
            <a:pPr marL="375047" indent="-375047">
              <a:buFont typeface="Arial"/>
              <a:buChar char="•"/>
            </a:pPr>
            <a:r>
              <a:rPr kumimoji="1" lang="en-US" altLang="zh-CN" sz="1600" dirty="0"/>
              <a:t>ECG time series</a:t>
            </a:r>
          </a:p>
          <a:p>
            <a:pPr marL="375047" indent="-375047">
              <a:buFont typeface="Arial"/>
              <a:buChar char="•"/>
            </a:pPr>
            <a:r>
              <a:rPr kumimoji="1" lang="en-US" altLang="zh-CN" sz="1600" dirty="0"/>
              <a:t>Typical surface ECG complex (P, Q-R-S, T waves) </a:t>
            </a:r>
          </a:p>
          <a:p>
            <a:pPr marL="372047" indent="-372047">
              <a:buClr>
                <a:schemeClr val="tx1"/>
              </a:buClr>
            </a:pPr>
            <a:r>
              <a:rPr lang="en-US" sz="1800" dirty="0">
                <a:cs typeface="Arial" panose="020B0604020202020204" pitchFamily="34" charset="0"/>
              </a:rPr>
              <a:t>RR-interval, SBP and RESP are 3 cardiac-activity-related signals</a:t>
            </a:r>
          </a:p>
          <a:p>
            <a:pPr marL="372047" indent="-372047">
              <a:buClr>
                <a:schemeClr val="tx1"/>
              </a:buClr>
            </a:pPr>
            <a:r>
              <a:rPr lang="en-US" sz="1800" dirty="0">
                <a:cs typeface="Arial" panose="020B0604020202020204" pitchFamily="34" charset="0"/>
              </a:rPr>
              <a:t>Affected by </a:t>
            </a:r>
            <a:r>
              <a:rPr lang="en-US" sz="1800" b="1" dirty="0">
                <a:solidFill>
                  <a:srgbClr val="AC2B37"/>
                </a:solidFill>
                <a:cs typeface="Arial" panose="020B0604020202020204" pitchFamily="34" charset="0"/>
              </a:rPr>
              <a:t>autonomic nervous system</a:t>
            </a:r>
          </a:p>
          <a:p>
            <a:pPr marL="822960" lvl="1" indent="-372047">
              <a:spcBef>
                <a:spcPts val="500"/>
              </a:spcBef>
              <a:buClr>
                <a:schemeClr val="tx1"/>
              </a:buClr>
            </a:pPr>
            <a:r>
              <a:rPr lang="en-US" sz="1600" dirty="0">
                <a:cs typeface="Arial" panose="020B0604020202020204" pitchFamily="34" charset="0"/>
              </a:rPr>
              <a:t>Sympathetic system(increase heart rate, blood pressure and respiration)</a:t>
            </a:r>
          </a:p>
          <a:p>
            <a:pPr marL="822960" lvl="1" indent="-372047">
              <a:spcBef>
                <a:spcPts val="500"/>
              </a:spcBef>
              <a:buClr>
                <a:schemeClr val="tx1"/>
              </a:buClr>
            </a:pPr>
            <a:r>
              <a:rPr lang="en-US" sz="1600" dirty="0">
                <a:cs typeface="Arial" panose="020B0604020202020204" pitchFamily="34" charset="0"/>
              </a:rPr>
              <a:t>Parasympathetic system(slow heart rate, blood pressure and respiration)</a:t>
            </a:r>
          </a:p>
          <a:p>
            <a:endParaRPr lang="en-US" sz="1600" dirty="0"/>
          </a:p>
        </p:txBody>
      </p:sp>
      <p:pic>
        <p:nvPicPr>
          <p:cNvPr id="4" name="Picture 3" descr="ecgMorpholog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9193" y="2397043"/>
            <a:ext cx="2677607" cy="171418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1" y="4218709"/>
            <a:ext cx="3933636" cy="17145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5849529" y="5990979"/>
            <a:ext cx="2996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00" i="1" dirty="0"/>
              <a:t>A is RESP signal, B is RR-interval signal, C is SBP signal</a:t>
            </a:r>
            <a:endParaRPr kumimoji="1" lang="zh-CN" altLang="en-US" sz="7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0718" y="6191034"/>
            <a:ext cx="5185064" cy="511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dirty="0" smtClean="0"/>
              <a:t>Image from “</a:t>
            </a:r>
            <a:r>
              <a:rPr lang="en-US" sz="900" dirty="0" err="1"/>
              <a:t>GeM</a:t>
            </a:r>
            <a:r>
              <a:rPr lang="en-US" sz="900" dirty="0"/>
              <a:t>-REM: Generative Model-driven </a:t>
            </a:r>
            <a:r>
              <a:rPr lang="en-US" sz="900" dirty="0" smtClean="0"/>
              <a:t>Resource efficient </a:t>
            </a:r>
            <a:r>
              <a:rPr lang="en-US" sz="900" dirty="0"/>
              <a:t>ECG Monitoring </a:t>
            </a:r>
            <a:r>
              <a:rPr lang="en-US" sz="900" dirty="0" smtClean="0"/>
              <a:t>in Body </a:t>
            </a:r>
            <a:r>
              <a:rPr lang="en-US" sz="900" dirty="0"/>
              <a:t>Sensor </a:t>
            </a:r>
            <a:r>
              <a:rPr lang="en-US" sz="900" dirty="0" smtClean="0"/>
              <a:t>Networks”,</a:t>
            </a:r>
            <a:r>
              <a:rPr lang="en-US" sz="900" dirty="0"/>
              <a:t> </a:t>
            </a:r>
            <a:r>
              <a:rPr lang="en-US" sz="900" dirty="0" err="1"/>
              <a:t>Sidharth</a:t>
            </a:r>
            <a:r>
              <a:rPr lang="en-US" sz="900" dirty="0"/>
              <a:t> </a:t>
            </a:r>
            <a:r>
              <a:rPr lang="en-US" sz="900" dirty="0" err="1" smtClean="0"/>
              <a:t>Nabar</a:t>
            </a:r>
            <a:r>
              <a:rPr lang="en-US" sz="900" dirty="0" smtClean="0"/>
              <a:t>, </a:t>
            </a:r>
            <a:r>
              <a:rPr lang="en-US" sz="900" dirty="0" err="1"/>
              <a:t>Ayan</a:t>
            </a:r>
            <a:r>
              <a:rPr lang="en-US" sz="900" dirty="0"/>
              <a:t> </a:t>
            </a:r>
            <a:r>
              <a:rPr lang="en-US" sz="900" dirty="0" smtClean="0"/>
              <a:t>Banerjee, </a:t>
            </a:r>
            <a:r>
              <a:rPr lang="en-US" sz="900" dirty="0"/>
              <a:t>Sandeep K.S. </a:t>
            </a:r>
            <a:r>
              <a:rPr lang="en-US" sz="900" dirty="0" smtClean="0"/>
              <a:t>Gupta</a:t>
            </a:r>
            <a:r>
              <a:rPr lang="en-US" sz="900" i="1" dirty="0" smtClean="0"/>
              <a:t> </a:t>
            </a:r>
            <a:r>
              <a:rPr lang="en-US" sz="900" dirty="0"/>
              <a:t>and </a:t>
            </a:r>
            <a:r>
              <a:rPr lang="en-US" sz="900" dirty="0" err="1"/>
              <a:t>Radha</a:t>
            </a:r>
            <a:r>
              <a:rPr lang="en-US" sz="900" dirty="0"/>
              <a:t> </a:t>
            </a:r>
            <a:r>
              <a:rPr lang="en-US" sz="900" dirty="0" err="1" smtClean="0"/>
              <a:t>Poovendran</a:t>
            </a:r>
            <a:endParaRPr lang="en-US" sz="9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67" y="1344590"/>
            <a:ext cx="4123459" cy="9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6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1600" b="1" dirty="0">
                <a:solidFill>
                  <a:srgbClr val="AC2B37"/>
                </a:solidFill>
              </a:rPr>
              <a:t>Mayer Wave</a:t>
            </a:r>
          </a:p>
          <a:p>
            <a:pPr lvl="1"/>
            <a:r>
              <a:rPr lang="en-US" sz="1400" dirty="0"/>
              <a:t>arterial blood pressure (AP) oscillations; observed in the </a:t>
            </a:r>
            <a:r>
              <a:rPr lang="en-US" sz="1400" kern="0" dirty="0">
                <a:solidFill>
                  <a:sysClr val="windowText" lastClr="000000"/>
                </a:solidFill>
              </a:rPr>
              <a:t>0.05 Hz – 0.15 Hz band</a:t>
            </a:r>
            <a:endParaRPr lang="en-US" sz="1400" dirty="0"/>
          </a:p>
          <a:p>
            <a:pPr lvl="1"/>
            <a:r>
              <a:rPr kumimoji="1" lang="en-US" altLang="zh-CN" sz="1400" dirty="0"/>
              <a:t>highly related with efferent sympathetic nervous activity</a:t>
            </a:r>
          </a:p>
          <a:p>
            <a:pPr marL="1097280" lvl="4" indent="0">
              <a:buNone/>
            </a:pPr>
            <a:endParaRPr lang="en-US" sz="500" dirty="0">
              <a:cs typeface="Arial" panose="020B0604020202020204" pitchFamily="34" charset="0"/>
            </a:endParaRPr>
          </a:p>
          <a:p>
            <a:r>
              <a:rPr kumimoji="1" lang="en-US" altLang="zh-CN" sz="1600" b="1" dirty="0">
                <a:solidFill>
                  <a:srgbClr val="AC2B37"/>
                </a:solidFill>
              </a:rPr>
              <a:t>RSA Wave</a:t>
            </a:r>
          </a:p>
          <a:p>
            <a:pPr lvl="1"/>
            <a:r>
              <a:rPr lang="en-US" sz="1400" dirty="0"/>
              <a:t>oscillation in the RR tachogram due to parasympathetic activity; observed in the </a:t>
            </a:r>
            <a:r>
              <a:rPr lang="en-US" sz="1400" kern="0" dirty="0">
                <a:solidFill>
                  <a:sysClr val="windowText" lastClr="000000"/>
                </a:solidFill>
              </a:rPr>
              <a:t>0.15 Hz – 0.4 Hz band</a:t>
            </a:r>
          </a:p>
          <a:p>
            <a:pPr lvl="1"/>
            <a:r>
              <a:rPr kumimoji="1" lang="en-US" altLang="zh-CN" sz="1400" dirty="0"/>
              <a:t>synchronous with the respiratory cycle</a:t>
            </a:r>
          </a:p>
          <a:p>
            <a:pPr lvl="1"/>
            <a:r>
              <a:rPr kumimoji="1" lang="en-US" altLang="zh-CN" sz="1400" dirty="0"/>
              <a:t>alternation between inspiratory RR interval Shortening and expiratory RR interval lengthening</a:t>
            </a:r>
          </a:p>
          <a:p>
            <a:pPr marL="283464" indent="-283464">
              <a:buNone/>
            </a:pPr>
            <a:r>
              <a:rPr kumimoji="1" lang="en-US" altLang="zh-CN" sz="1600" dirty="0"/>
              <a:t> </a:t>
            </a:r>
            <a:endParaRPr kumimoji="1" lang="zh-CN" altLang="en-US" sz="1400" dirty="0"/>
          </a:p>
          <a:p>
            <a:endParaRPr lang="en-US" sz="3600" dirty="0"/>
          </a:p>
        </p:txBody>
      </p:sp>
      <p:pic>
        <p:nvPicPr>
          <p:cNvPr id="4" name="Picture 26" descr="Screen Shot 2014-03-02 at 10.5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21" y="4387382"/>
            <a:ext cx="4654369" cy="1108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716" y="6348845"/>
            <a:ext cx="5330537" cy="301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dirty="0"/>
              <a:t>Image From </a:t>
            </a:r>
            <a:r>
              <a:rPr lang="en-US" sz="800" dirty="0" smtClean="0"/>
              <a:t>“A </a:t>
            </a:r>
            <a:r>
              <a:rPr lang="en-US" sz="800" dirty="0"/>
              <a:t>Dynamical Model for Generating Synthetic Electrocardiogram </a:t>
            </a:r>
            <a:r>
              <a:rPr lang="en-US" sz="800" dirty="0" smtClean="0"/>
              <a:t>Signals”, </a:t>
            </a:r>
            <a:r>
              <a:rPr lang="en-US" sz="800" dirty="0"/>
              <a:t>Patrick E. </a:t>
            </a:r>
            <a:r>
              <a:rPr lang="en-US" sz="800" dirty="0" err="1"/>
              <a:t>McSharry</a:t>
            </a:r>
            <a:r>
              <a:rPr lang="en-US" sz="800" dirty="0"/>
              <a:t>, </a:t>
            </a:r>
            <a:r>
              <a:rPr lang="en-US" sz="800" dirty="0" err="1"/>
              <a:t>Gari</a:t>
            </a:r>
            <a:r>
              <a:rPr lang="en-US" sz="800" dirty="0"/>
              <a:t> D. Clifford, Lionel </a:t>
            </a:r>
            <a:r>
              <a:rPr lang="en-US" sz="800" dirty="0" err="1"/>
              <a:t>Tarassenko</a:t>
            </a:r>
            <a:r>
              <a:rPr lang="en-US" sz="800" dirty="0"/>
              <a:t>, and Leonard A. Smith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93523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Generation</a:t>
            </a:r>
            <a:endParaRPr lang="en-US" dirty="0"/>
          </a:p>
        </p:txBody>
      </p:sp>
      <p:grpSp>
        <p:nvGrpSpPr>
          <p:cNvPr id="4" name="组 400"/>
          <p:cNvGrpSpPr/>
          <p:nvPr/>
        </p:nvGrpSpPr>
        <p:grpSpPr>
          <a:xfrm>
            <a:off x="435799" y="1498372"/>
            <a:ext cx="8478115" cy="3932567"/>
            <a:chOff x="13829" y="1239838"/>
            <a:chExt cx="9130171" cy="5478462"/>
          </a:xfrm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3579989" y="2154768"/>
              <a:ext cx="2011680" cy="384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C0504D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Calculate RR-interval</a:t>
              </a: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H="1" flipV="1">
              <a:off x="4585831" y="1623890"/>
              <a:ext cx="0" cy="573392"/>
            </a:xfrm>
            <a:prstGeom prst="line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600075">
                <a:defRPr/>
              </a:pPr>
              <a:endParaRPr lang="en-US" sz="800" kern="0">
                <a:solidFill>
                  <a:srgbClr val="000000"/>
                </a:solidFill>
                <a:cs typeface="Helvetica" charset="0"/>
                <a:sym typeface="Helvetica" charset="0"/>
              </a:endParaRPr>
            </a:p>
          </p:txBody>
        </p:sp>
        <p:sp>
          <p:nvSpPr>
            <p:cNvPr id="7" name="AutoShape 19"/>
            <p:cNvSpPr>
              <a:spLocks/>
            </p:cNvSpPr>
            <p:nvPr/>
          </p:nvSpPr>
          <p:spPr bwMode="auto">
            <a:xfrm>
              <a:off x="2473622" y="5341332"/>
              <a:ext cx="1659466" cy="5943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C0504D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</a:rPr>
                <a:t>Mayer 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Wave</a:t>
              </a:r>
            </a:p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[0.05 Hz – 0.15 Hz] band</a:t>
              </a:r>
            </a:p>
          </p:txBody>
        </p:sp>
        <p:sp>
          <p:nvSpPr>
            <p:cNvPr id="8" name="AutoShape 20"/>
            <p:cNvSpPr>
              <a:spLocks/>
            </p:cNvSpPr>
            <p:nvPr/>
          </p:nvSpPr>
          <p:spPr bwMode="auto">
            <a:xfrm>
              <a:off x="5010912" y="5341332"/>
              <a:ext cx="1664208" cy="5943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C0504D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</a:rPr>
                <a:t>RSA 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Wave</a:t>
              </a:r>
            </a:p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[0.15 Hz – 0.4 Hz] band</a:t>
              </a:r>
            </a:p>
          </p:txBody>
        </p:sp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3903806" y="1239838"/>
              <a:ext cx="1336389" cy="384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C0504D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ECG Time series</a:t>
              </a:r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243019" y="2180348"/>
              <a:ext cx="2011680" cy="3788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558ED5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Systolic Blood Pressure Time series</a:t>
              </a:r>
            </a:p>
          </p:txBody>
        </p:sp>
        <p:sp>
          <p:nvSpPr>
            <p:cNvPr id="11" name="Rounded Rectangle 29"/>
            <p:cNvSpPr/>
            <p:nvPr/>
          </p:nvSpPr>
          <p:spPr>
            <a:xfrm>
              <a:off x="3778943" y="4349401"/>
              <a:ext cx="1805421" cy="329184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rgbClr val="000000"/>
                  </a:solidFill>
                </a:rPr>
                <a:t>Power Spectrum Density (PSD)</a:t>
              </a:r>
              <a:endParaRPr lang="en-US" sz="800" kern="0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30"/>
            <p:cNvSpPr/>
            <p:nvPr/>
          </p:nvSpPr>
          <p:spPr>
            <a:xfrm>
              <a:off x="452840" y="4353156"/>
              <a:ext cx="1785465" cy="321675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rgbClr val="000000"/>
                  </a:solidFill>
                </a:rPr>
                <a:t>Power Spectrum Density (SPD)</a:t>
              </a:r>
              <a:endParaRPr lang="en-US" sz="800" kern="0" dirty="0">
                <a:solidFill>
                  <a:srgbClr val="000000"/>
                </a:solidFill>
              </a:endParaRPr>
            </a:p>
          </p:txBody>
        </p:sp>
        <p:sp>
          <p:nvSpPr>
            <p:cNvPr id="13" name="AutoShape 19"/>
            <p:cNvSpPr>
              <a:spLocks/>
            </p:cNvSpPr>
            <p:nvPr/>
          </p:nvSpPr>
          <p:spPr bwMode="auto">
            <a:xfrm>
              <a:off x="415925" y="5341332"/>
              <a:ext cx="1664208" cy="5943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</a:rPr>
                <a:t>Mayer 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Wave</a:t>
              </a:r>
            </a:p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[0.05 Hz – 0.15 Hz] band</a:t>
              </a:r>
            </a:p>
          </p:txBody>
        </p:sp>
        <p:sp>
          <p:nvSpPr>
            <p:cNvPr id="14" name="Rounded Rectangle 49"/>
            <p:cNvSpPr/>
            <p:nvPr/>
          </p:nvSpPr>
          <p:spPr>
            <a:xfrm>
              <a:off x="191192" y="5044779"/>
              <a:ext cx="4160350" cy="1165141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endParaRPr lang="en-US" sz="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2175704" y="5089428"/>
              <a:ext cx="198938" cy="300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00150">
                <a:defRPr/>
              </a:pPr>
              <a:endParaRPr lang="en-US" sz="800" b="1" kern="0" dirty="0">
                <a:solidFill>
                  <a:srgbClr val="800000"/>
                </a:solidFill>
              </a:endParaRPr>
            </a:p>
          </p:txBody>
        </p:sp>
        <p:sp>
          <p:nvSpPr>
            <p:cNvPr id="16" name="Rounded Rectangle 29"/>
            <p:cNvSpPr/>
            <p:nvPr/>
          </p:nvSpPr>
          <p:spPr>
            <a:xfrm>
              <a:off x="1938260" y="3443870"/>
              <a:ext cx="1823673" cy="329184"/>
            </a:xfrm>
            <a:prstGeom prst="roundRect">
              <a:avLst/>
            </a:prstGeom>
            <a:solidFill>
              <a:srgbClr val="8064A2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rgbClr val="000000"/>
                  </a:solidFill>
                </a:rPr>
                <a:t>Magnitude Squared Coherence</a:t>
              </a:r>
            </a:p>
          </p:txBody>
        </p:sp>
        <p:sp>
          <p:nvSpPr>
            <p:cNvPr id="17" name="Rounded Rectangle 49"/>
            <p:cNvSpPr/>
            <p:nvPr/>
          </p:nvSpPr>
          <p:spPr>
            <a:xfrm>
              <a:off x="4794270" y="5044779"/>
              <a:ext cx="4160350" cy="1165141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endParaRPr lang="en-US" sz="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Rounded Rectangle 29"/>
            <p:cNvSpPr/>
            <p:nvPr/>
          </p:nvSpPr>
          <p:spPr>
            <a:xfrm>
              <a:off x="5362133" y="3443870"/>
              <a:ext cx="1823673" cy="329184"/>
            </a:xfrm>
            <a:prstGeom prst="roundRect">
              <a:avLst/>
            </a:prstGeom>
            <a:solidFill>
              <a:srgbClr val="8064A2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rgbClr val="000000"/>
                  </a:solidFill>
                </a:rPr>
                <a:t>Magnitude Squared Coherence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 flipV="1">
              <a:off x="1236325" y="3608461"/>
              <a:ext cx="701933" cy="0"/>
            </a:xfrm>
            <a:prstGeom prst="line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600075">
                <a:defRPr/>
              </a:pPr>
              <a:endParaRPr lang="en-US" sz="800" kern="0">
                <a:solidFill>
                  <a:srgbClr val="000000"/>
                </a:solidFill>
                <a:cs typeface="Helvetica" charset="0"/>
                <a:sym typeface="Helvetica" charset="0"/>
              </a:endParaRPr>
            </a:p>
          </p:txBody>
        </p:sp>
        <p:cxnSp>
          <p:nvCxnSpPr>
            <p:cNvPr id="20" name="直线箭头连接符 420"/>
            <p:cNvCxnSpPr/>
            <p:nvPr/>
          </p:nvCxnSpPr>
          <p:spPr>
            <a:xfrm flipH="1" flipV="1">
              <a:off x="1242140" y="2572109"/>
              <a:ext cx="4155" cy="1789820"/>
            </a:xfrm>
            <a:prstGeom prst="straightConnector1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直线箭头连接符 421"/>
            <p:cNvCxnSpPr/>
            <p:nvPr/>
          </p:nvCxnSpPr>
          <p:spPr>
            <a:xfrm flipH="1" flipV="1">
              <a:off x="4585121" y="2558562"/>
              <a:ext cx="710" cy="1808570"/>
            </a:xfrm>
            <a:prstGeom prst="straightConnector1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直线箭头连接符 422"/>
            <p:cNvCxnSpPr>
              <a:stCxn id="16" idx="3"/>
              <a:endCxn id="18" idx="1"/>
            </p:cNvCxnSpPr>
            <p:nvPr/>
          </p:nvCxnSpPr>
          <p:spPr>
            <a:xfrm>
              <a:off x="3761933" y="3608462"/>
              <a:ext cx="1600200" cy="0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7185806" y="3608457"/>
              <a:ext cx="719253" cy="4"/>
            </a:xfrm>
            <a:prstGeom prst="line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600075">
                <a:defRPr/>
              </a:pPr>
              <a:endParaRPr lang="en-US" sz="800" kern="0">
                <a:solidFill>
                  <a:srgbClr val="000000"/>
                </a:solidFill>
                <a:cs typeface="Helvetica" charset="0"/>
                <a:sym typeface="Helvetica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3302000" y="4683600"/>
              <a:ext cx="1283830" cy="657732"/>
            </a:xfrm>
            <a:prstGeom prst="line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600075">
                <a:defRPr/>
              </a:pPr>
              <a:endParaRPr lang="en-US" sz="800" kern="0">
                <a:solidFill>
                  <a:srgbClr val="000000"/>
                </a:solidFill>
                <a:cs typeface="Helvetica" charset="0"/>
                <a:sym typeface="Helvetica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 flipV="1">
              <a:off x="4585829" y="4683600"/>
              <a:ext cx="1306971" cy="657732"/>
            </a:xfrm>
            <a:prstGeom prst="line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600075">
                <a:defRPr/>
              </a:pPr>
              <a:endParaRPr lang="en-US" sz="800" kern="0">
                <a:solidFill>
                  <a:srgbClr val="000000"/>
                </a:solidFill>
                <a:cs typeface="Helvetica" charset="0"/>
                <a:sym typeface="Helvetica" charset="0"/>
              </a:endParaRPr>
            </a:p>
          </p:txBody>
        </p:sp>
        <p:sp>
          <p:nvSpPr>
            <p:cNvPr id="26" name="AutoShape 4"/>
            <p:cNvSpPr>
              <a:spLocks/>
            </p:cNvSpPr>
            <p:nvPr/>
          </p:nvSpPr>
          <p:spPr bwMode="auto">
            <a:xfrm>
              <a:off x="6892143" y="2451278"/>
              <a:ext cx="2011680" cy="384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Respiration Time series</a:t>
              </a:r>
            </a:p>
          </p:txBody>
        </p:sp>
        <p:sp>
          <p:nvSpPr>
            <p:cNvPr id="27" name="Rounded Rectangle 33"/>
            <p:cNvSpPr/>
            <p:nvPr/>
          </p:nvSpPr>
          <p:spPr>
            <a:xfrm>
              <a:off x="6927989" y="4337776"/>
              <a:ext cx="1985097" cy="329184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rgbClr val="000000"/>
                  </a:solidFill>
                </a:rPr>
                <a:t>Power Spectrum Density (PSD)</a:t>
              </a:r>
              <a:endParaRPr lang="en-US" sz="800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AutoShape 19"/>
            <p:cNvSpPr>
              <a:spLocks/>
            </p:cNvSpPr>
            <p:nvPr/>
          </p:nvSpPr>
          <p:spPr bwMode="auto">
            <a:xfrm>
              <a:off x="7071486" y="5341332"/>
              <a:ext cx="1664208" cy="5943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0015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</a:rPr>
                <a:t>RSA 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Wave</a:t>
              </a:r>
            </a:p>
            <a:p>
              <a:pPr algn="ctr" defTabSz="120015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[0.15 Hz – 0.4 Hz] band</a:t>
              </a:r>
            </a:p>
          </p:txBody>
        </p:sp>
        <p:cxnSp>
          <p:nvCxnSpPr>
            <p:cNvPr id="29" name="直线箭头连接符 429"/>
            <p:cNvCxnSpPr>
              <a:stCxn id="27" idx="0"/>
            </p:cNvCxnSpPr>
            <p:nvPr/>
          </p:nvCxnSpPr>
          <p:spPr>
            <a:xfrm flipH="1" flipV="1">
              <a:off x="7903589" y="2835326"/>
              <a:ext cx="16948" cy="1502450"/>
            </a:xfrm>
            <a:prstGeom prst="straightConnector1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" name="直线箭头连接符 430"/>
            <p:cNvCxnSpPr>
              <a:endCxn id="27" idx="2"/>
            </p:cNvCxnSpPr>
            <p:nvPr/>
          </p:nvCxnSpPr>
          <p:spPr>
            <a:xfrm flipV="1">
              <a:off x="7909197" y="4666960"/>
              <a:ext cx="11341" cy="679661"/>
            </a:xfrm>
            <a:prstGeom prst="straightConnector1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直线箭头连接符 431"/>
            <p:cNvCxnSpPr/>
            <p:nvPr/>
          </p:nvCxnSpPr>
          <p:spPr>
            <a:xfrm flipV="1">
              <a:off x="1246295" y="4692645"/>
              <a:ext cx="0" cy="653976"/>
            </a:xfrm>
            <a:prstGeom prst="straightConnector1">
              <a:avLst/>
            </a:prstGeom>
            <a:solidFill>
              <a:srgbClr val="C0504D"/>
            </a:solidFill>
            <a:ln w="349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2" name="Rounded Rectangle 49"/>
            <p:cNvSpPr/>
            <p:nvPr/>
          </p:nvSpPr>
          <p:spPr>
            <a:xfrm>
              <a:off x="1750948" y="3228088"/>
              <a:ext cx="5577840" cy="923678"/>
            </a:xfrm>
            <a:prstGeom prst="roundRect">
              <a:avLst/>
            </a:prstGeom>
            <a:noFill/>
            <a:ln w="26670" cap="flat" cmpd="sng" algn="ctr">
              <a:solidFill>
                <a:srgbClr val="C0504D">
                  <a:lumMod val="75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endParaRPr lang="en-US" sz="800" ker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33" name="Rounded Rectangle 49"/>
            <p:cNvSpPr/>
            <p:nvPr/>
          </p:nvSpPr>
          <p:spPr>
            <a:xfrm>
              <a:off x="99948" y="4910283"/>
              <a:ext cx="9044052" cy="1808017"/>
            </a:xfrm>
            <a:prstGeom prst="roundRect">
              <a:avLst/>
            </a:prstGeom>
            <a:noFill/>
            <a:ln w="26670" cap="flat" cmpd="sng" algn="ctr">
              <a:solidFill>
                <a:srgbClr val="C0504D">
                  <a:lumMod val="75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endParaRPr lang="en-US" sz="800" ker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34" name="文本框 437"/>
            <p:cNvSpPr txBox="1"/>
            <p:nvPr/>
          </p:nvSpPr>
          <p:spPr>
            <a:xfrm>
              <a:off x="4927050" y="3797681"/>
              <a:ext cx="2395081" cy="300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0150">
                <a:defRPr/>
              </a:pPr>
              <a:r>
                <a:rPr lang="en-US" altLang="zh-CN" sz="800" b="1" i="1" kern="0" dirty="0">
                  <a:solidFill>
                    <a:srgbClr val="800000"/>
                  </a:solidFill>
                </a:rPr>
                <a:t>MSC Feature </a:t>
              </a:r>
              <a:r>
                <a:rPr lang="en-US" altLang="zh-CN" sz="800" b="1" i="1" kern="0" dirty="0" smtClean="0">
                  <a:solidFill>
                    <a:srgbClr val="800000"/>
                  </a:solidFill>
                </a:rPr>
                <a:t>Generation</a:t>
              </a:r>
              <a:endParaRPr lang="zh-CN" altLang="en-US" sz="800" b="1" i="1" kern="0" dirty="0">
                <a:solidFill>
                  <a:srgbClr val="800000"/>
                </a:solidFill>
              </a:endParaRPr>
            </a:p>
          </p:txBody>
        </p:sp>
        <p:sp>
          <p:nvSpPr>
            <p:cNvPr id="35" name="文本框 438"/>
            <p:cNvSpPr txBox="1"/>
            <p:nvPr/>
          </p:nvSpPr>
          <p:spPr>
            <a:xfrm>
              <a:off x="6753096" y="6308184"/>
              <a:ext cx="2151278" cy="300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0150">
                <a:defRPr/>
              </a:pPr>
              <a:r>
                <a:rPr lang="en-US" altLang="zh-CN" sz="800" b="1" i="1" kern="0" dirty="0">
                  <a:solidFill>
                    <a:srgbClr val="800000"/>
                  </a:solidFill>
                </a:rPr>
                <a:t>PSD Feature </a:t>
              </a:r>
              <a:r>
                <a:rPr lang="en-US" altLang="zh-CN" sz="800" b="1" i="1" kern="0" dirty="0" smtClean="0">
                  <a:solidFill>
                    <a:srgbClr val="800000"/>
                  </a:solidFill>
                </a:rPr>
                <a:t>Generation</a:t>
              </a:r>
              <a:endParaRPr lang="zh-CN" altLang="en-US" sz="800" b="1" i="1" kern="0" dirty="0">
                <a:solidFill>
                  <a:srgbClr val="800000"/>
                </a:solidFill>
              </a:endParaRPr>
            </a:p>
          </p:txBody>
        </p:sp>
        <p:sp>
          <p:nvSpPr>
            <p:cNvPr id="36" name="Rounded Rectangle 49"/>
            <p:cNvSpPr/>
            <p:nvPr/>
          </p:nvSpPr>
          <p:spPr>
            <a:xfrm>
              <a:off x="13829" y="1956642"/>
              <a:ext cx="5816032" cy="1005840"/>
            </a:xfrm>
            <a:prstGeom prst="roundRect">
              <a:avLst/>
            </a:prstGeom>
            <a:noFill/>
            <a:ln w="26670" cap="flat" cmpd="sng" algn="ctr">
              <a:solidFill>
                <a:srgbClr val="C0504D">
                  <a:lumMod val="75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200150">
                <a:defRPr/>
              </a:pPr>
              <a:endParaRPr lang="en-US" sz="800" ker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37" name="文本框 440"/>
            <p:cNvSpPr txBox="1"/>
            <p:nvPr/>
          </p:nvSpPr>
          <p:spPr>
            <a:xfrm>
              <a:off x="3302001" y="2600421"/>
              <a:ext cx="2516561" cy="300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0150">
                <a:defRPr/>
              </a:pPr>
              <a:r>
                <a:rPr lang="en-US" altLang="zh-CN" sz="800" b="1" i="1" kern="0" dirty="0">
                  <a:solidFill>
                    <a:srgbClr val="800000"/>
                  </a:solidFill>
                </a:rPr>
                <a:t>Time Domain Feature </a:t>
              </a:r>
              <a:r>
                <a:rPr lang="en-US" altLang="zh-CN" sz="800" b="1" i="1" kern="0" dirty="0" smtClean="0">
                  <a:solidFill>
                    <a:srgbClr val="800000"/>
                  </a:solidFill>
                </a:rPr>
                <a:t>Generation</a:t>
              </a:r>
              <a:endParaRPr lang="zh-CN" altLang="en-US" sz="800" b="1" i="1" kern="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1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Setup</a:t>
            </a:r>
            <a:endParaRPr lang="en-US" dirty="0"/>
          </a:p>
        </p:txBody>
      </p:sp>
      <p:grpSp>
        <p:nvGrpSpPr>
          <p:cNvPr id="4" name="组 20"/>
          <p:cNvGrpSpPr/>
          <p:nvPr/>
        </p:nvGrpSpPr>
        <p:grpSpPr>
          <a:xfrm>
            <a:off x="701336" y="1982758"/>
            <a:ext cx="7776839" cy="3844030"/>
            <a:chOff x="761027" y="20205677"/>
            <a:chExt cx="5322273" cy="3571804"/>
          </a:xfrm>
        </p:grpSpPr>
        <p:grpSp>
          <p:nvGrpSpPr>
            <p:cNvPr id="5" name="组 119"/>
            <p:cNvGrpSpPr/>
            <p:nvPr/>
          </p:nvGrpSpPr>
          <p:grpSpPr>
            <a:xfrm>
              <a:off x="761027" y="20205677"/>
              <a:ext cx="5322273" cy="3571804"/>
              <a:chOff x="1064290" y="391716"/>
              <a:chExt cx="8603514" cy="3571804"/>
            </a:xfrm>
          </p:grpSpPr>
          <p:sp>
            <p:nvSpPr>
              <p:cNvPr id="7" name="AutoShape 4"/>
              <p:cNvSpPr>
                <a:spLocks/>
              </p:cNvSpPr>
              <p:nvPr/>
            </p:nvSpPr>
            <p:spPr bwMode="auto">
              <a:xfrm>
                <a:off x="1064290" y="391716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C0504D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ECG Time series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4"/>
              <p:cNvSpPr>
                <a:spLocks/>
              </p:cNvSpPr>
              <p:nvPr/>
            </p:nvSpPr>
            <p:spPr bwMode="auto">
              <a:xfrm>
                <a:off x="4770533" y="689742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Feature Generation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AutoShape 4"/>
              <p:cNvSpPr>
                <a:spLocks/>
              </p:cNvSpPr>
              <p:nvPr/>
            </p:nvSpPr>
            <p:spPr bwMode="auto">
              <a:xfrm>
                <a:off x="1064290" y="2774800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sz="1200" dirty="0" smtClean="0"/>
                  <a:t>ECG Time series</a:t>
                </a:r>
              </a:p>
              <a:p>
                <a:pPr algn="ctr"/>
                <a:r>
                  <a:rPr lang="en-US" sz="1200" dirty="0" smtClean="0"/>
                  <a:t>(from different subject’s ECG)</a:t>
                </a:r>
                <a:endParaRPr lang="en-US" sz="1200" dirty="0"/>
              </a:p>
            </p:txBody>
          </p:sp>
          <p:sp>
            <p:nvSpPr>
              <p:cNvPr id="10" name="AutoShape 4"/>
              <p:cNvSpPr>
                <a:spLocks/>
              </p:cNvSpPr>
              <p:nvPr/>
            </p:nvSpPr>
            <p:spPr bwMode="auto">
              <a:xfrm>
                <a:off x="4770533" y="2335661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914400">
                  <a:defRPr/>
                </a:pPr>
                <a:r>
                  <a:rPr lang="en-US" sz="1200" kern="0" dirty="0">
                    <a:solidFill>
                      <a:schemeClr val="bg1"/>
                    </a:solidFill>
                  </a:rPr>
                  <a:t>Feature Generation</a:t>
                </a:r>
              </a:p>
              <a:p>
                <a:pPr algn="ctr" defTabSz="914400"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" name="直线箭头连接符 130"/>
              <p:cNvCxnSpPr/>
              <p:nvPr/>
            </p:nvCxnSpPr>
            <p:spPr>
              <a:xfrm>
                <a:off x="2253010" y="971956"/>
                <a:ext cx="654857" cy="368582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utoShape 4"/>
              <p:cNvSpPr>
                <a:spLocks/>
              </p:cNvSpPr>
              <p:nvPr/>
            </p:nvSpPr>
            <p:spPr bwMode="auto">
              <a:xfrm>
                <a:off x="1064290" y="1580436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C0504D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SBP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</a:rPr>
                  <a:t>+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</a:rPr>
                  <a:t>RESP Time Series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" name="直线箭头连接符 133"/>
              <p:cNvCxnSpPr/>
              <p:nvPr/>
            </p:nvCxnSpPr>
            <p:spPr>
              <a:xfrm flipV="1">
                <a:off x="2253010" y="1340538"/>
                <a:ext cx="654857" cy="834258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41"/>
              <p:cNvCxnSpPr/>
              <p:nvPr/>
            </p:nvCxnSpPr>
            <p:spPr>
              <a:xfrm>
                <a:off x="2253010" y="2180440"/>
                <a:ext cx="654857" cy="754671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箭头连接符 142"/>
              <p:cNvCxnSpPr/>
              <p:nvPr/>
            </p:nvCxnSpPr>
            <p:spPr>
              <a:xfrm flipV="1">
                <a:off x="2253010" y="2935111"/>
                <a:ext cx="654857" cy="428405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utoShape 4"/>
              <p:cNvSpPr>
                <a:spLocks/>
              </p:cNvSpPr>
              <p:nvPr/>
            </p:nvSpPr>
            <p:spPr bwMode="auto">
              <a:xfrm>
                <a:off x="2907867" y="689742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C0504D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noProof="0" dirty="0" smtClean="0">
                    <a:solidFill>
                      <a:sysClr val="windowText" lastClr="000000"/>
                    </a:solidFill>
                  </a:rPr>
                  <a:t>5 minutes synchronized ECG, SBP &amp; RESP collected from one subject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" name="直线箭头连接符 146"/>
              <p:cNvCxnSpPr/>
              <p:nvPr/>
            </p:nvCxnSpPr>
            <p:spPr>
              <a:xfrm>
                <a:off x="4096587" y="1340538"/>
                <a:ext cx="673946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utoShape 4"/>
              <p:cNvSpPr>
                <a:spLocks/>
              </p:cNvSpPr>
              <p:nvPr/>
            </p:nvSpPr>
            <p:spPr bwMode="auto">
              <a:xfrm>
                <a:off x="2907867" y="2344129"/>
                <a:ext cx="1188720" cy="11887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C0504D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lvl="0" algn="ctr" defTabSz="914400">
                  <a:defRPr/>
                </a:pPr>
                <a:r>
                  <a:rPr lang="en-US" sz="1200" kern="0" noProof="0" dirty="0" smtClean="0">
                    <a:solidFill>
                      <a:sysClr val="windowText" lastClr="000000"/>
                    </a:solidFill>
                  </a:rPr>
                  <a:t>5 minutes </a:t>
                </a:r>
                <a:r>
                  <a:rPr lang="en-US" altLang="zh-CN" sz="1200" kern="0" dirty="0" smtClean="0">
                    <a:solidFill>
                      <a:sysClr val="windowText" lastClr="000000"/>
                    </a:solidFill>
                  </a:rPr>
                  <a:t>ECG, </a:t>
                </a:r>
                <a:r>
                  <a:rPr lang="en-US" sz="1200" kern="0" noProof="0" dirty="0" smtClean="0">
                    <a:solidFill>
                      <a:sysClr val="windowText" lastClr="000000"/>
                    </a:solidFill>
                  </a:rPr>
                  <a:t>SBP &amp; RESP collected from two different subjects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直线箭头连接符 151"/>
              <p:cNvCxnSpPr/>
              <p:nvPr/>
            </p:nvCxnSpPr>
            <p:spPr>
              <a:xfrm>
                <a:off x="4096587" y="2935111"/>
                <a:ext cx="673946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52"/>
              <p:cNvSpPr/>
              <p:nvPr/>
            </p:nvSpPr>
            <p:spPr>
              <a:xfrm>
                <a:off x="6616418" y="688040"/>
                <a:ext cx="1326892" cy="1188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 smtClean="0"/>
                  <a:t>Feature Labeling</a:t>
                </a:r>
                <a:endParaRPr kumimoji="1" lang="zh-CN" altLang="en-US" sz="1200" dirty="0"/>
              </a:p>
            </p:txBody>
          </p:sp>
          <p:sp>
            <p:nvSpPr>
              <p:cNvPr id="21" name="矩形 153"/>
              <p:cNvSpPr/>
              <p:nvPr/>
            </p:nvSpPr>
            <p:spPr>
              <a:xfrm>
                <a:off x="6630530" y="2335661"/>
                <a:ext cx="1292250" cy="1188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</a:rPr>
                  <a:t>Feature Labeling</a:t>
                </a:r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线箭头连接符 154"/>
              <p:cNvCxnSpPr/>
              <p:nvPr/>
            </p:nvCxnSpPr>
            <p:spPr>
              <a:xfrm>
                <a:off x="5959253" y="1340538"/>
                <a:ext cx="673946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箭头连接符 155"/>
              <p:cNvCxnSpPr/>
              <p:nvPr/>
            </p:nvCxnSpPr>
            <p:spPr>
              <a:xfrm>
                <a:off x="5959253" y="2935111"/>
                <a:ext cx="673946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箭头连接符 157"/>
              <p:cNvCxnSpPr>
                <a:stCxn id="21" idx="3"/>
              </p:cNvCxnSpPr>
              <p:nvPr/>
            </p:nvCxnSpPr>
            <p:spPr>
              <a:xfrm>
                <a:off x="7922780" y="2930021"/>
                <a:ext cx="556305" cy="509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158"/>
              <p:cNvSpPr/>
              <p:nvPr/>
            </p:nvSpPr>
            <p:spPr>
              <a:xfrm>
                <a:off x="8479084" y="971956"/>
                <a:ext cx="1188720" cy="23915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 smtClean="0"/>
                  <a:t>Training Set</a:t>
                </a:r>
                <a:endParaRPr kumimoji="1" lang="zh-CN" altLang="en-US" sz="1200" dirty="0"/>
              </a:p>
            </p:txBody>
          </p:sp>
        </p:grpSp>
        <p:cxnSp>
          <p:nvCxnSpPr>
            <p:cNvPr id="6" name="直线箭头连接符 159"/>
            <p:cNvCxnSpPr/>
            <p:nvPr/>
          </p:nvCxnSpPr>
          <p:spPr>
            <a:xfrm>
              <a:off x="5016500" y="21143782"/>
              <a:ext cx="344139" cy="509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9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2012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WPI_2012White.thmx</Template>
  <TotalTime>185</TotalTime>
  <Words>1136</Words>
  <Application>Microsoft Office PowerPoint</Application>
  <PresentationFormat>On-screen Show (4:3)</PresentationFormat>
  <Paragraphs>168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WPI_2012White</vt:lpstr>
      <vt:lpstr>Using Data Mining in the Identification of Compromised Sensors</vt:lpstr>
      <vt:lpstr>Reference</vt:lpstr>
      <vt:lpstr>Introduction</vt:lpstr>
      <vt:lpstr>Node Compromise in BSN</vt:lpstr>
      <vt:lpstr>Related Work &amp; Problem Statement</vt:lpstr>
      <vt:lpstr>Physiological Background</vt:lpstr>
      <vt:lpstr>Physiological Background</vt:lpstr>
      <vt:lpstr>Feature Generation</vt:lpstr>
      <vt:lpstr>Validation Setup</vt:lpstr>
      <vt:lpstr>Validation Setup</vt:lpstr>
      <vt:lpstr>Learning Algorithm</vt:lpstr>
      <vt:lpstr>Results</vt:lpstr>
      <vt:lpstr>Conclusion</vt:lpstr>
    </vt:vector>
  </TitlesOfParts>
  <Company>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Mining in the Identification of Compromised Sensors</dc:title>
  <dc:creator>Hang Cai</dc:creator>
  <cp:lastModifiedBy>Administrator</cp:lastModifiedBy>
  <cp:revision>40</cp:revision>
  <dcterms:created xsi:type="dcterms:W3CDTF">2014-04-14T15:51:16Z</dcterms:created>
  <dcterms:modified xsi:type="dcterms:W3CDTF">2014-04-15T00:21:39Z</dcterms:modified>
</cp:coreProperties>
</file>