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dulaziz AlAjaji" initials="" lastIdx="4" clrIdx="0"/>
  <p:cmAuthor id="1" name="Yupeng Su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8245734-2460-4A4C-8195-E2C598E31DC6}">
  <a:tblStyle styleId="{28245734-2460-4A4C-8195-E2C598E31DC6}" styleName="Table_0"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2F3F3"/>
          </a:solidFill>
        </a:fill>
      </a:tcStyle>
    </a:wholeTbl>
    <a:band1H>
      <a:tcStyle>
        <a:tcBdr/>
        <a:fill>
          <a:solidFill>
            <a:srgbClr val="E4E5E7"/>
          </a:solidFill>
        </a:fill>
      </a:tcStyle>
    </a:band1H>
    <a:band1V>
      <a:tcStyle>
        <a:tcBdr/>
        <a:fill>
          <a:solidFill>
            <a:srgbClr val="E4E5E7"/>
          </a:solidFill>
        </a:fill>
      </a:tcStyle>
    </a:band1V>
    <a:la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/>
        <a:fill>
          <a:solidFill>
            <a:srgbClr val="B2B7BB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/>
        <a:fill>
          <a:solidFill>
            <a:srgbClr val="B2B7BB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B2B7BB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B2B7BB"/>
          </a:solidFill>
        </a:fill>
      </a:tcStyle>
    </a:firstRow>
  </a:tblStyle>
  <a:tblStyle styleId="{7AF5F706-2640-46FD-B2BC-E502AD853CBC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2-05T16:10:44.334" idx="1">
    <p:pos x="6000" y="0"/>
    <p:text>Yupeng.. the small proportion is based on %dir
link</p:text>
  </p:cm>
  <p:cm authorId="0" dt="2016-12-05T15:55:00.613" idx="2">
    <p:pos x="6000" y="100"/>
    <p:text>i dont know why u highlight these  yellows</p:text>
  </p:cm>
  <p:cm authorId="1" dt="2016-12-05T16:06:39.170" idx="1">
    <p:pos x="6000" y="200"/>
    <p:text>only small proportion in content type page.</p:text>
  </p:cm>
  <p:cm authorId="0" dt="2016-12-05T16:09:38.195" idx="3">
    <p:pos x="6000" y="300"/>
    <p:text>they talk about small proportion of navigating done through direct links(from within the website).</p:text>
  </p:cm>
  <p:cm authorId="0" dt="2016-12-05T16:09:52.177" idx="4">
    <p:pos x="6000" y="400"/>
    <p:text>it's 0.25 in median
it means so small</p:text>
  </p:cm>
  <p:cm authorId="1" dt="2016-12-05T16:10:44.334" idx="2">
    <p:pos x="6000" y="500"/>
    <p:text>ok I will talk about that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1496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74320" lvl="0" indent="-191770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Nwords: number of words in page</a:t>
            </a:r>
          </a:p>
          <a:p>
            <a:pPr marL="274320" lvl="0" indent="-191770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NwordsLinks: number of words in the links of the page</a:t>
            </a:r>
          </a:p>
          <a:p>
            <a:pPr marL="274320" lvl="0" indent="-191770" rtl="0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Nlinks: number of links in the pages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Question: What is the "index.html" page on a website?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>
                <a:solidFill>
                  <a:srgbClr val="19191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Answer: The index.html page is the most common name used for the default page shown on a website if no other page is specified when a visitor requests the site.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1" indent="-29210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-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The average time spent on link-type pages is greater than expected!</a:t>
            </a:r>
          </a:p>
          <a:p>
            <a:pPr marL="914400" lvl="1" indent="-29210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-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It’s greater than time spent on other pages (content-type / other-types)</a:t>
            </a:r>
          </a:p>
          <a:p>
            <a:pPr marL="914400" lvl="1" indent="-29210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-"/>
            </a:pPr>
            <a:r>
              <a:rPr lang="en-US" sz="1000">
                <a:latin typeface="Verdana"/>
                <a:ea typeface="Verdana"/>
                <a:cs typeface="Verdana"/>
                <a:sym typeface="Verdana"/>
              </a:rPr>
              <a:t>Another issue they have discovered: There is a small proportion of URL transitions made using the links, which might suggest unusual navigation, maybe they use Google/Search engines.</a:t>
            </a:r>
          </a:p>
          <a:p>
            <a:pPr lvl="0">
              <a:spcBef>
                <a:spcPts val="0"/>
              </a:spcBef>
              <a:buNone/>
            </a:pPr>
            <a:endParaRPr sz="700"/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Evaluate the website.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Find the disability.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7" name="Shape 3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40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20" name="Shape 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990600"/>
            <a:ext cx="2743199" cy="889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0" y="6391655"/>
            <a:ext cx="459297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3057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392782" y="1524000"/>
            <a:ext cx="5294017" cy="4648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371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066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143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143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092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11251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11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0667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43916" y="1524000"/>
            <a:ext cx="2673657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2" name="Shape 72"/>
          <p:cNvCxnSpPr/>
          <p:nvPr/>
        </p:nvCxnSpPr>
        <p:spPr>
          <a:xfrm rot="5400000">
            <a:off x="1359109" y="3581399"/>
            <a:ext cx="3809999" cy="1587"/>
          </a:xfrm>
          <a:prstGeom prst="straightConnector1">
            <a:avLst/>
          </a:prstGeom>
          <a:noFill/>
          <a:ln w="15875" cap="flat" cmpd="sng">
            <a:solidFill>
              <a:srgbClr val="B5B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2">
    <p:bg>
      <p:bgPr>
        <a:solidFill>
          <a:srgbClr val="AB192D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0352" y="986500"/>
            <a:ext cx="2743199" cy="88696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Verdana"/>
              <a:buNone/>
              <a:defRPr sz="4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pic>
        <p:nvPicPr>
          <p:cNvPr id="25" name="Shape 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4648" y="2980943"/>
            <a:ext cx="3959371" cy="387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Red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62225" y="1433512"/>
            <a:ext cx="4019549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greyWatermark-20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85589" y="2981884"/>
            <a:ext cx="3958410" cy="38761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62000" y="1447800"/>
            <a:ext cx="68580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40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30750" y="1645500"/>
            <a:ext cx="8482500" cy="356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lnSpc>
                <a:spcPct val="150000"/>
              </a:lnSpc>
              <a:spcBef>
                <a:spcPts val="0"/>
              </a:spcBef>
              <a:buClr>
                <a:schemeClr val="lt2"/>
              </a:buClr>
              <a:buFont typeface="Arial"/>
              <a:defRPr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657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pic" idx="2"/>
          </p:nvPr>
        </p:nvSpPr>
        <p:spPr>
          <a:xfrm>
            <a:off x="457200" y="1524000"/>
            <a:ext cx="58674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553200" y="1524000"/>
            <a:ext cx="2133599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7620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8200" y="1496736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Courier New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8200" y="2216400"/>
            <a:ext cx="3657600" cy="395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473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625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320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397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Verdana"/>
              <a:buNone/>
              <a:defRPr sz="3200" b="1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lnSpc>
                <a:spcPct val="95000"/>
              </a:lnSpc>
              <a:spcBef>
                <a:spcPts val="1200"/>
              </a:spcBef>
              <a:buClr>
                <a:schemeClr val="l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94360" marR="0" lvl="1" indent="-149859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Verdana"/>
              <a:buChar char="─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68680" marR="0" lvl="2" indent="-11938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43000" marR="0" lvl="3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71600" marR="0" lvl="4" indent="-127000" algn="l" rtl="0">
              <a:lnSpc>
                <a:spcPct val="95000"/>
              </a:lnSpc>
              <a:spcBef>
                <a:spcPts val="600"/>
              </a:spcBef>
              <a:buClr>
                <a:schemeClr val="l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457200" y="1234966"/>
            <a:ext cx="8686800" cy="457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Shape 14"/>
          <p:cNvSpPr txBox="1"/>
          <p:nvPr/>
        </p:nvSpPr>
        <p:spPr>
          <a:xfrm>
            <a:off x="5486400" y="6400800"/>
            <a:ext cx="335279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Worcester Polytechnic Institute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enhanced/figures/doi/10.1002/asi.23506#figure-viewer-asi23506-fig-00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65375" y="4371825"/>
            <a:ext cx="8735100" cy="20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endParaRPr sz="2400" dirty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Showcasing work by  </a:t>
            </a:r>
            <a:r>
              <a:rPr lang="en-US" sz="24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Arbelaitz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Olatz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-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Lojo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Aizea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-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Muguerza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Javier  -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Perona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 b="0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Iñigo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algn="ctr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1800" b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r>
              <a:rPr lang="en-US" sz="18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indent="45720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2400" b="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mining for navigation problem detection and diagnosis in </a:t>
            </a:r>
            <a:r>
              <a:rPr lang="en-US" sz="2400" b="0" i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Discapnet</a:t>
            </a:r>
            <a:r>
              <a:rPr lang="en-US" sz="2400" b="0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 A website aimed at disabled people</a:t>
            </a:r>
          </a:p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endParaRPr sz="1800" b="0" dirty="0">
              <a:solidFill>
                <a:srgbClr val="EAD1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07450" y="3338225"/>
            <a:ext cx="8129100" cy="78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 dirty="0">
                <a:solidFill>
                  <a:srgbClr val="FFFFFF"/>
                </a:solidFill>
              </a:rPr>
              <a:t>Showcase by: </a:t>
            </a:r>
            <a:r>
              <a:rPr lang="en-US" sz="1800" dirty="0" err="1">
                <a:solidFill>
                  <a:srgbClr val="FFFFFF"/>
                </a:solidFill>
              </a:rPr>
              <a:t>Abdulaziz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 err="1">
                <a:solidFill>
                  <a:srgbClr val="FFFFFF"/>
                </a:solidFill>
              </a:rPr>
              <a:t>Alajaji</a:t>
            </a:r>
            <a:r>
              <a:rPr lang="en-US" sz="1800" dirty="0">
                <a:solidFill>
                  <a:srgbClr val="FFFFFF"/>
                </a:solidFill>
              </a:rPr>
              <a:t>; </a:t>
            </a:r>
            <a:r>
              <a:rPr lang="en-US" sz="1800" dirty="0" err="1">
                <a:solidFill>
                  <a:srgbClr val="FFFFFF"/>
                </a:solidFill>
              </a:rPr>
              <a:t>Yupeng</a:t>
            </a:r>
            <a:r>
              <a:rPr lang="en-US" sz="1800" dirty="0">
                <a:solidFill>
                  <a:srgbClr val="FFFFFF"/>
                </a:solidFill>
              </a:rPr>
              <a:t> Su; Ye Wang; </a:t>
            </a:r>
            <a:r>
              <a:rPr lang="en-US" sz="1800" dirty="0" err="1">
                <a:solidFill>
                  <a:srgbClr val="FFFFFF"/>
                </a:solidFill>
              </a:rPr>
              <a:t>Tingwen</a:t>
            </a:r>
            <a:r>
              <a:rPr lang="en-US" sz="1800" dirty="0">
                <a:solidFill>
                  <a:srgbClr val="FFFFFF"/>
                </a:solidFill>
              </a:rPr>
              <a:t> Zhou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344775" y="2138275"/>
            <a:ext cx="6691500" cy="113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3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CS548 Fall 2016 Webmining Showcase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Discapnet Website:    Structure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194300" y="676725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Content-type page: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5370"/>
            <a:ext cx="9143998" cy="5416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Discapnet Website:    Structure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94300" y="676725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52400" lvl="0" indent="0" rtl="0">
              <a:spcBef>
                <a:spcPts val="0"/>
              </a:spcBef>
              <a:buNone/>
            </a:pPr>
            <a:r>
              <a:rPr lang="en-US"/>
              <a:t>Link-type page: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10499"/>
            <a:ext cx="8530801" cy="518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Data Acquisition / Preprocessing 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ct val="100000"/>
            </a:pPr>
            <a:r>
              <a:rPr lang="en-US" sz="1800" b="1"/>
              <a:t>Data Acquisition: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-US" sz="1800"/>
              <a:t>Taken from Web-server logs, provided by Technosite (Interesting: IT provider, has a social mission, with many disabled workers).</a:t>
            </a:r>
            <a:br>
              <a:rPr lang="en-US" sz="1800"/>
            </a:br>
            <a:endParaRPr lang="en-US" sz="1800"/>
          </a:p>
          <a:p>
            <a:pPr marL="914400" marR="0" lvl="1" indent="-3429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Verdana"/>
            </a:pPr>
            <a:r>
              <a:rPr lang="en-US" sz="1800"/>
              <a:t>The web-server (hosting Discapnet) logs contains requested pages information (URL, Ip Address, Timestamp, .. other http information).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12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Log example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</a:pPr>
            <a:r>
              <a:rPr lang="en-US" sz="1800" b="1"/>
              <a:t>For Each user requests, </a:t>
            </a:r>
            <a:br>
              <a:rPr lang="en-US" sz="1800" b="1"/>
            </a:br>
            <a:r>
              <a:rPr lang="en-US" sz="1800" b="1"/>
              <a:t>Web server log that with several lines: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(1)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>
                <a:solidFill>
                  <a:srgbClr val="FF0000"/>
                </a:solidFill>
              </a:rPr>
              <a:t>Direct Request URL: 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 b="1"/>
              <a:t>/Castellano/comunidad/websocial/Recursos/Bibliografia/A/Pag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 b="1"/>
              <a:t>inas/Implante+coclear++cuaderno+de+ejercicios+de+rehabilitacion.aspx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>
                <a:solidFill>
                  <a:srgbClr val="FF0000"/>
                </a:solidFill>
              </a:rPr>
              <a:t>Indirect-Request URLS  (requested by web browser):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/Castellano/Documents/ZonaBanners/Zona-CC.txt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/img/logo-discapnetMini.gif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/_layouts/3082/InitNoPresence.js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/img/bg/volver.gif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r>
              <a:rPr lang="en-US" sz="1400"/>
              <a:t>/img/bg/h-linea.gif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endParaRPr sz="1400"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78571"/>
              <a:buNone/>
            </a:pPr>
            <a:endParaRPr sz="1400"/>
          </a:p>
          <a:p>
            <a:pPr marL="457200" lvl="0" indent="-342900" rtl="0">
              <a:spcBef>
                <a:spcPts val="0"/>
              </a:spcBef>
              <a:buSzPct val="100000"/>
            </a:pPr>
            <a:endParaRPr sz="1800"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13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Data Acquisition / Preprocessing 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b="1"/>
              <a:t>Preprocessing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Initially, the dataset has 157M Requests.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Reduced to 13M Requests, removed indirect-requests &amp; error connections.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Grouped by session ID, use 10 minutes timeframe)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Consider only sessions with at-least three clicks and remove outliers (web-robots, with so many clicks) </a:t>
            </a:r>
          </a:p>
          <a:p>
            <a:pPr marL="1143000" lvl="0" indent="-171450" rtl="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550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14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1" name="Shape 201"/>
          <p:cNvGraphicFramePr/>
          <p:nvPr/>
        </p:nvGraphicFramePr>
        <p:xfrm>
          <a:off x="44362" y="4451913"/>
          <a:ext cx="9055275" cy="2023275"/>
        </p:xfrm>
        <a:graphic>
          <a:graphicData uri="http://schemas.openxmlformats.org/drawingml/2006/table">
            <a:tbl>
              <a:tblPr firstRow="1" bandRow="1">
                <a:noFill/>
                <a:tableStyleId>{28245734-2460-4A4C-8195-E2C598E31DC6}</a:tableStyleId>
              </a:tblPr>
              <a:tblGrid>
                <a:gridCol w="3018425"/>
                <a:gridCol w="3018425"/>
                <a:gridCol w="3018425"/>
              </a:tblGrid>
              <a:tr h="533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Process</a:t>
                      </a:r>
                    </a:p>
                  </a:txBody>
                  <a:tcPr marL="89775" marR="89775" marT="44900" marB="44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Requests</a:t>
                      </a:r>
                    </a:p>
                  </a:txBody>
                  <a:tcPr marL="89775" marR="89775" marT="44900" marB="44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Sessions</a:t>
                      </a:r>
                    </a:p>
                  </a:txBody>
                  <a:tcPr marL="89775" marR="89775" marT="44900" marB="44900"/>
                </a:tc>
              </a:tr>
              <a:tr h="401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In log files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157,527,312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 </a:t>
                      </a:r>
                    </a:p>
                  </a:txBody>
                  <a:tcPr marL="91450" marR="91450" marT="45725" marB="45725" anchor="ctr"/>
                </a:tc>
              </a:tr>
              <a:tr h="447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Valid after sessioning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13,352,801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907,404</a:t>
                      </a:r>
                    </a:p>
                  </a:txBody>
                  <a:tcPr marL="91450" marR="91450" marT="45725" marB="45725" anchor="ctr"/>
                </a:tc>
              </a:tr>
              <a:tr h="639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After removing outliers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2,828,248</a:t>
                      </a: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241,311</a:t>
                      </a:r>
                    </a:p>
                  </a:txBody>
                  <a:tcPr marL="91450" marR="91450" marT="45725" marB="457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/>
              <a:t>/Castellano/comunidad/websocial/Recursos/Bibliografia/A/Paginas/Implante+coclear++cuaderno+de+ejercicios+de+rehabilitacion.aspx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/Castellano/Documents/ZonaBanners/Zona-CC.txt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/img/logo-discapnetMini.gif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/_layouts/3082/InitNoPresence.js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/img/bg/volver.gif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/>
              <a:t>/img/bg/h-linea.gif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  <a:ln w="9525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Goal: determine the features that would be appropriate to detect different types of difficulties in navigation.</a:t>
            </a: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68750"/>
              <a:buFont typeface="Arial"/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6985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Four types of pages:</a:t>
            </a:r>
          </a:p>
          <a:p>
            <a:pPr marL="457200" lvl="0" indent="-3556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Other-type: dynamic nature pages. </a:t>
            </a:r>
          </a:p>
          <a:p>
            <a:pPr marL="457200" lvl="0" indent="-3556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Index-type: default page. </a:t>
            </a:r>
          </a:p>
          <a:p>
            <a:pPr marL="457200" lvl="0" indent="-3556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Content-type: more contents than link. </a:t>
            </a:r>
          </a:p>
          <a:p>
            <a:pPr marL="457200" lvl="0" indent="-355600">
              <a:lnSpc>
                <a:spcPct val="115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Link-type:more link than contents.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type ∊ {content, link, other-type, index-type}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topic ∊ {topic1, topic2,....}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endParaRPr sz="1400" b="1"/>
          </a:p>
          <a:p>
            <a:pPr lvl="0">
              <a:spcBef>
                <a:spcPts val="0"/>
              </a:spcBef>
              <a:buNone/>
            </a:pPr>
            <a:r>
              <a:rPr lang="en-US"/>
              <a:t>Use depth 3 as the topic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 sz="1400" b="1"/>
              <a:t>/Castellano/comunidad/websocial/Recursos/Bibliografia/A/Paginas/Implante+coclear++cuaderno+de+ejercicios+de+rehabilitacion.aspx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Determine web type.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LCindex = (Nwords - NwordsLinks)/Nlinks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552000" y="1476525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900">
                <a:latin typeface="Arial"/>
                <a:ea typeface="Arial"/>
                <a:cs typeface="Arial"/>
                <a:sym typeface="Arial"/>
              </a:rPr>
              <a:t> t_cont: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9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/>
              <a:t>L = number of links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k = kth of L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3750" y="1546900"/>
            <a:ext cx="348615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586850" y="140125"/>
            <a:ext cx="6858000" cy="74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>
                <a:solidFill>
                  <a:srgbClr val="FFFFFF"/>
                </a:solidFill>
              </a:rPr>
              <a:t>References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63400" y="1744775"/>
            <a:ext cx="8017200" cy="454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[1] M. T. Ramakrishna, L. K. Gowdar, M. S. Havanur and B. P. M. Swamy. Web mining: Key accomplishments, applications and future directions. 2010, . DOI: 10.1109/DSDE.2010.53.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[2] A. Scime, Books24x7 IT Pro Collection and I. ebrary.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Mining: Applications and Techniques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2004.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[3] H. Zhang, SpringerLink ebooks - Computer Science and Lecture Notes in Computer Science Contemporary (1997-present). </a:t>
            </a:r>
          </a:p>
          <a:p>
            <a:pPr marR="0"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[4]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Advances in Web Mining and Web Usage Analysis: 9th International Workshop on Knowledge Discovery on the Web, WebKDD 2007, and 1st International Workshop on Social Networks Analysis, SNA-KDD 2007, San Jose, CA, USA, August 12-15, 2007 : Revised Papers 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2009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5439.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DOI: 10.1007/978-3-642-00528-2.</a:t>
            </a:r>
          </a:p>
          <a:p>
            <a:pPr marL="0" marR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[5]Anitha, A. “A new web usage mining approach for next page access prediction”,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International Journal of Computer Applications,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8(11),7–9. 2010</a:t>
            </a:r>
          </a:p>
          <a:p>
            <a:pPr marL="0" marR="0" lvl="0" indent="-698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8571"/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[6]Carmona, C., Ramírez-Gallego, S., Torres, F.,et al. “Web usage mining to improve the design of an e-commerce website: Orolivesur.com”. </a:t>
            </a:r>
            <a:r>
              <a:rPr lang="en-US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Systems with Applications</a:t>
            </a: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39(12), 11243–11249. 2012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graphicFrame>
        <p:nvGraphicFramePr>
          <p:cNvPr id="250" name="Shape 250"/>
          <p:cNvGraphicFramePr/>
          <p:nvPr/>
        </p:nvGraphicFramePr>
        <p:xfrm>
          <a:off x="345625" y="1309850"/>
          <a:ext cx="8697175" cy="5438695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1148650"/>
                <a:gridCol w="7548525"/>
              </a:tblGrid>
              <a:tr h="350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Nreqs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Number of requests in the user session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t_avg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Average time spent in each link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t_link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Average time spent in each link 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t_cont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Average time spent in each content 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t_oth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Average time spent in each other-type URL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Proportion of link 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%cont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Proportion of cont 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%other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Proportion of other 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%index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Proportion of index-type URLs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%dirLink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Between all the transitions proportion of them done using direct links from the site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%change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Proportion of times the access of a new URL involved a change of topic or zone</a:t>
                      </a:r>
                    </a:p>
                  </a:txBody>
                  <a:tcPr marL="91425" marR="91425" marT="91425" marB="91425"/>
                </a:tc>
              </a:tr>
              <a:tr h="5013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%topic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Number of different topics or zone visited normalized with the length of the sequence</a:t>
                      </a:r>
                    </a:p>
                  </a:txBody>
                  <a:tcPr marL="91425" marR="91425" marT="91425" marB="91425"/>
                </a:tc>
              </a:tr>
              <a:tr h="3503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cha_top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Relation between number of topic or zone changes and different topics visited</a:t>
                      </a:r>
                    </a:p>
                  </a:txBody>
                  <a:tcPr marL="91425" marR="91425" marT="91425" marB="91425"/>
                </a:tc>
              </a:tr>
              <a:tr h="5361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ind_top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Relation between the number of times the index page is visited and amount of different topics or zones visited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09200" y="321775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Feature Extraction</a:t>
            </a:r>
          </a:p>
        </p:txBody>
      </p:sp>
      <p:graphicFrame>
        <p:nvGraphicFramePr>
          <p:cNvPr id="257" name="Shape 257"/>
          <p:cNvGraphicFramePr/>
          <p:nvPr/>
        </p:nvGraphicFramePr>
        <p:xfrm>
          <a:off x="109200" y="1408150"/>
          <a:ext cx="8965500" cy="5046300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  <a:gridCol w="597700"/>
              </a:tblGrid>
              <a:tr h="7027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Nreqs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time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avgs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time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timecont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time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cont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other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index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%dir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link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chan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%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topic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chan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topic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index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topic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Mean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11.7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70.3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59.7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48.3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53.3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0.44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1.4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0.64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SD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14.3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79.4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93.2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89.2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86.3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2.06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P50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45.4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22.5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marL="91425" marR="91425" marT="91425" marB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0.33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0.15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rgbClr val="FF0000"/>
                          </a:solidFill>
                        </a:rPr>
                        <a:t>0.25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95.8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58.3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0.33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0.43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0.52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0.67</a:t>
                      </a:r>
                    </a:p>
                  </a:txBody>
                  <a:tcPr marL="91425" marR="91425" marT="91425" marB="91425"/>
                </a:tc>
              </a:tr>
              <a:tr h="6023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179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0.67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0.75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235800" y="389525"/>
            <a:ext cx="8672400" cy="66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3600">
                <a:solidFill>
                  <a:srgbClr val="FFFFFF"/>
                </a:solidFill>
              </a:rPr>
              <a:t>Pattern Discovery and Analysis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330750" y="1645500"/>
            <a:ext cx="8482500" cy="35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Identification of Problematic Session</a:t>
            </a:r>
          </a:p>
          <a:p>
            <a:pPr marL="914400" lvl="1" indent="-228600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-US" sz="2000">
                <a:solidFill>
                  <a:srgbClr val="000000"/>
                </a:solidFill>
              </a:rPr>
              <a:t>Anomaly Detection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marL="457200" marR="0" lvl="0" indent="-228600" algn="l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-US">
                <a:solidFill>
                  <a:srgbClr val="000000"/>
                </a:solidFill>
              </a:rPr>
              <a:t>Problem Discovery and Detection</a:t>
            </a:r>
          </a:p>
          <a:p>
            <a:pPr marL="914400" marR="0" lvl="1" indent="-228600" algn="l" rtl="0">
              <a:lnSpc>
                <a:spcPct val="200000"/>
              </a:lnSpc>
              <a:spcBef>
                <a:spcPts val="0"/>
              </a:spcBef>
              <a:buClr>
                <a:srgbClr val="000000"/>
              </a:buClr>
              <a:buChar char="○"/>
            </a:pPr>
            <a:r>
              <a:rPr lang="en-US" sz="2000">
                <a:solidFill>
                  <a:srgbClr val="000000"/>
                </a:solidFill>
              </a:rPr>
              <a:t>Generating the problem rule set (PRS).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22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6" name="Shape 266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86425" y="342900"/>
            <a:ext cx="87927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Pattern Discovery and Analysis</a:t>
            </a:r>
          </a:p>
          <a:p>
            <a:pPr marL="0" marR="0" lvl="0" indent="0" algn="r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3000"/>
              <a:t>-Identification of Problematic Session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200"/>
              <a:t>Using the K-Mean with Euclidean Distance.(K = 1000)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200"/>
              <a:t>Find the centroids for each cluster.</a:t>
            </a:r>
          </a:p>
          <a:p>
            <a:pPr marL="4572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200"/>
              <a:t>Identify the outlier cluster</a:t>
            </a:r>
          </a:p>
          <a:p>
            <a:pPr marL="914400" lvl="1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endParaRPr sz="2200"/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2200"/>
          </a:p>
          <a:p>
            <a:pPr marL="914400" lvl="0" indent="-368300" rtl="0">
              <a:lnSpc>
                <a:spcPct val="150000"/>
              </a:lnSpc>
              <a:spcBef>
                <a:spcPts val="0"/>
              </a:spcBef>
              <a:buSzPct val="100000"/>
            </a:pPr>
            <a:r>
              <a:rPr lang="en-US" sz="2200"/>
              <a:t>For the centroid in one cluster, when it has more than 4 anomaly features, the cluster is outlier cluster</a:t>
            </a:r>
          </a:p>
          <a:p>
            <a:pPr marL="914400" marR="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200"/>
              <a:t>254 Outlier Clusters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23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1376900" y="3084775"/>
            <a:ext cx="50046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feature</a:t>
            </a:r>
            <a:r>
              <a:rPr lang="en-US" sz="1600" baseline="-250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value</a:t>
            </a:r>
            <a:r>
              <a:rPr lang="en-US" sz="16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 &lt; P</a:t>
            </a:r>
            <a:r>
              <a:rPr lang="en-US" sz="1600" baseline="-250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10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feature</a:t>
            </a:r>
            <a:r>
              <a:rPr lang="en-US" sz="1600" baseline="-250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value</a:t>
            </a:r>
            <a:r>
              <a:rPr lang="en-US" sz="16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 &gt; P</a:t>
            </a:r>
            <a:r>
              <a:rPr lang="en-US" sz="1600" baseline="-25000">
                <a:solidFill>
                  <a:srgbClr val="A61C00"/>
                </a:solidFill>
                <a:latin typeface="Verdana"/>
                <a:ea typeface="Verdana"/>
                <a:cs typeface="Verdana"/>
                <a:sym typeface="Verdana"/>
              </a:rPr>
              <a:t>90</a:t>
            </a:r>
          </a:p>
        </p:txBody>
      </p:sp>
      <p:cxnSp>
        <p:nvCxnSpPr>
          <p:cNvPr id="277" name="Shape 277"/>
          <p:cNvCxnSpPr/>
          <p:nvPr/>
        </p:nvCxnSpPr>
        <p:spPr>
          <a:xfrm>
            <a:off x="3203925" y="3309850"/>
            <a:ext cx="754500" cy="17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78" name="Shape 278"/>
          <p:cNvCxnSpPr/>
          <p:nvPr/>
        </p:nvCxnSpPr>
        <p:spPr>
          <a:xfrm rot="10800000" flipH="1">
            <a:off x="3256900" y="3521675"/>
            <a:ext cx="675300" cy="19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79" name="Shape 279"/>
          <p:cNvSpPr txBox="1"/>
          <p:nvPr/>
        </p:nvSpPr>
        <p:spPr>
          <a:xfrm>
            <a:off x="3971825" y="3309850"/>
            <a:ext cx="1590900" cy="3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Anomaly feature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06350" y="199725"/>
            <a:ext cx="8544900" cy="100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Pattern Discovery and Analysis</a:t>
            </a:r>
          </a:p>
          <a:p>
            <a:pPr marL="457200" lvl="0" indent="-419100" algn="r">
              <a:spcBef>
                <a:spcPts val="0"/>
              </a:spcBef>
              <a:buSzPct val="100000"/>
              <a:buChar char="-"/>
            </a:pPr>
            <a:r>
              <a:rPr lang="en-US" sz="3000"/>
              <a:t>Problem Discovery and Detection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299550" y="1537325"/>
            <a:ext cx="85449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2200"/>
              <a:t>Combining the anomaly feature in the outlier cluster and the domain knowledge, find the patterns in the dataset.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sz="2200"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</a:pPr>
            <a:r>
              <a:rPr lang="en-US" sz="2200"/>
              <a:t>Example: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/>
              <a:t>‘</a:t>
            </a:r>
            <a:r>
              <a:rPr lang="en-US" sz="1800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t_link &gt; P90 ∧ (t_cont &lt; P10 ∨ t_oth &lt; P10) &amp; ∧%link &gt; P90 ∧ (%cont &lt; P10 ∨ %oth &lt; P10)</a:t>
            </a:r>
            <a:r>
              <a:rPr lang="en-US" sz="1800"/>
              <a:t>‘ will be find in some cluster’s anomaly features.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/>
              <a:t>Interpret with domain knowledge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/>
              <a:t>High number of link-type pages 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/>
              <a:t>L</a:t>
            </a:r>
            <a:r>
              <a:rPr lang="en-US" sz="1800"/>
              <a:t>ong time spending in each link-type pages.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US" sz="1800"/>
              <a:t>Users may have visual disability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Pattern Discovery and Analysis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800"/>
              <a:t>-Problem Rule Set(PRS)</a:t>
            </a:r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  <p:graphicFrame>
        <p:nvGraphicFramePr>
          <p:cNvPr id="295" name="Shape 295"/>
          <p:cNvGraphicFramePr/>
          <p:nvPr/>
        </p:nvGraphicFramePr>
        <p:xfrm>
          <a:off x="251875" y="1304675"/>
          <a:ext cx="8690100" cy="4815630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852125"/>
                <a:gridCol w="2819250"/>
                <a:gridCol w="3843250"/>
                <a:gridCol w="1175475"/>
              </a:tblGrid>
              <a:tr h="558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Indicators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Behavioral Description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Hypothetical source</a:t>
                      </a:r>
                    </a:p>
                  </a:txBody>
                  <a:tcPr marL="91425" marR="91425" marT="91425" marB="91425"/>
                </a:tc>
              </a:tr>
              <a:tr h="558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 link&gt; P90 ∧(Lcont &lt; P10 V Loth &lt; A%link &gt; Pm n (%cont &lt; P10 v %oth &lt; Pal)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High number of link-type pages. </a:t>
                      </a:r>
                      <a:br>
                        <a:rPr lang="en-US"/>
                      </a:br>
                      <a:r>
                        <a:rPr lang="en-US"/>
                        <a:t>— Long time spent in each link-type page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User</a:t>
                      </a:r>
                    </a:p>
                  </a:txBody>
                  <a:tcPr marL="91425" marR="91425" marT="91425" marB="91425"/>
                </a:tc>
              </a:tr>
              <a:tr h="6735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index topic &gt; P90 ∧(%topic &lt; P10 ∧change_topic &lt; P10)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— Index page visited very often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Index page visited very often </a:t>
                      </a:r>
                      <a:br>
                        <a:rPr lang="en-US"/>
                      </a:br>
                      <a:r>
                        <a:rPr lang="en-US"/>
                        <a:t>— While navigating in a single topic User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User</a:t>
                      </a:r>
                    </a:p>
                  </a:txBody>
                  <a:tcPr marL="91425" marR="91425" marT="91425" marB="91425"/>
                </a:tc>
              </a:tr>
              <a:tr h="558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(Llink &gt; P00, Lcont &gt; P90, Loth&gt; P90) two out of three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Long time spent in the visited pages User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User</a:t>
                      </a:r>
                    </a:p>
                  </a:txBody>
                  <a:tcPr marL="91425" marR="91425" marT="91425" marB="91425"/>
                </a:tc>
              </a:tr>
              <a:tr h="558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%topic &gt; 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Changing topics very often 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Web</a:t>
                      </a:r>
                    </a:p>
                  </a:txBody>
                  <a:tcPr marL="91425" marR="91425" marT="91425" marB="91425"/>
                </a:tc>
              </a:tr>
              <a:tr h="350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(t_cont &gt; P90 v loth P90) A%directLink &lt;P10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Long time in content- or other-type pages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Short time spent in link-type pages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However, navigation using external links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Web</a:t>
                      </a:r>
                    </a:p>
                  </a:txBody>
                  <a:tcPr marL="91425" marR="91425" marT="91425" marB="91425"/>
                </a:tc>
              </a:tr>
              <a:tr h="3226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change_topic &gt; 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Constantly changing topics, but visiting few topics Web Profile?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Web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Pattern Discovery and Analysis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en-US" sz="2800"/>
              <a:t>-Problem Rule Set(PRS)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  <p:graphicFrame>
        <p:nvGraphicFramePr>
          <p:cNvPr id="303" name="Shape 303"/>
          <p:cNvGraphicFramePr/>
          <p:nvPr/>
        </p:nvGraphicFramePr>
        <p:xfrm>
          <a:off x="251875" y="1304675"/>
          <a:ext cx="8690100" cy="3078360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852125"/>
                <a:gridCol w="2819250"/>
                <a:gridCol w="3843250"/>
                <a:gridCol w="1175475"/>
              </a:tblGrid>
              <a:tr h="4808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Indicators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Behavioral Description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Hypothetical source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Llink&gt; P90 ∧%directLink &gt; 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— Long time spent in link-type pages — Navigation using links of the website structure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Web</a:t>
                      </a:r>
                    </a:p>
                  </a:txBody>
                  <a:tcPr marL="91425" marR="91425" marT="91425" marB="91425"/>
                </a:tc>
              </a:tr>
              <a:tr h="616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%link&gt; P90 ∧ %directLink&gt; 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/>
                        <a:t>— Navigation using links of the website structure — High number of accesses to link-type pages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Web</a:t>
                      </a:r>
                    </a:p>
                  </a:txBody>
                  <a:tcPr marL="91425" marR="91425" marT="91425" marB="91425"/>
                </a:tc>
              </a:tr>
              <a:tr h="37852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Profile 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%index &gt; P90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/>
                        <a:t>— High number of accesses to index pages Web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Web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Explanation for PRS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The profile shows the properties for the outliers, the reason is different for different users.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1155CC"/>
              </a:buClr>
            </a:pPr>
            <a:r>
              <a:rPr lang="en-US">
                <a:solidFill>
                  <a:srgbClr val="1155CC"/>
                </a:solidFill>
              </a:rPr>
              <a:t>Users</a:t>
            </a:r>
          </a:p>
          <a:p>
            <a:pPr marL="1371600" lvl="2" indent="-228600" rtl="0">
              <a:lnSpc>
                <a:spcPct val="150000"/>
              </a:lnSpc>
              <a:spcBef>
                <a:spcPts val="0"/>
              </a:spcBef>
            </a:pPr>
            <a:r>
              <a:rPr lang="en-US"/>
              <a:t>For person with disabilities, they may show something special when clicking the website.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buClr>
                <a:srgbClr val="1155CC"/>
              </a:buClr>
            </a:pPr>
            <a:r>
              <a:rPr lang="en-US">
                <a:solidFill>
                  <a:srgbClr val="1155CC"/>
                </a:solidFill>
              </a:rPr>
              <a:t>Website</a:t>
            </a:r>
          </a:p>
          <a:p>
            <a:pPr marL="1371600" lvl="2" indent="-228600">
              <a:lnSpc>
                <a:spcPct val="150000"/>
              </a:lnSpc>
              <a:spcBef>
                <a:spcPts val="0"/>
              </a:spcBef>
            </a:pPr>
            <a:r>
              <a:rPr lang="en-US"/>
              <a:t>Some website is not efficient or uncomfortable for users.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235800" y="389525"/>
            <a:ext cx="8672400" cy="66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3600">
                <a:solidFill>
                  <a:srgbClr val="FFFFFF"/>
                </a:solidFill>
              </a:rPr>
              <a:t>Operational Phase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30750" y="1645500"/>
            <a:ext cx="8482500" cy="3787500"/>
          </a:xfrm>
          <a:prstGeom prst="rect">
            <a:avLst/>
          </a:prstGeom>
        </p:spPr>
        <p:txBody>
          <a:bodyPr lIns="91425" tIns="45700" rIns="91425" bIns="45700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33.5% of Discapnet users have navigation problem in this website. This method can test the requirement for the improvement of the website.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>
                <a:solidFill>
                  <a:schemeClr val="dk1"/>
                </a:solidFill>
              </a:rPr>
              <a:t>For a new user, according to the behaviour, the website can classify the user based on PRC or the label of the nearest cluster.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28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235800" y="389525"/>
            <a:ext cx="8672400" cy="66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 sz="3600">
                <a:solidFill>
                  <a:srgbClr val="FFFFFF"/>
                </a:solidFill>
              </a:rPr>
              <a:t>Evaluation and Conclusion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330750" y="1645500"/>
            <a:ext cx="8482500" cy="356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rabicPeriod"/>
            </a:pPr>
            <a:r>
              <a:rPr lang="en-US" sz="3000">
                <a:solidFill>
                  <a:srgbClr val="000000"/>
                </a:solidFill>
              </a:rPr>
              <a:t>Evaluate the detection rate using 254 anomaly clusters.</a:t>
            </a: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R="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</a:rPr>
              <a:t>2. Evaluate new users in experiment.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29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586850" y="140125"/>
            <a:ext cx="6858000" cy="74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35050" y="1758750"/>
            <a:ext cx="6858000" cy="399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Web site Description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Motivation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Problem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Why Data mining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Data Acquisition / Preprocessing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Feature Extraction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Pattern Discovery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Operational Phase &amp; Evaluation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buChar char="●"/>
            </a:pPr>
            <a:r>
              <a:rPr lang="en-US"/>
              <a:t>Conclusion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0" y="6387664"/>
            <a:ext cx="457200" cy="3941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3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3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Detection rate of 254 clusters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  <p:graphicFrame>
        <p:nvGraphicFramePr>
          <p:cNvPr id="337" name="Shape 337"/>
          <p:cNvGraphicFramePr/>
          <p:nvPr/>
        </p:nvGraphicFramePr>
        <p:xfrm>
          <a:off x="276800" y="1690825"/>
          <a:ext cx="8590400" cy="1828680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  <a:gridCol w="660800"/>
              </a:tblGrid>
              <a:tr h="0">
                <a:tc rowSpan="2"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User Related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Web Related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0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p9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Total</a:t>
                      </a:r>
                    </a:p>
                  </a:txBody>
                  <a:tcPr marL="91425" marR="91425" marT="91425" marB="91425"/>
                </a:tc>
              </a:tr>
              <a:tr h="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N examples in complete database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1,680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2,525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17,298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20,219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376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25,125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1,130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202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21,985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80,787</a:t>
                      </a:r>
                    </a:p>
                  </a:txBody>
                  <a:tcPr marL="91425" marR="91425" marT="91425" marB="91425"/>
                </a:tc>
              </a:tr>
              <a:tr h="278450">
                <a:tc gridSpan="3"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% in clusters labeled anomalous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85.34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90.7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58.5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82.3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100.0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30.3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15.1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42.1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24.9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200"/>
                        <a:t>43.4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38" name="Shape 338"/>
          <p:cNvSpPr txBox="1"/>
          <p:nvPr/>
        </p:nvSpPr>
        <p:spPr>
          <a:xfrm>
            <a:off x="276800" y="3836500"/>
            <a:ext cx="8767800" cy="242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/>
              <a:t>First row: Number of problematic sessions of different profiles.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Second row: How many of them are found in 254 anomaly clusters. (Detection rate)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-US" sz="2400"/>
              <a:t>Higher proportion in user-related profiles!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PRS + Clusters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86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  <p:sp>
        <p:nvSpPr>
          <p:cNvPr id="347" name="Shape 347"/>
          <p:cNvSpPr/>
          <p:nvPr/>
        </p:nvSpPr>
        <p:spPr>
          <a:xfrm>
            <a:off x="1709525" y="1709525"/>
            <a:ext cx="4949700" cy="44925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4333450" y="2464900"/>
            <a:ext cx="1252200" cy="22662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305875" y="3578075"/>
            <a:ext cx="3279900" cy="1152900"/>
          </a:xfrm>
          <a:prstGeom prst="ellipse">
            <a:avLst/>
          </a:prstGeom>
          <a:solidFill>
            <a:srgbClr val="000000">
              <a:alpha val="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0" name="Shape 350"/>
          <p:cNvCxnSpPr>
            <a:stCxn id="349" idx="7"/>
          </p:cNvCxnSpPr>
          <p:nvPr/>
        </p:nvCxnSpPr>
        <p:spPr>
          <a:xfrm flipH="1">
            <a:off x="4393244" y="3746913"/>
            <a:ext cx="712200" cy="2883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1" name="Shape 351"/>
          <p:cNvCxnSpPr/>
          <p:nvPr/>
        </p:nvCxnSpPr>
        <p:spPr>
          <a:xfrm flipH="1">
            <a:off x="4504000" y="3959525"/>
            <a:ext cx="911100" cy="3900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2" name="Shape 352"/>
          <p:cNvCxnSpPr/>
          <p:nvPr/>
        </p:nvCxnSpPr>
        <p:spPr>
          <a:xfrm flipH="1">
            <a:off x="4674600" y="4234075"/>
            <a:ext cx="811800" cy="34740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3" name="Shape 353"/>
          <p:cNvCxnSpPr/>
          <p:nvPr/>
        </p:nvCxnSpPr>
        <p:spPr>
          <a:xfrm flipH="1">
            <a:off x="3140625" y="4094925"/>
            <a:ext cx="119400" cy="1033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4" name="Shape 354"/>
          <p:cNvCxnSpPr/>
          <p:nvPr/>
        </p:nvCxnSpPr>
        <p:spPr>
          <a:xfrm>
            <a:off x="4909925" y="3220275"/>
            <a:ext cx="1152900" cy="17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5" name="Shape 355"/>
          <p:cNvSpPr txBox="1"/>
          <p:nvPr/>
        </p:nvSpPr>
        <p:spPr>
          <a:xfrm>
            <a:off x="2544425" y="5108725"/>
            <a:ext cx="2763000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/>
              <a:t>254 anomaly clusters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5781300" y="3578075"/>
            <a:ext cx="2763000" cy="80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80, 787 problematic sessions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74320" lvl="0" indent="-191770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Experiment-based evaluation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457200" y="636100"/>
            <a:ext cx="8229600" cy="59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  <p:graphicFrame>
        <p:nvGraphicFramePr>
          <p:cNvPr id="365" name="Shape 365"/>
          <p:cNvGraphicFramePr/>
          <p:nvPr/>
        </p:nvGraphicFramePr>
        <p:xfrm>
          <a:off x="952500" y="1596900"/>
          <a:ext cx="7239000" cy="3854800"/>
        </p:xfrm>
        <a:graphic>
          <a:graphicData uri="http://schemas.openxmlformats.org/drawingml/2006/table">
            <a:tbl>
              <a:tblPr>
                <a:noFill/>
                <a:tableStyleId>{7AF5F706-2640-46FD-B2BC-E502AD853CBC}</a:tableStyleId>
              </a:tblPr>
              <a:tblGrid>
                <a:gridCol w="1889275"/>
                <a:gridCol w="1730225"/>
                <a:gridCol w="1809750"/>
                <a:gridCol w="1809750"/>
              </a:tblGrid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Free navigation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Target navigation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Total</a:t>
                      </a:r>
                    </a:p>
                  </a:txBody>
                  <a:tcPr marL="91425" marR="91425" marT="91425" marB="91425"/>
                </a:tc>
              </a:tr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Visually impaired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24</a:t>
                      </a:r>
                    </a:p>
                  </a:txBody>
                  <a:tcPr marL="91425" marR="91425" marT="91425" marB="91425"/>
                </a:tc>
              </a:tr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Physically impaired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22</a:t>
                      </a:r>
                    </a:p>
                  </a:txBody>
                  <a:tcPr marL="91425" marR="91425" marT="91425" marB="91425"/>
                </a:tc>
              </a:tr>
              <a:tr h="481850">
                <a:tc gridSpan="4"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                                                                Test result</a:t>
                      </a: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Visually impaired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18</a:t>
                      </a:r>
                    </a:p>
                  </a:txBody>
                  <a:tcPr marL="91425" marR="91425" marT="91425" marB="91425"/>
                </a:tc>
              </a:tr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78571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Physically impaired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</a:t>
                      </a:r>
                    </a:p>
                  </a:txBody>
                  <a:tcPr marL="91425" marR="91425" marT="91425" marB="91425"/>
                </a:tc>
              </a:tr>
              <a:tr h="48185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Total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18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38</a:t>
                      </a:r>
                    </a:p>
                  </a:txBody>
                  <a:tcPr marL="91425" marR="91425" marT="91425" marB="91425"/>
                </a:tc>
              </a:tr>
              <a:tr h="4818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Percentage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75%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90.9%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82.6%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366" name="Shape 366"/>
          <p:cNvSpPr txBox="1"/>
          <p:nvPr/>
        </p:nvSpPr>
        <p:spPr>
          <a:xfrm>
            <a:off x="952500" y="5625550"/>
            <a:ext cx="7356600" cy="97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-US" sz="1800"/>
              <a:t>10 able-bodied people are also invited into the experiment and 50% of them are detected to have navigation problem. But all the problems are web-based.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152400" lvl="0" indent="-69850">
              <a:lnSpc>
                <a:spcPct val="95000"/>
              </a:lnSpc>
              <a:spcBef>
                <a:spcPts val="12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>
                <a:solidFill>
                  <a:schemeClr val="dk1"/>
                </a:solidFill>
              </a:rPr>
              <a:t>Result analysis:</a:t>
            </a:r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8229600" cy="547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b="1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 dirty="0"/>
              <a:t>Most disabled users are diagnosed by our system as having experienced problem during navigation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 dirty="0"/>
              <a:t>Physically impaired users tend to have navigation problems with higher probability than visually impaired users.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-US" dirty="0"/>
              <a:t>Distribution of hypothetical source of problems: 20 are from users and 18 are from the website.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1494350" y="2447850"/>
            <a:ext cx="6444300" cy="211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6000">
                <a:solidFill>
                  <a:srgbClr val="FFFFFF"/>
                </a:solidFill>
              </a:rPr>
              <a:t>Thank You!!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Discapnet:   Portal for people with disabilities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Initiative to promote social and work integration of people with disabilities.</a:t>
            </a:r>
            <a:br>
              <a:rPr lang="en-US" sz="1800"/>
            </a:br>
            <a:endParaRPr lang="en-US" sz="180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Aimed at visually disabled users.</a:t>
            </a:r>
            <a:br>
              <a:rPr lang="en-US" sz="1800"/>
            </a:br>
            <a:r>
              <a:rPr lang="en-US" sz="1800"/>
              <a:t>  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1800"/>
              <a:t>Other disabled or elderly people might access it too.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4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52499"/>
            <a:ext cx="9144000" cy="313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Motivation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lvl="1" indent="-76200" rtl="0">
              <a:spcBef>
                <a:spcPts val="0"/>
              </a:spcBef>
            </a:pPr>
            <a:r>
              <a:rPr lang="en-US"/>
              <a:t>Information Era</a:t>
            </a:r>
          </a:p>
          <a:p>
            <a:pPr marL="1143000" lvl="2" indent="-101600" rtl="0">
              <a:spcBef>
                <a:spcPts val="0"/>
              </a:spcBef>
            </a:pPr>
            <a:r>
              <a:rPr lang="en-US"/>
              <a:t>Dramatic increase in amount of information stored.</a:t>
            </a:r>
          </a:p>
          <a:p>
            <a:pPr marL="1143000" lvl="2" indent="-101600" rtl="0">
              <a:spcBef>
                <a:spcPts val="0"/>
              </a:spcBef>
            </a:pPr>
            <a:r>
              <a:rPr lang="en-US"/>
              <a:t>Digital skills are considered fundamental. </a:t>
            </a:r>
          </a:p>
          <a:p>
            <a:pPr marL="1143000" lvl="2" indent="-101600" rtl="0">
              <a:spcBef>
                <a:spcPts val="0"/>
              </a:spcBef>
            </a:pPr>
            <a:r>
              <a:rPr lang="en-US"/>
              <a:t>Important to familiarize all types of users including disabled users with digital devices.</a:t>
            </a:r>
          </a:p>
          <a:p>
            <a:pPr marL="1143000" lvl="2" indent="-101600" rtl="0">
              <a:spcBef>
                <a:spcPts val="0"/>
              </a:spcBef>
            </a:pPr>
            <a:r>
              <a:rPr lang="en-US"/>
              <a:t>Adapt websites to be more accessible. </a:t>
            </a:r>
            <a:br>
              <a:rPr lang="en-US"/>
            </a:br>
            <a:endParaRPr lang="en-US"/>
          </a:p>
          <a:p>
            <a:pPr marL="685800" lvl="1" indent="-76200" rtl="0">
              <a:spcBef>
                <a:spcPts val="0"/>
              </a:spcBef>
            </a:pPr>
            <a:r>
              <a:rPr lang="en-US"/>
              <a:t>Navigating through audio web interfaces is a challenging task. </a:t>
            </a:r>
            <a:br>
              <a:rPr lang="en-US"/>
            </a:br>
            <a:endParaRPr lang="en-US"/>
          </a:p>
          <a:p>
            <a:pPr marL="685800" lvl="1" indent="-76200" rtl="0">
              <a:spcBef>
                <a:spcPts val="0"/>
              </a:spcBef>
            </a:pPr>
            <a:r>
              <a:rPr lang="en-US"/>
              <a:t>Up to 5X times longer to read than sighted users.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endParaRPr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None/>
            </a:pPr>
            <a:endParaRPr/>
          </a:p>
          <a:p>
            <a:pPr marL="457200" lvl="0" indent="-228600" rtl="0">
              <a:spcBef>
                <a:spcPts val="0"/>
              </a:spcBef>
            </a:pP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5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457200" y="6432375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Problem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For assessing Accessibility in Web applications: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Theoretical accessible design is not sufficient to enable efficient access for people with disabilities. </a:t>
            </a:r>
            <a:br>
              <a:rPr lang="en-US"/>
            </a:br>
            <a:endParaRPr lang="en-US"/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Need to analyze users’ interactions with the website to detect possible problems and provide solutions.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To Enhance user experience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6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Proposed solution 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Building non-invasive system, capable of modeling users in the wild.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By using Data mining: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Not disruptive, 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Based on real-time navigation data,</a:t>
            </a:r>
          </a:p>
          <a:p>
            <a:pPr marL="1371600" lvl="2" indent="-228600" rtl="0">
              <a:spcBef>
                <a:spcPts val="0"/>
              </a:spcBef>
            </a:pPr>
            <a:r>
              <a:rPr lang="en-US"/>
              <a:t>Adaptive.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7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Web mining task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Web usage &amp; web content mining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Mainly focus on </a:t>
            </a:r>
            <a:r>
              <a:rPr lang="en-US" b="1"/>
              <a:t>Usage </a:t>
            </a:r>
            <a:r>
              <a:rPr lang="en-US"/>
              <a:t>(gathered from web logs) to analyze interactions.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but also consider </a:t>
            </a:r>
            <a:r>
              <a:rPr lang="en-US" b="1"/>
              <a:t>Content </a:t>
            </a:r>
            <a:r>
              <a:rPr lang="en-US"/>
              <a:t>of webpages for finding the source of problems.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8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Verdana"/>
              <a:buNone/>
            </a:pPr>
            <a:r>
              <a:rPr lang="en-US"/>
              <a:t>Proposed System Stages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33550" y="1524000"/>
            <a:ext cx="8645700" cy="464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" y="6387664"/>
            <a:ext cx="457200" cy="3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  <a:sym typeface="Verdana"/>
              </a:rPr>
              <a:t>9</a:t>
            </a:fld>
            <a:endParaRPr lang="en-US" sz="1200" b="0" i="0" u="none" strike="noStrike" cap="none">
              <a:solidFill>
                <a:srgbClr val="26262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5" name="Shape 155" descr="Figure 2. 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449" y="1441400"/>
            <a:ext cx="8847900" cy="378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I-White">
  <a:themeElements>
    <a:clrScheme name="Custom 56">
      <a:dk1>
        <a:srgbClr val="000000"/>
      </a:dk1>
      <a:lt1>
        <a:srgbClr val="FFFFFF"/>
      </a:lt1>
      <a:dk2>
        <a:srgbClr val="6D6D6D"/>
      </a:dk2>
      <a:lt2>
        <a:srgbClr val="AB192D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6D6D6D"/>
      </a:accent6>
      <a:hlink>
        <a:srgbClr val="46A0DC"/>
      </a:hlink>
      <a:folHlink>
        <a:srgbClr val="808D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1919</Words>
  <Application>Microsoft Office PowerPoint</Application>
  <PresentationFormat>On-screen Show (4:3)</PresentationFormat>
  <Paragraphs>538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WPI-White</vt:lpstr>
      <vt:lpstr>  Showcasing work by    Arbelaitz, Olatz  - Lojo, Aizea  - Muguerza, Javier  - Perona, Iñigo  On  Web mining for navigation problem detection and diagnosis in Discapnet: A website aimed at disabled people </vt:lpstr>
      <vt:lpstr>References</vt:lpstr>
      <vt:lpstr>Agenda</vt:lpstr>
      <vt:lpstr>Discapnet:   Portal for people with disabilities</vt:lpstr>
      <vt:lpstr>Motivation</vt:lpstr>
      <vt:lpstr>Problem</vt:lpstr>
      <vt:lpstr>Proposed solution </vt:lpstr>
      <vt:lpstr>Web mining task</vt:lpstr>
      <vt:lpstr>Proposed System Stages</vt:lpstr>
      <vt:lpstr>Discapnet Website:    Structure</vt:lpstr>
      <vt:lpstr>Discapnet Website:    Structure</vt:lpstr>
      <vt:lpstr>Data Acquisition / Preprocessing </vt:lpstr>
      <vt:lpstr>Log example</vt:lpstr>
      <vt:lpstr>Data Acquisition / Preprocessing 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Feature Extraction</vt:lpstr>
      <vt:lpstr>Pattern Discovery and Analysis</vt:lpstr>
      <vt:lpstr>Pattern Discovery and Analysis -Identification of Problematic Session</vt:lpstr>
      <vt:lpstr>Pattern Discovery and Analysis Problem Discovery and Detection</vt:lpstr>
      <vt:lpstr>Pattern Discovery and Analysis -Problem Rule Set(PRS)</vt:lpstr>
      <vt:lpstr>Pattern Discovery and Analysis -Problem Rule Set(PRS)</vt:lpstr>
      <vt:lpstr>Explanation for PRS</vt:lpstr>
      <vt:lpstr>Operational Phase</vt:lpstr>
      <vt:lpstr>Evaluation and Conclusion</vt:lpstr>
      <vt:lpstr>Detection rate of 254 clusters</vt:lpstr>
      <vt:lpstr>PRS + Clusters</vt:lpstr>
      <vt:lpstr>Experiment-based evaluation</vt:lpstr>
      <vt:lpstr>Result analysis: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Showcasing work by    Arbelaitz, Olatz  - Lojo, Aizea  - Muguerza, Javier  - Perona, Iñigo  On  Web mining for navigation problem detection and diagnosis in Discapnet: A website aimed at disabled people </dc:title>
  <dc:creator>Carolina Ruiz</dc:creator>
  <cp:lastModifiedBy>Ruiz</cp:lastModifiedBy>
  <cp:revision>1</cp:revision>
  <dcterms:modified xsi:type="dcterms:W3CDTF">2016-12-06T01:31:06Z</dcterms:modified>
</cp:coreProperties>
</file>