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Lst>
  <p:notesMasterIdLst>
    <p:notesMasterId r:id="rId28"/>
  </p:notesMasterIdLst>
  <p:handoutMasterIdLst>
    <p:handoutMasterId r:id="rId29"/>
  </p:handoutMasterIdLst>
  <p:sldIdLst>
    <p:sldId id="377" r:id="rId2"/>
    <p:sldId id="323" r:id="rId3"/>
    <p:sldId id="352" r:id="rId4"/>
    <p:sldId id="353" r:id="rId5"/>
    <p:sldId id="354" r:id="rId6"/>
    <p:sldId id="355" r:id="rId7"/>
    <p:sldId id="356" r:id="rId8"/>
    <p:sldId id="357" r:id="rId9"/>
    <p:sldId id="360" r:id="rId10"/>
    <p:sldId id="358" r:id="rId11"/>
    <p:sldId id="359" r:id="rId12"/>
    <p:sldId id="361" r:id="rId13"/>
    <p:sldId id="362" r:id="rId14"/>
    <p:sldId id="363" r:id="rId15"/>
    <p:sldId id="364" r:id="rId16"/>
    <p:sldId id="365" r:id="rId17"/>
    <p:sldId id="366" r:id="rId18"/>
    <p:sldId id="367" r:id="rId19"/>
    <p:sldId id="368" r:id="rId20"/>
    <p:sldId id="369" r:id="rId21"/>
    <p:sldId id="370" r:id="rId22"/>
    <p:sldId id="371" r:id="rId23"/>
    <p:sldId id="375" r:id="rId24"/>
    <p:sldId id="372" r:id="rId25"/>
    <p:sldId id="373" r:id="rId26"/>
    <p:sldId id="374" r:id="rId27"/>
  </p:sldIdLst>
  <p:sldSz cx="9144000" cy="6858000" type="screen4x3"/>
  <p:notesSz cx="10234613" cy="7099300"/>
  <p:defaultTextStyle>
    <a:defPPr>
      <a:defRPr lang="tr-TR"/>
    </a:defPPr>
    <a:lvl1pPr algn="l" rtl="0" fontAlgn="base">
      <a:spcBef>
        <a:spcPct val="0"/>
      </a:spcBef>
      <a:spcAft>
        <a:spcPct val="0"/>
      </a:spcAft>
      <a:defRPr sz="3200" kern="1200">
        <a:solidFill>
          <a:schemeClr val="tx1"/>
        </a:solidFill>
        <a:latin typeface="Palatino Linotype" pitchFamily="18" charset="0"/>
        <a:ea typeface="+mn-ea"/>
        <a:cs typeface="+mn-cs"/>
      </a:defRPr>
    </a:lvl1pPr>
    <a:lvl2pPr marL="457200" algn="l" rtl="0" fontAlgn="base">
      <a:spcBef>
        <a:spcPct val="0"/>
      </a:spcBef>
      <a:spcAft>
        <a:spcPct val="0"/>
      </a:spcAft>
      <a:defRPr sz="3200" kern="1200">
        <a:solidFill>
          <a:schemeClr val="tx1"/>
        </a:solidFill>
        <a:latin typeface="Palatino Linotype" pitchFamily="18" charset="0"/>
        <a:ea typeface="+mn-ea"/>
        <a:cs typeface="+mn-cs"/>
      </a:defRPr>
    </a:lvl2pPr>
    <a:lvl3pPr marL="914400" algn="l" rtl="0" fontAlgn="base">
      <a:spcBef>
        <a:spcPct val="0"/>
      </a:spcBef>
      <a:spcAft>
        <a:spcPct val="0"/>
      </a:spcAft>
      <a:defRPr sz="3200" kern="1200">
        <a:solidFill>
          <a:schemeClr val="tx1"/>
        </a:solidFill>
        <a:latin typeface="Palatino Linotype" pitchFamily="18" charset="0"/>
        <a:ea typeface="+mn-ea"/>
        <a:cs typeface="+mn-cs"/>
      </a:defRPr>
    </a:lvl3pPr>
    <a:lvl4pPr marL="1371600" algn="l" rtl="0" fontAlgn="base">
      <a:spcBef>
        <a:spcPct val="0"/>
      </a:spcBef>
      <a:spcAft>
        <a:spcPct val="0"/>
      </a:spcAft>
      <a:defRPr sz="3200" kern="1200">
        <a:solidFill>
          <a:schemeClr val="tx1"/>
        </a:solidFill>
        <a:latin typeface="Palatino Linotype" pitchFamily="18" charset="0"/>
        <a:ea typeface="+mn-ea"/>
        <a:cs typeface="+mn-cs"/>
      </a:defRPr>
    </a:lvl4pPr>
    <a:lvl5pPr marL="1828800" algn="l" rtl="0" fontAlgn="base">
      <a:spcBef>
        <a:spcPct val="0"/>
      </a:spcBef>
      <a:spcAft>
        <a:spcPct val="0"/>
      </a:spcAft>
      <a:defRPr sz="3200" kern="1200">
        <a:solidFill>
          <a:schemeClr val="tx1"/>
        </a:solidFill>
        <a:latin typeface="Palatino Linotype" pitchFamily="18" charset="0"/>
        <a:ea typeface="+mn-ea"/>
        <a:cs typeface="+mn-cs"/>
      </a:defRPr>
    </a:lvl5pPr>
    <a:lvl6pPr marL="2286000" algn="l" defTabSz="914400" rtl="0" eaLnBrk="1" latinLnBrk="0" hangingPunct="1">
      <a:defRPr sz="3200" kern="1200">
        <a:solidFill>
          <a:schemeClr val="tx1"/>
        </a:solidFill>
        <a:latin typeface="Palatino Linotype" pitchFamily="18" charset="0"/>
        <a:ea typeface="+mn-ea"/>
        <a:cs typeface="+mn-cs"/>
      </a:defRPr>
    </a:lvl6pPr>
    <a:lvl7pPr marL="2743200" algn="l" defTabSz="914400" rtl="0" eaLnBrk="1" latinLnBrk="0" hangingPunct="1">
      <a:defRPr sz="3200" kern="1200">
        <a:solidFill>
          <a:schemeClr val="tx1"/>
        </a:solidFill>
        <a:latin typeface="Palatino Linotype" pitchFamily="18" charset="0"/>
        <a:ea typeface="+mn-ea"/>
        <a:cs typeface="+mn-cs"/>
      </a:defRPr>
    </a:lvl7pPr>
    <a:lvl8pPr marL="3200400" algn="l" defTabSz="914400" rtl="0" eaLnBrk="1" latinLnBrk="0" hangingPunct="1">
      <a:defRPr sz="3200" kern="1200">
        <a:solidFill>
          <a:schemeClr val="tx1"/>
        </a:solidFill>
        <a:latin typeface="Palatino Linotype" pitchFamily="18" charset="0"/>
        <a:ea typeface="+mn-ea"/>
        <a:cs typeface="+mn-cs"/>
      </a:defRPr>
    </a:lvl8pPr>
    <a:lvl9pPr marL="3657600" algn="l" defTabSz="914400" rtl="0" eaLnBrk="1" latinLnBrk="0" hangingPunct="1">
      <a:defRPr sz="3200" kern="1200">
        <a:solidFill>
          <a:schemeClr val="tx1"/>
        </a:solidFill>
        <a:latin typeface="Palatino Linotyp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6FF33"/>
    <a:srgbClr val="3333FF"/>
    <a:srgbClr val="990033"/>
    <a:srgbClr val="FF6600"/>
    <a:srgbClr val="FF00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1355" autoAdjust="0"/>
  </p:normalViewPr>
  <p:slideViewPr>
    <p:cSldViewPr>
      <p:cViewPr varScale="1">
        <p:scale>
          <a:sx n="72" d="100"/>
          <a:sy n="72" d="100"/>
        </p:scale>
        <p:origin x="-37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1254" y="-84"/>
      </p:cViewPr>
      <p:guideLst>
        <p:guide orient="horz" pos="2236"/>
        <p:guide pos="32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4"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p:cNvSpPr>
            <a:spLocks noGrp="1" noChangeArrowheads="1"/>
          </p:cNvSpPr>
          <p:nvPr>
            <p:ph type="hdr" sz="quarter"/>
          </p:nvPr>
        </p:nvSpPr>
        <p:spPr bwMode="auto">
          <a:xfrm>
            <a:off x="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endParaRPr lang="tr-TR"/>
          </a:p>
        </p:txBody>
      </p:sp>
      <p:sp>
        <p:nvSpPr>
          <p:cNvPr id="129027" name="Rectangle 3"/>
          <p:cNvSpPr>
            <a:spLocks noGrp="1" noChangeArrowheads="1"/>
          </p:cNvSpPr>
          <p:nvPr>
            <p:ph type="dt" sz="quarter" idx="1"/>
          </p:nvPr>
        </p:nvSpPr>
        <p:spPr bwMode="auto">
          <a:xfrm>
            <a:off x="579755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endParaRPr lang="tr-TR"/>
          </a:p>
        </p:txBody>
      </p:sp>
      <p:sp>
        <p:nvSpPr>
          <p:cNvPr id="129028" name="Rectangle 4"/>
          <p:cNvSpPr>
            <a:spLocks noGrp="1" noChangeArrowheads="1"/>
          </p:cNvSpPr>
          <p:nvPr>
            <p:ph type="ftr" sz="quarter" idx="2"/>
          </p:nvPr>
        </p:nvSpPr>
        <p:spPr bwMode="auto">
          <a:xfrm>
            <a:off x="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endParaRPr lang="tr-TR"/>
          </a:p>
        </p:txBody>
      </p:sp>
      <p:sp>
        <p:nvSpPr>
          <p:cNvPr id="129029" name="Rectangle 5"/>
          <p:cNvSpPr>
            <a:spLocks noGrp="1" noChangeArrowheads="1"/>
          </p:cNvSpPr>
          <p:nvPr>
            <p:ph type="sldNum" sz="quarter" idx="3"/>
          </p:nvPr>
        </p:nvSpPr>
        <p:spPr bwMode="auto">
          <a:xfrm>
            <a:off x="579755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313286B5-297C-4D3F-9C4E-A56875127038}" type="slidenum">
              <a:rPr lang="tr-TR"/>
              <a:pPr/>
              <a:t>‹#›</a:t>
            </a:fld>
            <a:endParaRPr lang="tr-TR"/>
          </a:p>
        </p:txBody>
      </p:sp>
    </p:spTree>
    <p:extLst>
      <p:ext uri="{BB962C8B-B14F-4D97-AF65-F5344CB8AC3E}">
        <p14:creationId xmlns:p14="http://schemas.microsoft.com/office/powerpoint/2010/main" val="3148895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atin typeface="Arial" charset="0"/>
              </a:defRPr>
            </a:lvl1pPr>
          </a:lstStyle>
          <a:p>
            <a:endParaRPr lang="tr-TR"/>
          </a:p>
        </p:txBody>
      </p:sp>
      <p:sp>
        <p:nvSpPr>
          <p:cNvPr id="79875" name="Rectangle 3"/>
          <p:cNvSpPr>
            <a:spLocks noGrp="1" noChangeArrowheads="1"/>
          </p:cNvSpPr>
          <p:nvPr>
            <p:ph type="dt" idx="1"/>
          </p:nvPr>
        </p:nvSpPr>
        <p:spPr bwMode="auto">
          <a:xfrm>
            <a:off x="5797550" y="0"/>
            <a:ext cx="4435475" cy="355600"/>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atin typeface="Arial" charset="0"/>
              </a:defRPr>
            </a:lvl1pPr>
          </a:lstStyle>
          <a:p>
            <a:endParaRPr lang="tr-TR"/>
          </a:p>
        </p:txBody>
      </p:sp>
      <p:sp>
        <p:nvSpPr>
          <p:cNvPr id="79876" name="Rectangle 4"/>
          <p:cNvSpPr>
            <a:spLocks noGrp="1" noRot="1" noChangeAspect="1" noChangeArrowheads="1" noTextEdit="1"/>
          </p:cNvSpPr>
          <p:nvPr>
            <p:ph type="sldImg" idx="2"/>
          </p:nvPr>
        </p:nvSpPr>
        <p:spPr bwMode="auto">
          <a:xfrm>
            <a:off x="3341688" y="531813"/>
            <a:ext cx="3549650" cy="2662237"/>
          </a:xfrm>
          <a:prstGeom prst="rect">
            <a:avLst/>
          </a:prstGeom>
          <a:noFill/>
          <a:ln w="9525">
            <a:solidFill>
              <a:srgbClr val="000000"/>
            </a:solidFill>
            <a:miter lim="800000"/>
            <a:headEnd/>
            <a:tailEnd/>
          </a:ln>
          <a:effectLst/>
        </p:spPr>
      </p:sp>
      <p:sp>
        <p:nvSpPr>
          <p:cNvPr id="79877" name="Rectangle 5"/>
          <p:cNvSpPr>
            <a:spLocks noGrp="1" noChangeArrowheads="1"/>
          </p:cNvSpPr>
          <p:nvPr>
            <p:ph type="body" sz="quarter" idx="3"/>
          </p:nvPr>
        </p:nvSpPr>
        <p:spPr bwMode="auto">
          <a:xfrm>
            <a:off x="1023938" y="3371850"/>
            <a:ext cx="8186737" cy="31956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p>
        </p:txBody>
      </p:sp>
      <p:sp>
        <p:nvSpPr>
          <p:cNvPr id="79878" name="Rectangle 6"/>
          <p:cNvSpPr>
            <a:spLocks noGrp="1" noChangeArrowheads="1"/>
          </p:cNvSpPr>
          <p:nvPr>
            <p:ph type="ftr" sz="quarter" idx="4"/>
          </p:nvPr>
        </p:nvSpPr>
        <p:spPr bwMode="auto">
          <a:xfrm>
            <a:off x="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atin typeface="Arial" charset="0"/>
              </a:defRPr>
            </a:lvl1pPr>
          </a:lstStyle>
          <a:p>
            <a:endParaRPr lang="tr-TR"/>
          </a:p>
        </p:txBody>
      </p:sp>
      <p:sp>
        <p:nvSpPr>
          <p:cNvPr id="79879" name="Rectangle 7"/>
          <p:cNvSpPr>
            <a:spLocks noGrp="1" noChangeArrowheads="1"/>
          </p:cNvSpPr>
          <p:nvPr>
            <p:ph type="sldNum" sz="quarter" idx="5"/>
          </p:nvPr>
        </p:nvSpPr>
        <p:spPr bwMode="auto">
          <a:xfrm>
            <a:off x="5797550" y="6742113"/>
            <a:ext cx="4435475" cy="355600"/>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atin typeface="Arial" charset="0"/>
              </a:defRPr>
            </a:lvl1pPr>
          </a:lstStyle>
          <a:p>
            <a:fld id="{04506FD6-8F6E-4C06-8964-22E83D2C06AE}" type="slidenum">
              <a:rPr lang="tr-TR"/>
              <a:pPr/>
              <a:t>‹#›</a:t>
            </a:fld>
            <a:endParaRPr lang="tr-TR"/>
          </a:p>
        </p:txBody>
      </p:sp>
    </p:spTree>
    <p:extLst>
      <p:ext uri="{BB962C8B-B14F-4D97-AF65-F5344CB8AC3E}">
        <p14:creationId xmlns:p14="http://schemas.microsoft.com/office/powerpoint/2010/main" val="37010757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|Sigma| is the determinant of the Sigma matrix.</a:t>
            </a:r>
          </a:p>
          <a:p>
            <a:r>
              <a:rPr lang="en-US" dirty="0" smtClean="0"/>
              <a:t>The determinant of a matrix is the factor by which the linear transformation</a:t>
            </a:r>
            <a:r>
              <a:rPr lang="en-US" baseline="0" dirty="0" smtClean="0"/>
              <a:t> represented by the matrix alters volume. If the determinant of a matrix is 0, the matrix is not invertible (also called singular matrix).</a:t>
            </a:r>
          </a:p>
          <a:p>
            <a:r>
              <a:rPr lang="en-US" baseline="0" dirty="0" smtClean="0"/>
              <a:t>Sigma^-1 is the inverse of matrix Sigma. Sigma * Sigma^-1 = Identity matrix. </a:t>
            </a:r>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7</a:t>
            </a:fld>
            <a:endParaRPr lang="tr-TR"/>
          </a:p>
        </p:txBody>
      </p:sp>
    </p:spTree>
    <p:extLst>
      <p:ext uri="{BB962C8B-B14F-4D97-AF65-F5344CB8AC3E}">
        <p14:creationId xmlns:p14="http://schemas.microsoft.com/office/powerpoint/2010/main" val="650643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univariate case,</a:t>
            </a:r>
            <a:r>
              <a:rPr lang="en-US" baseline="0" dirty="0" smtClean="0"/>
              <a:t> the density function of a normal distribution is given by equation (A.42) p. 601. The exponent (x  - mu)^2 / sigma^2 = [(x  - mu) / sigma]^2  can be seen as normalizing the distance of x to the mean in standard deviation units, normalizing for variance.</a:t>
            </a:r>
          </a:p>
          <a:p>
            <a:r>
              <a:rPr lang="en-US" baseline="0" dirty="0" smtClean="0"/>
              <a:t>The </a:t>
            </a:r>
            <a:r>
              <a:rPr lang="en-US" baseline="0" dirty="0" err="1" smtClean="0"/>
              <a:t>Mahalanobis</a:t>
            </a:r>
            <a:r>
              <a:rPr lang="en-US" baseline="0" dirty="0" smtClean="0"/>
              <a:t> distance does the same in the multivariate case.</a:t>
            </a:r>
          </a:p>
          <a:p>
            <a:endParaRPr lang="en-US" baseline="0" dirty="0" smtClean="0"/>
          </a:p>
          <a:p>
            <a:r>
              <a:rPr lang="en-US" baseline="0" dirty="0" smtClean="0"/>
              <a:t>Note also that when z_1^2 – 2 p z_1 z_2 + z_2^2 = c is the equation of an ellipse.  </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8</a:t>
            </a:fld>
            <a:endParaRPr lang="tr-TR"/>
          </a:p>
        </p:txBody>
      </p:sp>
    </p:spTree>
    <p:extLst>
      <p:ext uri="{BB962C8B-B14F-4D97-AF65-F5344CB8AC3E}">
        <p14:creationId xmlns:p14="http://schemas.microsoft.com/office/powerpoint/2010/main" val="3210344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t>
            </a:r>
            <a:r>
              <a:rPr lang="en-US" dirty="0" err="1" smtClean="0"/>
              <a:t>Cov</a:t>
            </a:r>
            <a:r>
              <a:rPr lang="en-US" dirty="0" smtClean="0"/>
              <a:t>(X1,X2)=</a:t>
            </a:r>
            <a:r>
              <a:rPr lang="en-US" baseline="0" dirty="0" smtClean="0"/>
              <a:t> 0, the axes of the ellipsoid are parallel to the main axes. When </a:t>
            </a:r>
            <a:r>
              <a:rPr lang="en-US" dirty="0" err="1" smtClean="0"/>
              <a:t>Cov</a:t>
            </a:r>
            <a:r>
              <a:rPr lang="en-US" dirty="0" smtClean="0"/>
              <a:t>(X1,X2)</a:t>
            </a:r>
            <a:r>
              <a:rPr lang="en-US" baseline="0" dirty="0" smtClean="0"/>
              <a:t> != 0, the ellipsoid axes are not aligned with the coordinate axes. </a:t>
            </a:r>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9</a:t>
            </a:fld>
            <a:endParaRPr lang="tr-TR"/>
          </a:p>
        </p:txBody>
      </p:sp>
    </p:spTree>
    <p:extLst>
      <p:ext uri="{BB962C8B-B14F-4D97-AF65-F5344CB8AC3E}">
        <p14:creationId xmlns:p14="http://schemas.microsoft.com/office/powerpoint/2010/main" val="2830899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plots</a:t>
            </a:r>
            <a:r>
              <a:rPr lang="en-US" baseline="0" dirty="0" smtClean="0"/>
              <a:t> on the previous slide are slices taken from these plots, for a fixed value of the vertical axis.</a:t>
            </a:r>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10</a:t>
            </a:fld>
            <a:endParaRPr lang="tr-TR"/>
          </a:p>
        </p:txBody>
      </p:sp>
    </p:spTree>
    <p:extLst>
      <p:ext uri="{BB962C8B-B14F-4D97-AF65-F5344CB8AC3E}">
        <p14:creationId xmlns:p14="http://schemas.microsoft.com/office/powerpoint/2010/main" val="1622338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11</a:t>
            </a:fld>
            <a:endParaRPr lang="tr-TR"/>
          </a:p>
        </p:txBody>
      </p:sp>
    </p:spTree>
    <p:extLst>
      <p:ext uri="{BB962C8B-B14F-4D97-AF65-F5344CB8AC3E}">
        <p14:creationId xmlns:p14="http://schemas.microsoft.com/office/powerpoint/2010/main" val="1311414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1</a:t>
            </a:r>
            <a:r>
              <a:rPr lang="en-US" baseline="30000" dirty="0" smtClean="0"/>
              <a:t>st</a:t>
            </a:r>
            <a:r>
              <a:rPr lang="en-US" dirty="0" smtClean="0"/>
              <a:t> term in the last line can</a:t>
            </a:r>
            <a:r>
              <a:rPr lang="en-US" baseline="0" dirty="0" smtClean="0"/>
              <a:t> be disregarded as it is constant.</a:t>
            </a:r>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12</a:t>
            </a:fld>
            <a:endParaRPr lang="tr-TR"/>
          </a:p>
        </p:txBody>
      </p:sp>
    </p:spTree>
    <p:extLst>
      <p:ext uri="{BB962C8B-B14F-4D97-AF65-F5344CB8AC3E}">
        <p14:creationId xmlns:p14="http://schemas.microsoft.com/office/powerpoint/2010/main" val="2988970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Discriminant is linear when covariance</a:t>
            </a:r>
            <a:r>
              <a:rPr lang="en-US" baseline="0" dirty="0" smtClean="0"/>
              <a:t> matrix is shared; and discriminant </a:t>
            </a:r>
            <a:r>
              <a:rPr lang="en-US" baseline="0" smtClean="0"/>
              <a:t>is quadratic </a:t>
            </a:r>
            <a:r>
              <a:rPr lang="en-US" baseline="0" dirty="0" smtClean="0"/>
              <a:t>when covariance matrices </a:t>
            </a:r>
            <a:r>
              <a:rPr lang="en-US" baseline="0" smtClean="0"/>
              <a:t>are different.</a:t>
            </a:r>
            <a:endParaRPr lang="en-US"/>
          </a:p>
        </p:txBody>
      </p:sp>
      <p:sp>
        <p:nvSpPr>
          <p:cNvPr id="4" name="Slide Number Placeholder 3"/>
          <p:cNvSpPr>
            <a:spLocks noGrp="1"/>
          </p:cNvSpPr>
          <p:nvPr>
            <p:ph type="sldNum" sz="quarter" idx="10"/>
          </p:nvPr>
        </p:nvSpPr>
        <p:spPr/>
        <p:txBody>
          <a:bodyPr/>
          <a:lstStyle/>
          <a:p>
            <a:fld id="{04506FD6-8F6E-4C06-8964-22E83D2C06AE}" type="slidenum">
              <a:rPr lang="tr-TR" smtClean="0"/>
              <a:pPr/>
              <a:t>23</a:t>
            </a:fld>
            <a:endParaRPr lang="tr-TR"/>
          </a:p>
        </p:txBody>
      </p:sp>
    </p:spTree>
    <p:extLst>
      <p:ext uri="{BB962C8B-B14F-4D97-AF65-F5344CB8AC3E}">
        <p14:creationId xmlns:p14="http://schemas.microsoft.com/office/powerpoint/2010/main" val="152711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author</a:t>
            </a:r>
            <a:r>
              <a:rPr lang="en-US" baseline="0" dirty="0" smtClean="0"/>
              <a:t> makes the point that the same term “multivariate regression” is used differently by statisticians. They use it in the case of regression when there are multiple output variables. They call regression when there are multiple input variables, “multiple regression” instead.</a:t>
            </a:r>
            <a:endParaRPr lang="en-US" dirty="0"/>
          </a:p>
        </p:txBody>
      </p:sp>
      <p:sp>
        <p:nvSpPr>
          <p:cNvPr id="4" name="Slide Number Placeholder 3"/>
          <p:cNvSpPr>
            <a:spLocks noGrp="1"/>
          </p:cNvSpPr>
          <p:nvPr>
            <p:ph type="sldNum" sz="quarter" idx="10"/>
          </p:nvPr>
        </p:nvSpPr>
        <p:spPr/>
        <p:txBody>
          <a:bodyPr/>
          <a:lstStyle/>
          <a:p>
            <a:fld id="{04506FD6-8F6E-4C06-8964-22E83D2C06AE}" type="slidenum">
              <a:rPr lang="tr-TR" smtClean="0"/>
              <a:pPr/>
              <a:t>26</a:t>
            </a:fld>
            <a:endParaRPr lang="tr-TR"/>
          </a:p>
        </p:txBody>
      </p:sp>
    </p:spTree>
    <p:extLst>
      <p:ext uri="{BB962C8B-B14F-4D97-AF65-F5344CB8AC3E}">
        <p14:creationId xmlns:p14="http://schemas.microsoft.com/office/powerpoint/2010/main" val="3881929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1B1DEFF-2761-427B-BCAA-21C2B136BFED}" type="datetime1">
              <a:rPr lang="en-US" smtClean="0"/>
              <a:t>10/7/2015</a:t>
            </a:fld>
            <a:endParaRPr lang="tr-T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Lecture Notes for E Alpaydın 2010 Introduction to Machine Learning 2e © The MIT Press (V1.0)</a:t>
            </a:r>
            <a:endParaRPr lang="tr-T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DA1C11D-E6EE-4133-BEA3-53A572EC1A3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1BBE35-581D-489E-87D5-D5BB36D2F5EB}" type="datetime1">
              <a:rPr lang="en-US" smtClean="0"/>
              <a:t>10/7/2015</a:t>
            </a:fld>
            <a:endParaRPr lang="en-US"/>
          </a:p>
        </p:txBody>
      </p:sp>
      <p:sp>
        <p:nvSpPr>
          <p:cNvPr id="5" name="Footer Placeholder 4"/>
          <p:cNvSpPr>
            <a:spLocks noGrp="1"/>
          </p:cNvSpPr>
          <p:nvPr>
            <p:ph type="ftr" sz="quarter" idx="11"/>
          </p:nvPr>
        </p:nvSpPr>
        <p:spPr/>
        <p:txBody>
          <a:bodyPr/>
          <a:lstStyle/>
          <a:p>
            <a:r>
              <a:rPr lang="en-US" smtClean="0"/>
              <a:t>Lecture Notes for E Alpaydın 2010 Introduction to Machine Learning 2e © The MIT Press (V1.0)</a:t>
            </a:r>
            <a:endParaRPr lang="tr-TR"/>
          </a:p>
        </p:txBody>
      </p:sp>
      <p:sp>
        <p:nvSpPr>
          <p:cNvPr id="6" name="Slide Number Placeholder 5"/>
          <p:cNvSpPr>
            <a:spLocks noGrp="1"/>
          </p:cNvSpPr>
          <p:nvPr>
            <p:ph type="sldNum" sz="quarter" idx="12"/>
          </p:nvPr>
        </p:nvSpPr>
        <p:spPr/>
        <p:txBody>
          <a:bodyPr/>
          <a:lstStyle/>
          <a:p>
            <a:fld id="{3AF32A4F-994D-4E1E-8679-69E95688B32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C931712-2D44-48E6-8E22-A556799CF43D}" type="datetime1">
              <a:rPr lang="en-US" smtClean="0"/>
              <a:t>10/7/2015</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Lecture Notes for E Alpaydın 2010 Introduction to Machine Learning 2e © The MIT Press (V1.0)</a:t>
            </a:r>
            <a:endParaRPr lang="tr-T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EAC62D0E-840A-4C7B-8731-3F4AC8F773E7}"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tr-TR"/>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quarter" idx="2"/>
          </p:nvPr>
        </p:nvSpPr>
        <p:spPr>
          <a:xfrm>
            <a:off x="4648200" y="19812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Content Placeholder 4"/>
          <p:cNvSpPr>
            <a:spLocks noGrp="1"/>
          </p:cNvSpPr>
          <p:nvPr>
            <p:ph sz="quarter" idx="3"/>
          </p:nvPr>
        </p:nvSpPr>
        <p:spPr>
          <a:xfrm>
            <a:off x="4648200" y="4000500"/>
            <a:ext cx="4038600" cy="1866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10"/>
          </p:nvPr>
        </p:nvSpPr>
        <p:spPr>
          <a:xfrm>
            <a:off x="0" y="6642100"/>
            <a:ext cx="6048375" cy="215900"/>
          </a:xfrm>
        </p:spPr>
        <p:txBody>
          <a:bodyPr/>
          <a:lstStyle>
            <a:lvl1pPr>
              <a:defRPr/>
            </a:lvl1pPr>
          </a:lstStyle>
          <a:p>
            <a:r>
              <a:rPr lang="en-US" smtClean="0"/>
              <a:t>Lecture Notes for E Alpaydın 2010 Introduction to Machine Learning 2e © The MIT Press (V1.0)</a:t>
            </a:r>
            <a:endParaRPr lang="tr-TR"/>
          </a:p>
        </p:txBody>
      </p:sp>
      <p:sp>
        <p:nvSpPr>
          <p:cNvPr id="7" name="Slide Number Placeholder 6"/>
          <p:cNvSpPr>
            <a:spLocks noGrp="1"/>
          </p:cNvSpPr>
          <p:nvPr>
            <p:ph type="sldNum" sz="quarter" idx="11"/>
          </p:nvPr>
        </p:nvSpPr>
        <p:spPr>
          <a:xfrm>
            <a:off x="6588125" y="6237288"/>
            <a:ext cx="2133600" cy="457200"/>
          </a:xfrm>
        </p:spPr>
        <p:txBody>
          <a:bodyPr/>
          <a:lstStyle>
            <a:lvl1pPr>
              <a:defRPr/>
            </a:lvl1pPr>
          </a:lstStyle>
          <a:p>
            <a:fld id="{63C877F8-4BAB-4470-9716-52367E9B59A2}"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90BC74D-AE97-477A-9ECD-8AC400BEEEA5}" type="datetime1">
              <a:rPr lang="en-US" smtClean="0"/>
              <a:t>10/7/2015</a:t>
            </a:fld>
            <a:endParaRPr lang="en-US"/>
          </a:p>
        </p:txBody>
      </p:sp>
      <p:sp>
        <p:nvSpPr>
          <p:cNvPr id="5" name="Footer Placeholder 4"/>
          <p:cNvSpPr>
            <a:spLocks noGrp="1"/>
          </p:cNvSpPr>
          <p:nvPr>
            <p:ph type="ftr" sz="quarter" idx="11"/>
          </p:nvPr>
        </p:nvSpPr>
        <p:spPr/>
        <p:txBody>
          <a:bodyPr/>
          <a:lstStyle/>
          <a:p>
            <a:r>
              <a:rPr lang="en-US" smtClean="0"/>
              <a:t>Lecture Notes for E Alpaydın 2010 Introduction to Machine Learning 2e © The MIT Press (V1.0)</a:t>
            </a:r>
            <a:endParaRPr lang="tr-T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50DE53-2D62-46ED-A14C-DA14665A4C40}" type="slidenum">
              <a:rPr lang="tr-TR" smtClean="0"/>
              <a:pPr/>
              <a:t>‹#›</a:t>
            </a:fld>
            <a:endParaRPr lang="tr-T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3B6132-CD60-4A6A-A06A-5B3BB997AAE4}" type="datetime1">
              <a:rPr lang="en-US" smtClean="0"/>
              <a:t>10/7/2015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A3B8941-ED15-400D-9DFF-D7D6E93C31B9}" type="slidenum">
              <a:rPr lang="tr-TR" smtClean="0"/>
              <a:pPr/>
              <a:t>‹#›</a:t>
            </a:fld>
            <a:endParaRPr lang="tr-TR"/>
          </a:p>
        </p:txBody>
      </p:sp>
      <p:sp>
        <p:nvSpPr>
          <p:cNvPr id="14" name="Footer Placeholder 13"/>
          <p:cNvSpPr>
            <a:spLocks noGrp="1"/>
          </p:cNvSpPr>
          <p:nvPr>
            <p:ph type="ftr" sz="quarter" idx="12"/>
          </p:nvPr>
        </p:nvSpPr>
        <p:spPr/>
        <p:txBody>
          <a:bodyPr/>
          <a:lstStyle/>
          <a:p>
            <a:r>
              <a:rPr lang="en-US" smtClean="0"/>
              <a:t>Lecture Notes for E Alpaydın 2010 Introduction to Machine Learning 2e © The MIT Press (V1.0)</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1108589-D849-42BF-9780-C3976392D9B0}" type="datetime1">
              <a:rPr lang="en-US" smtClean="0"/>
              <a:t>10/7/2015</a:t>
            </a:fld>
            <a:endParaRPr lang="en-US"/>
          </a:p>
        </p:txBody>
      </p:sp>
      <p:sp>
        <p:nvSpPr>
          <p:cNvPr id="10" name="Slide Number Placeholder 9"/>
          <p:cNvSpPr>
            <a:spLocks noGrp="1"/>
          </p:cNvSpPr>
          <p:nvPr>
            <p:ph type="sldNum" sz="quarter" idx="16"/>
          </p:nvPr>
        </p:nvSpPr>
        <p:spPr/>
        <p:txBody>
          <a:bodyPr rtlCol="0"/>
          <a:lstStyle/>
          <a:p>
            <a:fld id="{B531D8F2-206D-4639-AED9-617C99335324}" type="slidenum">
              <a:rPr lang="tr-TR" smtClean="0"/>
              <a:pPr/>
              <a:t>‹#›</a:t>
            </a:fld>
            <a:endParaRPr lang="tr-TR"/>
          </a:p>
        </p:txBody>
      </p:sp>
      <p:sp>
        <p:nvSpPr>
          <p:cNvPr id="12" name="Footer Placeholder 11"/>
          <p:cNvSpPr>
            <a:spLocks noGrp="1"/>
          </p:cNvSpPr>
          <p:nvPr>
            <p:ph type="ftr" sz="quarter" idx="17"/>
          </p:nvPr>
        </p:nvSpPr>
        <p:spPr/>
        <p:txBody>
          <a:bodyPr rtlCol="0"/>
          <a:lstStyle/>
          <a:p>
            <a:r>
              <a:rPr lang="en-US" smtClean="0"/>
              <a:t>Lecture Notes for E Alpaydın 2010 Introduction to Machine Learning 2e © The MIT Press (V1.0)</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87C72C8-4638-4484-8236-EF2B147EE46D}" type="datetime1">
              <a:rPr lang="en-US" smtClean="0"/>
              <a:t>10/7/2015</a:t>
            </a:fld>
            <a:endParaRPr lang="en-US"/>
          </a:p>
        </p:txBody>
      </p:sp>
      <p:sp>
        <p:nvSpPr>
          <p:cNvPr id="12" name="Slide Number Placeholder 11"/>
          <p:cNvSpPr>
            <a:spLocks noGrp="1"/>
          </p:cNvSpPr>
          <p:nvPr>
            <p:ph type="sldNum" sz="quarter" idx="16"/>
          </p:nvPr>
        </p:nvSpPr>
        <p:spPr/>
        <p:txBody>
          <a:bodyPr rtlCol="0"/>
          <a:lstStyle/>
          <a:p>
            <a:fld id="{1E52A4DB-EAF0-41A7-A367-CE13A9BBAAC7}" type="slidenum">
              <a:rPr lang="tr-TR" smtClean="0"/>
              <a:pPr/>
              <a:t>‹#›</a:t>
            </a:fld>
            <a:endParaRPr lang="tr-TR"/>
          </a:p>
        </p:txBody>
      </p:sp>
      <p:sp>
        <p:nvSpPr>
          <p:cNvPr id="14" name="Footer Placeholder 13"/>
          <p:cNvSpPr>
            <a:spLocks noGrp="1"/>
          </p:cNvSpPr>
          <p:nvPr>
            <p:ph type="ftr" sz="quarter" idx="17"/>
          </p:nvPr>
        </p:nvSpPr>
        <p:spPr/>
        <p:txBody>
          <a:bodyPr rtlCol="0"/>
          <a:lstStyle/>
          <a:p>
            <a:r>
              <a:rPr lang="en-US" smtClean="0"/>
              <a:t>Lecture Notes for E Alpaydın 2010 Introduction to Machine Learning 2e © The MIT Press (V1.0)</a:t>
            </a:r>
            <a:endParaRPr lang="tr-T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AC4613-DF8D-4831-B993-4415125239FE}" type="datetime1">
              <a:rPr lang="en-US" smtClean="0"/>
              <a:t>10/7/2015</a:t>
            </a:fld>
            <a:endParaRPr lang="en-US"/>
          </a:p>
        </p:txBody>
      </p:sp>
      <p:sp>
        <p:nvSpPr>
          <p:cNvPr id="4" name="Footer Placeholder 3"/>
          <p:cNvSpPr>
            <a:spLocks noGrp="1"/>
          </p:cNvSpPr>
          <p:nvPr>
            <p:ph type="ftr" sz="quarter" idx="11"/>
          </p:nvPr>
        </p:nvSpPr>
        <p:spPr/>
        <p:txBody>
          <a:bodyPr/>
          <a:lstStyle/>
          <a:p>
            <a:r>
              <a:rPr lang="en-US" smtClean="0"/>
              <a:t>Lecture Notes for E Alpaydın 2010 Introduction to Machine Learning 2e © The MIT Press (V1.0)</a:t>
            </a:r>
            <a:endParaRPr lang="tr-T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4155D5A-30CD-4816-9B40-2F1B21FC755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895B4C-AEE6-4804-BC46-A691ADD31286}" type="datetime1">
              <a:rPr lang="en-US" smtClean="0"/>
              <a:t>10/7/2015</a:t>
            </a:fld>
            <a:endParaRPr lang="en-US"/>
          </a:p>
        </p:txBody>
      </p:sp>
      <p:sp>
        <p:nvSpPr>
          <p:cNvPr id="3" name="Footer Placeholder 2"/>
          <p:cNvSpPr>
            <a:spLocks noGrp="1"/>
          </p:cNvSpPr>
          <p:nvPr>
            <p:ph type="ftr" sz="quarter" idx="11"/>
          </p:nvPr>
        </p:nvSpPr>
        <p:spPr/>
        <p:txBody>
          <a:bodyPr/>
          <a:lstStyle/>
          <a:p>
            <a:r>
              <a:rPr lang="en-US" smtClean="0"/>
              <a:t>Lecture Notes for E Alpaydın 2010 Introduction to Machine Learning 2e © The MIT Press (V1.0)</a:t>
            </a:r>
            <a:endParaRPr lang="tr-T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9CCC9F3-4B64-4209-ABA0-46275F2A6FE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F8412B3-095B-4FC5-8976-9A9A5F8B0889}" type="datetime1">
              <a:rPr lang="en-US" smtClean="0"/>
              <a:t>10/7/2015</a:t>
            </a:fld>
            <a:endParaRPr lang="en-US"/>
          </a:p>
        </p:txBody>
      </p:sp>
      <p:sp>
        <p:nvSpPr>
          <p:cNvPr id="6" name="Footer Placeholder 5"/>
          <p:cNvSpPr>
            <a:spLocks noGrp="1"/>
          </p:cNvSpPr>
          <p:nvPr>
            <p:ph type="ftr" sz="quarter" idx="11"/>
          </p:nvPr>
        </p:nvSpPr>
        <p:spPr/>
        <p:txBody>
          <a:bodyPr/>
          <a:lstStyle/>
          <a:p>
            <a:r>
              <a:rPr lang="en-US" smtClean="0"/>
              <a:t>Lecture Notes for E Alpaydın 2010 Introduction to Machine Learning 2e © The MIT Press (V1.0)</a:t>
            </a:r>
            <a:endParaRPr lang="tr-T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3C790507-3438-4F96-AD9D-2CA96FA7480C}" type="slidenum">
              <a:rPr lang="tr-TR" smtClean="0"/>
              <a:pPr/>
              <a:t>‹#›</a:t>
            </a:fld>
            <a:endParaRPr lang="tr-T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B5D451-F16C-4DA1-B469-A891AFEDAB1C}" type="datetime1">
              <a:rPr lang="en-US" smtClean="0"/>
              <a:t>10/7/2015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0EFC679-59F3-4488-94E1-7C9C803A23FA}" type="slidenum">
              <a:rPr lang="tr-TR" smtClean="0"/>
              <a:pPr/>
              <a:t>‹#›</a:t>
            </a:fld>
            <a:endParaRPr lang="tr-TR"/>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Lecture Notes for E Alpaydın 2010 Introduction to Machine Learning 2e © The MIT Press (V1.0)</a:t>
            </a:r>
            <a:endParaRPr lang="tr-T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6579269-0D91-4576-B0F5-2C8785130C0E}" type="datetime1">
              <a:rPr lang="en-US" smtClean="0"/>
              <a:t>10/7/2015</a:t>
            </a:fld>
            <a:endParaRPr lang="en-US" dirty="0">
              <a:solidFill>
                <a:schemeClr val="tx2">
                  <a:shade val="90000"/>
                </a:schemeClr>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Lecture Notes for E Alpaydın 2010 Introduction to Machine Learning 2e © The MIT Press (V1.0)</a:t>
            </a:r>
            <a:endParaRPr lang="tr-T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B42DF75-D6D9-46A3-83C5-13E8096430D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17.wmf"/><Relationship Id="rId2" Type="http://schemas.openxmlformats.org/officeDocument/2006/relationships/slideLayout" Target="../slideLayouts/slideLayout1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image" Target="../media/image16.wmf"/><Relationship Id="rId4"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image" Target="../media/image19.wmf"/><Relationship Id="rId5" Type="http://schemas.openxmlformats.org/officeDocument/2006/relationships/oleObject" Target="../embeddings/oleObject13.bin"/><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0.wmf"/></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4.wmf"/><Relationship Id="rId5" Type="http://schemas.openxmlformats.org/officeDocument/2006/relationships/oleObject" Target="../embeddings/oleObject17.bin"/><Relationship Id="rId4" Type="http://schemas.openxmlformats.org/officeDocument/2006/relationships/image" Target="../media/image23.wmf"/></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7.wmf"/></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9.wmf"/></Relationships>
</file>

<file path=ppt/slides/_rels/slide2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3.wmf"/><Relationship Id="rId5" Type="http://schemas.openxmlformats.org/officeDocument/2006/relationships/oleObject" Target="../embeddings/oleObject22.bin"/><Relationship Id="rId10" Type="http://schemas.openxmlformats.org/officeDocument/2006/relationships/image" Target="../media/image35.wmf"/><Relationship Id="rId4" Type="http://schemas.openxmlformats.org/officeDocument/2006/relationships/image" Target="../media/image32.wmf"/><Relationship Id="rId9" Type="http://schemas.openxmlformats.org/officeDocument/2006/relationships/oleObject" Target="../embeddings/oleObject24.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7.wmf"/><Relationship Id="rId5" Type="http://schemas.openxmlformats.org/officeDocument/2006/relationships/oleObject" Target="../embeddings/oleObject26.bin"/><Relationship Id="rId4" Type="http://schemas.openxmlformats.org/officeDocument/2006/relationships/image" Target="../media/image36.w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28.bin"/><Relationship Id="rId5" Type="http://schemas.openxmlformats.org/officeDocument/2006/relationships/image" Target="../media/image38.wmf"/><Relationship Id="rId4" Type="http://schemas.openxmlformats.org/officeDocument/2006/relationships/oleObject" Target="../embeddings/oleObject27.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2.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10.wmf"/><Relationship Id="rId4" Type="http://schemas.openxmlformats.org/officeDocument/2006/relationships/oleObject" Target="../embeddings/oleObject6.bin"/><Relationship Id="rId9" Type="http://schemas.openxmlformats.org/officeDocument/2006/relationships/image" Target="../media/image12.wmf"/></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Grp="1" noChangeArrowheads="1"/>
          </p:cNvSpPr>
          <p:nvPr>
            <p:ph type="ctrTitle"/>
          </p:nvPr>
        </p:nvSpPr>
        <p:spPr>
          <a:xfrm>
            <a:off x="3131840" y="1988840"/>
            <a:ext cx="4915272" cy="2160240"/>
          </a:xfrm>
        </p:spPr>
        <p:txBody>
          <a:bodyPr>
            <a:normAutofit fontScale="90000"/>
          </a:bodyPr>
          <a:lstStyle/>
          <a:p>
            <a:r>
              <a:rPr lang="tr-TR" i="0" dirty="0"/>
              <a:t>INTRODUCTION </a:t>
            </a:r>
            <a:r>
              <a:rPr lang="tr-TR" i="0" dirty="0" smtClean="0"/>
              <a:t/>
            </a:r>
            <a:br>
              <a:rPr lang="tr-TR" i="0" dirty="0" smtClean="0"/>
            </a:br>
            <a:r>
              <a:rPr lang="tr-TR" i="0" dirty="0" smtClean="0"/>
              <a:t>TO</a:t>
            </a:r>
            <a:r>
              <a:rPr lang="tr-TR" dirty="0" smtClean="0"/>
              <a:t> </a:t>
            </a:r>
            <a:r>
              <a:rPr lang="tr-TR" dirty="0"/>
              <a:t/>
            </a:r>
            <a:br>
              <a:rPr lang="tr-TR" dirty="0"/>
            </a:br>
            <a:r>
              <a:rPr lang="tr-TR" dirty="0"/>
              <a:t>Machine </a:t>
            </a:r>
            <a:r>
              <a:rPr lang="tr-TR" dirty="0" smtClean="0"/>
              <a:t/>
            </a:r>
            <a:br>
              <a:rPr lang="tr-TR" dirty="0" smtClean="0"/>
            </a:br>
            <a:r>
              <a:rPr lang="tr-TR" dirty="0" smtClean="0"/>
              <a:t>Learning</a:t>
            </a:r>
            <a:br>
              <a:rPr lang="tr-TR" dirty="0" smtClean="0"/>
            </a:br>
            <a:r>
              <a:rPr lang="tr-TR" sz="2800" dirty="0" smtClean="0"/>
              <a:t>3rd Edition</a:t>
            </a:r>
            <a:endParaRPr lang="tr-TR" sz="2800" dirty="0"/>
          </a:p>
        </p:txBody>
      </p:sp>
      <p:sp>
        <p:nvSpPr>
          <p:cNvPr id="13" name="Rectangle 3"/>
          <p:cNvSpPr txBox="1">
            <a:spLocks noChangeArrowheads="1"/>
          </p:cNvSpPr>
          <p:nvPr/>
        </p:nvSpPr>
        <p:spPr>
          <a:xfrm>
            <a:off x="539552" y="4149080"/>
            <a:ext cx="8208912" cy="1584176"/>
          </a:xfrm>
          <a:prstGeom prst="rect">
            <a:avLst/>
          </a:prstGeom>
        </p:spPr>
        <p:txBody>
          <a:bodyPr vert="horz" anchor="ctr">
            <a:normAutofit fontScale="92500" lnSpcReduction="10000"/>
          </a:bodyPr>
          <a:lstStyle/>
          <a:p>
            <a:pPr lvl="0" fontAlgn="auto">
              <a:lnSpc>
                <a:spcPct val="80000"/>
              </a:lnSpc>
              <a:spcBef>
                <a:spcPts val="700"/>
              </a:spcBef>
              <a:spcAft>
                <a:spcPts val="0"/>
              </a:spcAft>
              <a:buClr>
                <a:schemeClr val="accent2"/>
              </a:buClr>
              <a:buSzPct val="60000"/>
              <a:defRPr/>
            </a:pPr>
            <a:r>
              <a:rPr kumimoji="0" lang="tr-TR" sz="2400" b="0" i="0" u="none" strike="noStrike" kern="1200" cap="none" spc="0" normalizeH="0" baseline="0" noProof="0" dirty="0" smtClean="0">
                <a:ln>
                  <a:noFill/>
                </a:ln>
                <a:solidFill>
                  <a:srgbClr val="FFFFFF"/>
                </a:solidFill>
                <a:effectLst/>
                <a:uLnTx/>
                <a:uFillTx/>
                <a:latin typeface="+mj-lt"/>
                <a:ea typeface="+mn-ea"/>
                <a:cs typeface="+mn-cs"/>
              </a:rPr>
              <a:t>ETHEM ALPAYDIN</a:t>
            </a:r>
            <a:r>
              <a:rPr kumimoji="0" lang="en-US" sz="2400" b="0" i="0" u="none" strike="noStrike" kern="1200" cap="none" spc="0" normalizeH="0" baseline="0" noProof="0" dirty="0" smtClean="0">
                <a:ln>
                  <a:noFill/>
                </a:ln>
                <a:solidFill>
                  <a:srgbClr val="FFFFFF"/>
                </a:solidFill>
                <a:effectLst/>
                <a:uLnTx/>
                <a:uFillTx/>
                <a:latin typeface="+mj-lt"/>
                <a:ea typeface="+mn-ea"/>
                <a:cs typeface="+mn-cs"/>
              </a:rPr>
              <a:t>		</a:t>
            </a:r>
            <a:r>
              <a:rPr lang="en-US" sz="2400" b="1" dirty="0">
                <a:solidFill>
                  <a:srgbClr val="FFFFFF"/>
                </a:solidFill>
                <a:latin typeface="Tw Cen MT"/>
              </a:rPr>
              <a:t> Modified by Prof. Carolina Ruiz</a:t>
            </a:r>
            <a:endParaRPr kumimoji="0" lang="tr-TR" sz="2400" b="0" i="0" u="none" strike="noStrike" kern="1200" cap="none" spc="0" normalizeH="0" baseline="0" noProof="0" dirty="0" smtClean="0">
              <a:ln>
                <a:noFill/>
              </a:ln>
              <a:solidFill>
                <a:srgbClr val="FFFFFF"/>
              </a:solidFill>
              <a:effectLst/>
              <a:uLnTx/>
              <a:uFillTx/>
              <a:latin typeface="+mj-lt"/>
              <a:ea typeface="+mn-ea"/>
              <a:cs typeface="+mn-cs"/>
            </a:endParaRPr>
          </a:p>
          <a:p>
            <a:pPr lvl="0" fontAlgn="auto">
              <a:lnSpc>
                <a:spcPct val="80000"/>
              </a:lnSpc>
              <a:spcBef>
                <a:spcPts val="700"/>
              </a:spcBef>
              <a:spcAft>
                <a:spcPts val="0"/>
              </a:spcAft>
              <a:buClr>
                <a:schemeClr val="accent2"/>
              </a:buClr>
              <a:buSzPct val="60000"/>
              <a:defRPr/>
            </a:pPr>
            <a:r>
              <a:rPr kumimoji="0" lang="tr-TR" sz="2400" b="0" i="0" u="none" strike="noStrike" kern="1200" cap="none" spc="0" normalizeH="0" baseline="0" noProof="0" dirty="0" smtClean="0">
                <a:ln>
                  <a:noFill/>
                </a:ln>
                <a:solidFill>
                  <a:srgbClr val="FFFFFF"/>
                </a:solidFill>
                <a:effectLst/>
                <a:uLnTx/>
                <a:uFillTx/>
                <a:latin typeface="+mj-lt"/>
                <a:ea typeface="+mn-ea"/>
                <a:cs typeface="+mn-cs"/>
              </a:rPr>
              <a:t>© The MIT Press, 2014</a:t>
            </a:r>
            <a:r>
              <a:rPr kumimoji="0" lang="en-US" sz="2400" b="0" i="0" u="none" strike="noStrike" kern="1200" cap="none" spc="0" normalizeH="0" baseline="0" noProof="0" dirty="0" smtClean="0">
                <a:ln>
                  <a:noFill/>
                </a:ln>
                <a:solidFill>
                  <a:srgbClr val="FFFFFF"/>
                </a:solidFill>
                <a:effectLst/>
                <a:uLnTx/>
                <a:uFillTx/>
                <a:latin typeface="+mj-lt"/>
                <a:ea typeface="+mn-ea"/>
                <a:cs typeface="+mn-cs"/>
              </a:rPr>
              <a:t>		</a:t>
            </a:r>
            <a:r>
              <a:rPr lang="en-US" sz="2400" b="1" dirty="0">
                <a:solidFill>
                  <a:srgbClr val="FFFFFF"/>
                </a:solidFill>
                <a:latin typeface="Tw Cen MT"/>
              </a:rPr>
              <a:t> for CS539 Machine Learning at WPI</a:t>
            </a:r>
            <a:endParaRPr kumimoji="0" lang="tr-TR" sz="2400" b="0" i="0" u="none" strike="noStrike" kern="1200" cap="none" spc="0" normalizeH="0" baseline="0" noProof="0" dirty="0" smtClean="0">
              <a:ln>
                <a:noFill/>
              </a:ln>
              <a:solidFill>
                <a:srgbClr val="FFFFFF"/>
              </a:solidFill>
              <a:effectLst/>
              <a:uLnTx/>
              <a:uFillTx/>
              <a:latin typeface="+mj-lt"/>
              <a:ea typeface="+mn-ea"/>
              <a:cs typeface="+mn-cs"/>
            </a:endParaRPr>
          </a:p>
          <a:p>
            <a:pPr marL="0" marR="0" lvl="0" indent="0" algn="l" defTabSz="914400" rtl="0" eaLnBrk="1" fontAlgn="auto" latinLnBrk="0" hangingPunct="1">
              <a:lnSpc>
                <a:spcPct val="80000"/>
              </a:lnSpc>
              <a:spcBef>
                <a:spcPts val="700"/>
              </a:spcBef>
              <a:spcAft>
                <a:spcPts val="0"/>
              </a:spcAft>
              <a:buClr>
                <a:schemeClr val="accent2"/>
              </a:buClr>
              <a:buSzPct val="60000"/>
              <a:buFont typeface="Wingdings"/>
              <a:buNone/>
              <a:tabLst/>
              <a:defRPr/>
            </a:pPr>
            <a:endParaRPr kumimoji="0" lang="tr-TR" sz="1800" b="0" i="0" u="none" strike="noStrike" kern="1200" cap="none" spc="0" normalizeH="0" baseline="0" noProof="0" dirty="0" smtClean="0">
              <a:ln>
                <a:noFill/>
              </a:ln>
              <a:solidFill>
                <a:srgbClr val="FFFFFF"/>
              </a:solidFill>
              <a:effectLst/>
              <a:uLnTx/>
              <a:uFillTx/>
              <a:latin typeface="+mj-lt"/>
              <a:ea typeface="+mn-ea"/>
              <a:cs typeface="+mn-cs"/>
            </a:endParaRPr>
          </a:p>
          <a:p>
            <a:pPr marL="0" marR="0" lvl="0" indent="0" algn="l" defTabSz="914400" rtl="0" eaLnBrk="1" fontAlgn="auto" latinLnBrk="0" hangingPunct="1">
              <a:lnSpc>
                <a:spcPct val="80000"/>
              </a:lnSpc>
              <a:spcBef>
                <a:spcPts val="700"/>
              </a:spcBef>
              <a:spcAft>
                <a:spcPts val="0"/>
              </a:spcAft>
              <a:buClr>
                <a:schemeClr val="accent2"/>
              </a:buClr>
              <a:buSzPct val="60000"/>
              <a:buFont typeface="Wingdings"/>
              <a:buNone/>
              <a:tabLst/>
              <a:defRPr/>
            </a:pPr>
            <a:r>
              <a:rPr kumimoji="0" lang="tr-TR" sz="2000" b="0" i="1" u="none" strike="noStrike" kern="1200" cap="none" spc="0" normalizeH="0" baseline="0" noProof="0" dirty="0" smtClean="0">
                <a:ln>
                  <a:noFill/>
                </a:ln>
                <a:solidFill>
                  <a:srgbClr val="FFFFFF"/>
                </a:solidFill>
                <a:effectLst/>
                <a:uLnTx/>
                <a:uFillTx/>
                <a:latin typeface="+mj-lt"/>
                <a:ea typeface="+mn-ea"/>
                <a:cs typeface="+mn-cs"/>
              </a:rPr>
              <a:t>alpaydin@boun.edu.tr</a:t>
            </a:r>
          </a:p>
          <a:p>
            <a:pPr marL="0" marR="0" lvl="0" indent="0" algn="l" defTabSz="914400" rtl="0" eaLnBrk="1" fontAlgn="auto" latinLnBrk="0" hangingPunct="1">
              <a:lnSpc>
                <a:spcPct val="80000"/>
              </a:lnSpc>
              <a:spcBef>
                <a:spcPts val="700"/>
              </a:spcBef>
              <a:spcAft>
                <a:spcPts val="0"/>
              </a:spcAft>
              <a:buClr>
                <a:schemeClr val="accent2"/>
              </a:buClr>
              <a:buSzPct val="60000"/>
              <a:buFont typeface="Wingdings"/>
              <a:buNone/>
              <a:tabLst/>
              <a:defRPr/>
            </a:pPr>
            <a:r>
              <a:rPr kumimoji="0" lang="tr-TR" sz="2000" b="0" i="1" u="none" strike="noStrike" kern="1200" cap="none" spc="0" normalizeH="0" baseline="0" noProof="0" dirty="0" smtClean="0">
                <a:ln>
                  <a:noFill/>
                </a:ln>
                <a:solidFill>
                  <a:srgbClr val="FFFFFF"/>
                </a:solidFill>
                <a:effectLst/>
                <a:uLnTx/>
                <a:uFillTx/>
                <a:latin typeface="+mj-lt"/>
                <a:ea typeface="+mn-ea"/>
                <a:cs typeface="+mn-cs"/>
              </a:rPr>
              <a:t>http://www.cmpe.boun.edu.tr/~ethem/i2ml3e</a:t>
            </a:r>
            <a:endParaRPr kumimoji="0" lang="tr-TR" sz="2000" b="0" i="1" u="none" strike="noStrike" kern="1200" cap="none" spc="0" normalizeH="0" baseline="0" noProof="0" dirty="0">
              <a:ln>
                <a:noFill/>
              </a:ln>
              <a:solidFill>
                <a:srgbClr val="FFFFFF"/>
              </a:solidFill>
              <a:effectLst/>
              <a:uLnTx/>
              <a:uFillTx/>
              <a:latin typeface="+mj-lt"/>
              <a:ea typeface="+mn-ea"/>
              <a:cs typeface="+mn-cs"/>
            </a:endParaRPr>
          </a:p>
        </p:txBody>
      </p:sp>
      <p:sp>
        <p:nvSpPr>
          <p:cNvPr id="14" name="Rectangle 7"/>
          <p:cNvSpPr>
            <a:spLocks noChangeArrowheads="1"/>
          </p:cNvSpPr>
          <p:nvPr/>
        </p:nvSpPr>
        <p:spPr bwMode="auto">
          <a:xfrm>
            <a:off x="3131840" y="836712"/>
            <a:ext cx="4895850" cy="360139"/>
          </a:xfrm>
          <a:prstGeom prst="rect">
            <a:avLst/>
          </a:prstGeom>
          <a:noFill/>
          <a:ln w="9525">
            <a:noFill/>
            <a:miter lim="800000"/>
            <a:headEnd/>
            <a:tailEnd/>
          </a:ln>
          <a:effectLst/>
        </p:spPr>
        <p:txBody>
          <a:bodyPr/>
          <a:lstStyle/>
          <a:p>
            <a:pPr>
              <a:lnSpc>
                <a:spcPct val="80000"/>
              </a:lnSpc>
              <a:spcBef>
                <a:spcPct val="20000"/>
              </a:spcBef>
              <a:buClr>
                <a:schemeClr val="bg2"/>
              </a:buClr>
              <a:buSzPct val="75000"/>
              <a:buFont typeface="Wingdings" pitchFamily="2" charset="2"/>
              <a:buNone/>
            </a:pPr>
            <a:r>
              <a:rPr lang="tr-TR" sz="2800" dirty="0">
                <a:solidFill>
                  <a:schemeClr val="accent3"/>
                </a:solidFill>
                <a:latin typeface="Calibri" pitchFamily="34" charset="0"/>
                <a:cs typeface="Calibri" pitchFamily="34" charset="0"/>
              </a:rPr>
              <a:t>Lecture Slides for</a:t>
            </a:r>
          </a:p>
        </p:txBody>
      </p:sp>
      <p:pic>
        <p:nvPicPr>
          <p:cNvPr id="15" name="Picture 2" descr="http://mitpress.mit.edu/sites/default/files/imagecache/booklist_node/9780262028189.jpg"/>
          <p:cNvPicPr>
            <a:picLocks noChangeAspect="1" noChangeArrowheads="1"/>
          </p:cNvPicPr>
          <p:nvPr/>
        </p:nvPicPr>
        <p:blipFill>
          <a:blip r:embed="rId2" cstate="print"/>
          <a:srcRect/>
          <a:stretch>
            <a:fillRect/>
          </a:stretch>
        </p:blipFill>
        <p:spPr bwMode="auto">
          <a:xfrm>
            <a:off x="683568" y="908720"/>
            <a:ext cx="2095500" cy="237172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normAutofit fontScale="85000" lnSpcReduction="20000"/>
          </a:bodyPr>
          <a:lstStyle/>
          <a:p>
            <a:fld id="{2D74EEF4-207C-4F6D-882D-044F2E2B6F4F}" type="slidenum">
              <a:rPr lang="tr-TR"/>
              <a:pPr/>
              <a:t>10</a:t>
            </a:fld>
            <a:endParaRPr lang="tr-TR"/>
          </a:p>
        </p:txBody>
      </p:sp>
      <p:pic>
        <p:nvPicPr>
          <p:cNvPr id="218120" name="Picture 8"/>
          <p:cNvPicPr>
            <a:picLocks noChangeAspect="1" noChangeArrowheads="1"/>
          </p:cNvPicPr>
          <p:nvPr/>
        </p:nvPicPr>
        <p:blipFill>
          <a:blip r:embed="rId3" cstate="print"/>
          <a:srcRect/>
          <a:stretch>
            <a:fillRect/>
          </a:stretch>
        </p:blipFill>
        <p:spPr bwMode="auto">
          <a:xfrm>
            <a:off x="900113" y="476250"/>
            <a:ext cx="7372350" cy="61531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1" name="Rectangle 5"/>
          <p:cNvSpPr>
            <a:spLocks noGrp="1" noChangeArrowheads="1"/>
          </p:cNvSpPr>
          <p:nvPr>
            <p:ph type="body" idx="4294967295"/>
          </p:nvPr>
        </p:nvSpPr>
        <p:spPr>
          <a:xfrm>
            <a:off x="457200" y="1628800"/>
            <a:ext cx="8229600" cy="3886200"/>
          </a:xfrm>
        </p:spPr>
        <p:txBody>
          <a:bodyPr>
            <a:normAutofit fontScale="92500" lnSpcReduction="10000"/>
          </a:bodyPr>
          <a:lstStyle/>
          <a:p>
            <a:r>
              <a:rPr lang="tr-TR" dirty="0">
                <a:solidFill>
                  <a:schemeClr val="tx2"/>
                </a:solidFill>
                <a:latin typeface="+mj-lt"/>
              </a:rPr>
              <a:t>If </a:t>
            </a:r>
            <a:r>
              <a:rPr lang="tr-TR" i="1" dirty="0">
                <a:solidFill>
                  <a:schemeClr val="tx2"/>
                </a:solidFill>
                <a:latin typeface="+mj-lt"/>
              </a:rPr>
              <a:t>x</a:t>
            </a:r>
            <a:r>
              <a:rPr lang="tr-TR" i="1" baseline="-25000" dirty="0">
                <a:solidFill>
                  <a:schemeClr val="tx2"/>
                </a:solidFill>
                <a:latin typeface="+mj-lt"/>
              </a:rPr>
              <a:t>i</a:t>
            </a:r>
            <a:r>
              <a:rPr lang="tr-TR" dirty="0">
                <a:solidFill>
                  <a:schemeClr val="tx2"/>
                </a:solidFill>
                <a:latin typeface="+mj-lt"/>
              </a:rPr>
              <a:t> are independent, </a:t>
            </a:r>
            <a:r>
              <a:rPr lang="tr-TR" dirty="0" smtClean="0">
                <a:solidFill>
                  <a:schemeClr val="tx2"/>
                </a:solidFill>
                <a:latin typeface="+mj-lt"/>
              </a:rPr>
              <a:t>offdiagonal</a:t>
            </a:r>
            <a:r>
              <a:rPr lang="en-US" dirty="0" smtClean="0">
                <a:solidFill>
                  <a:schemeClr val="tx2"/>
                </a:solidFill>
                <a:latin typeface="+mj-lt"/>
              </a:rPr>
              <a:t> value</a:t>
            </a:r>
            <a:r>
              <a:rPr lang="tr-TR" dirty="0" smtClean="0">
                <a:solidFill>
                  <a:schemeClr val="tx2"/>
                </a:solidFill>
                <a:latin typeface="+mj-lt"/>
              </a:rPr>
              <a:t>s </a:t>
            </a:r>
            <a:r>
              <a:rPr lang="tr-TR" dirty="0">
                <a:solidFill>
                  <a:schemeClr val="tx2"/>
                </a:solidFill>
                <a:latin typeface="+mj-lt"/>
              </a:rPr>
              <a:t>of </a:t>
            </a:r>
            <a:r>
              <a:rPr lang="tr-TR" sz="2800" b="1" dirty="0">
                <a:solidFill>
                  <a:schemeClr val="tx2"/>
                </a:solidFill>
                <a:latin typeface="+mj-lt"/>
              </a:rPr>
              <a:t>∑</a:t>
            </a:r>
            <a:r>
              <a:rPr lang="tr-TR" dirty="0">
                <a:solidFill>
                  <a:schemeClr val="tx2"/>
                </a:solidFill>
                <a:latin typeface="+mj-lt"/>
              </a:rPr>
              <a:t> are 0, Mahalanobis distance reduces to weighted (by 1/</a:t>
            </a:r>
            <a:r>
              <a:rPr lang="tr-TR" i="1" dirty="0">
                <a:solidFill>
                  <a:schemeClr val="tx2"/>
                </a:solidFill>
                <a:latin typeface="+mj-lt"/>
              </a:rPr>
              <a:t>σ</a:t>
            </a:r>
            <a:r>
              <a:rPr lang="tr-TR" i="1" baseline="-25000" dirty="0">
                <a:solidFill>
                  <a:schemeClr val="tx2"/>
                </a:solidFill>
                <a:latin typeface="+mj-lt"/>
              </a:rPr>
              <a:t>i</a:t>
            </a:r>
            <a:r>
              <a:rPr lang="tr-TR" dirty="0">
                <a:solidFill>
                  <a:schemeClr val="tx2"/>
                </a:solidFill>
                <a:latin typeface="+mj-lt"/>
              </a:rPr>
              <a:t>) Euclidean distance:</a:t>
            </a:r>
          </a:p>
          <a:p>
            <a:endParaRPr lang="tr-TR" dirty="0">
              <a:solidFill>
                <a:schemeClr val="tx2"/>
              </a:solidFill>
              <a:latin typeface="+mj-lt"/>
            </a:endParaRPr>
          </a:p>
          <a:p>
            <a:endParaRPr lang="tr-TR" dirty="0">
              <a:solidFill>
                <a:schemeClr val="tx2"/>
              </a:solidFill>
              <a:latin typeface="+mj-lt"/>
            </a:endParaRPr>
          </a:p>
          <a:p>
            <a:endParaRPr lang="tr-TR" dirty="0">
              <a:solidFill>
                <a:schemeClr val="tx2"/>
              </a:solidFill>
              <a:latin typeface="+mj-lt"/>
            </a:endParaRPr>
          </a:p>
          <a:p>
            <a:endParaRPr lang="tr-TR" dirty="0">
              <a:solidFill>
                <a:schemeClr val="tx2"/>
              </a:solidFill>
              <a:latin typeface="+mj-lt"/>
            </a:endParaRPr>
          </a:p>
          <a:p>
            <a:r>
              <a:rPr lang="tr-TR" dirty="0">
                <a:solidFill>
                  <a:schemeClr val="tx2"/>
                </a:solidFill>
                <a:latin typeface="+mj-lt"/>
              </a:rPr>
              <a:t>If variances are also equal, reduces to Euclidean distance</a:t>
            </a:r>
          </a:p>
          <a:p>
            <a:pPr>
              <a:buFont typeface="Wingdings" pitchFamily="2" charset="2"/>
              <a:buNone/>
            </a:pPr>
            <a:endParaRPr lang="tr-TR" dirty="0"/>
          </a:p>
        </p:txBody>
      </p:sp>
      <p:sp>
        <p:nvSpPr>
          <p:cNvPr id="219138" name="Rectangle 2"/>
          <p:cNvSpPr>
            <a:spLocks noGrp="1" noChangeArrowheads="1"/>
          </p:cNvSpPr>
          <p:nvPr>
            <p:ph type="title"/>
          </p:nvPr>
        </p:nvSpPr>
        <p:spPr/>
        <p:txBody>
          <a:bodyPr>
            <a:normAutofit/>
          </a:bodyPr>
          <a:lstStyle/>
          <a:p>
            <a:r>
              <a:rPr lang="tr-TR" dirty="0"/>
              <a:t>Independent Inputs: Naive Bayes</a:t>
            </a:r>
          </a:p>
        </p:txBody>
      </p:sp>
      <p:sp>
        <p:nvSpPr>
          <p:cNvPr id="6" name="Slide Number Placeholder 4"/>
          <p:cNvSpPr>
            <a:spLocks noGrp="1"/>
          </p:cNvSpPr>
          <p:nvPr>
            <p:ph type="sldNum" sz="quarter" idx="12"/>
          </p:nvPr>
        </p:nvSpPr>
        <p:spPr/>
        <p:txBody>
          <a:bodyPr>
            <a:normAutofit fontScale="85000" lnSpcReduction="20000"/>
          </a:bodyPr>
          <a:lstStyle/>
          <a:p>
            <a:fld id="{E67BA215-60DD-4387-9842-6FD10EB5354D}" type="slidenum">
              <a:rPr lang="tr-TR"/>
              <a:pPr/>
              <a:t>11</a:t>
            </a:fld>
            <a:endParaRPr lang="tr-TR"/>
          </a:p>
        </p:txBody>
      </p:sp>
      <p:graphicFrame>
        <p:nvGraphicFramePr>
          <p:cNvPr id="219142" name="Object 6"/>
          <p:cNvGraphicFramePr>
            <a:graphicFrameLocks noGrp="1" noChangeAspect="1"/>
          </p:cNvGraphicFramePr>
          <p:nvPr>
            <p:ph sz="quarter" idx="1"/>
            <p:extLst>
              <p:ext uri="{D42A27DB-BD31-4B8C-83A1-F6EECF244321}">
                <p14:modId xmlns:p14="http://schemas.microsoft.com/office/powerpoint/2010/main" val="4285152177"/>
              </p:ext>
            </p:extLst>
          </p:nvPr>
        </p:nvGraphicFramePr>
        <p:xfrm>
          <a:off x="542925" y="3003575"/>
          <a:ext cx="7208838" cy="1484313"/>
        </p:xfrm>
        <a:graphic>
          <a:graphicData uri="http://schemas.openxmlformats.org/presentationml/2006/ole">
            <mc:AlternateContent xmlns:mc="http://schemas.openxmlformats.org/markup-compatibility/2006">
              <mc:Choice xmlns:v="urn:schemas-microsoft-com:vml" Requires="v">
                <p:oleObj spid="_x0000_s219185" name="Equation" r:id="rId4" imgW="3390840" imgH="698400" progId="Equation.3">
                  <p:embed/>
                </p:oleObj>
              </mc:Choice>
              <mc:Fallback>
                <p:oleObj name="Equation" r:id="rId4" imgW="3390840" imgH="698400" progId="Equation.3">
                  <p:embed/>
                  <p:pic>
                    <p:nvPicPr>
                      <p:cNvPr id="0" name="Picture 6"/>
                      <p:cNvPicPr>
                        <a:picLocks noChangeAspect="1" noChangeArrowheads="1"/>
                      </p:cNvPicPr>
                      <p:nvPr/>
                    </p:nvPicPr>
                    <p:blipFill>
                      <a:blip r:embed="rId5"/>
                      <a:srcRect/>
                      <a:stretch>
                        <a:fillRect/>
                      </a:stretch>
                    </p:blipFill>
                    <p:spPr bwMode="auto">
                      <a:xfrm>
                        <a:off x="542925" y="3003575"/>
                        <a:ext cx="7208838" cy="148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extBox 1"/>
          <p:cNvSpPr txBox="1"/>
          <p:nvPr/>
        </p:nvSpPr>
        <p:spPr>
          <a:xfrm>
            <a:off x="594630" y="5581911"/>
            <a:ext cx="7954742" cy="1107996"/>
          </a:xfrm>
          <a:prstGeom prst="rect">
            <a:avLst/>
          </a:prstGeom>
          <a:noFill/>
        </p:spPr>
        <p:txBody>
          <a:bodyPr wrap="none" rtlCol="0">
            <a:spAutoFit/>
          </a:bodyPr>
          <a:lstStyle/>
          <a:p>
            <a:pPr algn="ctr"/>
            <a:r>
              <a:rPr lang="en-US" sz="2200" dirty="0">
                <a:solidFill>
                  <a:srgbClr val="FF0000"/>
                </a:solidFill>
                <a:latin typeface="+mn-lt"/>
              </a:rPr>
              <a:t>T</a:t>
            </a:r>
            <a:r>
              <a:rPr lang="en-US" sz="2200" dirty="0" smtClean="0">
                <a:solidFill>
                  <a:srgbClr val="FF0000"/>
                </a:solidFill>
                <a:latin typeface="+mn-lt"/>
              </a:rPr>
              <a:t>he use of the term “Naïve Bayes” in this chapter is somewhat wrong </a:t>
            </a:r>
            <a:endParaRPr lang="en-US" sz="2200" dirty="0">
              <a:solidFill>
                <a:srgbClr val="FF0000"/>
              </a:solidFill>
              <a:latin typeface="+mn-lt"/>
            </a:endParaRPr>
          </a:p>
          <a:p>
            <a:pPr algn="ctr"/>
            <a:r>
              <a:rPr lang="en-US" sz="2200" dirty="0" smtClean="0">
                <a:solidFill>
                  <a:srgbClr val="FF0000"/>
                </a:solidFill>
                <a:latin typeface="+mn-lt"/>
              </a:rPr>
              <a:t>Naïve Bayes assumes independence in the probability sense, </a:t>
            </a:r>
          </a:p>
          <a:p>
            <a:pPr algn="ctr"/>
            <a:r>
              <a:rPr lang="en-US" sz="2200" dirty="0" smtClean="0">
                <a:solidFill>
                  <a:srgbClr val="FF0000"/>
                </a:solidFill>
                <a:latin typeface="+mn-lt"/>
              </a:rPr>
              <a:t>not in the linear algebra sense </a:t>
            </a:r>
            <a:endParaRPr lang="en-US" sz="2200" dirty="0">
              <a:solidFill>
                <a:srgbClr val="FF0000"/>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611560" y="260648"/>
            <a:ext cx="8075240" cy="936104"/>
          </a:xfrm>
        </p:spPr>
        <p:txBody>
          <a:bodyPr>
            <a:normAutofit/>
          </a:bodyPr>
          <a:lstStyle/>
          <a:p>
            <a:r>
              <a:rPr lang="tr-TR" dirty="0"/>
              <a:t>Parametric Classification</a:t>
            </a:r>
            <a:endParaRPr lang="tr-TR" sz="4400" i="0" dirty="0"/>
          </a:p>
        </p:txBody>
      </p:sp>
      <p:sp>
        <p:nvSpPr>
          <p:cNvPr id="221187" name="Rectangle 3"/>
          <p:cNvSpPr>
            <a:spLocks noGrp="1" noChangeArrowheads="1"/>
          </p:cNvSpPr>
          <p:nvPr>
            <p:ph type="body" sz="half" idx="1"/>
          </p:nvPr>
        </p:nvSpPr>
        <p:spPr/>
        <p:txBody>
          <a:bodyPr/>
          <a:lstStyle/>
          <a:p>
            <a:r>
              <a:rPr lang="tr-TR" sz="2400" dirty="0">
                <a:solidFill>
                  <a:schemeClr val="tx2"/>
                </a:solidFill>
                <a:latin typeface="+mj-lt"/>
              </a:rPr>
              <a:t>If </a:t>
            </a:r>
            <a:r>
              <a:rPr lang="tr-TR" sz="2400" i="1" dirty="0">
                <a:solidFill>
                  <a:schemeClr val="tx2"/>
                </a:solidFill>
                <a:latin typeface="+mj-lt"/>
              </a:rPr>
              <a:t>p </a:t>
            </a:r>
            <a:r>
              <a:rPr lang="tr-TR" sz="2400" dirty="0">
                <a:solidFill>
                  <a:schemeClr val="tx2"/>
                </a:solidFill>
                <a:latin typeface="+mj-lt"/>
              </a:rPr>
              <a:t>(</a:t>
            </a:r>
            <a:r>
              <a:rPr lang="tr-TR" sz="2400" b="1" i="1" dirty="0">
                <a:solidFill>
                  <a:schemeClr val="tx2"/>
                </a:solidFill>
                <a:latin typeface="+mj-lt"/>
              </a:rPr>
              <a:t>x</a:t>
            </a:r>
            <a:r>
              <a:rPr lang="tr-TR" sz="2400" i="1" dirty="0">
                <a:solidFill>
                  <a:schemeClr val="tx2"/>
                </a:solidFill>
                <a:latin typeface="+mj-lt"/>
              </a:rPr>
              <a:t> </a:t>
            </a:r>
            <a:r>
              <a:rPr lang="tr-TR" sz="2400" dirty="0">
                <a:solidFill>
                  <a:schemeClr val="tx2"/>
                </a:solidFill>
                <a:latin typeface="+mj-lt"/>
              </a:rPr>
              <a:t>| </a:t>
            </a:r>
            <a:r>
              <a:rPr lang="tr-TR" sz="2400" i="1" dirty="0">
                <a:solidFill>
                  <a:schemeClr val="tx2"/>
                </a:solidFill>
                <a:latin typeface="+mj-lt"/>
              </a:rPr>
              <a:t>C</a:t>
            </a:r>
            <a:r>
              <a:rPr lang="tr-TR" sz="2400" i="1" baseline="-25000" dirty="0">
                <a:solidFill>
                  <a:schemeClr val="tx2"/>
                </a:solidFill>
                <a:latin typeface="+mj-lt"/>
              </a:rPr>
              <a:t>i </a:t>
            </a:r>
            <a:r>
              <a:rPr lang="tr-TR" sz="2400" dirty="0">
                <a:solidFill>
                  <a:schemeClr val="tx2"/>
                </a:solidFill>
                <a:latin typeface="+mj-lt"/>
              </a:rPr>
              <a:t>) ~ N ( </a:t>
            </a:r>
            <a:r>
              <a:rPr lang="tr-TR" sz="2400" b="1" i="1" dirty="0">
                <a:solidFill>
                  <a:schemeClr val="tx2"/>
                </a:solidFill>
                <a:latin typeface="+mj-lt"/>
              </a:rPr>
              <a:t>μ</a:t>
            </a:r>
            <a:r>
              <a:rPr lang="tr-TR" sz="2400" i="1" baseline="-25000" dirty="0">
                <a:solidFill>
                  <a:schemeClr val="tx2"/>
                </a:solidFill>
                <a:latin typeface="+mj-lt"/>
              </a:rPr>
              <a:t>i</a:t>
            </a:r>
            <a:r>
              <a:rPr lang="tr-TR" sz="2400" dirty="0">
                <a:solidFill>
                  <a:schemeClr val="tx2"/>
                </a:solidFill>
                <a:latin typeface="+mj-lt"/>
              </a:rPr>
              <a:t> , </a:t>
            </a:r>
            <a:r>
              <a:rPr lang="tr-TR" sz="2400" b="1" dirty="0">
                <a:solidFill>
                  <a:schemeClr val="tx2"/>
                </a:solidFill>
                <a:latin typeface="+mj-lt"/>
              </a:rPr>
              <a:t>∑</a:t>
            </a:r>
            <a:r>
              <a:rPr lang="tr-TR" sz="2400" i="1" baseline="-25000" dirty="0">
                <a:solidFill>
                  <a:schemeClr val="tx2"/>
                </a:solidFill>
                <a:latin typeface="+mj-lt"/>
              </a:rPr>
              <a:t>i </a:t>
            </a:r>
            <a:r>
              <a:rPr lang="tr-TR" sz="2400" dirty="0">
                <a:solidFill>
                  <a:schemeClr val="tx2"/>
                </a:solidFill>
                <a:latin typeface="+mj-lt"/>
              </a:rPr>
              <a:t>)</a:t>
            </a:r>
          </a:p>
          <a:p>
            <a:endParaRPr lang="tr-TR" sz="2000" dirty="0">
              <a:solidFill>
                <a:schemeClr val="tx2"/>
              </a:solidFill>
              <a:latin typeface="+mj-lt"/>
            </a:endParaRPr>
          </a:p>
          <a:p>
            <a:endParaRPr lang="tr-TR" sz="2000" dirty="0">
              <a:solidFill>
                <a:schemeClr val="tx2"/>
              </a:solidFill>
              <a:latin typeface="+mj-lt"/>
            </a:endParaRPr>
          </a:p>
          <a:p>
            <a:endParaRPr lang="tr-TR" sz="2000" dirty="0">
              <a:solidFill>
                <a:schemeClr val="tx2"/>
              </a:solidFill>
              <a:latin typeface="+mj-lt"/>
            </a:endParaRPr>
          </a:p>
          <a:p>
            <a:r>
              <a:rPr lang="tr-TR" sz="2400" dirty="0">
                <a:solidFill>
                  <a:schemeClr val="tx2"/>
                </a:solidFill>
                <a:latin typeface="+mj-lt"/>
              </a:rPr>
              <a:t>Discriminant </a:t>
            </a:r>
            <a:r>
              <a:rPr lang="tr-TR" sz="2400" dirty="0" smtClean="0">
                <a:solidFill>
                  <a:schemeClr val="tx2"/>
                </a:solidFill>
                <a:latin typeface="+mj-lt"/>
              </a:rPr>
              <a:t>functions</a:t>
            </a:r>
            <a:endParaRPr lang="tr-TR" sz="2400" dirty="0">
              <a:solidFill>
                <a:schemeClr val="tx2"/>
              </a:solidFill>
              <a:latin typeface="+mj-lt"/>
            </a:endParaRPr>
          </a:p>
        </p:txBody>
      </p:sp>
      <p:graphicFrame>
        <p:nvGraphicFramePr>
          <p:cNvPr id="221193" name="Object 9"/>
          <p:cNvGraphicFramePr>
            <a:graphicFrameLocks noGrp="1" noChangeAspect="1"/>
          </p:cNvGraphicFramePr>
          <p:nvPr>
            <p:ph sz="quarter" idx="2"/>
          </p:nvPr>
        </p:nvGraphicFramePr>
        <p:xfrm>
          <a:off x="1073150" y="2433638"/>
          <a:ext cx="7023100" cy="1027112"/>
        </p:xfrm>
        <a:graphic>
          <a:graphicData uri="http://schemas.openxmlformats.org/presentationml/2006/ole">
            <mc:AlternateContent xmlns:mc="http://schemas.openxmlformats.org/markup-compatibility/2006">
              <mc:Choice xmlns:v="urn:schemas-microsoft-com:vml" Requires="v">
                <p:oleObj spid="_x0000_s221280" name="Equation" r:id="rId4" imgW="3213000" imgH="469800" progId="Equation.3">
                  <p:embed/>
                </p:oleObj>
              </mc:Choice>
              <mc:Fallback>
                <p:oleObj name="Equation" r:id="rId4" imgW="3213000" imgH="469800" progId="Equation.3">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3150" y="2433638"/>
                        <a:ext cx="7023100" cy="1027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1195" name="Object 11"/>
          <p:cNvGraphicFramePr>
            <a:graphicFrameLocks noGrp="1" noChangeAspect="1"/>
          </p:cNvGraphicFramePr>
          <p:nvPr>
            <p:ph sz="quarter" idx="3"/>
          </p:nvPr>
        </p:nvGraphicFramePr>
        <p:xfrm>
          <a:off x="644525" y="4162425"/>
          <a:ext cx="7889875" cy="1279525"/>
        </p:xfrm>
        <a:graphic>
          <a:graphicData uri="http://schemas.openxmlformats.org/presentationml/2006/ole">
            <mc:AlternateContent xmlns:mc="http://schemas.openxmlformats.org/markup-compatibility/2006">
              <mc:Choice xmlns:v="urn:schemas-microsoft-com:vml" Requires="v">
                <p:oleObj spid="_x0000_s221281" name="Equation" r:id="rId6" imgW="3759120" imgH="609480" progId="Equation.3">
                  <p:embed/>
                </p:oleObj>
              </mc:Choice>
              <mc:Fallback>
                <p:oleObj name="Equation" r:id="rId6" imgW="3759120" imgH="609480" progId="Equation.3">
                  <p:embed/>
                  <p:pic>
                    <p:nvPicPr>
                      <p:cNvPr id="0"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4525" y="4162425"/>
                        <a:ext cx="7889875" cy="1279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1"/>
          </p:nvPr>
        </p:nvSpPr>
        <p:spPr/>
        <p:txBody>
          <a:bodyPr/>
          <a:lstStyle/>
          <a:p>
            <a:fld id="{E47C4004-C347-45D8-90E1-BDDF4F9783AA}" type="slidenum">
              <a:rPr lang="tr-TR"/>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p:txBody>
          <a:bodyPr>
            <a:normAutofit fontScale="90000"/>
          </a:bodyPr>
          <a:lstStyle/>
          <a:p>
            <a:r>
              <a:rPr lang="tr-TR" dirty="0"/>
              <a:t>Estimation of </a:t>
            </a:r>
            <a:r>
              <a:rPr lang="tr-TR" dirty="0" smtClean="0"/>
              <a:t>Parameters</a:t>
            </a:r>
            <a:r>
              <a:rPr lang="en-US" dirty="0" smtClean="0"/>
              <a:t> </a:t>
            </a:r>
            <a:r>
              <a:rPr lang="en-US" sz="2800" dirty="0">
                <a:solidFill>
                  <a:schemeClr val="accent6">
                    <a:lumMod val="75000"/>
                  </a:schemeClr>
                </a:solidFill>
              </a:rPr>
              <a:t>from data sample X</a:t>
            </a:r>
            <a:endParaRPr lang="tr-TR" dirty="0">
              <a:solidFill>
                <a:schemeClr val="accent6">
                  <a:lumMod val="75000"/>
                </a:schemeClr>
              </a:solidFill>
            </a:endParaRPr>
          </a:p>
        </p:txBody>
      </p:sp>
      <p:graphicFrame>
        <p:nvGraphicFramePr>
          <p:cNvPr id="222215" name="Object 7"/>
          <p:cNvGraphicFramePr>
            <a:graphicFrameLocks noGrp="1" noChangeAspect="1"/>
          </p:cNvGraphicFramePr>
          <p:nvPr>
            <p:ph sz="quarter" idx="1"/>
          </p:nvPr>
        </p:nvGraphicFramePr>
        <p:xfrm>
          <a:off x="1071563" y="2071688"/>
          <a:ext cx="4210050" cy="3225800"/>
        </p:xfrm>
        <a:graphic>
          <a:graphicData uri="http://schemas.openxmlformats.org/presentationml/2006/ole">
            <mc:AlternateContent xmlns:mc="http://schemas.openxmlformats.org/markup-compatibility/2006">
              <mc:Choice xmlns:v="urn:schemas-microsoft-com:vml" Requires="v">
                <p:oleObj spid="_x0000_s222302" name="Equation" r:id="rId3" imgW="1955520" imgH="1498320" progId="Equation.3">
                  <p:embed/>
                </p:oleObj>
              </mc:Choice>
              <mc:Fallback>
                <p:oleObj name="Equation" r:id="rId3" imgW="1955520" imgH="149832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563" y="2071688"/>
                        <a:ext cx="4210050" cy="322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2217" name="Object 9"/>
          <p:cNvGraphicFramePr>
            <a:graphicFrameLocks noGrp="1" noChangeAspect="1"/>
          </p:cNvGraphicFramePr>
          <p:nvPr>
            <p:ph sz="quarter" idx="2"/>
          </p:nvPr>
        </p:nvGraphicFramePr>
        <p:xfrm>
          <a:off x="1214438" y="5357813"/>
          <a:ext cx="6904037" cy="849312"/>
        </p:xfrm>
        <a:graphic>
          <a:graphicData uri="http://schemas.openxmlformats.org/presentationml/2006/ole">
            <mc:AlternateContent xmlns:mc="http://schemas.openxmlformats.org/markup-compatibility/2006">
              <mc:Choice xmlns:v="urn:schemas-microsoft-com:vml" Requires="v">
                <p:oleObj spid="_x0000_s222303" name="Equation" r:id="rId5" imgW="3200400" imgH="393480" progId="Equation.3">
                  <p:embed/>
                </p:oleObj>
              </mc:Choice>
              <mc:Fallback>
                <p:oleObj name="Equation" r:id="rId5" imgW="3200400" imgH="39348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4438" y="5357813"/>
                        <a:ext cx="6904037" cy="849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Slide Number Placeholder 5"/>
          <p:cNvSpPr>
            <a:spLocks noGrp="1"/>
          </p:cNvSpPr>
          <p:nvPr>
            <p:ph type="sldNum" sz="quarter" idx="16"/>
          </p:nvPr>
        </p:nvSpPr>
        <p:spPr/>
        <p:txBody>
          <a:bodyPr>
            <a:normAutofit fontScale="85000" lnSpcReduction="20000"/>
          </a:bodyPr>
          <a:lstStyle/>
          <a:p>
            <a:fld id="{79703DE4-3C38-4D55-87C0-550690D3BF90}" type="slidenum">
              <a:rPr lang="tr-TR"/>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611560" y="260648"/>
            <a:ext cx="8075240" cy="936104"/>
          </a:xfrm>
        </p:spPr>
        <p:txBody>
          <a:bodyPr>
            <a:normAutofit/>
          </a:bodyPr>
          <a:lstStyle/>
          <a:p>
            <a:r>
              <a:rPr lang="en-US" dirty="0" smtClean="0"/>
              <a:t>Assuming a </a:t>
            </a:r>
            <a:r>
              <a:rPr lang="en-US" dirty="0"/>
              <a:t>d</a:t>
            </a:r>
            <a:r>
              <a:rPr lang="tr-TR" dirty="0" smtClean="0"/>
              <a:t>ifferent </a:t>
            </a:r>
            <a:r>
              <a:rPr lang="tr-TR" sz="4400" b="1" dirty="0" smtClean="0"/>
              <a:t>S</a:t>
            </a:r>
            <a:r>
              <a:rPr lang="tr-TR" baseline="-25000" dirty="0" smtClean="0"/>
              <a:t>i</a:t>
            </a:r>
            <a:r>
              <a:rPr lang="en-US" baseline="-25000" dirty="0"/>
              <a:t> </a:t>
            </a:r>
            <a:r>
              <a:rPr lang="en-US" dirty="0" smtClean="0"/>
              <a:t> for each C</a:t>
            </a:r>
            <a:r>
              <a:rPr lang="en-US" baseline="-25000" dirty="0" smtClean="0"/>
              <a:t>i</a:t>
            </a:r>
            <a:r>
              <a:rPr lang="tr-TR" dirty="0" smtClean="0"/>
              <a:t> </a:t>
            </a:r>
            <a:endParaRPr lang="tr-TR" dirty="0"/>
          </a:p>
        </p:txBody>
      </p:sp>
      <p:sp>
        <p:nvSpPr>
          <p:cNvPr id="223235" name="Rectangle 3"/>
          <p:cNvSpPr>
            <a:spLocks noGrp="1" noChangeArrowheads="1"/>
          </p:cNvSpPr>
          <p:nvPr>
            <p:ph type="body" sz="half" idx="1"/>
          </p:nvPr>
        </p:nvSpPr>
        <p:spPr>
          <a:xfrm>
            <a:off x="457200" y="1981200"/>
            <a:ext cx="8075240" cy="4688160"/>
          </a:xfrm>
        </p:spPr>
        <p:txBody>
          <a:bodyPr>
            <a:normAutofit/>
          </a:bodyPr>
          <a:lstStyle/>
          <a:p>
            <a:r>
              <a:rPr lang="tr-TR" sz="2400" dirty="0">
                <a:solidFill>
                  <a:schemeClr val="tx2"/>
                </a:solidFill>
                <a:latin typeface="+mj-lt"/>
              </a:rPr>
              <a:t>Quadratic </a:t>
            </a:r>
            <a:r>
              <a:rPr lang="tr-TR" sz="2400" dirty="0" smtClean="0">
                <a:solidFill>
                  <a:schemeClr val="tx2"/>
                </a:solidFill>
                <a:latin typeface="+mj-lt"/>
              </a:rPr>
              <a:t>discriminant</a:t>
            </a:r>
            <a:r>
              <a:rPr lang="en-US" sz="2400" dirty="0" smtClean="0">
                <a:solidFill>
                  <a:schemeClr val="tx2"/>
                </a:solidFill>
                <a:latin typeface="+mj-lt"/>
              </a:rPr>
              <a:t>. </a:t>
            </a:r>
            <a:r>
              <a:rPr lang="en-US" sz="2000" dirty="0" smtClean="0">
                <a:solidFill>
                  <a:schemeClr val="accent6">
                    <a:lumMod val="75000"/>
                  </a:schemeClr>
                </a:solidFill>
                <a:latin typeface="+mj-lt"/>
              </a:rPr>
              <a:t>Expanding the formula on previous slide: </a:t>
            </a:r>
          </a:p>
          <a:p>
            <a:endParaRPr lang="en-US" sz="2000" dirty="0">
              <a:solidFill>
                <a:schemeClr val="accent1"/>
              </a:solidFill>
              <a:latin typeface="+mj-lt"/>
            </a:endParaRPr>
          </a:p>
          <a:p>
            <a:endParaRPr lang="en-US" sz="2000" dirty="0" smtClean="0">
              <a:solidFill>
                <a:schemeClr val="accent1"/>
              </a:solidFill>
              <a:latin typeface="+mj-lt"/>
            </a:endParaRPr>
          </a:p>
          <a:p>
            <a:pPr marL="0" indent="0">
              <a:buNone/>
            </a:pPr>
            <a:r>
              <a:rPr lang="en-US" sz="2000" dirty="0" smtClean="0">
                <a:solidFill>
                  <a:schemeClr val="accent1"/>
                </a:solidFill>
                <a:latin typeface="+mj-lt"/>
              </a:rPr>
              <a:t>                                                        </a:t>
            </a:r>
            <a:r>
              <a:rPr lang="en-US" sz="2000" dirty="0" smtClean="0">
                <a:solidFill>
                  <a:schemeClr val="accent6">
                    <a:lumMod val="75000"/>
                  </a:schemeClr>
                </a:solidFill>
                <a:latin typeface="+mj-lt"/>
              </a:rPr>
              <a:t>has the form of a quadratic formula</a:t>
            </a:r>
          </a:p>
          <a:p>
            <a:pPr marL="0" indent="0">
              <a:buNone/>
            </a:pPr>
            <a:endParaRPr lang="en-US" sz="2000" dirty="0">
              <a:solidFill>
                <a:schemeClr val="accent6">
                  <a:lumMod val="75000"/>
                </a:schemeClr>
              </a:solidFill>
              <a:latin typeface="+mj-lt"/>
            </a:endParaRPr>
          </a:p>
          <a:p>
            <a:pPr marL="0" indent="0">
              <a:buNone/>
            </a:pPr>
            <a:endParaRPr lang="en-US" sz="2000" dirty="0" smtClean="0">
              <a:solidFill>
                <a:schemeClr val="accent6">
                  <a:lumMod val="75000"/>
                </a:schemeClr>
              </a:solidFill>
              <a:latin typeface="+mj-lt"/>
            </a:endParaRPr>
          </a:p>
          <a:p>
            <a:pPr marL="0" indent="0">
              <a:buNone/>
            </a:pPr>
            <a:endParaRPr lang="en-US" sz="2000" dirty="0">
              <a:solidFill>
                <a:schemeClr val="accent6">
                  <a:lumMod val="75000"/>
                </a:schemeClr>
              </a:solidFill>
              <a:latin typeface="+mj-lt"/>
            </a:endParaRPr>
          </a:p>
          <a:p>
            <a:pPr marL="0" indent="0">
              <a:buNone/>
            </a:pPr>
            <a:endParaRPr lang="en-US" sz="2000" dirty="0" smtClean="0">
              <a:solidFill>
                <a:schemeClr val="accent6">
                  <a:lumMod val="75000"/>
                </a:schemeClr>
              </a:solidFill>
              <a:latin typeface="+mj-lt"/>
            </a:endParaRPr>
          </a:p>
          <a:p>
            <a:pPr marL="0" indent="0">
              <a:buNone/>
            </a:pPr>
            <a:endParaRPr lang="en-US" sz="2000" dirty="0">
              <a:solidFill>
                <a:schemeClr val="accent6">
                  <a:lumMod val="75000"/>
                </a:schemeClr>
              </a:solidFill>
              <a:latin typeface="+mj-lt"/>
            </a:endParaRPr>
          </a:p>
          <a:p>
            <a:pPr marL="0" indent="0">
              <a:buNone/>
            </a:pPr>
            <a:endParaRPr lang="en-US" sz="2000" dirty="0" smtClean="0">
              <a:solidFill>
                <a:schemeClr val="accent6">
                  <a:lumMod val="75000"/>
                </a:schemeClr>
              </a:solidFill>
              <a:latin typeface="+mj-lt"/>
            </a:endParaRPr>
          </a:p>
          <a:p>
            <a:pPr marL="0" indent="0">
              <a:buNone/>
            </a:pPr>
            <a:r>
              <a:rPr lang="en-US" sz="2000" dirty="0" smtClean="0">
                <a:solidFill>
                  <a:schemeClr val="accent6">
                    <a:lumMod val="75000"/>
                  </a:schemeClr>
                </a:solidFill>
                <a:latin typeface="+mj-lt"/>
              </a:rPr>
              <a:t>See figure on next slide</a:t>
            </a:r>
          </a:p>
          <a:p>
            <a:endParaRPr lang="en-US" sz="2000" dirty="0">
              <a:solidFill>
                <a:schemeClr val="accent1"/>
              </a:solidFill>
              <a:latin typeface="+mj-lt"/>
            </a:endParaRPr>
          </a:p>
          <a:p>
            <a:endParaRPr lang="en-US" sz="2000" dirty="0" smtClean="0">
              <a:solidFill>
                <a:schemeClr val="accent1"/>
              </a:solidFill>
              <a:latin typeface="+mj-lt"/>
            </a:endParaRPr>
          </a:p>
          <a:p>
            <a:endParaRPr lang="en-US" sz="2000" dirty="0">
              <a:solidFill>
                <a:schemeClr val="accent1"/>
              </a:solidFill>
              <a:latin typeface="+mj-lt"/>
            </a:endParaRPr>
          </a:p>
          <a:p>
            <a:pPr marL="0" indent="0">
              <a:buNone/>
            </a:pPr>
            <a:endParaRPr lang="tr-TR" sz="2000" dirty="0">
              <a:solidFill>
                <a:schemeClr val="accent1"/>
              </a:solidFill>
              <a:latin typeface="+mj-lt"/>
            </a:endParaRPr>
          </a:p>
        </p:txBody>
      </p:sp>
      <p:graphicFrame>
        <p:nvGraphicFramePr>
          <p:cNvPr id="223240" name="Object 8"/>
          <p:cNvGraphicFramePr>
            <a:graphicFrameLocks noGrp="1" noChangeAspect="1"/>
          </p:cNvGraphicFramePr>
          <p:nvPr>
            <p:ph sz="quarter" idx="2"/>
          </p:nvPr>
        </p:nvGraphicFramePr>
        <p:xfrm>
          <a:off x="6610350" y="2806700"/>
          <a:ext cx="114300" cy="215900"/>
        </p:xfrm>
        <a:graphic>
          <a:graphicData uri="http://schemas.openxmlformats.org/presentationml/2006/ole">
            <mc:AlternateContent xmlns:mc="http://schemas.openxmlformats.org/markup-compatibility/2006">
              <mc:Choice xmlns:v="urn:schemas-microsoft-com:vml" Requires="v">
                <p:oleObj spid="_x0000_s223327" name="Equation" r:id="rId3" imgW="114120" imgH="215640" progId="Equation.3">
                  <p:embed/>
                </p:oleObj>
              </mc:Choice>
              <mc:Fallback>
                <p:oleObj name="Equation" r:id="rId3" imgW="114120" imgH="21564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0350" y="280670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3242" name="Object 10"/>
          <p:cNvGraphicFramePr>
            <a:graphicFrameLocks noGrp="1" noChangeAspect="1"/>
          </p:cNvGraphicFramePr>
          <p:nvPr>
            <p:ph sz="quarter" idx="3"/>
          </p:nvPr>
        </p:nvGraphicFramePr>
        <p:xfrm>
          <a:off x="1087438" y="2516188"/>
          <a:ext cx="7329487" cy="3594100"/>
        </p:xfrm>
        <a:graphic>
          <a:graphicData uri="http://schemas.openxmlformats.org/presentationml/2006/ole">
            <mc:AlternateContent xmlns:mc="http://schemas.openxmlformats.org/markup-compatibility/2006">
              <mc:Choice xmlns:v="urn:schemas-microsoft-com:vml" Requires="v">
                <p:oleObj spid="_x0000_s223328" name="Equation" r:id="rId5" imgW="3936960" imgH="1930320" progId="Equation.3">
                  <p:embed/>
                </p:oleObj>
              </mc:Choice>
              <mc:Fallback>
                <p:oleObj name="Equation" r:id="rId5" imgW="3936960" imgH="193032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7438" y="2516188"/>
                        <a:ext cx="7329487" cy="359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1"/>
          </p:nvPr>
        </p:nvSpPr>
        <p:spPr/>
        <p:txBody>
          <a:bodyPr/>
          <a:lstStyle/>
          <a:p>
            <a:fld id="{124DDC88-9079-44E0-9D05-64830EAF71EA}" type="slidenum">
              <a:rPr lang="tr-TR"/>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p:cNvSpPr>
            <a:spLocks noGrp="1"/>
          </p:cNvSpPr>
          <p:nvPr>
            <p:ph type="sldNum" sz="quarter" idx="12"/>
          </p:nvPr>
        </p:nvSpPr>
        <p:spPr/>
        <p:txBody>
          <a:bodyPr/>
          <a:lstStyle/>
          <a:p>
            <a:fld id="{4B6C6F87-273E-43FD-8ADA-A6BEAA7F5465}" type="slidenum">
              <a:rPr lang="tr-TR"/>
              <a:pPr/>
              <a:t>15</a:t>
            </a:fld>
            <a:endParaRPr lang="tr-TR"/>
          </a:p>
        </p:txBody>
      </p:sp>
      <p:pic>
        <p:nvPicPr>
          <p:cNvPr id="224264" name="Picture 8"/>
          <p:cNvPicPr>
            <a:picLocks noChangeAspect="1" noChangeArrowheads="1"/>
          </p:cNvPicPr>
          <p:nvPr/>
        </p:nvPicPr>
        <p:blipFill>
          <a:blip r:embed="rId2" cstate="print"/>
          <a:srcRect/>
          <a:stretch>
            <a:fillRect/>
          </a:stretch>
        </p:blipFill>
        <p:spPr bwMode="auto">
          <a:xfrm>
            <a:off x="468313" y="476250"/>
            <a:ext cx="5086350" cy="3848100"/>
          </a:xfrm>
          <a:prstGeom prst="rect">
            <a:avLst/>
          </a:prstGeom>
          <a:noFill/>
          <a:ln w="9525">
            <a:noFill/>
            <a:miter lim="800000"/>
            <a:headEnd/>
            <a:tailEnd/>
          </a:ln>
          <a:effectLst/>
        </p:spPr>
      </p:pic>
      <p:pic>
        <p:nvPicPr>
          <p:cNvPr id="224265" name="Picture 9"/>
          <p:cNvPicPr>
            <a:picLocks noChangeAspect="1" noChangeArrowheads="1"/>
          </p:cNvPicPr>
          <p:nvPr/>
        </p:nvPicPr>
        <p:blipFill>
          <a:blip r:embed="rId3" cstate="print"/>
          <a:srcRect/>
          <a:stretch>
            <a:fillRect/>
          </a:stretch>
        </p:blipFill>
        <p:spPr bwMode="auto">
          <a:xfrm>
            <a:off x="4716463" y="3284538"/>
            <a:ext cx="3676650" cy="2876550"/>
          </a:xfrm>
          <a:prstGeom prst="rect">
            <a:avLst/>
          </a:prstGeom>
          <a:noFill/>
          <a:ln w="9525">
            <a:noFill/>
            <a:miter lim="800000"/>
            <a:headEnd/>
            <a:tailEnd/>
          </a:ln>
          <a:effectLst/>
        </p:spPr>
      </p:pic>
      <p:sp>
        <p:nvSpPr>
          <p:cNvPr id="224266" name="Text Box 10"/>
          <p:cNvSpPr txBox="1">
            <a:spLocks noChangeArrowheads="1"/>
          </p:cNvSpPr>
          <p:nvPr/>
        </p:nvSpPr>
        <p:spPr bwMode="auto">
          <a:xfrm>
            <a:off x="250825" y="1916113"/>
            <a:ext cx="1167627" cy="369332"/>
          </a:xfrm>
          <a:prstGeom prst="rect">
            <a:avLst/>
          </a:prstGeom>
          <a:noFill/>
          <a:ln w="9525">
            <a:noFill/>
            <a:miter lim="800000"/>
            <a:headEnd/>
            <a:tailEnd/>
          </a:ln>
          <a:effectLst/>
        </p:spPr>
        <p:txBody>
          <a:bodyPr wrap="none">
            <a:spAutoFit/>
          </a:bodyPr>
          <a:lstStyle/>
          <a:p>
            <a:r>
              <a:rPr lang="tr-TR" sz="1800" i="1" dirty="0">
                <a:solidFill>
                  <a:schemeClr val="tx2"/>
                </a:solidFill>
                <a:latin typeface="+mj-lt"/>
              </a:rPr>
              <a:t>likelihoods</a:t>
            </a:r>
          </a:p>
        </p:txBody>
      </p:sp>
      <p:sp>
        <p:nvSpPr>
          <p:cNvPr id="224267" name="Text Box 11"/>
          <p:cNvSpPr txBox="1">
            <a:spLocks noChangeArrowheads="1"/>
          </p:cNvSpPr>
          <p:nvPr/>
        </p:nvSpPr>
        <p:spPr bwMode="auto">
          <a:xfrm>
            <a:off x="250825" y="4292600"/>
            <a:ext cx="1592231" cy="369332"/>
          </a:xfrm>
          <a:prstGeom prst="rect">
            <a:avLst/>
          </a:prstGeom>
          <a:noFill/>
          <a:ln w="9525">
            <a:noFill/>
            <a:miter lim="800000"/>
            <a:headEnd/>
            <a:tailEnd/>
          </a:ln>
          <a:effectLst/>
        </p:spPr>
        <p:txBody>
          <a:bodyPr wrap="none">
            <a:spAutoFit/>
          </a:bodyPr>
          <a:lstStyle/>
          <a:p>
            <a:r>
              <a:rPr lang="tr-TR" sz="1800" i="1" dirty="0">
                <a:solidFill>
                  <a:schemeClr val="tx2"/>
                </a:solidFill>
                <a:latin typeface="+mj-lt"/>
              </a:rPr>
              <a:t>posterior for C</a:t>
            </a:r>
            <a:r>
              <a:rPr lang="tr-TR" sz="1800" i="1" baseline="-25000" dirty="0">
                <a:solidFill>
                  <a:schemeClr val="tx2"/>
                </a:solidFill>
                <a:latin typeface="+mj-lt"/>
              </a:rPr>
              <a:t>1</a:t>
            </a:r>
          </a:p>
        </p:txBody>
      </p:sp>
      <p:sp>
        <p:nvSpPr>
          <p:cNvPr id="224268" name="Text Box 12"/>
          <p:cNvSpPr txBox="1">
            <a:spLocks noChangeArrowheads="1"/>
          </p:cNvSpPr>
          <p:nvPr/>
        </p:nvSpPr>
        <p:spPr bwMode="auto">
          <a:xfrm>
            <a:off x="6443663" y="1773238"/>
            <a:ext cx="1616148" cy="707886"/>
          </a:xfrm>
          <a:prstGeom prst="rect">
            <a:avLst/>
          </a:prstGeom>
          <a:noFill/>
          <a:ln w="9525">
            <a:noFill/>
            <a:miter lim="800000"/>
            <a:headEnd/>
            <a:tailEnd/>
          </a:ln>
          <a:effectLst/>
        </p:spPr>
        <p:txBody>
          <a:bodyPr wrap="none">
            <a:spAutoFit/>
          </a:bodyPr>
          <a:lstStyle/>
          <a:p>
            <a:r>
              <a:rPr lang="tr-TR" sz="2000" i="1" dirty="0">
                <a:solidFill>
                  <a:schemeClr val="tx2"/>
                </a:solidFill>
                <a:latin typeface="+mj-lt"/>
              </a:rPr>
              <a:t>discriminant:</a:t>
            </a:r>
            <a:r>
              <a:rPr lang="tr-TR" sz="2000" dirty="0">
                <a:solidFill>
                  <a:schemeClr val="tx2"/>
                </a:solidFill>
                <a:latin typeface="+mj-lt"/>
              </a:rPr>
              <a:t> </a:t>
            </a:r>
          </a:p>
          <a:p>
            <a:r>
              <a:rPr lang="tr-TR" sz="2000" i="1" dirty="0">
                <a:solidFill>
                  <a:schemeClr val="tx2"/>
                </a:solidFill>
                <a:latin typeface="+mj-lt"/>
              </a:rPr>
              <a:t>P</a:t>
            </a:r>
            <a:r>
              <a:rPr lang="tr-TR" sz="2000" dirty="0">
                <a:solidFill>
                  <a:schemeClr val="tx2"/>
                </a:solidFill>
                <a:latin typeface="+mj-lt"/>
              </a:rPr>
              <a:t> (</a:t>
            </a:r>
            <a:r>
              <a:rPr lang="tr-TR" sz="2000" i="1" dirty="0">
                <a:solidFill>
                  <a:schemeClr val="tx2"/>
                </a:solidFill>
                <a:latin typeface="+mj-lt"/>
              </a:rPr>
              <a:t>C</a:t>
            </a:r>
            <a:r>
              <a:rPr lang="tr-TR" sz="2000" baseline="-25000" dirty="0">
                <a:solidFill>
                  <a:schemeClr val="tx2"/>
                </a:solidFill>
                <a:latin typeface="+mj-lt"/>
              </a:rPr>
              <a:t>1</a:t>
            </a:r>
            <a:r>
              <a:rPr lang="tr-TR" sz="2000" dirty="0">
                <a:solidFill>
                  <a:schemeClr val="tx2"/>
                </a:solidFill>
                <a:latin typeface="+mj-lt"/>
              </a:rPr>
              <a:t>|</a:t>
            </a:r>
            <a:r>
              <a:rPr lang="tr-TR" sz="2000" b="1" i="1" dirty="0">
                <a:solidFill>
                  <a:schemeClr val="tx2"/>
                </a:solidFill>
                <a:latin typeface="+mj-lt"/>
              </a:rPr>
              <a:t>x </a:t>
            </a:r>
            <a:r>
              <a:rPr lang="tr-TR" sz="2000" dirty="0">
                <a:solidFill>
                  <a:schemeClr val="tx2"/>
                </a:solidFill>
                <a:latin typeface="+mj-lt"/>
              </a:rPr>
              <a:t>) = 0.5</a:t>
            </a:r>
          </a:p>
        </p:txBody>
      </p:sp>
      <p:sp>
        <p:nvSpPr>
          <p:cNvPr id="224269" name="Line 13"/>
          <p:cNvSpPr>
            <a:spLocks noChangeShapeType="1"/>
          </p:cNvSpPr>
          <p:nvPr/>
        </p:nvSpPr>
        <p:spPr bwMode="auto">
          <a:xfrm>
            <a:off x="7019925" y="2708275"/>
            <a:ext cx="288925" cy="720725"/>
          </a:xfrm>
          <a:prstGeom prst="line">
            <a:avLst/>
          </a:prstGeom>
          <a:noFill/>
          <a:ln w="9525">
            <a:solidFill>
              <a:schemeClr val="tx2"/>
            </a:solidFill>
            <a:round/>
            <a:headEnd/>
            <a:tailEnd type="triangle" w="med" len="med"/>
          </a:ln>
          <a:effectLst/>
        </p:spPr>
        <p:txBody>
          <a:bodyPr/>
          <a:lstStyle/>
          <a:p>
            <a:endParaRPr lang="tr-TR"/>
          </a:p>
        </p:txBody>
      </p:sp>
      <p:sp>
        <p:nvSpPr>
          <p:cNvPr id="224271" name="Line 15"/>
          <p:cNvSpPr>
            <a:spLocks noChangeShapeType="1"/>
          </p:cNvSpPr>
          <p:nvPr/>
        </p:nvSpPr>
        <p:spPr bwMode="auto">
          <a:xfrm flipH="1">
            <a:off x="3995738" y="2708275"/>
            <a:ext cx="2663825" cy="649288"/>
          </a:xfrm>
          <a:prstGeom prst="line">
            <a:avLst/>
          </a:prstGeom>
          <a:noFill/>
          <a:ln w="9525">
            <a:solidFill>
              <a:schemeClr val="tx2"/>
            </a:solidFill>
            <a:round/>
            <a:headEnd/>
            <a:tailEnd type="triangle" w="med" len="med"/>
          </a:ln>
          <a:effectLst/>
        </p:spPr>
        <p:txBody>
          <a:bodyPr/>
          <a:lstStyle/>
          <a:p>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p:txBody>
          <a:bodyPr>
            <a:normAutofit fontScale="90000"/>
          </a:bodyPr>
          <a:lstStyle/>
          <a:p>
            <a:r>
              <a:rPr lang="en-US" dirty="0" smtClean="0"/>
              <a:t>Assuming </a:t>
            </a:r>
            <a:r>
              <a:rPr lang="tr-TR" dirty="0" smtClean="0"/>
              <a:t>Common </a:t>
            </a:r>
            <a:r>
              <a:rPr lang="tr-TR" dirty="0"/>
              <a:t>Covariance Matrix </a:t>
            </a:r>
            <a:r>
              <a:rPr lang="tr-TR" sz="4400" b="1" dirty="0"/>
              <a:t>S</a:t>
            </a:r>
          </a:p>
        </p:txBody>
      </p:sp>
      <p:sp>
        <p:nvSpPr>
          <p:cNvPr id="8" name="Slide Number Placeholder 4"/>
          <p:cNvSpPr>
            <a:spLocks noGrp="1"/>
          </p:cNvSpPr>
          <p:nvPr>
            <p:ph type="sldNum" sz="quarter" idx="12"/>
          </p:nvPr>
        </p:nvSpPr>
        <p:spPr/>
        <p:txBody>
          <a:bodyPr>
            <a:normAutofit fontScale="85000" lnSpcReduction="20000"/>
          </a:bodyPr>
          <a:lstStyle/>
          <a:p>
            <a:fld id="{C6285B68-4BD1-42A1-B61C-5C1DD361CBE8}" type="slidenum">
              <a:rPr lang="tr-TR"/>
              <a:pPr/>
              <a:t>16</a:t>
            </a:fld>
            <a:endParaRPr lang="tr-TR"/>
          </a:p>
        </p:txBody>
      </p:sp>
      <p:graphicFrame>
        <p:nvGraphicFramePr>
          <p:cNvPr id="225293" name="Object 13"/>
          <p:cNvGraphicFramePr>
            <a:graphicFrameLocks noGrp="1" noChangeAspect="1"/>
          </p:cNvGraphicFramePr>
          <p:nvPr>
            <p:ph sz="quarter" idx="1"/>
          </p:nvPr>
        </p:nvGraphicFramePr>
        <p:xfrm>
          <a:off x="4500563" y="2428875"/>
          <a:ext cx="1871662" cy="708025"/>
        </p:xfrm>
        <a:graphic>
          <a:graphicData uri="http://schemas.openxmlformats.org/presentationml/2006/ole">
            <mc:AlternateContent xmlns:mc="http://schemas.openxmlformats.org/markup-compatibility/2006">
              <mc:Choice xmlns:v="urn:schemas-microsoft-com:vml" Requires="v">
                <p:oleObj spid="_x0000_s225424" name="Equation" r:id="rId3" imgW="939600" imgH="355320" progId="Equation.3">
                  <p:embed/>
                </p:oleObj>
              </mc:Choice>
              <mc:Fallback>
                <p:oleObj name="Equation" r:id="rId3" imgW="939600" imgH="35532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428875"/>
                        <a:ext cx="1871662" cy="708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283" name="Rectangle 3"/>
          <p:cNvSpPr>
            <a:spLocks noGrp="1" noChangeArrowheads="1"/>
          </p:cNvSpPr>
          <p:nvPr>
            <p:ph type="body" idx="4294967295"/>
          </p:nvPr>
        </p:nvSpPr>
        <p:spPr>
          <a:xfrm>
            <a:off x="611560" y="1700808"/>
            <a:ext cx="8229600" cy="3886200"/>
          </a:xfrm>
        </p:spPr>
        <p:txBody>
          <a:bodyPr/>
          <a:lstStyle/>
          <a:p>
            <a:r>
              <a:rPr lang="tr-TR" dirty="0">
                <a:solidFill>
                  <a:schemeClr val="tx2"/>
                </a:solidFill>
                <a:latin typeface="+mj-lt"/>
              </a:rPr>
              <a:t>Shared common sample covariance </a:t>
            </a:r>
            <a:r>
              <a:rPr lang="tr-TR" b="1" dirty="0">
                <a:solidFill>
                  <a:schemeClr val="tx2"/>
                </a:solidFill>
                <a:latin typeface="+mj-lt"/>
              </a:rPr>
              <a:t>S</a:t>
            </a:r>
            <a:endParaRPr lang="tr-TR" dirty="0">
              <a:solidFill>
                <a:schemeClr val="tx2"/>
              </a:solidFill>
              <a:latin typeface="+mj-lt"/>
            </a:endParaRPr>
          </a:p>
          <a:p>
            <a:endParaRPr lang="tr-TR" dirty="0">
              <a:solidFill>
                <a:schemeClr val="tx2"/>
              </a:solidFill>
              <a:latin typeface="+mj-lt"/>
            </a:endParaRPr>
          </a:p>
          <a:p>
            <a:r>
              <a:rPr lang="tr-TR" dirty="0" smtClean="0">
                <a:solidFill>
                  <a:schemeClr val="tx2"/>
                </a:solidFill>
                <a:latin typeface="+mj-lt"/>
              </a:rPr>
              <a:t>Discriminant </a:t>
            </a:r>
            <a:r>
              <a:rPr lang="tr-TR" dirty="0">
                <a:solidFill>
                  <a:schemeClr val="tx2"/>
                </a:solidFill>
                <a:latin typeface="+mj-lt"/>
              </a:rPr>
              <a:t>reduces to</a:t>
            </a:r>
          </a:p>
          <a:p>
            <a:pPr lvl="1">
              <a:buFont typeface="Wingdings" pitchFamily="2" charset="2"/>
              <a:buNone/>
            </a:pPr>
            <a:endParaRPr lang="tr-TR" dirty="0">
              <a:solidFill>
                <a:schemeClr val="tx2"/>
              </a:solidFill>
              <a:latin typeface="+mj-lt"/>
            </a:endParaRPr>
          </a:p>
          <a:p>
            <a:pPr lvl="1">
              <a:buFont typeface="Wingdings" pitchFamily="2" charset="2"/>
              <a:buNone/>
            </a:pPr>
            <a:endParaRPr lang="tr-TR" dirty="0" smtClean="0">
              <a:solidFill>
                <a:schemeClr val="tx2"/>
              </a:solidFill>
              <a:latin typeface="+mj-lt"/>
            </a:endParaRPr>
          </a:p>
          <a:p>
            <a:pPr lvl="1">
              <a:buFont typeface="Wingdings" pitchFamily="2" charset="2"/>
              <a:buNone/>
            </a:pPr>
            <a:r>
              <a:rPr lang="tr-TR" dirty="0" smtClean="0">
                <a:solidFill>
                  <a:schemeClr val="tx2"/>
                </a:solidFill>
                <a:latin typeface="+mj-lt"/>
              </a:rPr>
              <a:t>which </a:t>
            </a:r>
            <a:r>
              <a:rPr lang="tr-TR" dirty="0">
                <a:solidFill>
                  <a:schemeClr val="tx2"/>
                </a:solidFill>
                <a:latin typeface="+mj-lt"/>
              </a:rPr>
              <a:t>is a linear discriminant</a:t>
            </a:r>
            <a:endParaRPr lang="tr-TR" b="1" dirty="0">
              <a:solidFill>
                <a:schemeClr val="tx2"/>
              </a:solidFill>
              <a:latin typeface="+mj-lt"/>
            </a:endParaRPr>
          </a:p>
        </p:txBody>
      </p:sp>
      <p:graphicFrame>
        <p:nvGraphicFramePr>
          <p:cNvPr id="225295" name="Object 15"/>
          <p:cNvGraphicFramePr>
            <a:graphicFrameLocks noGrp="1" noChangeAspect="1"/>
          </p:cNvGraphicFramePr>
          <p:nvPr>
            <p:ph sz="quarter" idx="4294967295"/>
          </p:nvPr>
        </p:nvGraphicFramePr>
        <p:xfrm>
          <a:off x="2267744" y="3429000"/>
          <a:ext cx="5608637" cy="776287"/>
        </p:xfrm>
        <a:graphic>
          <a:graphicData uri="http://schemas.openxmlformats.org/presentationml/2006/ole">
            <mc:AlternateContent xmlns:mc="http://schemas.openxmlformats.org/markup-compatibility/2006">
              <mc:Choice xmlns:v="urn:schemas-microsoft-com:vml" Requires="v">
                <p:oleObj spid="_x0000_s225425" name="Equation" r:id="rId5" imgW="2844720" imgH="393480" progId="Equation.3">
                  <p:embed/>
                </p:oleObj>
              </mc:Choice>
              <mc:Fallback>
                <p:oleObj name="Equation" r:id="rId5" imgW="2844720" imgH="393480" progId="Equation.3">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3429000"/>
                        <a:ext cx="5608637" cy="776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297" name="Object 17"/>
          <p:cNvGraphicFramePr>
            <a:graphicFrameLocks noChangeAspect="1"/>
          </p:cNvGraphicFramePr>
          <p:nvPr/>
        </p:nvGraphicFramePr>
        <p:xfrm>
          <a:off x="2123728" y="4797152"/>
          <a:ext cx="5598508" cy="1857388"/>
        </p:xfrm>
        <a:graphic>
          <a:graphicData uri="http://schemas.openxmlformats.org/presentationml/2006/ole">
            <mc:AlternateContent xmlns:mc="http://schemas.openxmlformats.org/markup-compatibility/2006">
              <mc:Choice xmlns:v="urn:schemas-microsoft-com:vml" Requires="v">
                <p:oleObj spid="_x0000_s225426" name="Equation" r:id="rId7" imgW="2603160" imgH="863280" progId="Equation.3">
                  <p:embed/>
                </p:oleObj>
              </mc:Choice>
              <mc:Fallback>
                <p:oleObj name="Equation" r:id="rId7" imgW="2603160" imgH="863280" progId="Equation.3">
                  <p:embed/>
                  <p:pic>
                    <p:nvPicPr>
                      <p:cNvPr id="0" name="Picture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23728" y="4797152"/>
                        <a:ext cx="5598508" cy="1857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r>
              <a:rPr lang="tr-TR"/>
              <a:t>Common Covariance Matrix </a:t>
            </a:r>
            <a:r>
              <a:rPr lang="tr-TR" sz="4400" b="1"/>
              <a:t>S</a:t>
            </a:r>
          </a:p>
        </p:txBody>
      </p:sp>
      <p:sp>
        <p:nvSpPr>
          <p:cNvPr id="5" name="Slide Number Placeholder 4"/>
          <p:cNvSpPr>
            <a:spLocks noGrp="1"/>
          </p:cNvSpPr>
          <p:nvPr>
            <p:ph type="sldNum" sz="quarter" idx="12"/>
          </p:nvPr>
        </p:nvSpPr>
        <p:spPr/>
        <p:txBody>
          <a:bodyPr>
            <a:normAutofit fontScale="85000" lnSpcReduction="20000"/>
          </a:bodyPr>
          <a:lstStyle/>
          <a:p>
            <a:fld id="{FC288CF7-3E0A-4742-9B79-32F08AE5C93E}" type="slidenum">
              <a:rPr lang="tr-TR"/>
              <a:pPr/>
              <a:t>17</a:t>
            </a:fld>
            <a:endParaRPr lang="tr-TR"/>
          </a:p>
        </p:txBody>
      </p:sp>
      <p:pic>
        <p:nvPicPr>
          <p:cNvPr id="226308" name="Picture 4"/>
          <p:cNvPicPr>
            <a:picLocks noChangeAspect="1" noChangeArrowheads="1"/>
          </p:cNvPicPr>
          <p:nvPr/>
        </p:nvPicPr>
        <p:blipFill>
          <a:blip r:embed="rId2" cstate="print"/>
          <a:srcRect/>
          <a:stretch>
            <a:fillRect/>
          </a:stretch>
        </p:blipFill>
        <p:spPr bwMode="auto">
          <a:xfrm>
            <a:off x="2411413" y="2133600"/>
            <a:ext cx="4457700" cy="3562350"/>
          </a:xfrm>
          <a:prstGeom prst="rect">
            <a:avLst/>
          </a:prstGeom>
          <a:noFill/>
          <a:ln w="9525">
            <a:noFill/>
            <a:miter lim="800000"/>
            <a:headEnd/>
            <a:tailEnd/>
          </a:ln>
          <a:effectLst/>
        </p:spPr>
      </p:pic>
      <p:sp>
        <p:nvSpPr>
          <p:cNvPr id="2" name="TextBox 1"/>
          <p:cNvSpPr txBox="1"/>
          <p:nvPr/>
        </p:nvSpPr>
        <p:spPr>
          <a:xfrm>
            <a:off x="1773221" y="5864105"/>
            <a:ext cx="5597558" cy="461665"/>
          </a:xfrm>
          <a:prstGeom prst="rect">
            <a:avLst/>
          </a:prstGeom>
          <a:noFill/>
        </p:spPr>
        <p:txBody>
          <a:bodyPr wrap="none" rtlCol="0">
            <a:spAutoFit/>
          </a:bodyPr>
          <a:lstStyle/>
          <a:p>
            <a:r>
              <a:rPr lang="en-US" sz="2400" dirty="0" smtClean="0">
                <a:solidFill>
                  <a:schemeClr val="accent6">
                    <a:lumMod val="75000"/>
                  </a:schemeClr>
                </a:solidFill>
                <a:latin typeface="+mn-lt"/>
              </a:rPr>
              <a:t>Arbitrary </a:t>
            </a:r>
            <a:r>
              <a:rPr lang="en-US" sz="2400" dirty="0" err="1" smtClean="0">
                <a:solidFill>
                  <a:schemeClr val="accent6">
                    <a:lumMod val="75000"/>
                  </a:schemeClr>
                </a:solidFill>
                <a:latin typeface="+mn-lt"/>
              </a:rPr>
              <a:t>covariances</a:t>
            </a:r>
            <a:r>
              <a:rPr lang="en-US" sz="2400" dirty="0" smtClean="0">
                <a:solidFill>
                  <a:schemeClr val="accent6">
                    <a:lumMod val="75000"/>
                  </a:schemeClr>
                </a:solidFill>
                <a:latin typeface="+mn-lt"/>
              </a:rPr>
              <a:t> but shared by classes </a:t>
            </a:r>
            <a:endParaRPr lang="en-US" sz="240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normAutofit fontScale="90000"/>
          </a:bodyPr>
          <a:lstStyle/>
          <a:p>
            <a:r>
              <a:rPr lang="en-US" dirty="0" smtClean="0"/>
              <a:t>Assuming Common Covariance Matrix </a:t>
            </a:r>
            <a:r>
              <a:rPr lang="tr-TR" b="1" dirty="0"/>
              <a:t>S </a:t>
            </a:r>
            <a:r>
              <a:rPr lang="en-US" dirty="0" smtClean="0"/>
              <a:t>is </a:t>
            </a:r>
            <a:r>
              <a:rPr lang="tr-TR" dirty="0" smtClean="0"/>
              <a:t>Diagonal</a:t>
            </a:r>
            <a:endParaRPr lang="tr-TR" dirty="0"/>
          </a:p>
        </p:txBody>
      </p:sp>
      <p:sp>
        <p:nvSpPr>
          <p:cNvPr id="6" name="Slide Number Placeholder 4"/>
          <p:cNvSpPr>
            <a:spLocks noGrp="1"/>
          </p:cNvSpPr>
          <p:nvPr>
            <p:ph type="sldNum" sz="quarter" idx="12"/>
          </p:nvPr>
        </p:nvSpPr>
        <p:spPr/>
        <p:txBody>
          <a:bodyPr>
            <a:normAutofit fontScale="85000" lnSpcReduction="20000"/>
          </a:bodyPr>
          <a:lstStyle/>
          <a:p>
            <a:fld id="{AC1B035D-134F-4CDA-BF8B-7F250D5FBDCF}" type="slidenum">
              <a:rPr lang="tr-TR"/>
              <a:pPr/>
              <a:t>18</a:t>
            </a:fld>
            <a:endParaRPr lang="tr-TR"/>
          </a:p>
        </p:txBody>
      </p:sp>
      <p:graphicFrame>
        <p:nvGraphicFramePr>
          <p:cNvPr id="227334" name="Object 6"/>
          <p:cNvGraphicFramePr>
            <a:graphicFrameLocks noGrp="1" noChangeAspect="1"/>
          </p:cNvGraphicFramePr>
          <p:nvPr>
            <p:ph sz="quarter" idx="1"/>
          </p:nvPr>
        </p:nvGraphicFramePr>
        <p:xfrm>
          <a:off x="1922463" y="3116263"/>
          <a:ext cx="4865687" cy="1181100"/>
        </p:xfrm>
        <a:graphic>
          <a:graphicData uri="http://schemas.openxmlformats.org/presentationml/2006/ole">
            <mc:AlternateContent xmlns:mc="http://schemas.openxmlformats.org/markup-compatibility/2006">
              <mc:Choice xmlns:v="urn:schemas-microsoft-com:vml" Requires="v">
                <p:oleObj spid="_x0000_s227377" name="Equation" r:id="rId3" imgW="2197080" imgH="533160" progId="Equation.3">
                  <p:embed/>
                </p:oleObj>
              </mc:Choice>
              <mc:Fallback>
                <p:oleObj name="Equation" r:id="rId3" imgW="2197080" imgH="53316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2463" y="3116263"/>
                        <a:ext cx="4865687" cy="1181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7331" name="Rectangle 3"/>
          <p:cNvSpPr>
            <a:spLocks noGrp="1" noChangeArrowheads="1"/>
          </p:cNvSpPr>
          <p:nvPr>
            <p:ph type="body" idx="4294967295"/>
          </p:nvPr>
        </p:nvSpPr>
        <p:spPr>
          <a:xfrm>
            <a:off x="914400" y="2000250"/>
            <a:ext cx="8229600" cy="3886200"/>
          </a:xfrm>
        </p:spPr>
        <p:txBody>
          <a:bodyPr>
            <a:normAutofit lnSpcReduction="10000"/>
          </a:bodyPr>
          <a:lstStyle/>
          <a:p>
            <a:r>
              <a:rPr lang="tr-TR" dirty="0">
                <a:solidFill>
                  <a:schemeClr val="tx2"/>
                </a:solidFill>
                <a:latin typeface="+mj-lt"/>
              </a:rPr>
              <a:t>When </a:t>
            </a:r>
            <a:r>
              <a:rPr lang="tr-TR" i="1" dirty="0">
                <a:solidFill>
                  <a:schemeClr val="tx2"/>
                </a:solidFill>
                <a:latin typeface="+mj-lt"/>
              </a:rPr>
              <a:t>x</a:t>
            </a:r>
            <a:r>
              <a:rPr lang="tr-TR" i="1" baseline="-25000" dirty="0">
                <a:solidFill>
                  <a:schemeClr val="tx2"/>
                </a:solidFill>
                <a:latin typeface="+mj-lt"/>
              </a:rPr>
              <a:t>j</a:t>
            </a:r>
            <a:r>
              <a:rPr lang="tr-TR" dirty="0">
                <a:solidFill>
                  <a:schemeClr val="tx2"/>
                </a:solidFill>
                <a:latin typeface="+mj-lt"/>
              </a:rPr>
              <a:t> </a:t>
            </a:r>
            <a:r>
              <a:rPr lang="tr-TR" i="1" dirty="0">
                <a:solidFill>
                  <a:schemeClr val="tx2"/>
                </a:solidFill>
                <a:latin typeface="+mj-lt"/>
              </a:rPr>
              <a:t>j </a:t>
            </a:r>
            <a:r>
              <a:rPr lang="tr-TR" dirty="0">
                <a:solidFill>
                  <a:schemeClr val="tx2"/>
                </a:solidFill>
                <a:latin typeface="+mj-lt"/>
              </a:rPr>
              <a:t>= 1,..</a:t>
            </a:r>
            <a:r>
              <a:rPr lang="tr-TR" i="1" dirty="0">
                <a:solidFill>
                  <a:schemeClr val="tx2"/>
                </a:solidFill>
                <a:latin typeface="+mj-lt"/>
              </a:rPr>
              <a:t>d</a:t>
            </a:r>
            <a:r>
              <a:rPr lang="tr-TR" dirty="0">
                <a:solidFill>
                  <a:schemeClr val="tx2"/>
                </a:solidFill>
                <a:latin typeface="+mj-lt"/>
              </a:rPr>
              <a:t>, are independent, </a:t>
            </a:r>
            <a:r>
              <a:rPr lang="tr-TR" sz="2800" dirty="0">
                <a:solidFill>
                  <a:schemeClr val="tx2"/>
                </a:solidFill>
                <a:latin typeface="+mj-lt"/>
              </a:rPr>
              <a:t>∑</a:t>
            </a:r>
            <a:r>
              <a:rPr lang="tr-TR" dirty="0">
                <a:solidFill>
                  <a:schemeClr val="tx2"/>
                </a:solidFill>
                <a:latin typeface="+mj-lt"/>
              </a:rPr>
              <a:t> is diagonal</a:t>
            </a:r>
          </a:p>
          <a:p>
            <a:pPr>
              <a:buFont typeface="Wingdings" pitchFamily="2" charset="2"/>
              <a:buNone/>
            </a:pPr>
            <a:r>
              <a:rPr lang="tr-TR" i="1" dirty="0">
                <a:solidFill>
                  <a:schemeClr val="tx2"/>
                </a:solidFill>
                <a:latin typeface="+mj-lt"/>
              </a:rPr>
              <a:t>	p </a:t>
            </a:r>
            <a:r>
              <a:rPr lang="tr-TR" dirty="0">
                <a:solidFill>
                  <a:schemeClr val="tx2"/>
                </a:solidFill>
                <a:latin typeface="+mj-lt"/>
              </a:rPr>
              <a:t>(</a:t>
            </a:r>
            <a:r>
              <a:rPr lang="tr-TR" b="1" i="1" dirty="0">
                <a:solidFill>
                  <a:schemeClr val="tx2"/>
                </a:solidFill>
                <a:latin typeface="+mj-lt"/>
              </a:rPr>
              <a:t>x</a:t>
            </a:r>
            <a:r>
              <a:rPr lang="tr-TR" dirty="0">
                <a:solidFill>
                  <a:schemeClr val="tx2"/>
                </a:solidFill>
                <a:latin typeface="+mj-lt"/>
              </a:rPr>
              <a:t>|</a:t>
            </a:r>
            <a:r>
              <a:rPr lang="tr-TR" i="1" dirty="0">
                <a:solidFill>
                  <a:schemeClr val="tx2"/>
                </a:solidFill>
                <a:latin typeface="+mj-lt"/>
              </a:rPr>
              <a:t>C</a:t>
            </a:r>
            <a:r>
              <a:rPr lang="tr-TR" i="1" baseline="-25000" dirty="0">
                <a:solidFill>
                  <a:schemeClr val="tx2"/>
                </a:solidFill>
                <a:latin typeface="+mj-lt"/>
              </a:rPr>
              <a:t>i</a:t>
            </a:r>
            <a:r>
              <a:rPr lang="tr-TR" dirty="0">
                <a:solidFill>
                  <a:schemeClr val="tx2"/>
                </a:solidFill>
                <a:latin typeface="+mj-lt"/>
              </a:rPr>
              <a:t>) = ∏</a:t>
            </a:r>
            <a:r>
              <a:rPr lang="tr-TR" i="1" baseline="-40000" dirty="0">
                <a:solidFill>
                  <a:schemeClr val="tx2"/>
                </a:solidFill>
                <a:latin typeface="+mj-lt"/>
              </a:rPr>
              <a:t>j</a:t>
            </a:r>
            <a:r>
              <a:rPr lang="tr-TR" dirty="0">
                <a:solidFill>
                  <a:schemeClr val="tx2"/>
                </a:solidFill>
                <a:latin typeface="+mj-lt"/>
              </a:rPr>
              <a:t> </a:t>
            </a:r>
            <a:r>
              <a:rPr lang="tr-TR" i="1" dirty="0">
                <a:solidFill>
                  <a:schemeClr val="tx2"/>
                </a:solidFill>
                <a:latin typeface="+mj-lt"/>
              </a:rPr>
              <a:t>p</a:t>
            </a:r>
            <a:r>
              <a:rPr lang="tr-TR" dirty="0">
                <a:solidFill>
                  <a:schemeClr val="tx2"/>
                </a:solidFill>
                <a:latin typeface="+mj-lt"/>
              </a:rPr>
              <a:t> (</a:t>
            </a:r>
            <a:r>
              <a:rPr lang="tr-TR" i="1" dirty="0">
                <a:solidFill>
                  <a:schemeClr val="tx2"/>
                </a:solidFill>
                <a:latin typeface="+mj-lt"/>
              </a:rPr>
              <a:t>x</a:t>
            </a:r>
            <a:r>
              <a:rPr lang="tr-TR" i="1" baseline="-25000" dirty="0">
                <a:solidFill>
                  <a:schemeClr val="tx2"/>
                </a:solidFill>
                <a:latin typeface="+mj-lt"/>
              </a:rPr>
              <a:t>j </a:t>
            </a:r>
            <a:r>
              <a:rPr lang="tr-TR" dirty="0">
                <a:solidFill>
                  <a:schemeClr val="tx2"/>
                </a:solidFill>
                <a:latin typeface="+mj-lt"/>
              </a:rPr>
              <a:t>|</a:t>
            </a:r>
            <a:r>
              <a:rPr lang="tr-TR" i="1" dirty="0">
                <a:solidFill>
                  <a:schemeClr val="tx2"/>
                </a:solidFill>
                <a:latin typeface="+mj-lt"/>
              </a:rPr>
              <a:t>C</a:t>
            </a:r>
            <a:r>
              <a:rPr lang="tr-TR" i="1" baseline="-25000" dirty="0">
                <a:solidFill>
                  <a:schemeClr val="tx2"/>
                </a:solidFill>
                <a:latin typeface="+mj-lt"/>
              </a:rPr>
              <a:t>i</a:t>
            </a:r>
            <a:r>
              <a:rPr lang="tr-TR" dirty="0">
                <a:solidFill>
                  <a:schemeClr val="tx2"/>
                </a:solidFill>
                <a:latin typeface="+mj-lt"/>
              </a:rPr>
              <a:t>)	(Naive Bayes’ assumption)</a:t>
            </a:r>
          </a:p>
          <a:p>
            <a:pPr>
              <a:buFont typeface="Wingdings" pitchFamily="2" charset="2"/>
              <a:buNone/>
            </a:pPr>
            <a:endParaRPr lang="tr-TR" dirty="0">
              <a:solidFill>
                <a:schemeClr val="tx2"/>
              </a:solidFill>
              <a:latin typeface="+mj-lt"/>
            </a:endParaRPr>
          </a:p>
          <a:p>
            <a:pPr>
              <a:buFont typeface="Wingdings" pitchFamily="2" charset="2"/>
              <a:buNone/>
            </a:pPr>
            <a:endParaRPr lang="tr-TR" dirty="0">
              <a:solidFill>
                <a:schemeClr val="tx2"/>
              </a:solidFill>
              <a:latin typeface="+mj-lt"/>
            </a:endParaRPr>
          </a:p>
          <a:p>
            <a:pPr>
              <a:buFont typeface="Wingdings" pitchFamily="2" charset="2"/>
              <a:buNone/>
            </a:pPr>
            <a:endParaRPr lang="tr-TR" dirty="0">
              <a:solidFill>
                <a:schemeClr val="tx2"/>
              </a:solidFill>
              <a:latin typeface="+mj-lt"/>
            </a:endParaRPr>
          </a:p>
          <a:p>
            <a:pPr>
              <a:buFont typeface="Wingdings" pitchFamily="2" charset="2"/>
              <a:buNone/>
            </a:pPr>
            <a:endParaRPr lang="tr-TR" dirty="0">
              <a:solidFill>
                <a:schemeClr val="tx2"/>
              </a:solidFill>
              <a:latin typeface="+mj-lt"/>
            </a:endParaRPr>
          </a:p>
          <a:p>
            <a:pPr>
              <a:buFont typeface="Wingdings" pitchFamily="2" charset="2"/>
              <a:buNone/>
            </a:pPr>
            <a:r>
              <a:rPr lang="tr-TR" dirty="0">
                <a:solidFill>
                  <a:schemeClr val="tx2"/>
                </a:solidFill>
                <a:latin typeface="+mj-lt"/>
              </a:rPr>
              <a:t>	Classify based on weighted Euclidean distance (in </a:t>
            </a:r>
            <a:r>
              <a:rPr lang="tr-TR" i="1" dirty="0">
                <a:solidFill>
                  <a:schemeClr val="tx2"/>
                </a:solidFill>
                <a:latin typeface="+mj-lt"/>
              </a:rPr>
              <a:t>s</a:t>
            </a:r>
            <a:r>
              <a:rPr lang="tr-TR" i="1" baseline="-25000" dirty="0">
                <a:solidFill>
                  <a:schemeClr val="tx2"/>
                </a:solidFill>
                <a:latin typeface="+mj-lt"/>
              </a:rPr>
              <a:t>j</a:t>
            </a:r>
            <a:r>
              <a:rPr lang="tr-TR" dirty="0">
                <a:solidFill>
                  <a:schemeClr val="tx2"/>
                </a:solidFill>
                <a:latin typeface="+mj-lt"/>
              </a:rPr>
              <a:t> units) to the nearest mean</a:t>
            </a:r>
            <a:endParaRPr lang="tr-TR" i="1" dirty="0">
              <a:solidFill>
                <a:schemeClr val="tx2"/>
              </a:solidFill>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normAutofit fontScale="90000"/>
          </a:bodyPr>
          <a:lstStyle/>
          <a:p>
            <a:r>
              <a:rPr lang="en-US" sz="4000" dirty="0">
                <a:solidFill>
                  <a:srgbClr val="444D26"/>
                </a:solidFill>
              </a:rPr>
              <a:t>Assuming Common Covariance Matrix </a:t>
            </a:r>
            <a:r>
              <a:rPr lang="tr-TR" sz="4000" b="1" dirty="0">
                <a:solidFill>
                  <a:srgbClr val="444D26"/>
                </a:solidFill>
              </a:rPr>
              <a:t>S </a:t>
            </a:r>
            <a:r>
              <a:rPr lang="en-US" sz="4000" dirty="0">
                <a:solidFill>
                  <a:srgbClr val="444D26"/>
                </a:solidFill>
              </a:rPr>
              <a:t>is </a:t>
            </a:r>
            <a:r>
              <a:rPr lang="tr-TR" sz="4000" dirty="0">
                <a:solidFill>
                  <a:srgbClr val="444D26"/>
                </a:solidFill>
              </a:rPr>
              <a:t>Diagonal</a:t>
            </a:r>
            <a:endParaRPr lang="tr-TR" b="1" dirty="0"/>
          </a:p>
        </p:txBody>
      </p:sp>
      <p:sp>
        <p:nvSpPr>
          <p:cNvPr id="8" name="Slide Number Placeholder 4"/>
          <p:cNvSpPr>
            <a:spLocks noGrp="1"/>
          </p:cNvSpPr>
          <p:nvPr>
            <p:ph type="sldNum" sz="quarter" idx="12"/>
          </p:nvPr>
        </p:nvSpPr>
        <p:spPr/>
        <p:txBody>
          <a:bodyPr>
            <a:normAutofit fontScale="85000" lnSpcReduction="20000"/>
          </a:bodyPr>
          <a:lstStyle/>
          <a:p>
            <a:fld id="{C9E2C24B-71B2-4564-8D45-10B1708DD8D1}" type="slidenum">
              <a:rPr lang="tr-TR"/>
              <a:pPr/>
              <a:t>19</a:t>
            </a:fld>
            <a:endParaRPr lang="tr-TR"/>
          </a:p>
        </p:txBody>
      </p:sp>
      <p:pic>
        <p:nvPicPr>
          <p:cNvPr id="228356" name="Picture 4"/>
          <p:cNvPicPr>
            <a:picLocks noChangeAspect="1" noChangeArrowheads="1"/>
          </p:cNvPicPr>
          <p:nvPr/>
        </p:nvPicPr>
        <p:blipFill>
          <a:blip r:embed="rId2" cstate="print"/>
          <a:srcRect/>
          <a:stretch>
            <a:fillRect/>
          </a:stretch>
        </p:blipFill>
        <p:spPr bwMode="auto">
          <a:xfrm>
            <a:off x="2339975" y="1844675"/>
            <a:ext cx="4429125" cy="3600450"/>
          </a:xfrm>
          <a:prstGeom prst="rect">
            <a:avLst/>
          </a:prstGeom>
          <a:noFill/>
          <a:ln w="9525">
            <a:noFill/>
            <a:miter lim="800000"/>
            <a:headEnd/>
            <a:tailEnd/>
          </a:ln>
          <a:effectLst/>
        </p:spPr>
      </p:pic>
      <p:sp>
        <p:nvSpPr>
          <p:cNvPr id="228357" name="Text Box 5"/>
          <p:cNvSpPr txBox="1">
            <a:spLocks noChangeArrowheads="1"/>
          </p:cNvSpPr>
          <p:nvPr/>
        </p:nvSpPr>
        <p:spPr bwMode="auto">
          <a:xfrm>
            <a:off x="6227763" y="3716338"/>
            <a:ext cx="2117725" cy="641350"/>
          </a:xfrm>
          <a:prstGeom prst="rect">
            <a:avLst/>
          </a:prstGeom>
          <a:noFill/>
          <a:ln w="9525">
            <a:noFill/>
            <a:miter lim="800000"/>
            <a:headEnd/>
            <a:tailEnd/>
          </a:ln>
          <a:effectLst/>
        </p:spPr>
        <p:txBody>
          <a:bodyPr wrap="none">
            <a:spAutoFit/>
          </a:bodyPr>
          <a:lstStyle/>
          <a:p>
            <a:r>
              <a:rPr lang="tr-TR" sz="1800" i="1" dirty="0">
                <a:solidFill>
                  <a:schemeClr val="tx2"/>
                </a:solidFill>
                <a:latin typeface="Lucida Bright" pitchFamily="18" charset="0"/>
              </a:rPr>
              <a:t>variances may be</a:t>
            </a:r>
          </a:p>
          <a:p>
            <a:r>
              <a:rPr lang="tr-TR" sz="1800" i="1" dirty="0">
                <a:solidFill>
                  <a:schemeClr val="tx2"/>
                </a:solidFill>
                <a:latin typeface="Lucida Bright" pitchFamily="18" charset="0"/>
              </a:rPr>
              <a:t>different</a:t>
            </a:r>
          </a:p>
        </p:txBody>
      </p:sp>
      <p:sp>
        <p:nvSpPr>
          <p:cNvPr id="228360" name="Line 8"/>
          <p:cNvSpPr>
            <a:spLocks noChangeShapeType="1"/>
          </p:cNvSpPr>
          <p:nvPr/>
        </p:nvSpPr>
        <p:spPr bwMode="auto">
          <a:xfrm>
            <a:off x="5724525" y="3429000"/>
            <a:ext cx="0" cy="1439863"/>
          </a:xfrm>
          <a:prstGeom prst="line">
            <a:avLst/>
          </a:prstGeom>
          <a:noFill/>
          <a:ln w="9525">
            <a:solidFill>
              <a:schemeClr val="tx2"/>
            </a:solidFill>
            <a:round/>
            <a:headEnd type="triangle" w="med" len="med"/>
            <a:tailEnd type="triangle" w="med" len="med"/>
          </a:ln>
          <a:effectLst/>
        </p:spPr>
        <p:txBody>
          <a:bodyPr/>
          <a:lstStyle/>
          <a:p>
            <a:endParaRPr lang="tr-TR"/>
          </a:p>
        </p:txBody>
      </p:sp>
      <p:sp>
        <p:nvSpPr>
          <p:cNvPr id="228361" name="Line 9"/>
          <p:cNvSpPr>
            <a:spLocks noChangeShapeType="1"/>
          </p:cNvSpPr>
          <p:nvPr/>
        </p:nvSpPr>
        <p:spPr bwMode="auto">
          <a:xfrm flipH="1">
            <a:off x="4572000" y="5157788"/>
            <a:ext cx="1008063" cy="0"/>
          </a:xfrm>
          <a:prstGeom prst="line">
            <a:avLst/>
          </a:prstGeom>
          <a:noFill/>
          <a:ln w="9525">
            <a:solidFill>
              <a:schemeClr val="tx2"/>
            </a:solidFill>
            <a:round/>
            <a:headEnd type="triangle" w="med" len="med"/>
            <a:tailEnd type="triangle" w="med" len="med"/>
          </a:ln>
          <a:effectLst/>
        </p:spPr>
        <p:txBody>
          <a:bodyPr/>
          <a:lstStyle/>
          <a:p>
            <a:endParaRPr lang="tr-TR"/>
          </a:p>
        </p:txBody>
      </p:sp>
      <p:sp>
        <p:nvSpPr>
          <p:cNvPr id="9" name="TextBox 8"/>
          <p:cNvSpPr txBox="1"/>
          <p:nvPr/>
        </p:nvSpPr>
        <p:spPr>
          <a:xfrm>
            <a:off x="426794" y="5714298"/>
            <a:ext cx="8546892" cy="461665"/>
          </a:xfrm>
          <a:prstGeom prst="rect">
            <a:avLst/>
          </a:prstGeom>
          <a:noFill/>
        </p:spPr>
        <p:txBody>
          <a:bodyPr wrap="none" rtlCol="0">
            <a:spAutoFit/>
          </a:bodyPr>
          <a:lstStyle/>
          <a:p>
            <a:r>
              <a:rPr lang="en-US" sz="2400" dirty="0" err="1" smtClean="0">
                <a:solidFill>
                  <a:schemeClr val="accent6">
                    <a:lumMod val="75000"/>
                  </a:schemeClr>
                </a:solidFill>
                <a:latin typeface="+mn-lt"/>
              </a:rPr>
              <a:t>Covariances</a:t>
            </a:r>
            <a:r>
              <a:rPr lang="en-US" sz="2400" dirty="0" smtClean="0">
                <a:solidFill>
                  <a:schemeClr val="accent6">
                    <a:lumMod val="75000"/>
                  </a:schemeClr>
                </a:solidFill>
                <a:latin typeface="+mn-lt"/>
              </a:rPr>
              <a:t> are 0, so ellipsoid axes are parallel to coordinate axes</a:t>
            </a:r>
            <a:endParaRPr lang="en-US" sz="240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4"/>
          <p:cNvSpPr>
            <a:spLocks noGrp="1" noChangeArrowheads="1"/>
          </p:cNvSpPr>
          <p:nvPr>
            <p:ph type="ctrTitle"/>
          </p:nvPr>
        </p:nvSpPr>
        <p:spPr/>
        <p:txBody>
          <a:bodyPr/>
          <a:lstStyle/>
          <a:p>
            <a:r>
              <a:rPr lang="tr-TR" sz="2000" i="0"/>
              <a:t>CHAPTER 5:</a:t>
            </a:r>
            <a:r>
              <a:rPr lang="tr-TR" sz="2800"/>
              <a:t> </a:t>
            </a:r>
            <a:br>
              <a:rPr lang="tr-TR" sz="2800"/>
            </a:br>
            <a:r>
              <a:rPr lang="tr-TR"/>
              <a:t>Multivariate Methods</a:t>
            </a: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noAutofit/>
          </a:bodyPr>
          <a:lstStyle/>
          <a:p>
            <a:r>
              <a:rPr lang="en-US" sz="3600" dirty="0">
                <a:solidFill>
                  <a:srgbClr val="444D26"/>
                </a:solidFill>
              </a:rPr>
              <a:t>Assuming Common Covariance Matrix </a:t>
            </a:r>
            <a:r>
              <a:rPr lang="tr-TR" sz="3600" b="1" dirty="0">
                <a:solidFill>
                  <a:srgbClr val="444D26"/>
                </a:solidFill>
              </a:rPr>
              <a:t>S </a:t>
            </a:r>
            <a:r>
              <a:rPr lang="en-US" sz="3600" dirty="0">
                <a:solidFill>
                  <a:srgbClr val="444D26"/>
                </a:solidFill>
              </a:rPr>
              <a:t>is </a:t>
            </a:r>
            <a:r>
              <a:rPr lang="tr-TR" sz="3600" dirty="0" smtClean="0">
                <a:solidFill>
                  <a:srgbClr val="444D26"/>
                </a:solidFill>
              </a:rPr>
              <a:t>Diagonal</a:t>
            </a:r>
            <a:r>
              <a:rPr lang="en-US" sz="3600" dirty="0"/>
              <a:t> </a:t>
            </a:r>
            <a:r>
              <a:rPr lang="en-US" sz="3600" dirty="0" smtClean="0"/>
              <a:t>and</a:t>
            </a:r>
            <a:r>
              <a:rPr lang="tr-TR" sz="3600" dirty="0" smtClean="0"/>
              <a:t> variances</a:t>
            </a:r>
            <a:r>
              <a:rPr lang="en-US" sz="3600" dirty="0" smtClean="0"/>
              <a:t> are </a:t>
            </a:r>
            <a:r>
              <a:rPr lang="tr-TR" sz="3600" dirty="0" smtClean="0"/>
              <a:t>equal</a:t>
            </a:r>
            <a:endParaRPr lang="tr-TR" sz="3600" dirty="0"/>
          </a:p>
        </p:txBody>
      </p:sp>
      <p:sp>
        <p:nvSpPr>
          <p:cNvPr id="6" name="Slide Number Placeholder 4"/>
          <p:cNvSpPr>
            <a:spLocks noGrp="1"/>
          </p:cNvSpPr>
          <p:nvPr>
            <p:ph type="sldNum" sz="quarter" idx="12"/>
          </p:nvPr>
        </p:nvSpPr>
        <p:spPr/>
        <p:txBody>
          <a:bodyPr>
            <a:normAutofit fontScale="85000" lnSpcReduction="20000"/>
          </a:bodyPr>
          <a:lstStyle/>
          <a:p>
            <a:fld id="{B4D0D9F2-FD96-48A9-A97B-643AA45BE71E}" type="slidenum">
              <a:rPr lang="tr-TR"/>
              <a:pPr/>
              <a:t>20</a:t>
            </a:fld>
            <a:endParaRPr lang="tr-TR"/>
          </a:p>
        </p:txBody>
      </p:sp>
      <p:graphicFrame>
        <p:nvGraphicFramePr>
          <p:cNvPr id="229382" name="Object 6"/>
          <p:cNvGraphicFramePr>
            <a:graphicFrameLocks noGrp="1" noChangeAspect="1"/>
          </p:cNvGraphicFramePr>
          <p:nvPr>
            <p:ph sz="quarter" idx="1"/>
          </p:nvPr>
        </p:nvGraphicFramePr>
        <p:xfrm>
          <a:off x="1925638" y="2852738"/>
          <a:ext cx="4930775" cy="2073275"/>
        </p:xfrm>
        <a:graphic>
          <a:graphicData uri="http://schemas.openxmlformats.org/presentationml/2006/ole">
            <mc:AlternateContent xmlns:mc="http://schemas.openxmlformats.org/markup-compatibility/2006">
              <mc:Choice xmlns:v="urn:schemas-microsoft-com:vml" Requires="v">
                <p:oleObj spid="_x0000_s229425" name="Equation" r:id="rId3" imgW="2234880" imgH="939600" progId="Equation.3">
                  <p:embed/>
                </p:oleObj>
              </mc:Choice>
              <mc:Fallback>
                <p:oleObj name="Equation" r:id="rId3" imgW="2234880" imgH="9396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5638" y="2852738"/>
                        <a:ext cx="4930775" cy="207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9379" name="Rectangle 3"/>
          <p:cNvSpPr>
            <a:spLocks noGrp="1" noChangeArrowheads="1"/>
          </p:cNvSpPr>
          <p:nvPr>
            <p:ph type="body" idx="4294967295"/>
          </p:nvPr>
        </p:nvSpPr>
        <p:spPr>
          <a:xfrm>
            <a:off x="914400" y="2000250"/>
            <a:ext cx="8229600" cy="3886200"/>
          </a:xfrm>
        </p:spPr>
        <p:txBody>
          <a:bodyPr>
            <a:normAutofit fontScale="92500" lnSpcReduction="20000"/>
          </a:bodyPr>
          <a:lstStyle/>
          <a:p>
            <a:r>
              <a:rPr lang="tr-TR" dirty="0">
                <a:solidFill>
                  <a:schemeClr val="accent1"/>
                </a:solidFill>
                <a:latin typeface="+mj-lt"/>
              </a:rPr>
              <a:t>Nearest mean classifier: </a:t>
            </a:r>
            <a:r>
              <a:rPr lang="tr-TR" dirty="0">
                <a:solidFill>
                  <a:schemeClr val="tx2"/>
                </a:solidFill>
                <a:latin typeface="+mj-lt"/>
              </a:rPr>
              <a:t>Classify based on Euclidean distance to the nearest mean</a:t>
            </a:r>
          </a:p>
          <a:p>
            <a:endParaRPr lang="tr-TR" dirty="0">
              <a:solidFill>
                <a:schemeClr val="tx2"/>
              </a:solidFill>
              <a:latin typeface="+mj-lt"/>
            </a:endParaRPr>
          </a:p>
          <a:p>
            <a:endParaRPr lang="tr-TR" dirty="0">
              <a:solidFill>
                <a:schemeClr val="tx2"/>
              </a:solidFill>
              <a:latin typeface="+mj-lt"/>
            </a:endParaRPr>
          </a:p>
          <a:p>
            <a:endParaRPr lang="tr-TR" dirty="0">
              <a:solidFill>
                <a:schemeClr val="tx2"/>
              </a:solidFill>
              <a:latin typeface="+mj-lt"/>
            </a:endParaRPr>
          </a:p>
          <a:p>
            <a:endParaRPr lang="tr-TR" dirty="0">
              <a:solidFill>
                <a:schemeClr val="tx2"/>
              </a:solidFill>
              <a:latin typeface="+mj-lt"/>
            </a:endParaRPr>
          </a:p>
          <a:p>
            <a:endParaRPr lang="tr-TR" dirty="0">
              <a:solidFill>
                <a:schemeClr val="tx2"/>
              </a:solidFill>
              <a:latin typeface="+mj-lt"/>
            </a:endParaRPr>
          </a:p>
          <a:p>
            <a:r>
              <a:rPr lang="tr-TR" dirty="0">
                <a:solidFill>
                  <a:schemeClr val="tx2"/>
                </a:solidFill>
                <a:latin typeface="+mj-lt"/>
              </a:rPr>
              <a:t>Each mean can be considered a prototype or template and this is </a:t>
            </a:r>
            <a:r>
              <a:rPr lang="tr-TR" dirty="0">
                <a:solidFill>
                  <a:schemeClr val="accent1"/>
                </a:solidFill>
                <a:latin typeface="+mj-lt"/>
              </a:rPr>
              <a:t>template matching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p:txBody>
          <a:bodyPr>
            <a:normAutofit fontScale="90000"/>
          </a:bodyPr>
          <a:lstStyle/>
          <a:p>
            <a:r>
              <a:rPr lang="en-US" dirty="0">
                <a:solidFill>
                  <a:srgbClr val="444D26"/>
                </a:solidFill>
              </a:rPr>
              <a:t>Assuming Common Covariance Matrix </a:t>
            </a:r>
            <a:r>
              <a:rPr lang="tr-TR" b="1" dirty="0">
                <a:solidFill>
                  <a:srgbClr val="444D26"/>
                </a:solidFill>
              </a:rPr>
              <a:t>S </a:t>
            </a:r>
            <a:r>
              <a:rPr lang="en-US" dirty="0">
                <a:solidFill>
                  <a:srgbClr val="444D26"/>
                </a:solidFill>
              </a:rPr>
              <a:t>is </a:t>
            </a:r>
            <a:r>
              <a:rPr lang="tr-TR" dirty="0">
                <a:solidFill>
                  <a:srgbClr val="444D26"/>
                </a:solidFill>
              </a:rPr>
              <a:t>Diagonal</a:t>
            </a:r>
            <a:r>
              <a:rPr lang="en-US" dirty="0"/>
              <a:t> and</a:t>
            </a:r>
            <a:r>
              <a:rPr lang="tr-TR" dirty="0"/>
              <a:t> variances</a:t>
            </a:r>
            <a:r>
              <a:rPr lang="en-US" dirty="0"/>
              <a:t> are </a:t>
            </a:r>
            <a:r>
              <a:rPr lang="tr-TR" dirty="0"/>
              <a:t>equal</a:t>
            </a:r>
            <a:endParaRPr lang="tr-TR" sz="4400" dirty="0"/>
          </a:p>
        </p:txBody>
      </p:sp>
      <p:sp>
        <p:nvSpPr>
          <p:cNvPr id="9" name="Slide Number Placeholder 3"/>
          <p:cNvSpPr>
            <a:spLocks noGrp="1"/>
          </p:cNvSpPr>
          <p:nvPr>
            <p:ph type="sldNum" sz="quarter" idx="12"/>
          </p:nvPr>
        </p:nvSpPr>
        <p:spPr/>
        <p:txBody>
          <a:bodyPr>
            <a:normAutofit fontScale="85000" lnSpcReduction="20000"/>
          </a:bodyPr>
          <a:lstStyle/>
          <a:p>
            <a:fld id="{E329BF20-73D6-45BA-8EB7-DB97D16C09D7}" type="slidenum">
              <a:rPr lang="tr-TR"/>
              <a:pPr/>
              <a:t>21</a:t>
            </a:fld>
            <a:endParaRPr lang="tr-TR"/>
          </a:p>
        </p:txBody>
      </p:sp>
      <p:pic>
        <p:nvPicPr>
          <p:cNvPr id="230405" name="Picture 5"/>
          <p:cNvPicPr>
            <a:picLocks noChangeAspect="1" noChangeArrowheads="1"/>
          </p:cNvPicPr>
          <p:nvPr/>
        </p:nvPicPr>
        <p:blipFill>
          <a:blip r:embed="rId2" cstate="print"/>
          <a:srcRect/>
          <a:stretch>
            <a:fillRect/>
          </a:stretch>
        </p:blipFill>
        <p:spPr bwMode="auto">
          <a:xfrm>
            <a:off x="2411413" y="1916113"/>
            <a:ext cx="4333875" cy="3790950"/>
          </a:xfrm>
          <a:prstGeom prst="rect">
            <a:avLst/>
          </a:prstGeom>
          <a:noFill/>
          <a:ln w="9525">
            <a:noFill/>
            <a:miter lim="800000"/>
            <a:headEnd/>
            <a:tailEnd/>
          </a:ln>
          <a:effectLst/>
        </p:spPr>
      </p:pic>
      <p:sp>
        <p:nvSpPr>
          <p:cNvPr id="230406" name="Text Box 6"/>
          <p:cNvSpPr txBox="1">
            <a:spLocks noChangeArrowheads="1"/>
          </p:cNvSpPr>
          <p:nvPr/>
        </p:nvSpPr>
        <p:spPr bwMode="auto">
          <a:xfrm>
            <a:off x="4211638" y="2133600"/>
            <a:ext cx="342900" cy="579438"/>
          </a:xfrm>
          <a:prstGeom prst="rect">
            <a:avLst/>
          </a:prstGeom>
          <a:noFill/>
          <a:ln w="9525">
            <a:noFill/>
            <a:miter lim="800000"/>
            <a:headEnd/>
            <a:tailEnd/>
          </a:ln>
          <a:effectLst/>
        </p:spPr>
        <p:txBody>
          <a:bodyPr wrap="none">
            <a:spAutoFit/>
          </a:bodyPr>
          <a:lstStyle/>
          <a:p>
            <a:r>
              <a:rPr lang="tr-TR" dirty="0">
                <a:solidFill>
                  <a:schemeClr val="tx2"/>
                </a:solidFill>
              </a:rPr>
              <a:t>*</a:t>
            </a:r>
          </a:p>
        </p:txBody>
      </p:sp>
      <p:sp>
        <p:nvSpPr>
          <p:cNvPr id="230407" name="Line 7"/>
          <p:cNvSpPr>
            <a:spLocks noChangeShapeType="1"/>
          </p:cNvSpPr>
          <p:nvPr/>
        </p:nvSpPr>
        <p:spPr bwMode="auto">
          <a:xfrm flipV="1">
            <a:off x="3779838" y="2420938"/>
            <a:ext cx="576262" cy="1008062"/>
          </a:xfrm>
          <a:prstGeom prst="line">
            <a:avLst/>
          </a:prstGeom>
          <a:noFill/>
          <a:ln w="9525" cap="rnd">
            <a:solidFill>
              <a:schemeClr val="tx2"/>
            </a:solidFill>
            <a:prstDash val="sysDot"/>
            <a:round/>
            <a:headEnd/>
            <a:tailEnd/>
          </a:ln>
          <a:effectLst/>
        </p:spPr>
        <p:txBody>
          <a:bodyPr/>
          <a:lstStyle/>
          <a:p>
            <a:endParaRPr lang="tr-TR"/>
          </a:p>
        </p:txBody>
      </p:sp>
      <p:sp>
        <p:nvSpPr>
          <p:cNvPr id="230408" name="Line 8"/>
          <p:cNvSpPr>
            <a:spLocks noChangeShapeType="1"/>
          </p:cNvSpPr>
          <p:nvPr/>
        </p:nvSpPr>
        <p:spPr bwMode="auto">
          <a:xfrm flipH="1" flipV="1">
            <a:off x="4356100" y="2349500"/>
            <a:ext cx="360363" cy="2087563"/>
          </a:xfrm>
          <a:prstGeom prst="line">
            <a:avLst/>
          </a:prstGeom>
          <a:noFill/>
          <a:ln w="9525" cap="rnd">
            <a:solidFill>
              <a:schemeClr val="tx2"/>
            </a:solidFill>
            <a:prstDash val="sysDot"/>
            <a:round/>
            <a:headEnd/>
            <a:tailEnd/>
          </a:ln>
          <a:effectLst/>
        </p:spPr>
        <p:txBody>
          <a:bodyPr/>
          <a:lstStyle/>
          <a:p>
            <a:endParaRPr lang="tr-TR"/>
          </a:p>
        </p:txBody>
      </p:sp>
      <p:sp>
        <p:nvSpPr>
          <p:cNvPr id="230409" name="Text Box 9"/>
          <p:cNvSpPr txBox="1">
            <a:spLocks noChangeArrowheads="1"/>
          </p:cNvSpPr>
          <p:nvPr/>
        </p:nvSpPr>
        <p:spPr bwMode="auto">
          <a:xfrm>
            <a:off x="4427538" y="2043113"/>
            <a:ext cx="379412" cy="579437"/>
          </a:xfrm>
          <a:prstGeom prst="rect">
            <a:avLst/>
          </a:prstGeom>
          <a:noFill/>
          <a:ln w="9525">
            <a:noFill/>
            <a:miter lim="800000"/>
            <a:headEnd/>
            <a:tailEnd/>
          </a:ln>
          <a:effectLst/>
        </p:spPr>
        <p:txBody>
          <a:bodyPr wrap="none">
            <a:spAutoFit/>
          </a:bodyPr>
          <a:lstStyle/>
          <a:p>
            <a:r>
              <a:rPr lang="tr-TR" dirty="0">
                <a:solidFill>
                  <a:schemeClr val="tx2"/>
                </a:solidFill>
                <a:latin typeface="Lucida Bright" pitchFamily="18" charset="0"/>
              </a:rPr>
              <a:t>?</a:t>
            </a:r>
          </a:p>
        </p:txBody>
      </p:sp>
      <p:sp>
        <p:nvSpPr>
          <p:cNvPr id="10" name="TextBox 9"/>
          <p:cNvSpPr txBox="1"/>
          <p:nvPr/>
        </p:nvSpPr>
        <p:spPr>
          <a:xfrm>
            <a:off x="426794" y="5714298"/>
            <a:ext cx="8611203" cy="830997"/>
          </a:xfrm>
          <a:prstGeom prst="rect">
            <a:avLst/>
          </a:prstGeom>
          <a:noFill/>
        </p:spPr>
        <p:txBody>
          <a:bodyPr wrap="none" rtlCol="0">
            <a:spAutoFit/>
          </a:bodyPr>
          <a:lstStyle/>
          <a:p>
            <a:r>
              <a:rPr lang="en-US" sz="2400" dirty="0" err="1" smtClean="0">
                <a:solidFill>
                  <a:schemeClr val="accent6">
                    <a:lumMod val="75000"/>
                  </a:schemeClr>
                </a:solidFill>
                <a:latin typeface="+mn-lt"/>
              </a:rPr>
              <a:t>Covariances</a:t>
            </a:r>
            <a:r>
              <a:rPr lang="en-US" sz="2400" dirty="0" smtClean="0">
                <a:solidFill>
                  <a:schemeClr val="accent6">
                    <a:lumMod val="75000"/>
                  </a:schemeClr>
                </a:solidFill>
                <a:latin typeface="+mn-lt"/>
              </a:rPr>
              <a:t> are 0, so ellipsoid axes are parallel to coordinate axes.</a:t>
            </a:r>
          </a:p>
          <a:p>
            <a:r>
              <a:rPr lang="en-US" sz="2400" dirty="0" smtClean="0">
                <a:solidFill>
                  <a:schemeClr val="accent6">
                    <a:lumMod val="75000"/>
                  </a:schemeClr>
                </a:solidFill>
                <a:latin typeface="+mn-lt"/>
              </a:rPr>
              <a:t>Variances are the same, so ellipsoids become circles.</a:t>
            </a:r>
            <a:endParaRPr lang="en-US" sz="2400" dirty="0">
              <a:solidFill>
                <a:schemeClr val="accent6">
                  <a:lumMod val="75000"/>
                </a:schemeClr>
              </a:solidFill>
              <a:latin typeface="+mn-lt"/>
            </a:endParaRPr>
          </a:p>
        </p:txBody>
      </p:sp>
      <p:sp>
        <p:nvSpPr>
          <p:cNvPr id="11" name="TextBox 10"/>
          <p:cNvSpPr txBox="1"/>
          <p:nvPr/>
        </p:nvSpPr>
        <p:spPr>
          <a:xfrm>
            <a:off x="3800889" y="1581448"/>
            <a:ext cx="4261359" cy="461665"/>
          </a:xfrm>
          <a:prstGeom prst="rect">
            <a:avLst/>
          </a:prstGeom>
          <a:noFill/>
        </p:spPr>
        <p:txBody>
          <a:bodyPr wrap="none" rtlCol="0">
            <a:spAutoFit/>
          </a:bodyPr>
          <a:lstStyle/>
          <a:p>
            <a:r>
              <a:rPr lang="en-US" sz="2400" smtClean="0">
                <a:solidFill>
                  <a:schemeClr val="accent6">
                    <a:lumMod val="75000"/>
                  </a:schemeClr>
                </a:solidFill>
                <a:latin typeface="+mn-lt"/>
              </a:rPr>
              <a:t>Classifier </a:t>
            </a:r>
            <a:r>
              <a:rPr lang="en-US" sz="2400" dirty="0" smtClean="0">
                <a:solidFill>
                  <a:schemeClr val="accent6">
                    <a:lumMod val="75000"/>
                  </a:schemeClr>
                </a:solidFill>
                <a:latin typeface="+mn-lt"/>
              </a:rPr>
              <a:t>looks for nearest mean </a:t>
            </a:r>
            <a:endParaRPr lang="en-US" sz="240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tr-TR"/>
              <a:t>Model Selection</a:t>
            </a:r>
          </a:p>
        </p:txBody>
      </p:sp>
      <p:sp>
        <p:nvSpPr>
          <p:cNvPr id="31" name="Slide Number Placeholder 4"/>
          <p:cNvSpPr>
            <a:spLocks noGrp="1"/>
          </p:cNvSpPr>
          <p:nvPr>
            <p:ph type="sldNum" sz="quarter" idx="12"/>
          </p:nvPr>
        </p:nvSpPr>
        <p:spPr/>
        <p:txBody>
          <a:bodyPr>
            <a:normAutofit fontScale="85000" lnSpcReduction="20000"/>
          </a:bodyPr>
          <a:lstStyle/>
          <a:p>
            <a:fld id="{F4480A13-7088-4BC0-900B-96D87967EDE9}" type="slidenum">
              <a:rPr lang="tr-TR"/>
              <a:pPr/>
              <a:t>22</a:t>
            </a:fld>
            <a:endParaRPr lang="tr-TR"/>
          </a:p>
        </p:txBody>
      </p:sp>
      <p:graphicFrame>
        <p:nvGraphicFramePr>
          <p:cNvPr id="232503" name="Group 55"/>
          <p:cNvGraphicFramePr>
            <a:graphicFrameLocks noGrp="1"/>
          </p:cNvGraphicFramePr>
          <p:nvPr>
            <p:ph sz="quarter" idx="1"/>
          </p:nvPr>
        </p:nvGraphicFramePr>
        <p:xfrm>
          <a:off x="323850" y="1773238"/>
          <a:ext cx="8569325" cy="2196465"/>
        </p:xfrm>
        <a:graphic>
          <a:graphicData uri="http://schemas.openxmlformats.org/drawingml/2006/table">
            <a:tbl>
              <a:tblPr/>
              <a:tblGrid>
                <a:gridCol w="3498850"/>
                <a:gridCol w="2549525"/>
                <a:gridCol w="2520950"/>
              </a:tblGrid>
              <a:tr h="4984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Assumption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Covariance matrix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No of parameters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815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0" u="none" strike="noStrike" cap="none" normalizeH="0" baseline="0" dirty="0" smtClean="0">
                          <a:ln>
                            <a:noFill/>
                          </a:ln>
                          <a:solidFill>
                            <a:schemeClr val="tx2"/>
                          </a:solidFill>
                          <a:effectLst/>
                          <a:latin typeface="+mj-lt"/>
                        </a:rPr>
                        <a:t>Shared, Hyperspheric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1" i="0" u="none" strike="noStrike" cap="none" normalizeH="0" baseline="0" dirty="0" smtClean="0">
                          <a:ln>
                            <a:noFill/>
                          </a:ln>
                          <a:solidFill>
                            <a:schemeClr val="tx2"/>
                          </a:solidFill>
                          <a:effectLst/>
                          <a:latin typeface="+mj-lt"/>
                        </a:rPr>
                        <a:t>S</a:t>
                      </a:r>
                      <a:r>
                        <a:rPr kumimoji="0" lang="tr-TR" sz="2000" b="0" i="1" u="none" strike="noStrike" cap="none" normalizeH="0" baseline="-25000" dirty="0" smtClean="0">
                          <a:ln>
                            <a:noFill/>
                          </a:ln>
                          <a:solidFill>
                            <a:schemeClr val="tx2"/>
                          </a:solidFill>
                          <a:effectLst/>
                          <a:latin typeface="+mj-lt"/>
                        </a:rPr>
                        <a:t>i</a:t>
                      </a:r>
                      <a:r>
                        <a:rPr kumimoji="0" lang="tr-TR" sz="2000" b="0" i="0" u="none" strike="noStrike" cap="none" normalizeH="0" baseline="0" dirty="0" smtClean="0">
                          <a:ln>
                            <a:noFill/>
                          </a:ln>
                          <a:solidFill>
                            <a:schemeClr val="tx2"/>
                          </a:solidFill>
                          <a:effectLst/>
                          <a:latin typeface="+mj-lt"/>
                        </a:rPr>
                        <a:t>=</a:t>
                      </a:r>
                      <a:r>
                        <a:rPr kumimoji="0" lang="tr-TR" sz="2000" b="1" i="0" u="none" strike="noStrike" cap="none" normalizeH="0" baseline="0" dirty="0" smtClean="0">
                          <a:ln>
                            <a:noFill/>
                          </a:ln>
                          <a:solidFill>
                            <a:schemeClr val="tx2"/>
                          </a:solidFill>
                          <a:effectLst/>
                          <a:latin typeface="+mj-lt"/>
                        </a:rPr>
                        <a:t>S</a:t>
                      </a:r>
                      <a:r>
                        <a:rPr kumimoji="0" lang="tr-TR" sz="2000" b="0" i="0" u="none" strike="noStrike" cap="none" normalizeH="0" baseline="0" dirty="0" smtClean="0">
                          <a:ln>
                            <a:noFill/>
                          </a:ln>
                          <a:solidFill>
                            <a:schemeClr val="tx2"/>
                          </a:solidFill>
                          <a:effectLst/>
                          <a:latin typeface="+mj-lt"/>
                        </a:rPr>
                        <a:t>=</a:t>
                      </a:r>
                      <a:r>
                        <a:rPr kumimoji="0" lang="tr-TR" sz="2000" b="0" i="1" u="none" strike="noStrike" cap="none" normalizeH="0" baseline="0" dirty="0" smtClean="0">
                          <a:ln>
                            <a:noFill/>
                          </a:ln>
                          <a:solidFill>
                            <a:schemeClr val="tx2"/>
                          </a:solidFill>
                          <a:effectLst/>
                          <a:latin typeface="+mj-lt"/>
                        </a:rPr>
                        <a:t>s</a:t>
                      </a:r>
                      <a:r>
                        <a:rPr kumimoji="0" lang="tr-TR" sz="2000" b="0" i="0" u="none" strike="noStrike" cap="none" normalizeH="0" baseline="30000" dirty="0" smtClean="0">
                          <a:ln>
                            <a:noFill/>
                          </a:ln>
                          <a:solidFill>
                            <a:schemeClr val="tx2"/>
                          </a:solidFill>
                          <a:effectLst/>
                          <a:latin typeface="+mj-lt"/>
                        </a:rPr>
                        <a:t>2</a:t>
                      </a:r>
                      <a:r>
                        <a:rPr kumimoji="0" lang="tr-TR" sz="2000" b="1" i="0" u="none" strike="noStrike" cap="none" normalizeH="0" baseline="0" dirty="0" smtClean="0">
                          <a:ln>
                            <a:noFill/>
                          </a:ln>
                          <a:solidFill>
                            <a:schemeClr val="tx2"/>
                          </a:solidFill>
                          <a:effectLst/>
                          <a:latin typeface="+mj-lt"/>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0" u="none" strike="noStrike" cap="none" normalizeH="0" baseline="0" dirty="0" smtClean="0">
                          <a:ln>
                            <a:noFill/>
                          </a:ln>
                          <a:solidFill>
                            <a:schemeClr val="tx2"/>
                          </a:solidFill>
                          <a:effectLst/>
                          <a:latin typeface="+mj-lt"/>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0" u="none" strike="noStrike" cap="none" normalizeH="0" baseline="0" dirty="0" smtClean="0">
                          <a:ln>
                            <a:noFill/>
                          </a:ln>
                          <a:solidFill>
                            <a:schemeClr val="tx2"/>
                          </a:solidFill>
                          <a:effectLst/>
                          <a:latin typeface="+mj-lt"/>
                        </a:rPr>
                        <a:t>Shared, Axis-aligned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1" i="0" u="none" strike="noStrike" cap="none" normalizeH="0" baseline="0" smtClean="0">
                          <a:ln>
                            <a:noFill/>
                          </a:ln>
                          <a:solidFill>
                            <a:schemeClr val="tx2"/>
                          </a:solidFill>
                          <a:effectLst/>
                          <a:latin typeface="+mj-lt"/>
                        </a:rPr>
                        <a:t>S</a:t>
                      </a:r>
                      <a:r>
                        <a:rPr kumimoji="0" lang="tr-TR" sz="2000" b="0" i="1" u="none" strike="noStrike" cap="none" normalizeH="0" baseline="-25000" smtClean="0">
                          <a:ln>
                            <a:noFill/>
                          </a:ln>
                          <a:solidFill>
                            <a:schemeClr val="tx2"/>
                          </a:solidFill>
                          <a:effectLst/>
                          <a:latin typeface="+mj-lt"/>
                        </a:rPr>
                        <a:t>i</a:t>
                      </a:r>
                      <a:r>
                        <a:rPr kumimoji="0" lang="tr-TR" sz="2000" b="0" i="0" u="none" strike="noStrike" cap="none" normalizeH="0" baseline="0" smtClean="0">
                          <a:ln>
                            <a:noFill/>
                          </a:ln>
                          <a:solidFill>
                            <a:schemeClr val="tx2"/>
                          </a:solidFill>
                          <a:effectLst/>
                          <a:latin typeface="+mj-lt"/>
                        </a:rPr>
                        <a:t>=</a:t>
                      </a:r>
                      <a:r>
                        <a:rPr kumimoji="0" lang="tr-TR" sz="2000" b="1" i="0" u="none" strike="noStrike" cap="none" normalizeH="0" baseline="0" smtClean="0">
                          <a:ln>
                            <a:noFill/>
                          </a:ln>
                          <a:solidFill>
                            <a:schemeClr val="tx2"/>
                          </a:solidFill>
                          <a:effectLst/>
                          <a:latin typeface="+mj-lt"/>
                        </a:rPr>
                        <a:t>S</a:t>
                      </a:r>
                      <a:r>
                        <a:rPr kumimoji="0" lang="tr-TR" sz="2000" b="0" i="0" u="none" strike="noStrike" cap="none" normalizeH="0" baseline="0" smtClean="0">
                          <a:ln>
                            <a:noFill/>
                          </a:ln>
                          <a:solidFill>
                            <a:schemeClr val="tx2"/>
                          </a:solidFill>
                          <a:effectLst/>
                          <a:latin typeface="+mj-lt"/>
                        </a:rPr>
                        <a:t>, with </a:t>
                      </a:r>
                      <a:r>
                        <a:rPr kumimoji="0" lang="tr-TR" sz="2000" b="0" i="1" u="none" strike="noStrike" cap="none" normalizeH="0" baseline="0" smtClean="0">
                          <a:ln>
                            <a:noFill/>
                          </a:ln>
                          <a:solidFill>
                            <a:schemeClr val="tx2"/>
                          </a:solidFill>
                          <a:effectLst/>
                          <a:latin typeface="+mj-lt"/>
                        </a:rPr>
                        <a:t>s</a:t>
                      </a:r>
                      <a:r>
                        <a:rPr kumimoji="0" lang="tr-TR" sz="2000" b="0" i="1" u="none" strike="noStrike" cap="none" normalizeH="0" baseline="-25000" smtClean="0">
                          <a:ln>
                            <a:noFill/>
                          </a:ln>
                          <a:solidFill>
                            <a:schemeClr val="tx2"/>
                          </a:solidFill>
                          <a:effectLst/>
                          <a:latin typeface="+mj-lt"/>
                        </a:rPr>
                        <a:t>ij</a:t>
                      </a:r>
                      <a:r>
                        <a:rPr kumimoji="0" lang="tr-TR" sz="2000" b="0" i="0" u="none" strike="noStrike" cap="none" normalizeH="0" baseline="0" smtClean="0">
                          <a:ln>
                            <a:noFill/>
                          </a:ln>
                          <a:solidFill>
                            <a:schemeClr val="tx2"/>
                          </a:solidFill>
                          <a:effectLst/>
                          <a:latin typeface="+mj-lt"/>
                        </a:rPr>
                        <a:t>=0</a:t>
                      </a:r>
                      <a:endParaRPr kumimoji="0" lang="tr-TR" sz="2000" b="1" i="0" u="none" strike="noStrike" cap="none" normalizeH="0" baseline="0" smtClean="0">
                        <a:ln>
                          <a:noFill/>
                        </a:ln>
                        <a:solidFill>
                          <a:schemeClr val="tx2"/>
                        </a:solidFill>
                        <a:effectLst/>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0" u="none" strike="noStrike" cap="none" normalizeH="0" baseline="0" dirty="0" smtClean="0">
                          <a:ln>
                            <a:noFill/>
                          </a:ln>
                          <a:solidFill>
                            <a:schemeClr val="tx2"/>
                          </a:solidFill>
                          <a:effectLst/>
                          <a:latin typeface="+mj-lt"/>
                        </a:rPr>
                        <a:t>Shared, Hyperellipsoidal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1" i="0" u="none" strike="noStrike" cap="none" normalizeH="0" baseline="0" smtClean="0">
                          <a:ln>
                            <a:noFill/>
                          </a:ln>
                          <a:solidFill>
                            <a:schemeClr val="tx2"/>
                          </a:solidFill>
                          <a:effectLst/>
                          <a:latin typeface="+mj-lt"/>
                        </a:rPr>
                        <a:t>S</a:t>
                      </a:r>
                      <a:r>
                        <a:rPr kumimoji="0" lang="tr-TR" sz="2000" b="0" i="1" u="none" strike="noStrike" cap="none" normalizeH="0" baseline="-25000" smtClean="0">
                          <a:ln>
                            <a:noFill/>
                          </a:ln>
                          <a:solidFill>
                            <a:schemeClr val="tx2"/>
                          </a:solidFill>
                          <a:effectLst/>
                          <a:latin typeface="+mj-lt"/>
                        </a:rPr>
                        <a:t>i</a:t>
                      </a:r>
                      <a:r>
                        <a:rPr kumimoji="0" lang="tr-TR" sz="2000" b="0" i="0" u="none" strike="noStrike" cap="none" normalizeH="0" baseline="0" smtClean="0">
                          <a:ln>
                            <a:noFill/>
                          </a:ln>
                          <a:solidFill>
                            <a:schemeClr val="tx2"/>
                          </a:solidFill>
                          <a:effectLst/>
                          <a:latin typeface="+mj-lt"/>
                        </a:rPr>
                        <a:t>=</a:t>
                      </a:r>
                      <a:r>
                        <a:rPr kumimoji="0" lang="tr-TR" sz="2000" b="1" i="0" u="none" strike="noStrike" cap="none" normalizeH="0" baseline="0" smtClean="0">
                          <a:ln>
                            <a:noFill/>
                          </a:ln>
                          <a:solidFill>
                            <a:schemeClr val="tx2"/>
                          </a:solidFill>
                          <a:effectLst/>
                          <a:latin typeface="+mj-lt"/>
                        </a:rPr>
                        <a: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d</a:t>
                      </a:r>
                      <a:r>
                        <a:rPr kumimoji="0" lang="tr-TR" sz="2000" b="0" i="0" u="none" strike="noStrike" cap="none" normalizeH="0" baseline="0" dirty="0" smtClean="0">
                          <a:ln>
                            <a:noFill/>
                          </a:ln>
                          <a:solidFill>
                            <a:schemeClr val="tx2"/>
                          </a:solidFill>
                          <a:effectLst/>
                          <a:latin typeface="+mj-lt"/>
                        </a:rPr>
                        <a:t>(</a:t>
                      </a:r>
                      <a:r>
                        <a:rPr kumimoji="0" lang="tr-TR" sz="2000" b="0" i="1" u="none" strike="noStrike" cap="none" normalizeH="0" baseline="0" dirty="0" smtClean="0">
                          <a:ln>
                            <a:noFill/>
                          </a:ln>
                          <a:solidFill>
                            <a:schemeClr val="tx2"/>
                          </a:solidFill>
                          <a:effectLst/>
                          <a:latin typeface="+mj-lt"/>
                        </a:rPr>
                        <a:t>d</a:t>
                      </a:r>
                      <a:r>
                        <a:rPr kumimoji="0" lang="tr-TR" sz="2000" b="0" i="0" u="none" strike="noStrike" cap="none" normalizeH="0" baseline="0" dirty="0" smtClean="0">
                          <a:ln>
                            <a:noFill/>
                          </a:ln>
                          <a:solidFill>
                            <a:schemeClr val="tx2"/>
                          </a:solidFill>
                          <a:effectLst/>
                          <a:latin typeface="+mj-lt"/>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063">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0" u="none" strike="noStrike" cap="none" normalizeH="0" baseline="0" dirty="0" smtClean="0">
                          <a:ln>
                            <a:noFill/>
                          </a:ln>
                          <a:solidFill>
                            <a:schemeClr val="tx2"/>
                          </a:solidFill>
                          <a:effectLst/>
                          <a:latin typeface="+mj-lt"/>
                        </a:rPr>
                        <a:t>Different, Hyperellipsoidal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1" i="0" u="none" strike="noStrike" cap="none" normalizeH="0" baseline="0" dirty="0" smtClean="0">
                          <a:ln>
                            <a:noFill/>
                          </a:ln>
                          <a:solidFill>
                            <a:schemeClr val="tx2"/>
                          </a:solidFill>
                          <a:effectLst/>
                          <a:latin typeface="+mj-lt"/>
                        </a:rPr>
                        <a:t>S</a:t>
                      </a:r>
                      <a:r>
                        <a:rPr kumimoji="0" lang="tr-TR" sz="2000" b="0" i="1" u="none" strike="noStrike" cap="none" normalizeH="0" baseline="-25000" dirty="0" smtClean="0">
                          <a:ln>
                            <a:noFill/>
                          </a:ln>
                          <a:solidFill>
                            <a:schemeClr val="tx2"/>
                          </a:solidFill>
                          <a:effectLst/>
                          <a:latin typeface="+mj-lt"/>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tr-TR" sz="2000" b="0" i="1" u="none" strike="noStrike" cap="none" normalizeH="0" baseline="0" dirty="0" smtClean="0">
                          <a:ln>
                            <a:noFill/>
                          </a:ln>
                          <a:solidFill>
                            <a:schemeClr val="tx2"/>
                          </a:solidFill>
                          <a:effectLst/>
                          <a:latin typeface="+mj-lt"/>
                        </a:rPr>
                        <a:t>K d</a:t>
                      </a:r>
                      <a:r>
                        <a:rPr kumimoji="0" lang="tr-TR" sz="2000" b="0" i="0" u="none" strike="noStrike" cap="none" normalizeH="0" baseline="0" dirty="0" smtClean="0">
                          <a:ln>
                            <a:noFill/>
                          </a:ln>
                          <a:solidFill>
                            <a:schemeClr val="tx2"/>
                          </a:solidFill>
                          <a:effectLst/>
                          <a:latin typeface="+mj-lt"/>
                        </a:rPr>
                        <a:t>(</a:t>
                      </a:r>
                      <a:r>
                        <a:rPr kumimoji="0" lang="tr-TR" sz="2000" b="0" i="1" u="none" strike="noStrike" cap="none" normalizeH="0" baseline="0" dirty="0" smtClean="0">
                          <a:ln>
                            <a:noFill/>
                          </a:ln>
                          <a:solidFill>
                            <a:schemeClr val="tx2"/>
                          </a:solidFill>
                          <a:effectLst/>
                          <a:latin typeface="+mj-lt"/>
                        </a:rPr>
                        <a:t>d</a:t>
                      </a:r>
                      <a:r>
                        <a:rPr kumimoji="0" lang="tr-TR" sz="2000" b="0" i="0" u="none" strike="noStrike" cap="none" normalizeH="0" baseline="0" dirty="0" smtClean="0">
                          <a:ln>
                            <a:noFill/>
                          </a:ln>
                          <a:solidFill>
                            <a:schemeClr val="tx2"/>
                          </a:solidFill>
                          <a:effectLst/>
                          <a:latin typeface="+mj-lt"/>
                        </a:rPr>
                        <a:t>+1)/2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2453" name="Rectangle 5"/>
          <p:cNvSpPr>
            <a:spLocks noGrp="1" noChangeArrowheads="1"/>
          </p:cNvSpPr>
          <p:nvPr>
            <p:ph type="body" idx="4294967295"/>
          </p:nvPr>
        </p:nvSpPr>
        <p:spPr>
          <a:xfrm>
            <a:off x="914400" y="2000250"/>
            <a:ext cx="8229600" cy="3886200"/>
          </a:xfrm>
        </p:spPr>
        <p:txBody>
          <a:bodyPr>
            <a:normAutofit fontScale="92500" lnSpcReduction="20000"/>
          </a:bodyPr>
          <a:lstStyle/>
          <a:p>
            <a:endParaRPr lang="tr-TR" dirty="0"/>
          </a:p>
          <a:p>
            <a:endParaRPr lang="tr-TR" dirty="0"/>
          </a:p>
          <a:p>
            <a:endParaRPr lang="tr-TR" dirty="0"/>
          </a:p>
          <a:p>
            <a:endParaRPr lang="tr-TR" dirty="0"/>
          </a:p>
          <a:p>
            <a:endParaRPr lang="tr-TR" dirty="0"/>
          </a:p>
          <a:p>
            <a:r>
              <a:rPr lang="tr-TR" dirty="0">
                <a:solidFill>
                  <a:schemeClr val="tx2"/>
                </a:solidFill>
                <a:latin typeface="+mj-lt"/>
              </a:rPr>
              <a:t>As we increase complexity (less restricted </a:t>
            </a:r>
            <a:r>
              <a:rPr lang="tr-TR" b="1" dirty="0">
                <a:solidFill>
                  <a:schemeClr val="tx2"/>
                </a:solidFill>
                <a:latin typeface="+mj-lt"/>
              </a:rPr>
              <a:t>S</a:t>
            </a:r>
            <a:r>
              <a:rPr lang="tr-TR" dirty="0">
                <a:solidFill>
                  <a:schemeClr val="tx2"/>
                </a:solidFill>
                <a:latin typeface="+mj-lt"/>
              </a:rPr>
              <a:t>), bias decreases and variance increases</a:t>
            </a:r>
          </a:p>
          <a:p>
            <a:r>
              <a:rPr lang="tr-TR" dirty="0">
                <a:solidFill>
                  <a:schemeClr val="tx2"/>
                </a:solidFill>
                <a:latin typeface="+mj-lt"/>
              </a:rPr>
              <a:t>Assume simple models (allow some bias) to control variance (regularization)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9CCC9F3-4B64-4209-ABA0-46275F2A6FEF}" type="slidenum">
              <a:rPr lang="tr-TR" smtClean="0"/>
              <a:pPr/>
              <a:t>23</a:t>
            </a:fld>
            <a:endParaRPr lang="tr-TR"/>
          </a:p>
        </p:txBody>
      </p:sp>
      <p:pic>
        <p:nvPicPr>
          <p:cNvPr id="435202" name="Picture 2"/>
          <p:cNvPicPr>
            <a:picLocks noChangeAspect="1" noChangeArrowheads="1"/>
          </p:cNvPicPr>
          <p:nvPr/>
        </p:nvPicPr>
        <p:blipFill>
          <a:blip r:embed="rId3" cstate="print"/>
          <a:srcRect/>
          <a:stretch>
            <a:fillRect/>
          </a:stretch>
        </p:blipFill>
        <p:spPr bwMode="auto">
          <a:xfrm>
            <a:off x="1571604" y="428604"/>
            <a:ext cx="6067425" cy="6086475"/>
          </a:xfrm>
          <a:prstGeom prst="rect">
            <a:avLst/>
          </a:prstGeom>
          <a:noFill/>
          <a:ln w="9525">
            <a:noFill/>
            <a:miter lim="800000"/>
            <a:headEnd/>
            <a:tailEnd/>
          </a:ln>
        </p:spPr>
      </p:pic>
      <p:sp>
        <p:nvSpPr>
          <p:cNvPr id="4" name="TextBox 3"/>
          <p:cNvSpPr txBox="1"/>
          <p:nvPr/>
        </p:nvSpPr>
        <p:spPr>
          <a:xfrm>
            <a:off x="4427984" y="428604"/>
            <a:ext cx="4176463" cy="1569660"/>
          </a:xfrm>
          <a:prstGeom prst="rect">
            <a:avLst/>
          </a:prstGeom>
          <a:noFill/>
        </p:spPr>
        <p:txBody>
          <a:bodyPr wrap="square" rtlCol="0">
            <a:spAutoFit/>
          </a:bodyPr>
          <a:lstStyle/>
          <a:p>
            <a:pPr algn="ctr"/>
            <a:r>
              <a:rPr lang="en-US" sz="2400" dirty="0" smtClean="0">
                <a:solidFill>
                  <a:schemeClr val="accent6">
                    <a:lumMod val="75000"/>
                  </a:schemeClr>
                </a:solidFill>
                <a:latin typeface="+mn-lt"/>
              </a:rPr>
              <a:t>Different cases of covariance matrices fitted to the same data lead to different decision boundaries</a:t>
            </a:r>
            <a:endParaRPr lang="en-US" sz="240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tr-TR" dirty="0"/>
              <a:t>Discrete Features</a:t>
            </a:r>
          </a:p>
        </p:txBody>
      </p:sp>
      <p:sp>
        <p:nvSpPr>
          <p:cNvPr id="10" name="Slide Number Placeholder 4"/>
          <p:cNvSpPr>
            <a:spLocks noGrp="1"/>
          </p:cNvSpPr>
          <p:nvPr>
            <p:ph type="sldNum" sz="quarter" idx="12"/>
          </p:nvPr>
        </p:nvSpPr>
        <p:spPr/>
        <p:txBody>
          <a:bodyPr>
            <a:normAutofit fontScale="85000" lnSpcReduction="20000"/>
          </a:bodyPr>
          <a:lstStyle/>
          <a:p>
            <a:fld id="{4AEA590A-4414-4CD3-8DB6-AAB08F2761A4}" type="slidenum">
              <a:rPr lang="tr-TR"/>
              <a:pPr/>
              <a:t>24</a:t>
            </a:fld>
            <a:endParaRPr lang="tr-TR"/>
          </a:p>
        </p:txBody>
      </p:sp>
      <p:graphicFrame>
        <p:nvGraphicFramePr>
          <p:cNvPr id="233488" name="Object 16"/>
          <p:cNvGraphicFramePr>
            <a:graphicFrameLocks noGrp="1" noChangeAspect="1"/>
          </p:cNvGraphicFramePr>
          <p:nvPr>
            <p:ph sz="quarter" idx="1"/>
          </p:nvPr>
        </p:nvGraphicFramePr>
        <p:xfrm>
          <a:off x="1115616" y="4437112"/>
          <a:ext cx="6242050" cy="1206500"/>
        </p:xfrm>
        <a:graphic>
          <a:graphicData uri="http://schemas.openxmlformats.org/presentationml/2006/ole">
            <mc:AlternateContent xmlns:mc="http://schemas.openxmlformats.org/markup-compatibility/2006">
              <mc:Choice xmlns:v="urn:schemas-microsoft-com:vml" Requires="v">
                <p:oleObj spid="_x0000_s233659" name="Equation" r:id="rId3" imgW="3022560" imgH="583920" progId="Equation.3">
                  <p:embed/>
                </p:oleObj>
              </mc:Choice>
              <mc:Fallback>
                <p:oleObj name="Equation" r:id="rId3" imgW="3022560" imgH="58392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4437112"/>
                        <a:ext cx="6242050" cy="120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3475" name="Rectangle 3"/>
          <p:cNvSpPr>
            <a:spLocks noGrp="1" noChangeArrowheads="1"/>
          </p:cNvSpPr>
          <p:nvPr>
            <p:ph type="body" idx="4294967295"/>
          </p:nvPr>
        </p:nvSpPr>
        <p:spPr>
          <a:xfrm>
            <a:off x="683568" y="1772816"/>
            <a:ext cx="8229600" cy="3886200"/>
          </a:xfrm>
        </p:spPr>
        <p:txBody>
          <a:bodyPr/>
          <a:lstStyle/>
          <a:p>
            <a:r>
              <a:rPr lang="tr-TR" dirty="0">
                <a:solidFill>
                  <a:schemeClr val="accent1"/>
                </a:solidFill>
                <a:latin typeface="+mj-lt"/>
              </a:rPr>
              <a:t>Binary </a:t>
            </a:r>
            <a:r>
              <a:rPr lang="tr-TR" dirty="0">
                <a:solidFill>
                  <a:schemeClr val="tx2"/>
                </a:solidFill>
                <a:latin typeface="+mj-lt"/>
              </a:rPr>
              <a:t>features:</a:t>
            </a:r>
          </a:p>
          <a:p>
            <a:pPr>
              <a:buFont typeface="Wingdings" pitchFamily="2" charset="2"/>
              <a:buNone/>
            </a:pPr>
            <a:r>
              <a:rPr lang="tr-TR" dirty="0">
                <a:solidFill>
                  <a:schemeClr val="tx2"/>
                </a:solidFill>
                <a:latin typeface="+mj-lt"/>
              </a:rPr>
              <a:t>		if </a:t>
            </a:r>
            <a:r>
              <a:rPr lang="tr-TR" i="1" dirty="0">
                <a:solidFill>
                  <a:schemeClr val="tx2"/>
                </a:solidFill>
                <a:latin typeface="+mj-lt"/>
              </a:rPr>
              <a:t>x</a:t>
            </a:r>
            <a:r>
              <a:rPr lang="tr-TR" i="1" baseline="-25000" dirty="0">
                <a:solidFill>
                  <a:schemeClr val="tx2"/>
                </a:solidFill>
                <a:latin typeface="+mj-lt"/>
              </a:rPr>
              <a:t>j</a:t>
            </a:r>
            <a:r>
              <a:rPr lang="tr-TR" dirty="0">
                <a:solidFill>
                  <a:schemeClr val="tx2"/>
                </a:solidFill>
                <a:latin typeface="+mj-lt"/>
              </a:rPr>
              <a:t> are independent (Naive Bayes’)</a:t>
            </a:r>
          </a:p>
          <a:p>
            <a:pPr>
              <a:buFont typeface="Wingdings" pitchFamily="2" charset="2"/>
              <a:buNone/>
            </a:pPr>
            <a:endParaRPr lang="tr-TR" dirty="0">
              <a:solidFill>
                <a:schemeClr val="tx2"/>
              </a:solidFill>
              <a:latin typeface="+mj-lt"/>
            </a:endParaRPr>
          </a:p>
          <a:p>
            <a:pPr>
              <a:buFont typeface="Wingdings" pitchFamily="2" charset="2"/>
              <a:buNone/>
            </a:pPr>
            <a:endParaRPr lang="tr-TR" dirty="0">
              <a:solidFill>
                <a:schemeClr val="tx2"/>
              </a:solidFill>
              <a:latin typeface="+mj-lt"/>
            </a:endParaRPr>
          </a:p>
          <a:p>
            <a:pPr>
              <a:buFont typeface="Wingdings" pitchFamily="2" charset="2"/>
              <a:buNone/>
            </a:pPr>
            <a:r>
              <a:rPr lang="tr-TR" dirty="0">
                <a:solidFill>
                  <a:schemeClr val="tx2"/>
                </a:solidFill>
                <a:latin typeface="+mj-lt"/>
              </a:rPr>
              <a:t>		the discriminant is linear</a:t>
            </a:r>
          </a:p>
          <a:p>
            <a:pPr>
              <a:buFont typeface="Wingdings" pitchFamily="2" charset="2"/>
              <a:buNone/>
            </a:pPr>
            <a:r>
              <a:rPr lang="tr-TR" dirty="0">
                <a:solidFill>
                  <a:schemeClr val="tx2"/>
                </a:solidFill>
                <a:latin typeface="+mj-lt"/>
              </a:rPr>
              <a:t> </a:t>
            </a:r>
          </a:p>
        </p:txBody>
      </p:sp>
      <p:graphicFrame>
        <p:nvGraphicFramePr>
          <p:cNvPr id="233483" name="Object 11"/>
          <p:cNvGraphicFramePr>
            <a:graphicFrameLocks noGrp="1" noChangeAspect="1"/>
          </p:cNvGraphicFramePr>
          <p:nvPr>
            <p:ph sz="half" idx="4294967295"/>
          </p:nvPr>
        </p:nvGraphicFramePr>
        <p:xfrm>
          <a:off x="3923928" y="1844824"/>
          <a:ext cx="2119313" cy="488950"/>
        </p:xfrm>
        <a:graphic>
          <a:graphicData uri="http://schemas.openxmlformats.org/presentationml/2006/ole">
            <mc:AlternateContent xmlns:mc="http://schemas.openxmlformats.org/markup-compatibility/2006">
              <mc:Choice xmlns:v="urn:schemas-microsoft-com:vml" Requires="v">
                <p:oleObj spid="_x0000_s233660" name="Equation" r:id="rId5" imgW="990360" imgH="228600" progId="Equation.3">
                  <p:embed/>
                </p:oleObj>
              </mc:Choice>
              <mc:Fallback>
                <p:oleObj name="Equation" r:id="rId5" imgW="990360" imgH="228600"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928" y="1844824"/>
                        <a:ext cx="2119313"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3485" name="Object 13"/>
          <p:cNvGraphicFramePr>
            <a:graphicFrameLocks noGrp="1" noChangeAspect="1"/>
          </p:cNvGraphicFramePr>
          <p:nvPr>
            <p:ph sz="half" idx="4294967295"/>
          </p:nvPr>
        </p:nvGraphicFramePr>
        <p:xfrm>
          <a:off x="2843808" y="2924944"/>
          <a:ext cx="3532188" cy="936625"/>
        </p:xfrm>
        <a:graphic>
          <a:graphicData uri="http://schemas.openxmlformats.org/presentationml/2006/ole">
            <mc:AlternateContent xmlns:mc="http://schemas.openxmlformats.org/markup-compatibility/2006">
              <mc:Choice xmlns:v="urn:schemas-microsoft-com:vml" Requires="v">
                <p:oleObj spid="_x0000_s233661" name="Equation" r:id="rId7" imgW="1676160" imgH="444240" progId="Equation.3">
                  <p:embed/>
                </p:oleObj>
              </mc:Choice>
              <mc:Fallback>
                <p:oleObj name="Equation" r:id="rId7" imgW="1676160" imgH="444240" progId="Equation.3">
                  <p:embed/>
                  <p:pic>
                    <p:nvPicPr>
                      <p:cNvPr id="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43808" y="2924944"/>
                        <a:ext cx="3532188"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3490" name="Object 18"/>
          <p:cNvGraphicFramePr>
            <a:graphicFrameLocks noGrp="1" noChangeAspect="1"/>
          </p:cNvGraphicFramePr>
          <p:nvPr>
            <p:ph sz="quarter" idx="4294967295"/>
          </p:nvPr>
        </p:nvGraphicFramePr>
        <p:xfrm>
          <a:off x="5220072" y="5589240"/>
          <a:ext cx="1685925" cy="1054100"/>
        </p:xfrm>
        <a:graphic>
          <a:graphicData uri="http://schemas.openxmlformats.org/presentationml/2006/ole">
            <mc:AlternateContent xmlns:mc="http://schemas.openxmlformats.org/markup-compatibility/2006">
              <mc:Choice xmlns:v="urn:schemas-microsoft-com:vml" Requires="v">
                <p:oleObj spid="_x0000_s233662" name="Equation" r:id="rId9" imgW="812520" imgH="507960" progId="Equation.3">
                  <p:embed/>
                </p:oleObj>
              </mc:Choice>
              <mc:Fallback>
                <p:oleObj name="Equation" r:id="rId9" imgW="812520" imgH="507960" progId="Equation.3">
                  <p:embed/>
                  <p:pic>
                    <p:nvPicPr>
                      <p:cNvPr id="0" name="Picture 1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0072" y="5589240"/>
                        <a:ext cx="1685925"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3482" name="Text Box 10"/>
          <p:cNvSpPr txBox="1">
            <a:spLocks noChangeArrowheads="1"/>
          </p:cNvSpPr>
          <p:nvPr/>
        </p:nvSpPr>
        <p:spPr bwMode="auto">
          <a:xfrm>
            <a:off x="1476375" y="5661025"/>
            <a:ext cx="2930033" cy="461665"/>
          </a:xfrm>
          <a:prstGeom prst="rect">
            <a:avLst/>
          </a:prstGeom>
          <a:noFill/>
          <a:ln w="9525">
            <a:noFill/>
            <a:miter lim="800000"/>
            <a:headEnd/>
            <a:tailEnd/>
          </a:ln>
          <a:effectLst/>
        </p:spPr>
        <p:txBody>
          <a:bodyPr wrap="none">
            <a:spAutoFit/>
          </a:bodyPr>
          <a:lstStyle/>
          <a:p>
            <a:r>
              <a:rPr lang="tr-TR" sz="2400" dirty="0">
                <a:solidFill>
                  <a:schemeClr val="tx2"/>
                </a:solidFill>
                <a:latin typeface="+mj-lt"/>
              </a:rPr>
              <a:t>Estimated parameters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r>
              <a:rPr lang="tr-TR" dirty="0"/>
              <a:t>Discrete Features</a:t>
            </a:r>
          </a:p>
        </p:txBody>
      </p:sp>
      <p:sp>
        <p:nvSpPr>
          <p:cNvPr id="7" name="Slide Number Placeholder 4"/>
          <p:cNvSpPr>
            <a:spLocks noGrp="1"/>
          </p:cNvSpPr>
          <p:nvPr>
            <p:ph type="sldNum" sz="quarter" idx="12"/>
          </p:nvPr>
        </p:nvSpPr>
        <p:spPr/>
        <p:txBody>
          <a:bodyPr>
            <a:normAutofit fontScale="85000" lnSpcReduction="20000"/>
          </a:bodyPr>
          <a:lstStyle/>
          <a:p>
            <a:fld id="{24827EAA-DCEE-44A3-9544-765A8D2C5AB4}" type="slidenum">
              <a:rPr lang="tr-TR"/>
              <a:pPr/>
              <a:t>25</a:t>
            </a:fld>
            <a:endParaRPr lang="tr-TR"/>
          </a:p>
        </p:txBody>
      </p:sp>
      <p:graphicFrame>
        <p:nvGraphicFramePr>
          <p:cNvPr id="234505" name="Object 9"/>
          <p:cNvGraphicFramePr>
            <a:graphicFrameLocks noGrp="1" noChangeAspect="1"/>
          </p:cNvGraphicFramePr>
          <p:nvPr>
            <p:ph sz="quarter" idx="1"/>
          </p:nvPr>
        </p:nvGraphicFramePr>
        <p:xfrm>
          <a:off x="1691680" y="2204864"/>
          <a:ext cx="4683125" cy="550862"/>
        </p:xfrm>
        <a:graphic>
          <a:graphicData uri="http://schemas.openxmlformats.org/presentationml/2006/ole">
            <mc:AlternateContent xmlns:mc="http://schemas.openxmlformats.org/markup-compatibility/2006">
              <mc:Choice xmlns:v="urn:schemas-microsoft-com:vml" Requires="v">
                <p:oleObj spid="_x0000_s234592" name="Equation" r:id="rId3" imgW="1942920" imgH="228600" progId="Equation.3">
                  <p:embed/>
                </p:oleObj>
              </mc:Choice>
              <mc:Fallback>
                <p:oleObj name="Equation" r:id="rId3" imgW="1942920" imgH="228600" progId="Equation.3">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1680" y="2204864"/>
                        <a:ext cx="4683125" cy="550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4499" name="Rectangle 3"/>
          <p:cNvSpPr>
            <a:spLocks noGrp="1" noChangeArrowheads="1"/>
          </p:cNvSpPr>
          <p:nvPr>
            <p:ph type="body" idx="4294967295"/>
          </p:nvPr>
        </p:nvSpPr>
        <p:spPr>
          <a:xfrm>
            <a:off x="611560" y="1628800"/>
            <a:ext cx="8229600" cy="3886200"/>
          </a:xfrm>
        </p:spPr>
        <p:txBody>
          <a:bodyPr/>
          <a:lstStyle/>
          <a:p>
            <a:r>
              <a:rPr lang="tr-TR" dirty="0">
                <a:solidFill>
                  <a:schemeClr val="accent1"/>
                </a:solidFill>
                <a:latin typeface="+mj-lt"/>
              </a:rPr>
              <a:t>Multinomial</a:t>
            </a:r>
            <a:r>
              <a:rPr lang="tr-TR" dirty="0">
                <a:solidFill>
                  <a:schemeClr val="tx2"/>
                </a:solidFill>
                <a:latin typeface="+mj-lt"/>
              </a:rPr>
              <a:t> (1-of-</a:t>
            </a:r>
            <a:r>
              <a:rPr lang="tr-TR" i="1" dirty="0">
                <a:solidFill>
                  <a:schemeClr val="tx2"/>
                </a:solidFill>
                <a:latin typeface="+mj-lt"/>
              </a:rPr>
              <a:t>n</a:t>
            </a:r>
            <a:r>
              <a:rPr lang="tr-TR" i="1" baseline="-25000" dirty="0">
                <a:solidFill>
                  <a:schemeClr val="tx2"/>
                </a:solidFill>
                <a:latin typeface="+mj-lt"/>
              </a:rPr>
              <a:t>j</a:t>
            </a:r>
            <a:r>
              <a:rPr lang="tr-TR" dirty="0">
                <a:solidFill>
                  <a:schemeClr val="tx2"/>
                </a:solidFill>
                <a:latin typeface="+mj-lt"/>
              </a:rPr>
              <a:t>) </a:t>
            </a:r>
            <a:r>
              <a:rPr lang="tr-TR" dirty="0">
                <a:solidFill>
                  <a:schemeClr val="accent1"/>
                </a:solidFill>
                <a:latin typeface="+mj-lt"/>
              </a:rPr>
              <a:t>features:</a:t>
            </a:r>
            <a:r>
              <a:rPr lang="tr-TR" dirty="0">
                <a:solidFill>
                  <a:schemeClr val="tx2"/>
                </a:solidFill>
                <a:latin typeface="+mj-lt"/>
              </a:rPr>
              <a:t> </a:t>
            </a:r>
            <a:r>
              <a:rPr lang="tr-TR" i="1" dirty="0">
                <a:solidFill>
                  <a:schemeClr val="tx2"/>
                </a:solidFill>
                <a:latin typeface="+mj-lt"/>
              </a:rPr>
              <a:t>x</a:t>
            </a:r>
            <a:r>
              <a:rPr lang="tr-TR" i="1" baseline="-25000" dirty="0">
                <a:solidFill>
                  <a:schemeClr val="tx2"/>
                </a:solidFill>
                <a:latin typeface="+mj-lt"/>
              </a:rPr>
              <a:t>j</a:t>
            </a:r>
            <a:r>
              <a:rPr lang="tr-TR" dirty="0">
                <a:solidFill>
                  <a:schemeClr val="tx2"/>
                </a:solidFill>
                <a:latin typeface="+mj-lt"/>
              </a:rPr>
              <a:t> </a:t>
            </a:r>
            <a:r>
              <a:rPr lang="en-US" dirty="0" smtClean="0">
                <a:solidFill>
                  <a:schemeClr val="tx2"/>
                </a:solidFill>
                <a:latin typeface="+mj-lt"/>
              </a:rPr>
              <a:t>in</a:t>
            </a:r>
            <a:r>
              <a:rPr lang="tr-TR" dirty="0" smtClean="0">
                <a:solidFill>
                  <a:schemeClr val="tx2"/>
                </a:solidFill>
                <a:latin typeface="+mj-lt"/>
              </a:rPr>
              <a:t> </a:t>
            </a:r>
            <a:r>
              <a:rPr lang="tr-TR" dirty="0">
                <a:solidFill>
                  <a:schemeClr val="tx2"/>
                </a:solidFill>
                <a:latin typeface="+mj-lt"/>
              </a:rPr>
              <a:t>{</a:t>
            </a:r>
            <a:r>
              <a:rPr lang="tr-TR" i="1" dirty="0">
                <a:solidFill>
                  <a:schemeClr val="tx2"/>
                </a:solidFill>
                <a:latin typeface="+mj-lt"/>
              </a:rPr>
              <a:t>v</a:t>
            </a:r>
            <a:r>
              <a:rPr lang="tr-TR" baseline="-25000" dirty="0">
                <a:solidFill>
                  <a:schemeClr val="tx2"/>
                </a:solidFill>
                <a:latin typeface="+mj-lt"/>
              </a:rPr>
              <a:t>1</a:t>
            </a:r>
            <a:r>
              <a:rPr lang="tr-TR" dirty="0">
                <a:solidFill>
                  <a:schemeClr val="tx2"/>
                </a:solidFill>
                <a:latin typeface="+mj-lt"/>
              </a:rPr>
              <a:t>, </a:t>
            </a:r>
            <a:r>
              <a:rPr lang="tr-TR" i="1" dirty="0">
                <a:solidFill>
                  <a:schemeClr val="tx2"/>
                </a:solidFill>
                <a:latin typeface="+mj-lt"/>
              </a:rPr>
              <a:t>v</a:t>
            </a:r>
            <a:r>
              <a:rPr lang="tr-TR" baseline="-25000" dirty="0">
                <a:solidFill>
                  <a:schemeClr val="tx2"/>
                </a:solidFill>
                <a:latin typeface="+mj-lt"/>
              </a:rPr>
              <a:t>2</a:t>
            </a:r>
            <a:r>
              <a:rPr lang="tr-TR" dirty="0">
                <a:solidFill>
                  <a:schemeClr val="tx2"/>
                </a:solidFill>
                <a:latin typeface="+mj-lt"/>
              </a:rPr>
              <a:t>,..., </a:t>
            </a:r>
            <a:r>
              <a:rPr lang="tr-TR" i="1" dirty="0">
                <a:solidFill>
                  <a:schemeClr val="tx2"/>
                </a:solidFill>
                <a:latin typeface="+mj-lt"/>
              </a:rPr>
              <a:t>v</a:t>
            </a:r>
            <a:r>
              <a:rPr lang="tr-TR" i="1" baseline="-25000" dirty="0">
                <a:solidFill>
                  <a:schemeClr val="tx2"/>
                </a:solidFill>
                <a:latin typeface="+mj-lt"/>
              </a:rPr>
              <a:t>n</a:t>
            </a:r>
            <a:r>
              <a:rPr lang="tr-TR" i="1" baseline="-50000" dirty="0">
                <a:solidFill>
                  <a:schemeClr val="tx2"/>
                </a:solidFill>
                <a:latin typeface="+mj-lt"/>
              </a:rPr>
              <a:t>j</a:t>
            </a:r>
            <a:r>
              <a:rPr lang="tr-TR" dirty="0">
                <a:solidFill>
                  <a:schemeClr val="tx2"/>
                </a:solidFill>
                <a:latin typeface="+mj-lt"/>
              </a:rPr>
              <a:t>}</a:t>
            </a:r>
          </a:p>
          <a:p>
            <a:pPr>
              <a:buFont typeface="Wingdings" pitchFamily="2" charset="2"/>
              <a:buNone/>
            </a:pPr>
            <a:endParaRPr lang="en-US" dirty="0" smtClean="0">
              <a:solidFill>
                <a:schemeClr val="tx2"/>
              </a:solidFill>
              <a:latin typeface="+mj-lt"/>
            </a:endParaRPr>
          </a:p>
          <a:p>
            <a:pPr>
              <a:buFont typeface="Wingdings" pitchFamily="2" charset="2"/>
              <a:buNone/>
            </a:pPr>
            <a:r>
              <a:rPr lang="en-US" dirty="0">
                <a:solidFill>
                  <a:schemeClr val="tx2"/>
                </a:solidFill>
                <a:latin typeface="+mj-lt"/>
              </a:rPr>
              <a:t>	</a:t>
            </a:r>
            <a:r>
              <a:rPr lang="en-US" dirty="0" smtClean="0">
                <a:solidFill>
                  <a:schemeClr val="tx2"/>
                </a:solidFill>
                <a:latin typeface="+mj-lt"/>
              </a:rPr>
              <a:t>            </a:t>
            </a:r>
            <a:r>
              <a:rPr lang="en-US" dirty="0" smtClean="0">
                <a:solidFill>
                  <a:schemeClr val="accent6">
                    <a:lumMod val="75000"/>
                  </a:schemeClr>
                </a:solidFill>
                <a:latin typeface="+mj-lt"/>
              </a:rPr>
              <a:t>where </a:t>
            </a:r>
            <a:r>
              <a:rPr lang="en-US" i="1" dirty="0" err="1" smtClean="0">
                <a:solidFill>
                  <a:schemeClr val="accent6">
                    <a:lumMod val="75000"/>
                  </a:schemeClr>
                </a:solidFill>
                <a:latin typeface="+mj-lt"/>
              </a:rPr>
              <a:t>z</a:t>
            </a:r>
            <a:r>
              <a:rPr lang="en-US" i="1" baseline="-25000" dirty="0" err="1" smtClean="0">
                <a:solidFill>
                  <a:schemeClr val="accent6">
                    <a:lumMod val="75000"/>
                  </a:schemeClr>
                </a:solidFill>
                <a:latin typeface="+mj-lt"/>
              </a:rPr>
              <a:t>jk</a:t>
            </a:r>
            <a:r>
              <a:rPr lang="en-US" dirty="0" smtClean="0">
                <a:solidFill>
                  <a:schemeClr val="accent6">
                    <a:lumMod val="75000"/>
                  </a:schemeClr>
                </a:solidFill>
                <a:latin typeface="+mj-lt"/>
              </a:rPr>
              <a:t> = 1 if </a:t>
            </a:r>
            <a:r>
              <a:rPr lang="en-US" i="1" dirty="0" err="1" smtClean="0">
                <a:solidFill>
                  <a:schemeClr val="accent6">
                    <a:lumMod val="75000"/>
                  </a:schemeClr>
                </a:solidFill>
                <a:latin typeface="+mj-lt"/>
              </a:rPr>
              <a:t>x</a:t>
            </a:r>
            <a:r>
              <a:rPr lang="en-US" i="1" baseline="-25000" dirty="0" err="1" smtClean="0">
                <a:solidFill>
                  <a:schemeClr val="accent6">
                    <a:lumMod val="75000"/>
                  </a:schemeClr>
                </a:solidFill>
                <a:latin typeface="+mj-lt"/>
              </a:rPr>
              <a:t>j</a:t>
            </a:r>
            <a:r>
              <a:rPr lang="en-US" i="1" dirty="0" smtClean="0">
                <a:solidFill>
                  <a:schemeClr val="accent6">
                    <a:lumMod val="75000"/>
                  </a:schemeClr>
                </a:solidFill>
                <a:latin typeface="+mj-lt"/>
              </a:rPr>
              <a:t> = </a:t>
            </a:r>
            <a:r>
              <a:rPr lang="en-US" i="1" dirty="0" err="1" smtClean="0">
                <a:solidFill>
                  <a:schemeClr val="accent6">
                    <a:lumMod val="75000"/>
                  </a:schemeClr>
                </a:solidFill>
                <a:latin typeface="+mj-lt"/>
              </a:rPr>
              <a:t>v</a:t>
            </a:r>
            <a:r>
              <a:rPr lang="en-US" i="1" baseline="-25000" dirty="0" err="1" smtClean="0">
                <a:solidFill>
                  <a:schemeClr val="accent6">
                    <a:lumMod val="75000"/>
                  </a:schemeClr>
                </a:solidFill>
                <a:latin typeface="+mj-lt"/>
              </a:rPr>
              <a:t>k</a:t>
            </a:r>
            <a:r>
              <a:rPr lang="en-US" dirty="0">
                <a:solidFill>
                  <a:schemeClr val="accent6">
                    <a:lumMod val="75000"/>
                  </a:schemeClr>
                </a:solidFill>
                <a:latin typeface="+mj-lt"/>
              </a:rPr>
              <a:t> </a:t>
            </a:r>
            <a:r>
              <a:rPr lang="en-US" dirty="0" smtClean="0">
                <a:solidFill>
                  <a:schemeClr val="accent6">
                    <a:lumMod val="75000"/>
                  </a:schemeClr>
                </a:solidFill>
                <a:latin typeface="+mj-lt"/>
              </a:rPr>
              <a:t>; or 0 otherwise</a:t>
            </a:r>
            <a:endParaRPr lang="tr-TR" dirty="0">
              <a:solidFill>
                <a:schemeClr val="accent6">
                  <a:lumMod val="75000"/>
                </a:schemeClr>
              </a:solidFill>
              <a:latin typeface="+mj-lt"/>
            </a:endParaRPr>
          </a:p>
          <a:p>
            <a:pPr>
              <a:buFont typeface="Wingdings" pitchFamily="2" charset="2"/>
              <a:buNone/>
            </a:pPr>
            <a:r>
              <a:rPr lang="tr-TR" dirty="0">
                <a:solidFill>
                  <a:schemeClr val="tx2"/>
                </a:solidFill>
                <a:latin typeface="+mj-lt"/>
              </a:rPr>
              <a:t>	</a:t>
            </a:r>
            <a:r>
              <a:rPr lang="tr-TR" dirty="0" smtClean="0">
                <a:solidFill>
                  <a:schemeClr val="tx2"/>
                </a:solidFill>
                <a:latin typeface="+mj-lt"/>
              </a:rPr>
              <a:t>if </a:t>
            </a:r>
            <a:r>
              <a:rPr lang="tr-TR" i="1" dirty="0">
                <a:solidFill>
                  <a:schemeClr val="tx2"/>
                </a:solidFill>
                <a:latin typeface="+mj-lt"/>
              </a:rPr>
              <a:t>x</a:t>
            </a:r>
            <a:r>
              <a:rPr lang="tr-TR" i="1" baseline="-25000" dirty="0">
                <a:solidFill>
                  <a:schemeClr val="tx2"/>
                </a:solidFill>
                <a:latin typeface="+mj-lt"/>
              </a:rPr>
              <a:t>j</a:t>
            </a:r>
            <a:r>
              <a:rPr lang="tr-TR" dirty="0">
                <a:solidFill>
                  <a:schemeClr val="tx2"/>
                </a:solidFill>
                <a:latin typeface="+mj-lt"/>
              </a:rPr>
              <a:t> are independent</a:t>
            </a:r>
          </a:p>
          <a:p>
            <a:pPr>
              <a:buFont typeface="Wingdings" pitchFamily="2" charset="2"/>
              <a:buNone/>
            </a:pPr>
            <a:endParaRPr lang="tr-TR" dirty="0">
              <a:solidFill>
                <a:schemeClr val="tx2"/>
              </a:solidFill>
              <a:latin typeface="+mj-lt"/>
            </a:endParaRPr>
          </a:p>
          <a:p>
            <a:pPr>
              <a:buFont typeface="Wingdings" pitchFamily="2" charset="2"/>
              <a:buNone/>
            </a:pPr>
            <a:endParaRPr lang="tr-TR" dirty="0">
              <a:solidFill>
                <a:schemeClr val="tx2"/>
              </a:solidFill>
              <a:latin typeface="+mj-lt"/>
            </a:endParaRPr>
          </a:p>
        </p:txBody>
      </p:sp>
      <p:graphicFrame>
        <p:nvGraphicFramePr>
          <p:cNvPr id="234507" name="Object 11"/>
          <p:cNvGraphicFramePr>
            <a:graphicFrameLocks noGrp="1" noChangeAspect="1"/>
          </p:cNvGraphicFramePr>
          <p:nvPr>
            <p:ph sz="quarter" idx="4294967295"/>
            <p:extLst>
              <p:ext uri="{D42A27DB-BD31-4B8C-83A1-F6EECF244321}">
                <p14:modId xmlns:p14="http://schemas.microsoft.com/office/powerpoint/2010/main" val="67966750"/>
              </p:ext>
            </p:extLst>
          </p:nvPr>
        </p:nvGraphicFramePr>
        <p:xfrm>
          <a:off x="2051720" y="3573016"/>
          <a:ext cx="4549775" cy="2708275"/>
        </p:xfrm>
        <a:graphic>
          <a:graphicData uri="http://schemas.openxmlformats.org/presentationml/2006/ole">
            <mc:AlternateContent xmlns:mc="http://schemas.openxmlformats.org/markup-compatibility/2006">
              <mc:Choice xmlns:v="urn:schemas-microsoft-com:vml" Requires="v">
                <p:oleObj spid="_x0000_s234593" name="Equation" r:id="rId5" imgW="2133360" imgH="1269720" progId="Equation.3">
                  <p:embed/>
                </p:oleObj>
              </mc:Choice>
              <mc:Fallback>
                <p:oleObj name="Equation" r:id="rId5" imgW="2133360" imgH="1269720" progId="Equation.3">
                  <p:embed/>
                  <p:pic>
                    <p:nvPicPr>
                      <p:cNvPr id="0"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1720" y="3573016"/>
                        <a:ext cx="4549775" cy="270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tr-TR"/>
              <a:t>Multivariate Regression</a:t>
            </a:r>
          </a:p>
        </p:txBody>
      </p:sp>
      <p:sp>
        <p:nvSpPr>
          <p:cNvPr id="7" name="Slide Number Placeholder 4"/>
          <p:cNvSpPr>
            <a:spLocks noGrp="1"/>
          </p:cNvSpPr>
          <p:nvPr>
            <p:ph type="sldNum" sz="quarter" idx="12"/>
          </p:nvPr>
        </p:nvSpPr>
        <p:spPr/>
        <p:txBody>
          <a:bodyPr>
            <a:normAutofit fontScale="85000" lnSpcReduction="20000"/>
          </a:bodyPr>
          <a:lstStyle/>
          <a:p>
            <a:fld id="{5E99229D-2240-4590-86F3-B438EB8F8B34}" type="slidenum">
              <a:rPr lang="tr-TR">
                <a:latin typeface="+mj-lt"/>
              </a:rPr>
              <a:pPr/>
              <a:t>26</a:t>
            </a:fld>
            <a:endParaRPr lang="tr-TR">
              <a:latin typeface="+mj-lt"/>
            </a:endParaRPr>
          </a:p>
        </p:txBody>
      </p:sp>
      <p:graphicFrame>
        <p:nvGraphicFramePr>
          <p:cNvPr id="235529" name="Object 9"/>
          <p:cNvGraphicFramePr>
            <a:graphicFrameLocks noGrp="1" noChangeAspect="1"/>
          </p:cNvGraphicFramePr>
          <p:nvPr>
            <p:ph sz="quarter" idx="1"/>
          </p:nvPr>
        </p:nvGraphicFramePr>
        <p:xfrm>
          <a:off x="1691680" y="1700809"/>
          <a:ext cx="4887912" cy="648072"/>
        </p:xfrm>
        <a:graphic>
          <a:graphicData uri="http://schemas.openxmlformats.org/presentationml/2006/ole">
            <mc:AlternateContent xmlns:mc="http://schemas.openxmlformats.org/markup-compatibility/2006">
              <mc:Choice xmlns:v="urn:schemas-microsoft-com:vml" Requires="v">
                <p:oleObj spid="_x0000_s235616" name="Equation" r:id="rId4" imgW="1650960" imgH="241200" progId="Equation.3">
                  <p:embed/>
                </p:oleObj>
              </mc:Choice>
              <mc:Fallback>
                <p:oleObj name="Equation" r:id="rId4" imgW="1650960" imgH="241200" progId="Equation.3">
                  <p:embed/>
                  <p:pic>
                    <p:nvPicPr>
                      <p:cNvPr id="0"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700809"/>
                        <a:ext cx="4887912"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23" name="Rectangle 3"/>
          <p:cNvSpPr>
            <a:spLocks noGrp="1" noChangeArrowheads="1"/>
          </p:cNvSpPr>
          <p:nvPr>
            <p:ph type="body" idx="4294967295"/>
          </p:nvPr>
        </p:nvSpPr>
        <p:spPr>
          <a:xfrm>
            <a:off x="467544" y="2420888"/>
            <a:ext cx="8229600" cy="3960440"/>
          </a:xfrm>
        </p:spPr>
        <p:txBody>
          <a:bodyPr>
            <a:normAutofit lnSpcReduction="10000"/>
          </a:bodyPr>
          <a:lstStyle/>
          <a:p>
            <a:pPr>
              <a:lnSpc>
                <a:spcPct val="90000"/>
              </a:lnSpc>
              <a:buNone/>
            </a:pPr>
            <a:r>
              <a:rPr lang="tr-TR" dirty="0" smtClean="0">
                <a:solidFill>
                  <a:schemeClr val="tx2"/>
                </a:solidFill>
                <a:latin typeface="+mj-lt"/>
              </a:rPr>
              <a:t>Multivariate </a:t>
            </a:r>
            <a:r>
              <a:rPr lang="tr-TR" dirty="0">
                <a:solidFill>
                  <a:schemeClr val="tx2"/>
                </a:solidFill>
                <a:latin typeface="+mj-lt"/>
              </a:rPr>
              <a:t>linear model</a:t>
            </a:r>
          </a:p>
          <a:p>
            <a:pPr>
              <a:lnSpc>
                <a:spcPct val="90000"/>
              </a:lnSpc>
            </a:pPr>
            <a:endParaRPr lang="tr-TR" sz="2000" dirty="0">
              <a:solidFill>
                <a:schemeClr val="tx2"/>
              </a:solidFill>
              <a:latin typeface="+mj-lt"/>
            </a:endParaRPr>
          </a:p>
          <a:p>
            <a:pPr>
              <a:lnSpc>
                <a:spcPct val="90000"/>
              </a:lnSpc>
            </a:pPr>
            <a:endParaRPr lang="tr-TR" sz="2000" dirty="0">
              <a:solidFill>
                <a:schemeClr val="tx2"/>
              </a:solidFill>
              <a:latin typeface="+mj-lt"/>
            </a:endParaRPr>
          </a:p>
          <a:p>
            <a:pPr>
              <a:lnSpc>
                <a:spcPct val="90000"/>
              </a:lnSpc>
            </a:pPr>
            <a:endParaRPr lang="tr-TR" sz="2000" dirty="0">
              <a:solidFill>
                <a:schemeClr val="tx2"/>
              </a:solidFill>
              <a:latin typeface="+mj-lt"/>
            </a:endParaRPr>
          </a:p>
          <a:p>
            <a:pPr>
              <a:lnSpc>
                <a:spcPct val="90000"/>
              </a:lnSpc>
            </a:pPr>
            <a:endParaRPr lang="tr-TR" sz="2000" dirty="0">
              <a:solidFill>
                <a:schemeClr val="tx2"/>
              </a:solidFill>
              <a:latin typeface="+mj-lt"/>
            </a:endParaRPr>
          </a:p>
          <a:p>
            <a:pPr>
              <a:lnSpc>
                <a:spcPct val="90000"/>
              </a:lnSpc>
              <a:buNone/>
            </a:pPr>
            <a:r>
              <a:rPr lang="tr-TR" dirty="0">
                <a:solidFill>
                  <a:schemeClr val="tx2"/>
                </a:solidFill>
                <a:latin typeface="+mj-lt"/>
              </a:rPr>
              <a:t>Multivariate polynomial model: </a:t>
            </a:r>
          </a:p>
          <a:p>
            <a:pPr>
              <a:lnSpc>
                <a:spcPct val="90000"/>
              </a:lnSpc>
              <a:buFont typeface="Wingdings" pitchFamily="2" charset="2"/>
              <a:buNone/>
            </a:pPr>
            <a:r>
              <a:rPr lang="tr-TR" sz="2000" dirty="0">
                <a:solidFill>
                  <a:schemeClr val="tx2"/>
                </a:solidFill>
                <a:latin typeface="+mj-lt"/>
              </a:rPr>
              <a:t>		</a:t>
            </a:r>
            <a:r>
              <a:rPr lang="tr-TR" sz="2400" dirty="0">
                <a:solidFill>
                  <a:schemeClr val="tx2"/>
                </a:solidFill>
                <a:latin typeface="+mj-lt"/>
              </a:rPr>
              <a:t>Define new higher-order variables </a:t>
            </a:r>
          </a:p>
          <a:p>
            <a:pPr>
              <a:lnSpc>
                <a:spcPct val="90000"/>
              </a:lnSpc>
              <a:buFont typeface="Wingdings" pitchFamily="2" charset="2"/>
              <a:buNone/>
            </a:pPr>
            <a:r>
              <a:rPr lang="tr-TR" sz="2400" dirty="0">
                <a:solidFill>
                  <a:schemeClr val="tx2"/>
                </a:solidFill>
                <a:latin typeface="+mj-lt"/>
              </a:rPr>
              <a:t>			</a:t>
            </a:r>
            <a:r>
              <a:rPr lang="tr-TR" sz="2400" i="1" dirty="0">
                <a:solidFill>
                  <a:schemeClr val="tx2"/>
                </a:solidFill>
                <a:latin typeface="+mj-lt"/>
              </a:rPr>
              <a:t>z</a:t>
            </a:r>
            <a:r>
              <a:rPr lang="tr-TR" sz="2400" baseline="-25000" dirty="0">
                <a:solidFill>
                  <a:schemeClr val="tx2"/>
                </a:solidFill>
                <a:latin typeface="+mj-lt"/>
              </a:rPr>
              <a:t>1</a:t>
            </a:r>
            <a:r>
              <a:rPr lang="tr-TR" sz="2400" dirty="0">
                <a:solidFill>
                  <a:schemeClr val="tx2"/>
                </a:solidFill>
                <a:latin typeface="+mj-lt"/>
              </a:rPr>
              <a:t>=</a:t>
            </a:r>
            <a:r>
              <a:rPr lang="tr-TR" sz="2400" i="1" dirty="0">
                <a:solidFill>
                  <a:schemeClr val="tx2"/>
                </a:solidFill>
                <a:latin typeface="+mj-lt"/>
              </a:rPr>
              <a:t>x</a:t>
            </a:r>
            <a:r>
              <a:rPr lang="tr-TR" sz="2400" baseline="-25000" dirty="0">
                <a:solidFill>
                  <a:schemeClr val="tx2"/>
                </a:solidFill>
                <a:latin typeface="+mj-lt"/>
              </a:rPr>
              <a:t>1</a:t>
            </a:r>
            <a:r>
              <a:rPr lang="tr-TR" sz="2400" dirty="0">
                <a:solidFill>
                  <a:schemeClr val="tx2"/>
                </a:solidFill>
                <a:latin typeface="+mj-lt"/>
              </a:rPr>
              <a:t>, </a:t>
            </a:r>
            <a:r>
              <a:rPr lang="tr-TR" sz="2400" i="1" dirty="0">
                <a:solidFill>
                  <a:schemeClr val="tx2"/>
                </a:solidFill>
                <a:latin typeface="+mj-lt"/>
              </a:rPr>
              <a:t>z</a:t>
            </a:r>
            <a:r>
              <a:rPr lang="tr-TR" sz="2400" baseline="-25000" dirty="0">
                <a:solidFill>
                  <a:schemeClr val="tx2"/>
                </a:solidFill>
                <a:latin typeface="+mj-lt"/>
              </a:rPr>
              <a:t>2</a:t>
            </a:r>
            <a:r>
              <a:rPr lang="tr-TR" sz="2400" dirty="0">
                <a:solidFill>
                  <a:schemeClr val="tx2"/>
                </a:solidFill>
                <a:latin typeface="+mj-lt"/>
              </a:rPr>
              <a:t>=</a:t>
            </a:r>
            <a:r>
              <a:rPr lang="tr-TR" sz="2400" i="1" dirty="0">
                <a:solidFill>
                  <a:schemeClr val="tx2"/>
                </a:solidFill>
                <a:latin typeface="+mj-lt"/>
              </a:rPr>
              <a:t>x</a:t>
            </a:r>
            <a:r>
              <a:rPr lang="tr-TR" sz="2400" baseline="-25000" dirty="0">
                <a:solidFill>
                  <a:schemeClr val="tx2"/>
                </a:solidFill>
                <a:latin typeface="+mj-lt"/>
              </a:rPr>
              <a:t>2</a:t>
            </a:r>
            <a:r>
              <a:rPr lang="tr-TR" sz="2400" dirty="0">
                <a:solidFill>
                  <a:schemeClr val="tx2"/>
                </a:solidFill>
                <a:latin typeface="+mj-lt"/>
              </a:rPr>
              <a:t>, </a:t>
            </a:r>
            <a:r>
              <a:rPr lang="tr-TR" sz="2400" i="1" dirty="0">
                <a:solidFill>
                  <a:schemeClr val="tx2"/>
                </a:solidFill>
                <a:latin typeface="+mj-lt"/>
              </a:rPr>
              <a:t>z</a:t>
            </a:r>
            <a:r>
              <a:rPr lang="tr-TR" sz="2400" baseline="-25000" dirty="0">
                <a:solidFill>
                  <a:schemeClr val="tx2"/>
                </a:solidFill>
                <a:latin typeface="+mj-lt"/>
              </a:rPr>
              <a:t>3</a:t>
            </a:r>
            <a:r>
              <a:rPr lang="tr-TR" sz="2400" dirty="0">
                <a:solidFill>
                  <a:schemeClr val="tx2"/>
                </a:solidFill>
                <a:latin typeface="+mj-lt"/>
              </a:rPr>
              <a:t>=</a:t>
            </a:r>
            <a:r>
              <a:rPr lang="tr-TR" sz="2400" i="1" dirty="0">
                <a:solidFill>
                  <a:schemeClr val="tx2"/>
                </a:solidFill>
                <a:latin typeface="+mj-lt"/>
              </a:rPr>
              <a:t>x</a:t>
            </a:r>
            <a:r>
              <a:rPr lang="tr-TR" sz="2400" baseline="-25000" dirty="0">
                <a:solidFill>
                  <a:schemeClr val="tx2"/>
                </a:solidFill>
                <a:latin typeface="+mj-lt"/>
              </a:rPr>
              <a:t>1</a:t>
            </a:r>
            <a:r>
              <a:rPr lang="tr-TR" sz="2400" baseline="30000" dirty="0">
                <a:solidFill>
                  <a:schemeClr val="tx2"/>
                </a:solidFill>
                <a:latin typeface="+mj-lt"/>
              </a:rPr>
              <a:t>2</a:t>
            </a:r>
            <a:r>
              <a:rPr lang="tr-TR" sz="2400" dirty="0">
                <a:solidFill>
                  <a:schemeClr val="tx2"/>
                </a:solidFill>
                <a:latin typeface="+mj-lt"/>
              </a:rPr>
              <a:t>, </a:t>
            </a:r>
            <a:r>
              <a:rPr lang="tr-TR" sz="2400" i="1" dirty="0">
                <a:solidFill>
                  <a:schemeClr val="tx2"/>
                </a:solidFill>
                <a:latin typeface="+mj-lt"/>
              </a:rPr>
              <a:t>z</a:t>
            </a:r>
            <a:r>
              <a:rPr lang="tr-TR" sz="2400" baseline="-25000" dirty="0">
                <a:solidFill>
                  <a:schemeClr val="tx2"/>
                </a:solidFill>
                <a:latin typeface="+mj-lt"/>
              </a:rPr>
              <a:t>4</a:t>
            </a:r>
            <a:r>
              <a:rPr lang="tr-TR" sz="2400" dirty="0">
                <a:solidFill>
                  <a:schemeClr val="tx2"/>
                </a:solidFill>
                <a:latin typeface="+mj-lt"/>
              </a:rPr>
              <a:t>=</a:t>
            </a:r>
            <a:r>
              <a:rPr lang="tr-TR" sz="2400" i="1" dirty="0">
                <a:solidFill>
                  <a:schemeClr val="tx2"/>
                </a:solidFill>
                <a:latin typeface="+mj-lt"/>
              </a:rPr>
              <a:t>x</a:t>
            </a:r>
            <a:r>
              <a:rPr lang="tr-TR" sz="2400" baseline="-25000" dirty="0">
                <a:solidFill>
                  <a:schemeClr val="tx2"/>
                </a:solidFill>
                <a:latin typeface="+mj-lt"/>
              </a:rPr>
              <a:t>2</a:t>
            </a:r>
            <a:r>
              <a:rPr lang="tr-TR" sz="2400" baseline="30000" dirty="0">
                <a:solidFill>
                  <a:schemeClr val="tx2"/>
                </a:solidFill>
                <a:latin typeface="+mj-lt"/>
              </a:rPr>
              <a:t>2</a:t>
            </a:r>
            <a:r>
              <a:rPr lang="tr-TR" sz="2400" dirty="0">
                <a:solidFill>
                  <a:schemeClr val="tx2"/>
                </a:solidFill>
                <a:latin typeface="+mj-lt"/>
              </a:rPr>
              <a:t>, </a:t>
            </a:r>
            <a:r>
              <a:rPr lang="tr-TR" sz="2400" i="1" dirty="0">
                <a:solidFill>
                  <a:schemeClr val="tx2"/>
                </a:solidFill>
                <a:latin typeface="+mj-lt"/>
              </a:rPr>
              <a:t>z</a:t>
            </a:r>
            <a:r>
              <a:rPr lang="tr-TR" sz="2400" baseline="-25000" dirty="0">
                <a:solidFill>
                  <a:schemeClr val="tx2"/>
                </a:solidFill>
                <a:latin typeface="+mj-lt"/>
              </a:rPr>
              <a:t>5</a:t>
            </a:r>
            <a:r>
              <a:rPr lang="tr-TR" sz="2400" dirty="0">
                <a:solidFill>
                  <a:schemeClr val="tx2"/>
                </a:solidFill>
                <a:latin typeface="+mj-lt"/>
              </a:rPr>
              <a:t>=</a:t>
            </a:r>
            <a:r>
              <a:rPr lang="tr-TR" sz="2400" i="1" dirty="0">
                <a:solidFill>
                  <a:schemeClr val="tx2"/>
                </a:solidFill>
                <a:latin typeface="+mj-lt"/>
              </a:rPr>
              <a:t>x</a:t>
            </a:r>
            <a:r>
              <a:rPr lang="tr-TR" sz="2400" baseline="-25000" dirty="0">
                <a:solidFill>
                  <a:schemeClr val="tx2"/>
                </a:solidFill>
                <a:latin typeface="+mj-lt"/>
              </a:rPr>
              <a:t>1</a:t>
            </a:r>
            <a:r>
              <a:rPr lang="tr-TR" sz="2400" i="1" dirty="0">
                <a:solidFill>
                  <a:schemeClr val="tx2"/>
                </a:solidFill>
                <a:latin typeface="+mj-lt"/>
              </a:rPr>
              <a:t>x</a:t>
            </a:r>
            <a:r>
              <a:rPr lang="tr-TR" sz="2400" baseline="-25000" dirty="0">
                <a:solidFill>
                  <a:schemeClr val="tx2"/>
                </a:solidFill>
                <a:latin typeface="+mj-lt"/>
              </a:rPr>
              <a:t>2</a:t>
            </a:r>
          </a:p>
          <a:p>
            <a:pPr>
              <a:lnSpc>
                <a:spcPct val="90000"/>
              </a:lnSpc>
              <a:buFont typeface="Wingdings" pitchFamily="2" charset="2"/>
              <a:buNone/>
            </a:pPr>
            <a:r>
              <a:rPr lang="tr-TR" sz="2400" dirty="0">
                <a:solidFill>
                  <a:schemeClr val="tx2"/>
                </a:solidFill>
                <a:latin typeface="+mj-lt"/>
              </a:rPr>
              <a:t>		and use the linear model in this new </a:t>
            </a:r>
            <a:r>
              <a:rPr lang="tr-TR" sz="2400" b="1" i="1" dirty="0">
                <a:solidFill>
                  <a:schemeClr val="tx2"/>
                </a:solidFill>
                <a:latin typeface="+mj-lt"/>
              </a:rPr>
              <a:t>z</a:t>
            </a:r>
            <a:r>
              <a:rPr lang="tr-TR" sz="2400" dirty="0">
                <a:solidFill>
                  <a:schemeClr val="tx2"/>
                </a:solidFill>
                <a:latin typeface="+mj-lt"/>
              </a:rPr>
              <a:t> space </a:t>
            </a:r>
          </a:p>
          <a:p>
            <a:pPr>
              <a:lnSpc>
                <a:spcPct val="90000"/>
              </a:lnSpc>
              <a:buFont typeface="Wingdings" pitchFamily="2" charset="2"/>
              <a:buNone/>
            </a:pPr>
            <a:r>
              <a:rPr lang="tr-TR" sz="2400" dirty="0">
                <a:solidFill>
                  <a:schemeClr val="tx2"/>
                </a:solidFill>
                <a:latin typeface="+mj-lt"/>
              </a:rPr>
              <a:t>		(basis functions, kernel </a:t>
            </a:r>
            <a:r>
              <a:rPr lang="tr-TR" sz="2400" dirty="0" smtClean="0">
                <a:solidFill>
                  <a:schemeClr val="tx2"/>
                </a:solidFill>
                <a:latin typeface="+mj-lt"/>
              </a:rPr>
              <a:t>trick: </a:t>
            </a:r>
            <a:r>
              <a:rPr lang="tr-TR" sz="2400" dirty="0">
                <a:solidFill>
                  <a:schemeClr val="tx2"/>
                </a:solidFill>
                <a:latin typeface="+mj-lt"/>
              </a:rPr>
              <a:t>Chapter </a:t>
            </a:r>
            <a:r>
              <a:rPr lang="tr-TR" sz="2400" dirty="0" smtClean="0">
                <a:solidFill>
                  <a:schemeClr val="tx2"/>
                </a:solidFill>
                <a:latin typeface="+mj-lt"/>
              </a:rPr>
              <a:t>13)</a:t>
            </a:r>
            <a:endParaRPr lang="tr-TR" sz="2400" dirty="0">
              <a:solidFill>
                <a:schemeClr val="tx2"/>
              </a:solidFill>
              <a:latin typeface="+mj-lt"/>
            </a:endParaRPr>
          </a:p>
        </p:txBody>
      </p:sp>
      <p:graphicFrame>
        <p:nvGraphicFramePr>
          <p:cNvPr id="235531" name="Object 11"/>
          <p:cNvGraphicFramePr>
            <a:graphicFrameLocks noGrp="1" noChangeAspect="1"/>
          </p:cNvGraphicFramePr>
          <p:nvPr>
            <p:ph sz="quarter" idx="4294967295"/>
          </p:nvPr>
        </p:nvGraphicFramePr>
        <p:xfrm>
          <a:off x="1043608" y="2780928"/>
          <a:ext cx="7275512" cy="1465833"/>
        </p:xfrm>
        <a:graphic>
          <a:graphicData uri="http://schemas.openxmlformats.org/presentationml/2006/ole">
            <mc:AlternateContent xmlns:mc="http://schemas.openxmlformats.org/markup-compatibility/2006">
              <mc:Choice xmlns:v="urn:schemas-microsoft-com:vml" Requires="v">
                <p:oleObj spid="_x0000_s235617" name="Equation" r:id="rId6" imgW="3314520" imgH="634680" progId="Equation.3">
                  <p:embed/>
                </p:oleObj>
              </mc:Choice>
              <mc:Fallback>
                <p:oleObj name="Equation" r:id="rId6" imgW="3314520" imgH="634680" progId="Equation.3">
                  <p:embed/>
                  <p:pic>
                    <p:nvPicPr>
                      <p:cNvPr id="0"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3608" y="2780928"/>
                        <a:ext cx="7275512" cy="14658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tr-TR" dirty="0"/>
              <a:t>Multivariate Data</a:t>
            </a:r>
          </a:p>
        </p:txBody>
      </p:sp>
      <p:sp>
        <p:nvSpPr>
          <p:cNvPr id="6" name="Slide Number Placeholder 4"/>
          <p:cNvSpPr>
            <a:spLocks noGrp="1"/>
          </p:cNvSpPr>
          <p:nvPr>
            <p:ph type="sldNum" sz="quarter" idx="12"/>
          </p:nvPr>
        </p:nvSpPr>
        <p:spPr/>
        <p:txBody>
          <a:bodyPr>
            <a:normAutofit fontScale="85000" lnSpcReduction="20000"/>
          </a:bodyPr>
          <a:lstStyle/>
          <a:p>
            <a:fld id="{FEE2E8B0-0E84-4385-9558-F606E6E587BE}" type="slidenum">
              <a:rPr lang="tr-TR"/>
              <a:pPr/>
              <a:t>3</a:t>
            </a:fld>
            <a:endParaRPr lang="tr-TR"/>
          </a:p>
        </p:txBody>
      </p:sp>
      <p:graphicFrame>
        <p:nvGraphicFramePr>
          <p:cNvPr id="211973" name="Object 5"/>
          <p:cNvGraphicFramePr>
            <a:graphicFrameLocks noGrp="1" noChangeAspect="1"/>
          </p:cNvGraphicFramePr>
          <p:nvPr>
            <p:ph sz="quarter" idx="1"/>
          </p:nvPr>
        </p:nvGraphicFramePr>
        <p:xfrm>
          <a:off x="2047875" y="3500438"/>
          <a:ext cx="4038600" cy="2470150"/>
        </p:xfrm>
        <a:graphic>
          <a:graphicData uri="http://schemas.openxmlformats.org/presentationml/2006/ole">
            <mc:AlternateContent xmlns:mc="http://schemas.openxmlformats.org/markup-compatibility/2006">
              <mc:Choice xmlns:v="urn:schemas-microsoft-com:vml" Requires="v">
                <p:oleObj spid="_x0000_s212016" name="Equation" r:id="rId3" imgW="1536480" imgH="939600" progId="Equation.3">
                  <p:embed/>
                </p:oleObj>
              </mc:Choice>
              <mc:Fallback>
                <p:oleObj name="Equation" r:id="rId3" imgW="1536480" imgH="9396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875" y="3500438"/>
                        <a:ext cx="4038600" cy="2470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1971" name="Rectangle 3"/>
          <p:cNvSpPr>
            <a:spLocks noGrp="1" noChangeArrowheads="1"/>
          </p:cNvSpPr>
          <p:nvPr>
            <p:ph type="body" idx="4294967295"/>
          </p:nvPr>
        </p:nvSpPr>
        <p:spPr>
          <a:xfrm>
            <a:off x="611560" y="1700808"/>
            <a:ext cx="8229600" cy="3886200"/>
          </a:xfrm>
        </p:spPr>
        <p:txBody>
          <a:bodyPr/>
          <a:lstStyle/>
          <a:p>
            <a:r>
              <a:rPr lang="tr-TR" dirty="0">
                <a:solidFill>
                  <a:schemeClr val="tx2"/>
                </a:solidFill>
                <a:latin typeface="+mj-lt"/>
              </a:rPr>
              <a:t>Multiple measurements (sensors)</a:t>
            </a:r>
          </a:p>
          <a:p>
            <a:r>
              <a:rPr lang="tr-TR" i="1" dirty="0">
                <a:solidFill>
                  <a:schemeClr val="accent1"/>
                </a:solidFill>
                <a:latin typeface="+mj-lt"/>
              </a:rPr>
              <a:t>d</a:t>
            </a:r>
            <a:r>
              <a:rPr lang="tr-TR" dirty="0">
                <a:solidFill>
                  <a:schemeClr val="tx2"/>
                </a:solidFill>
                <a:latin typeface="+mj-lt"/>
              </a:rPr>
              <a:t> inputs/features/attributes: </a:t>
            </a:r>
            <a:r>
              <a:rPr lang="tr-TR" i="1" dirty="0">
                <a:solidFill>
                  <a:schemeClr val="tx2"/>
                </a:solidFill>
                <a:latin typeface="+mj-lt"/>
              </a:rPr>
              <a:t>d</a:t>
            </a:r>
            <a:r>
              <a:rPr lang="tr-TR" dirty="0">
                <a:solidFill>
                  <a:schemeClr val="tx2"/>
                </a:solidFill>
                <a:latin typeface="+mj-lt"/>
              </a:rPr>
              <a:t>-variate </a:t>
            </a:r>
          </a:p>
          <a:p>
            <a:r>
              <a:rPr lang="tr-TR" i="1" dirty="0">
                <a:solidFill>
                  <a:schemeClr val="accent1"/>
                </a:solidFill>
                <a:latin typeface="+mj-lt"/>
              </a:rPr>
              <a:t>N</a:t>
            </a:r>
            <a:r>
              <a:rPr lang="tr-TR" dirty="0">
                <a:solidFill>
                  <a:schemeClr val="tx2"/>
                </a:solidFill>
                <a:latin typeface="+mj-lt"/>
              </a:rPr>
              <a:t> instances/observations/examples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tr-TR"/>
              <a:t>Multivariate Parameters</a:t>
            </a:r>
          </a:p>
        </p:txBody>
      </p:sp>
      <p:graphicFrame>
        <p:nvGraphicFramePr>
          <p:cNvPr id="213005" name="Object 13"/>
          <p:cNvGraphicFramePr>
            <a:graphicFrameLocks noGrp="1" noChangeAspect="1"/>
          </p:cNvGraphicFramePr>
          <p:nvPr>
            <p:ph sz="quarter" idx="1"/>
            <p:extLst>
              <p:ext uri="{D42A27DB-BD31-4B8C-83A1-F6EECF244321}">
                <p14:modId xmlns:p14="http://schemas.microsoft.com/office/powerpoint/2010/main" val="325615941"/>
              </p:ext>
            </p:extLst>
          </p:nvPr>
        </p:nvGraphicFramePr>
        <p:xfrm>
          <a:off x="1187624" y="4221088"/>
          <a:ext cx="6496050" cy="1741488"/>
        </p:xfrm>
        <a:graphic>
          <a:graphicData uri="http://schemas.openxmlformats.org/presentationml/2006/ole">
            <mc:AlternateContent xmlns:mc="http://schemas.openxmlformats.org/markup-compatibility/2006">
              <mc:Choice xmlns:v="urn:schemas-microsoft-com:vml" Requires="v">
                <p:oleObj spid="_x0000_s213090" name="Equation" r:id="rId3" imgW="3504960" imgH="939600" progId="Equation.3">
                  <p:embed/>
                </p:oleObj>
              </mc:Choice>
              <mc:Fallback>
                <p:oleObj name="Equation" r:id="rId3" imgW="3504960" imgH="939600" progId="Equation.3">
                  <p:embed/>
                  <p:pic>
                    <p:nvPicPr>
                      <p:cNvPr id="0" name="Picture 13"/>
                      <p:cNvPicPr>
                        <a:picLocks noChangeAspect="1" noChangeArrowheads="1"/>
                      </p:cNvPicPr>
                      <p:nvPr/>
                    </p:nvPicPr>
                    <p:blipFill>
                      <a:blip r:embed="rId4"/>
                      <a:srcRect/>
                      <a:stretch>
                        <a:fillRect/>
                      </a:stretch>
                    </p:blipFill>
                    <p:spPr bwMode="auto">
                      <a:xfrm>
                        <a:off x="1187624" y="4221088"/>
                        <a:ext cx="6496050" cy="1741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3003" name="Object 11"/>
          <p:cNvGraphicFramePr>
            <a:graphicFrameLocks noGrp="1" noChangeAspect="1"/>
          </p:cNvGraphicFramePr>
          <p:nvPr>
            <p:ph sz="quarter" idx="2"/>
            <p:extLst>
              <p:ext uri="{D42A27DB-BD31-4B8C-83A1-F6EECF244321}">
                <p14:modId xmlns:p14="http://schemas.microsoft.com/office/powerpoint/2010/main" val="1459175256"/>
              </p:ext>
            </p:extLst>
          </p:nvPr>
        </p:nvGraphicFramePr>
        <p:xfrm>
          <a:off x="503238" y="1865313"/>
          <a:ext cx="8137525" cy="1828800"/>
        </p:xfrm>
        <a:graphic>
          <a:graphicData uri="http://schemas.openxmlformats.org/presentationml/2006/ole">
            <mc:AlternateContent xmlns:mc="http://schemas.openxmlformats.org/markup-compatibility/2006">
              <mc:Choice xmlns:v="urn:schemas-microsoft-com:vml" Requires="v">
                <p:oleObj spid="_x0000_s213091" name="Equation" r:id="rId5" imgW="4520880" imgH="1015920" progId="Equation.3">
                  <p:embed/>
                </p:oleObj>
              </mc:Choice>
              <mc:Fallback>
                <p:oleObj name="Equation" r:id="rId5" imgW="4520880" imgH="1015920" progId="Equation.3">
                  <p:embed/>
                  <p:pic>
                    <p:nvPicPr>
                      <p:cNvPr id="0" name="Picture 11"/>
                      <p:cNvPicPr>
                        <a:picLocks noChangeAspect="1" noChangeArrowheads="1"/>
                      </p:cNvPicPr>
                      <p:nvPr/>
                    </p:nvPicPr>
                    <p:blipFill>
                      <a:blip r:embed="rId6"/>
                      <a:srcRect/>
                      <a:stretch>
                        <a:fillRect/>
                      </a:stretch>
                    </p:blipFill>
                    <p:spPr bwMode="auto">
                      <a:xfrm>
                        <a:off x="503238" y="1865313"/>
                        <a:ext cx="8137525" cy="1828800"/>
                      </a:xfrm>
                      <a:prstGeom prst="rect">
                        <a:avLst/>
                      </a:prstGeom>
                      <a:noFill/>
                    </p:spPr>
                  </p:pic>
                </p:oleObj>
              </mc:Fallback>
            </mc:AlternateContent>
          </a:graphicData>
        </a:graphic>
      </p:graphicFrame>
      <p:sp>
        <p:nvSpPr>
          <p:cNvPr id="6" name="Slide Number Placeholder 5"/>
          <p:cNvSpPr>
            <a:spLocks noGrp="1"/>
          </p:cNvSpPr>
          <p:nvPr>
            <p:ph type="sldNum" sz="quarter" idx="16"/>
          </p:nvPr>
        </p:nvSpPr>
        <p:spPr/>
        <p:txBody>
          <a:bodyPr>
            <a:normAutofit fontScale="85000" lnSpcReduction="20000"/>
          </a:bodyPr>
          <a:lstStyle/>
          <a:p>
            <a:fld id="{BCB74DE1-5D12-4E18-96D8-5E2BE0E4D2AC}" type="slidenum">
              <a:rPr lang="tr-TR"/>
              <a:pPr/>
              <a:t>4</a:t>
            </a:fld>
            <a:endParaRPr lang="tr-TR"/>
          </a:p>
        </p:txBody>
      </p:sp>
      <p:sp>
        <p:nvSpPr>
          <p:cNvPr id="2" name="TextBox 1"/>
          <p:cNvSpPr txBox="1"/>
          <p:nvPr/>
        </p:nvSpPr>
        <p:spPr>
          <a:xfrm>
            <a:off x="611560" y="4005064"/>
            <a:ext cx="3219151" cy="523220"/>
          </a:xfrm>
          <a:prstGeom prst="rect">
            <a:avLst/>
          </a:prstGeom>
          <a:noFill/>
        </p:spPr>
        <p:txBody>
          <a:bodyPr wrap="none" rtlCol="0">
            <a:spAutoFit/>
          </a:bodyPr>
          <a:lstStyle/>
          <a:p>
            <a:r>
              <a:rPr lang="en-US" sz="2800" dirty="0" smtClean="0">
                <a:solidFill>
                  <a:schemeClr val="accent6">
                    <a:lumMod val="75000"/>
                  </a:schemeClr>
                </a:solidFill>
              </a:rPr>
              <a:t>Covariance Matrix:</a:t>
            </a:r>
            <a:endParaRPr lang="en-US" sz="28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611560" y="332656"/>
            <a:ext cx="8147248" cy="864096"/>
          </a:xfrm>
        </p:spPr>
        <p:txBody>
          <a:bodyPr>
            <a:normAutofit/>
          </a:bodyPr>
          <a:lstStyle/>
          <a:p>
            <a:r>
              <a:rPr lang="tr-TR" dirty="0"/>
              <a:t>Parameter </a:t>
            </a:r>
            <a:r>
              <a:rPr lang="tr-TR" dirty="0" smtClean="0"/>
              <a:t>Estimation</a:t>
            </a:r>
            <a:r>
              <a:rPr lang="en-US" dirty="0" smtClean="0"/>
              <a:t> </a:t>
            </a:r>
            <a:r>
              <a:rPr lang="en-US" sz="2800" dirty="0" smtClean="0">
                <a:solidFill>
                  <a:schemeClr val="accent6">
                    <a:lumMod val="75000"/>
                  </a:schemeClr>
                </a:solidFill>
              </a:rPr>
              <a:t>from data sample X</a:t>
            </a:r>
            <a:endParaRPr lang="tr-TR" dirty="0">
              <a:solidFill>
                <a:schemeClr val="accent6">
                  <a:lumMod val="75000"/>
                </a:schemeClr>
              </a:solidFill>
            </a:endParaRPr>
          </a:p>
        </p:txBody>
      </p:sp>
      <p:graphicFrame>
        <p:nvGraphicFramePr>
          <p:cNvPr id="214025" name="Object 9"/>
          <p:cNvGraphicFramePr>
            <a:graphicFrameLocks noGrp="1" noChangeAspect="1"/>
          </p:cNvGraphicFramePr>
          <p:nvPr>
            <p:ph sz="quarter" idx="2"/>
            <p:extLst>
              <p:ext uri="{D42A27DB-BD31-4B8C-83A1-F6EECF244321}">
                <p14:modId xmlns:p14="http://schemas.microsoft.com/office/powerpoint/2010/main" val="3061204742"/>
              </p:ext>
            </p:extLst>
          </p:nvPr>
        </p:nvGraphicFramePr>
        <p:xfrm>
          <a:off x="1289050" y="2138363"/>
          <a:ext cx="6130925" cy="2935287"/>
        </p:xfrm>
        <a:graphic>
          <a:graphicData uri="http://schemas.openxmlformats.org/presentationml/2006/ole">
            <mc:AlternateContent xmlns:mc="http://schemas.openxmlformats.org/markup-compatibility/2006">
              <mc:Choice xmlns:v="urn:schemas-microsoft-com:vml" Requires="v">
                <p:oleObj spid="_x0000_s214068" name="Equation" r:id="rId3" imgW="2997000" imgH="1434960" progId="Equation.3">
                  <p:embed/>
                </p:oleObj>
              </mc:Choice>
              <mc:Fallback>
                <p:oleObj name="Equation" r:id="rId3" imgW="2997000" imgH="1434960" progId="Equation.3">
                  <p:embed/>
                  <p:pic>
                    <p:nvPicPr>
                      <p:cNvPr id="0" name="Picture 9"/>
                      <p:cNvPicPr>
                        <a:picLocks noChangeAspect="1" noChangeArrowheads="1"/>
                      </p:cNvPicPr>
                      <p:nvPr/>
                    </p:nvPicPr>
                    <p:blipFill>
                      <a:blip r:embed="rId4"/>
                      <a:srcRect/>
                      <a:stretch>
                        <a:fillRect/>
                      </a:stretch>
                    </p:blipFill>
                    <p:spPr bwMode="auto">
                      <a:xfrm>
                        <a:off x="1289050" y="2138363"/>
                        <a:ext cx="6130925" cy="2935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Slide Number Placeholder 6"/>
          <p:cNvSpPr>
            <a:spLocks noGrp="1"/>
          </p:cNvSpPr>
          <p:nvPr>
            <p:ph type="sldNum" sz="quarter" idx="11"/>
          </p:nvPr>
        </p:nvSpPr>
        <p:spPr/>
        <p:txBody>
          <a:bodyPr/>
          <a:lstStyle/>
          <a:p>
            <a:fld id="{F24FE7F0-2532-4D12-95E5-10FF6594793F}" type="slidenum">
              <a:rPr lang="tr-TR"/>
              <a:pPr/>
              <a:t>5</a:t>
            </a:fld>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tr-TR" dirty="0"/>
              <a:t>Estimation of Missing Values</a:t>
            </a:r>
          </a:p>
        </p:txBody>
      </p:sp>
      <p:sp>
        <p:nvSpPr>
          <p:cNvPr id="5" name="Slide Number Placeholder 4"/>
          <p:cNvSpPr>
            <a:spLocks noGrp="1"/>
          </p:cNvSpPr>
          <p:nvPr>
            <p:ph type="sldNum" sz="quarter" idx="12"/>
          </p:nvPr>
        </p:nvSpPr>
        <p:spPr/>
        <p:txBody>
          <a:bodyPr>
            <a:normAutofit fontScale="85000" lnSpcReduction="20000"/>
          </a:bodyPr>
          <a:lstStyle/>
          <a:p>
            <a:fld id="{009A2D61-2319-49BA-B585-00F0178B2A9F}" type="slidenum">
              <a:rPr lang="tr-TR"/>
              <a:pPr/>
              <a:t>6</a:t>
            </a:fld>
            <a:endParaRPr lang="tr-TR"/>
          </a:p>
        </p:txBody>
      </p:sp>
      <p:sp>
        <p:nvSpPr>
          <p:cNvPr id="215043" name="Rectangle 3"/>
          <p:cNvSpPr>
            <a:spLocks noGrp="1" noChangeArrowheads="1"/>
          </p:cNvSpPr>
          <p:nvPr>
            <p:ph sz="quarter" idx="1"/>
          </p:nvPr>
        </p:nvSpPr>
        <p:spPr/>
        <p:txBody>
          <a:bodyPr/>
          <a:lstStyle/>
          <a:p>
            <a:r>
              <a:rPr lang="tr-TR" dirty="0">
                <a:solidFill>
                  <a:schemeClr val="tx2"/>
                </a:solidFill>
                <a:latin typeface="+mj-lt"/>
              </a:rPr>
              <a:t>What to do if certain instances have missing </a:t>
            </a:r>
            <a:r>
              <a:rPr lang="tr-TR" dirty="0" smtClean="0">
                <a:solidFill>
                  <a:schemeClr val="tx2"/>
                </a:solidFill>
                <a:latin typeface="+mj-lt"/>
              </a:rPr>
              <a:t>attribute</a:t>
            </a:r>
            <a:r>
              <a:rPr lang="en-US" dirty="0" smtClean="0">
                <a:solidFill>
                  <a:schemeClr val="tx2"/>
                </a:solidFill>
                <a:latin typeface="+mj-lt"/>
              </a:rPr>
              <a:t> value</a:t>
            </a:r>
            <a:r>
              <a:rPr lang="tr-TR" dirty="0" smtClean="0">
                <a:solidFill>
                  <a:schemeClr val="tx2"/>
                </a:solidFill>
                <a:latin typeface="+mj-lt"/>
              </a:rPr>
              <a:t>s</a:t>
            </a:r>
            <a:r>
              <a:rPr lang="tr-TR" dirty="0">
                <a:solidFill>
                  <a:schemeClr val="tx2"/>
                </a:solidFill>
                <a:latin typeface="+mj-lt"/>
              </a:rPr>
              <a:t>?</a:t>
            </a:r>
          </a:p>
          <a:p>
            <a:r>
              <a:rPr lang="tr-TR" dirty="0">
                <a:solidFill>
                  <a:schemeClr val="tx2"/>
                </a:solidFill>
                <a:latin typeface="+mj-lt"/>
              </a:rPr>
              <a:t>Ignore those </a:t>
            </a:r>
            <a:r>
              <a:rPr lang="tr-TR" dirty="0" smtClean="0">
                <a:solidFill>
                  <a:schemeClr val="tx2"/>
                </a:solidFill>
                <a:latin typeface="+mj-lt"/>
              </a:rPr>
              <a:t>instances</a:t>
            </a:r>
            <a:r>
              <a:rPr lang="en-US" dirty="0" smtClean="0">
                <a:solidFill>
                  <a:schemeClr val="tx2"/>
                </a:solidFill>
                <a:latin typeface="+mj-lt"/>
              </a:rPr>
              <a:t>. </a:t>
            </a:r>
            <a:r>
              <a:rPr lang="tr-TR" dirty="0" smtClean="0">
                <a:solidFill>
                  <a:schemeClr val="tx2"/>
                </a:solidFill>
                <a:latin typeface="+mj-lt"/>
              </a:rPr>
              <a:t> </a:t>
            </a:r>
            <a:r>
              <a:rPr lang="en-US" dirty="0" smtClean="0">
                <a:solidFill>
                  <a:schemeClr val="tx2"/>
                </a:solidFill>
                <a:latin typeface="+mj-lt"/>
              </a:rPr>
              <a:t>This is n</a:t>
            </a:r>
            <a:r>
              <a:rPr lang="tr-TR" dirty="0" smtClean="0">
                <a:solidFill>
                  <a:schemeClr val="tx2"/>
                </a:solidFill>
                <a:latin typeface="+mj-lt"/>
              </a:rPr>
              <a:t>ot </a:t>
            </a:r>
            <a:r>
              <a:rPr lang="tr-TR" dirty="0">
                <a:solidFill>
                  <a:schemeClr val="tx2"/>
                </a:solidFill>
                <a:latin typeface="+mj-lt"/>
              </a:rPr>
              <a:t>a good idea if the sample is small</a:t>
            </a:r>
          </a:p>
          <a:p>
            <a:r>
              <a:rPr lang="tr-TR" dirty="0">
                <a:solidFill>
                  <a:schemeClr val="tx2"/>
                </a:solidFill>
                <a:latin typeface="+mj-lt"/>
              </a:rPr>
              <a:t>Use ‘missing’ as an attribute: may give information</a:t>
            </a:r>
          </a:p>
          <a:p>
            <a:r>
              <a:rPr lang="tr-TR" dirty="0">
                <a:solidFill>
                  <a:schemeClr val="accent1"/>
                </a:solidFill>
                <a:latin typeface="+mj-lt"/>
              </a:rPr>
              <a:t>Imputation:</a:t>
            </a:r>
            <a:r>
              <a:rPr lang="tr-TR" dirty="0">
                <a:solidFill>
                  <a:schemeClr val="tx2"/>
                </a:solidFill>
                <a:latin typeface="+mj-lt"/>
              </a:rPr>
              <a:t> Fill in the missing value</a:t>
            </a:r>
          </a:p>
          <a:p>
            <a:pPr lvl="1"/>
            <a:r>
              <a:rPr lang="tr-TR" dirty="0">
                <a:solidFill>
                  <a:schemeClr val="tx2"/>
                </a:solidFill>
                <a:latin typeface="+mj-lt"/>
              </a:rPr>
              <a:t>Mean imputation: Use the most likely value (e.g., mean)</a:t>
            </a:r>
          </a:p>
          <a:p>
            <a:pPr lvl="1"/>
            <a:r>
              <a:rPr lang="tr-TR" dirty="0">
                <a:solidFill>
                  <a:schemeClr val="tx2"/>
                </a:solidFill>
                <a:latin typeface="+mj-lt"/>
              </a:rPr>
              <a:t>Imputation by regression: Predict based on other attributes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6069" name="Picture 5"/>
          <p:cNvPicPr>
            <a:picLocks noChangeAspect="1" noChangeArrowheads="1"/>
          </p:cNvPicPr>
          <p:nvPr/>
        </p:nvPicPr>
        <p:blipFill>
          <a:blip r:embed="rId4" cstate="print"/>
          <a:srcRect/>
          <a:stretch>
            <a:fillRect/>
          </a:stretch>
        </p:blipFill>
        <p:spPr bwMode="auto">
          <a:xfrm>
            <a:off x="3000364" y="483943"/>
            <a:ext cx="5500726" cy="4506098"/>
          </a:xfrm>
          <a:prstGeom prst="rect">
            <a:avLst/>
          </a:prstGeom>
          <a:noFill/>
          <a:ln w="9525">
            <a:noFill/>
            <a:miter lim="800000"/>
            <a:headEnd/>
            <a:tailEnd/>
          </a:ln>
          <a:effectLst/>
        </p:spPr>
      </p:pic>
      <p:sp>
        <p:nvSpPr>
          <p:cNvPr id="216066" name="Rectangle 2"/>
          <p:cNvSpPr>
            <a:spLocks noGrp="1" noChangeArrowheads="1"/>
          </p:cNvSpPr>
          <p:nvPr>
            <p:ph type="title"/>
          </p:nvPr>
        </p:nvSpPr>
        <p:spPr>
          <a:xfrm>
            <a:off x="611560" y="188640"/>
            <a:ext cx="8229600" cy="928694"/>
          </a:xfrm>
        </p:spPr>
        <p:txBody>
          <a:bodyPr>
            <a:normAutofit/>
          </a:bodyPr>
          <a:lstStyle/>
          <a:p>
            <a:r>
              <a:rPr lang="tr-TR" dirty="0"/>
              <a:t>Multivariate Normal Distribution</a:t>
            </a:r>
          </a:p>
        </p:txBody>
      </p:sp>
      <p:sp>
        <p:nvSpPr>
          <p:cNvPr id="6" name="Slide Number Placeholder 4"/>
          <p:cNvSpPr>
            <a:spLocks noGrp="1"/>
          </p:cNvSpPr>
          <p:nvPr>
            <p:ph type="sldNum" sz="quarter" idx="12"/>
          </p:nvPr>
        </p:nvSpPr>
        <p:spPr/>
        <p:txBody>
          <a:bodyPr>
            <a:normAutofit fontScale="85000" lnSpcReduction="20000"/>
          </a:bodyPr>
          <a:lstStyle/>
          <a:p>
            <a:fld id="{CC89761D-F8EE-469B-918C-005E7D032ACF}" type="slidenum">
              <a:rPr lang="tr-TR"/>
              <a:pPr/>
              <a:t>7</a:t>
            </a:fld>
            <a:endParaRPr lang="tr-TR"/>
          </a:p>
        </p:txBody>
      </p:sp>
      <p:graphicFrame>
        <p:nvGraphicFramePr>
          <p:cNvPr id="216072" name="Object 8"/>
          <p:cNvGraphicFramePr>
            <a:graphicFrameLocks noGrp="1" noChangeAspect="1"/>
          </p:cNvGraphicFramePr>
          <p:nvPr>
            <p:ph sz="quarter" idx="1"/>
          </p:nvPr>
        </p:nvGraphicFramePr>
        <p:xfrm>
          <a:off x="430213" y="4572000"/>
          <a:ext cx="6900862" cy="1663700"/>
        </p:xfrm>
        <a:graphic>
          <a:graphicData uri="http://schemas.openxmlformats.org/presentationml/2006/ole">
            <mc:AlternateContent xmlns:mc="http://schemas.openxmlformats.org/markup-compatibility/2006">
              <mc:Choice xmlns:v="urn:schemas-microsoft-com:vml" Requires="v">
                <p:oleObj spid="_x0000_s216115" name="Equation" r:id="rId5" imgW="2844720" imgH="685800" progId="Equation.3">
                  <p:embed/>
                </p:oleObj>
              </mc:Choice>
              <mc:Fallback>
                <p:oleObj name="Equation" r:id="rId5" imgW="2844720" imgH="6858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0213" y="4572000"/>
                        <a:ext cx="6900862" cy="166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612648" y="228600"/>
            <a:ext cx="8153400" cy="896144"/>
          </a:xfrm>
        </p:spPr>
        <p:txBody>
          <a:bodyPr>
            <a:normAutofit/>
          </a:bodyPr>
          <a:lstStyle/>
          <a:p>
            <a:r>
              <a:rPr lang="tr-TR" dirty="0"/>
              <a:t>Multivariate Normal Distribution</a:t>
            </a:r>
          </a:p>
        </p:txBody>
      </p:sp>
      <p:sp>
        <p:nvSpPr>
          <p:cNvPr id="8" name="Slide Number Placeholder 4"/>
          <p:cNvSpPr>
            <a:spLocks noGrp="1"/>
          </p:cNvSpPr>
          <p:nvPr>
            <p:ph type="sldNum" sz="quarter" idx="12"/>
          </p:nvPr>
        </p:nvSpPr>
        <p:spPr/>
        <p:txBody>
          <a:bodyPr>
            <a:normAutofit fontScale="85000" lnSpcReduction="20000"/>
          </a:bodyPr>
          <a:lstStyle/>
          <a:p>
            <a:fld id="{416F5B4F-5919-4910-9122-A076B4399795}" type="slidenum">
              <a:rPr lang="tr-TR"/>
              <a:pPr/>
              <a:t>8</a:t>
            </a:fld>
            <a:endParaRPr lang="tr-TR"/>
          </a:p>
        </p:txBody>
      </p:sp>
      <p:graphicFrame>
        <p:nvGraphicFramePr>
          <p:cNvPr id="217101" name="Object 13"/>
          <p:cNvGraphicFramePr>
            <a:graphicFrameLocks noGrp="1" noChangeAspect="1"/>
          </p:cNvGraphicFramePr>
          <p:nvPr>
            <p:ph sz="quarter" idx="1"/>
          </p:nvPr>
        </p:nvGraphicFramePr>
        <p:xfrm>
          <a:off x="9029700" y="2806700"/>
          <a:ext cx="114300" cy="215900"/>
        </p:xfrm>
        <a:graphic>
          <a:graphicData uri="http://schemas.openxmlformats.org/presentationml/2006/ole">
            <mc:AlternateContent xmlns:mc="http://schemas.openxmlformats.org/markup-compatibility/2006">
              <mc:Choice xmlns:v="urn:schemas-microsoft-com:vml" Requires="v">
                <p:oleObj spid="_x0000_s217232" name="Equation" r:id="rId4" imgW="114120" imgH="215640" progId="Equation.3">
                  <p:embed/>
                </p:oleObj>
              </mc:Choice>
              <mc:Fallback>
                <p:oleObj name="Equation" r:id="rId4" imgW="114120" imgH="215640" progId="Equation.3">
                  <p:embed/>
                  <p:pic>
                    <p:nvPicPr>
                      <p:cNvPr id="0" name="Picture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29700" y="280670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7092" name="Rectangle 4"/>
          <p:cNvSpPr>
            <a:spLocks noGrp="1" noChangeArrowheads="1"/>
          </p:cNvSpPr>
          <p:nvPr>
            <p:ph type="body" idx="4294967295"/>
          </p:nvPr>
        </p:nvSpPr>
        <p:spPr>
          <a:xfrm>
            <a:off x="683568" y="1772816"/>
            <a:ext cx="8229600" cy="3886200"/>
          </a:xfrm>
        </p:spPr>
        <p:txBody>
          <a:bodyPr/>
          <a:lstStyle/>
          <a:p>
            <a:r>
              <a:rPr lang="tr-TR" dirty="0">
                <a:solidFill>
                  <a:schemeClr val="tx2"/>
                </a:solidFill>
                <a:latin typeface="+mj-lt"/>
              </a:rPr>
              <a:t>Mahalanobis distance: (</a:t>
            </a:r>
            <a:r>
              <a:rPr lang="tr-TR" sz="2800" b="1" i="1" dirty="0">
                <a:solidFill>
                  <a:schemeClr val="tx2"/>
                </a:solidFill>
                <a:latin typeface="+mj-lt"/>
              </a:rPr>
              <a:t>x </a:t>
            </a:r>
            <a:r>
              <a:rPr lang="tr-TR" sz="2800" dirty="0">
                <a:solidFill>
                  <a:schemeClr val="tx2"/>
                </a:solidFill>
                <a:latin typeface="+mj-lt"/>
              </a:rPr>
              <a:t>– </a:t>
            </a:r>
            <a:r>
              <a:rPr lang="tr-TR" sz="2800" b="1" i="1" dirty="0">
                <a:solidFill>
                  <a:schemeClr val="tx2"/>
                </a:solidFill>
                <a:latin typeface="+mj-lt"/>
              </a:rPr>
              <a:t>μ</a:t>
            </a:r>
            <a:r>
              <a:rPr lang="tr-TR" dirty="0">
                <a:solidFill>
                  <a:schemeClr val="tx2"/>
                </a:solidFill>
                <a:latin typeface="+mj-lt"/>
              </a:rPr>
              <a:t>)</a:t>
            </a:r>
            <a:r>
              <a:rPr lang="tr-TR" i="1" baseline="30000" dirty="0">
                <a:solidFill>
                  <a:schemeClr val="tx2"/>
                </a:solidFill>
                <a:latin typeface="+mj-lt"/>
              </a:rPr>
              <a:t>T</a:t>
            </a:r>
            <a:r>
              <a:rPr lang="tr-TR" dirty="0">
                <a:solidFill>
                  <a:schemeClr val="tx2"/>
                </a:solidFill>
                <a:latin typeface="+mj-lt"/>
              </a:rPr>
              <a:t> </a:t>
            </a:r>
            <a:r>
              <a:rPr lang="tr-TR" sz="2800" b="1" dirty="0">
                <a:solidFill>
                  <a:schemeClr val="tx2"/>
                </a:solidFill>
                <a:latin typeface="+mj-lt"/>
              </a:rPr>
              <a:t>∑</a:t>
            </a:r>
            <a:r>
              <a:rPr lang="tr-TR" sz="2800" baseline="30000" dirty="0">
                <a:solidFill>
                  <a:schemeClr val="tx2"/>
                </a:solidFill>
                <a:latin typeface="+mj-lt"/>
              </a:rPr>
              <a:t>–</a:t>
            </a:r>
            <a:r>
              <a:rPr lang="tr-TR" sz="2800" b="1" baseline="30000" dirty="0">
                <a:solidFill>
                  <a:schemeClr val="tx2"/>
                </a:solidFill>
                <a:latin typeface="+mj-lt"/>
              </a:rPr>
              <a:t>1</a:t>
            </a:r>
            <a:r>
              <a:rPr lang="tr-TR" sz="2800" b="1" dirty="0">
                <a:solidFill>
                  <a:schemeClr val="tx2"/>
                </a:solidFill>
                <a:latin typeface="+mj-lt"/>
              </a:rPr>
              <a:t> </a:t>
            </a:r>
            <a:r>
              <a:rPr lang="tr-TR" dirty="0">
                <a:solidFill>
                  <a:schemeClr val="tx2"/>
                </a:solidFill>
                <a:latin typeface="+mj-lt"/>
              </a:rPr>
              <a:t>(</a:t>
            </a:r>
            <a:r>
              <a:rPr lang="tr-TR" sz="2800" b="1" i="1" dirty="0">
                <a:solidFill>
                  <a:schemeClr val="tx2"/>
                </a:solidFill>
                <a:latin typeface="+mj-lt"/>
              </a:rPr>
              <a:t>x </a:t>
            </a:r>
            <a:r>
              <a:rPr lang="tr-TR" sz="2800" dirty="0">
                <a:solidFill>
                  <a:schemeClr val="tx2"/>
                </a:solidFill>
                <a:latin typeface="+mj-lt"/>
              </a:rPr>
              <a:t>– </a:t>
            </a:r>
            <a:r>
              <a:rPr lang="tr-TR" sz="2800" b="1" i="1" dirty="0">
                <a:solidFill>
                  <a:schemeClr val="tx2"/>
                </a:solidFill>
                <a:latin typeface="+mj-lt"/>
              </a:rPr>
              <a:t>μ</a:t>
            </a:r>
            <a:r>
              <a:rPr lang="tr-TR" dirty="0">
                <a:solidFill>
                  <a:schemeClr val="tx2"/>
                </a:solidFill>
                <a:latin typeface="+mj-lt"/>
              </a:rPr>
              <a:t>) </a:t>
            </a:r>
          </a:p>
          <a:p>
            <a:pPr lvl="1">
              <a:buFont typeface="Wingdings" pitchFamily="2" charset="2"/>
              <a:buNone/>
            </a:pPr>
            <a:r>
              <a:rPr lang="tr-TR" dirty="0">
                <a:solidFill>
                  <a:schemeClr val="tx2"/>
                </a:solidFill>
                <a:latin typeface="+mj-lt"/>
              </a:rPr>
              <a:t>	</a:t>
            </a:r>
            <a:r>
              <a:rPr lang="tr-TR" sz="2400" dirty="0">
                <a:solidFill>
                  <a:schemeClr val="tx2"/>
                </a:solidFill>
                <a:latin typeface="+mj-lt"/>
              </a:rPr>
              <a:t>measures the distance from </a:t>
            </a:r>
            <a:r>
              <a:rPr lang="tr-TR" sz="2400" b="1" i="1" dirty="0">
                <a:solidFill>
                  <a:schemeClr val="tx2"/>
                </a:solidFill>
                <a:latin typeface="+mj-lt"/>
              </a:rPr>
              <a:t>x</a:t>
            </a:r>
            <a:r>
              <a:rPr lang="tr-TR" sz="2400" dirty="0">
                <a:solidFill>
                  <a:schemeClr val="tx2"/>
                </a:solidFill>
                <a:latin typeface="+mj-lt"/>
              </a:rPr>
              <a:t> to </a:t>
            </a:r>
            <a:r>
              <a:rPr lang="tr-TR" sz="2400" b="1" i="1" dirty="0">
                <a:solidFill>
                  <a:schemeClr val="tx2"/>
                </a:solidFill>
                <a:latin typeface="+mj-lt"/>
              </a:rPr>
              <a:t>μ</a:t>
            </a:r>
            <a:r>
              <a:rPr lang="tr-TR" sz="2400" dirty="0">
                <a:solidFill>
                  <a:schemeClr val="tx2"/>
                </a:solidFill>
                <a:latin typeface="+mj-lt"/>
              </a:rPr>
              <a:t> in terms of </a:t>
            </a:r>
            <a:r>
              <a:rPr lang="tr-TR" sz="2400" b="1" dirty="0">
                <a:solidFill>
                  <a:schemeClr val="tx2"/>
                </a:solidFill>
                <a:latin typeface="+mj-lt"/>
              </a:rPr>
              <a:t>∑</a:t>
            </a:r>
            <a:r>
              <a:rPr lang="tr-TR" sz="2400" dirty="0">
                <a:solidFill>
                  <a:schemeClr val="tx2"/>
                </a:solidFill>
                <a:latin typeface="+mj-lt"/>
              </a:rPr>
              <a:t> (normalizes for difference in variances and correlations)</a:t>
            </a:r>
          </a:p>
          <a:p>
            <a:r>
              <a:rPr lang="tr-TR" dirty="0">
                <a:solidFill>
                  <a:schemeClr val="tx2"/>
                </a:solidFill>
                <a:latin typeface="+mj-lt"/>
              </a:rPr>
              <a:t>Bivariate: </a:t>
            </a:r>
            <a:r>
              <a:rPr lang="tr-TR" i="1" dirty="0">
                <a:solidFill>
                  <a:schemeClr val="tx2"/>
                </a:solidFill>
                <a:latin typeface="+mj-lt"/>
              </a:rPr>
              <a:t>d </a:t>
            </a:r>
            <a:r>
              <a:rPr lang="tr-TR" dirty="0">
                <a:solidFill>
                  <a:schemeClr val="tx2"/>
                </a:solidFill>
                <a:latin typeface="+mj-lt"/>
              </a:rPr>
              <a:t>= 2</a:t>
            </a:r>
          </a:p>
          <a:p>
            <a:pPr>
              <a:buFont typeface="Wingdings" pitchFamily="2" charset="2"/>
              <a:buNone/>
            </a:pPr>
            <a:endParaRPr lang="tr-TR" dirty="0">
              <a:latin typeface="+mj-lt"/>
            </a:endParaRPr>
          </a:p>
        </p:txBody>
      </p:sp>
      <p:graphicFrame>
        <p:nvGraphicFramePr>
          <p:cNvPr id="217103" name="Object 15"/>
          <p:cNvGraphicFramePr>
            <a:graphicFrameLocks noGrp="1" noChangeAspect="1"/>
          </p:cNvGraphicFramePr>
          <p:nvPr>
            <p:ph sz="quarter" idx="4294967295"/>
          </p:nvPr>
        </p:nvGraphicFramePr>
        <p:xfrm>
          <a:off x="3851920" y="3356992"/>
          <a:ext cx="2880320" cy="1282244"/>
        </p:xfrm>
        <a:graphic>
          <a:graphicData uri="http://schemas.openxmlformats.org/presentationml/2006/ole">
            <mc:AlternateContent xmlns:mc="http://schemas.openxmlformats.org/markup-compatibility/2006">
              <mc:Choice xmlns:v="urn:schemas-microsoft-com:vml" Requires="v">
                <p:oleObj spid="_x0000_s217233" name="Equation" r:id="rId6" imgW="1346040" imgH="482400" progId="Equation.3">
                  <p:embed/>
                </p:oleObj>
              </mc:Choice>
              <mc:Fallback>
                <p:oleObj name="Equation" r:id="rId6" imgW="1346040" imgH="482400" progId="Equation.3">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51920" y="3356992"/>
                        <a:ext cx="2880320" cy="128224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7105" name="Object 17"/>
          <p:cNvGraphicFramePr>
            <a:graphicFrameLocks noChangeAspect="1"/>
          </p:cNvGraphicFramePr>
          <p:nvPr/>
        </p:nvGraphicFramePr>
        <p:xfrm>
          <a:off x="971600" y="4941168"/>
          <a:ext cx="7359650" cy="1425575"/>
        </p:xfrm>
        <a:graphic>
          <a:graphicData uri="http://schemas.openxmlformats.org/presentationml/2006/ole">
            <mc:AlternateContent xmlns:mc="http://schemas.openxmlformats.org/markup-compatibility/2006">
              <mc:Choice xmlns:v="urn:schemas-microsoft-com:vml" Requires="v">
                <p:oleObj spid="_x0000_s217234" name="Equation" r:id="rId8" imgW="3670200" imgH="711000" progId="Equation.3">
                  <p:embed/>
                </p:oleObj>
              </mc:Choice>
              <mc:Fallback>
                <p:oleObj name="Equation" r:id="rId8" imgW="3670200" imgH="711000" progId="Equation.3">
                  <p:embed/>
                  <p:pic>
                    <p:nvPicPr>
                      <p:cNvPr id="0" name="Picture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71600" y="4941168"/>
                        <a:ext cx="7359650" cy="1425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extBox 1"/>
          <p:cNvSpPr txBox="1"/>
          <p:nvPr/>
        </p:nvSpPr>
        <p:spPr>
          <a:xfrm>
            <a:off x="5940152" y="5934471"/>
            <a:ext cx="2363147" cy="461665"/>
          </a:xfrm>
          <a:prstGeom prst="rect">
            <a:avLst/>
          </a:prstGeom>
          <a:noFill/>
        </p:spPr>
        <p:txBody>
          <a:bodyPr wrap="none" rtlCol="0">
            <a:spAutoFit/>
          </a:bodyPr>
          <a:lstStyle/>
          <a:p>
            <a:r>
              <a:rPr lang="en-US" sz="2400" dirty="0" smtClean="0">
                <a:solidFill>
                  <a:schemeClr val="accent6">
                    <a:lumMod val="75000"/>
                  </a:schemeClr>
                </a:solidFill>
              </a:rPr>
              <a:t>z-normalization</a:t>
            </a:r>
            <a:endParaRPr lang="en-US" sz="2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166" name="Picture 6"/>
          <p:cNvPicPr>
            <a:picLocks noChangeAspect="1" noChangeArrowheads="1"/>
          </p:cNvPicPr>
          <p:nvPr/>
        </p:nvPicPr>
        <p:blipFill>
          <a:blip r:embed="rId3" cstate="print"/>
          <a:srcRect/>
          <a:stretch>
            <a:fillRect/>
          </a:stretch>
        </p:blipFill>
        <p:spPr bwMode="auto">
          <a:xfrm>
            <a:off x="1523417" y="1931502"/>
            <a:ext cx="6026496" cy="4896544"/>
          </a:xfrm>
          <a:prstGeom prst="rect">
            <a:avLst/>
          </a:prstGeom>
          <a:noFill/>
          <a:ln w="9525">
            <a:noFill/>
            <a:miter lim="800000"/>
            <a:headEnd/>
            <a:tailEnd/>
          </a:ln>
          <a:effectLst/>
        </p:spPr>
      </p:pic>
      <p:sp>
        <p:nvSpPr>
          <p:cNvPr id="220162" name="Rectangle 2"/>
          <p:cNvSpPr>
            <a:spLocks noGrp="1" noChangeArrowheads="1"/>
          </p:cNvSpPr>
          <p:nvPr>
            <p:ph type="title"/>
          </p:nvPr>
        </p:nvSpPr>
        <p:spPr>
          <a:xfrm>
            <a:off x="611560" y="332656"/>
            <a:ext cx="8352928" cy="864096"/>
          </a:xfrm>
        </p:spPr>
        <p:txBody>
          <a:bodyPr>
            <a:normAutofit fontScale="90000"/>
          </a:bodyPr>
          <a:lstStyle/>
          <a:p>
            <a:r>
              <a:rPr lang="tr-TR" dirty="0"/>
              <a:t>Bivariate </a:t>
            </a:r>
            <a:r>
              <a:rPr lang="tr-TR" dirty="0" smtClean="0"/>
              <a:t>Normal</a:t>
            </a:r>
            <a:r>
              <a:rPr lang="en-US" dirty="0" smtClean="0"/>
              <a:t/>
            </a:r>
            <a:br>
              <a:rPr lang="en-US" dirty="0" smtClean="0"/>
            </a:br>
            <a:r>
              <a:rPr lang="en-US" sz="3600" dirty="0" err="1" smtClean="0">
                <a:solidFill>
                  <a:schemeClr val="accent6">
                    <a:lumMod val="75000"/>
                  </a:schemeClr>
                </a:solidFill>
              </a:rPr>
              <a:t>Isoprobability</a:t>
            </a:r>
            <a:r>
              <a:rPr lang="en-US" sz="3600" dirty="0" smtClean="0">
                <a:solidFill>
                  <a:schemeClr val="accent6">
                    <a:lumMod val="75000"/>
                  </a:schemeClr>
                </a:solidFill>
              </a:rPr>
              <a:t> </a:t>
            </a:r>
            <a:r>
              <a:rPr lang="en-US" sz="3100" dirty="0" smtClean="0">
                <a:solidFill>
                  <a:schemeClr val="accent6">
                    <a:lumMod val="75000"/>
                  </a:schemeClr>
                </a:solidFill>
              </a:rPr>
              <a:t>[i.e., </a:t>
            </a:r>
            <a:r>
              <a:rPr lang="tr-TR" sz="2700" dirty="0" smtClean="0">
                <a:solidFill>
                  <a:schemeClr val="accent6">
                    <a:lumMod val="75000"/>
                  </a:schemeClr>
                </a:solidFill>
                <a:ea typeface="+mn-ea"/>
                <a:cs typeface="+mn-cs"/>
              </a:rPr>
              <a:t>(</a:t>
            </a:r>
            <a:r>
              <a:rPr lang="tr-TR" sz="2700" b="1" i="1" dirty="0" smtClean="0">
                <a:solidFill>
                  <a:schemeClr val="accent6">
                    <a:lumMod val="75000"/>
                  </a:schemeClr>
                </a:solidFill>
                <a:ea typeface="+mn-ea"/>
                <a:cs typeface="+mn-cs"/>
              </a:rPr>
              <a:t>x </a:t>
            </a:r>
            <a:r>
              <a:rPr lang="tr-TR" sz="2700" dirty="0">
                <a:solidFill>
                  <a:schemeClr val="accent6">
                    <a:lumMod val="75000"/>
                  </a:schemeClr>
                </a:solidFill>
                <a:ea typeface="+mn-ea"/>
                <a:cs typeface="+mn-cs"/>
              </a:rPr>
              <a:t>– </a:t>
            </a:r>
            <a:r>
              <a:rPr lang="tr-TR" sz="2700" b="1" i="1" dirty="0">
                <a:solidFill>
                  <a:schemeClr val="accent6">
                    <a:lumMod val="75000"/>
                  </a:schemeClr>
                </a:solidFill>
                <a:ea typeface="+mn-ea"/>
                <a:cs typeface="+mn-cs"/>
              </a:rPr>
              <a:t>μ</a:t>
            </a:r>
            <a:r>
              <a:rPr lang="tr-TR" sz="2700" dirty="0">
                <a:solidFill>
                  <a:schemeClr val="accent6">
                    <a:lumMod val="75000"/>
                  </a:schemeClr>
                </a:solidFill>
                <a:ea typeface="+mn-ea"/>
                <a:cs typeface="+mn-cs"/>
              </a:rPr>
              <a:t>)</a:t>
            </a:r>
            <a:r>
              <a:rPr lang="tr-TR" sz="2700" i="1" baseline="30000" dirty="0">
                <a:solidFill>
                  <a:schemeClr val="accent6">
                    <a:lumMod val="75000"/>
                  </a:schemeClr>
                </a:solidFill>
                <a:ea typeface="+mn-ea"/>
                <a:cs typeface="+mn-cs"/>
              </a:rPr>
              <a:t>T</a:t>
            </a:r>
            <a:r>
              <a:rPr lang="tr-TR" sz="2700" dirty="0">
                <a:solidFill>
                  <a:schemeClr val="accent6">
                    <a:lumMod val="75000"/>
                  </a:schemeClr>
                </a:solidFill>
                <a:ea typeface="+mn-ea"/>
                <a:cs typeface="+mn-cs"/>
              </a:rPr>
              <a:t> </a:t>
            </a:r>
            <a:r>
              <a:rPr lang="tr-TR" sz="2700" b="1" dirty="0">
                <a:solidFill>
                  <a:schemeClr val="accent6">
                    <a:lumMod val="75000"/>
                  </a:schemeClr>
                </a:solidFill>
                <a:ea typeface="+mn-ea"/>
                <a:cs typeface="+mn-cs"/>
              </a:rPr>
              <a:t>∑</a:t>
            </a:r>
            <a:r>
              <a:rPr lang="tr-TR" sz="2700" baseline="30000" dirty="0">
                <a:solidFill>
                  <a:schemeClr val="accent6">
                    <a:lumMod val="75000"/>
                  </a:schemeClr>
                </a:solidFill>
                <a:ea typeface="+mn-ea"/>
                <a:cs typeface="+mn-cs"/>
              </a:rPr>
              <a:t>–</a:t>
            </a:r>
            <a:r>
              <a:rPr lang="tr-TR" sz="2700" b="1" baseline="30000" dirty="0">
                <a:solidFill>
                  <a:schemeClr val="accent6">
                    <a:lumMod val="75000"/>
                  </a:schemeClr>
                </a:solidFill>
                <a:ea typeface="+mn-ea"/>
                <a:cs typeface="+mn-cs"/>
              </a:rPr>
              <a:t>1</a:t>
            </a:r>
            <a:r>
              <a:rPr lang="tr-TR" sz="2700" b="1" dirty="0">
                <a:solidFill>
                  <a:schemeClr val="accent6">
                    <a:lumMod val="75000"/>
                  </a:schemeClr>
                </a:solidFill>
                <a:ea typeface="+mn-ea"/>
                <a:cs typeface="+mn-cs"/>
              </a:rPr>
              <a:t> </a:t>
            </a:r>
            <a:r>
              <a:rPr lang="tr-TR" sz="2700" dirty="0">
                <a:solidFill>
                  <a:schemeClr val="accent6">
                    <a:lumMod val="75000"/>
                  </a:schemeClr>
                </a:solidFill>
                <a:ea typeface="+mn-ea"/>
                <a:cs typeface="+mn-cs"/>
              </a:rPr>
              <a:t>(</a:t>
            </a:r>
            <a:r>
              <a:rPr lang="tr-TR" sz="2700" b="1" i="1" dirty="0">
                <a:solidFill>
                  <a:schemeClr val="accent6">
                    <a:lumMod val="75000"/>
                  </a:schemeClr>
                </a:solidFill>
                <a:ea typeface="+mn-ea"/>
                <a:cs typeface="+mn-cs"/>
              </a:rPr>
              <a:t>x </a:t>
            </a:r>
            <a:r>
              <a:rPr lang="tr-TR" sz="2700" dirty="0">
                <a:solidFill>
                  <a:schemeClr val="accent6">
                    <a:lumMod val="75000"/>
                  </a:schemeClr>
                </a:solidFill>
                <a:ea typeface="+mn-ea"/>
                <a:cs typeface="+mn-cs"/>
              </a:rPr>
              <a:t>– </a:t>
            </a:r>
            <a:r>
              <a:rPr lang="tr-TR" sz="2700" b="1" i="1" dirty="0">
                <a:solidFill>
                  <a:schemeClr val="accent6">
                    <a:lumMod val="75000"/>
                  </a:schemeClr>
                </a:solidFill>
                <a:ea typeface="+mn-ea"/>
                <a:cs typeface="+mn-cs"/>
              </a:rPr>
              <a:t>μ</a:t>
            </a:r>
            <a:r>
              <a:rPr lang="tr-TR" sz="2700" dirty="0" smtClean="0">
                <a:solidFill>
                  <a:schemeClr val="accent6">
                    <a:lumMod val="75000"/>
                  </a:schemeClr>
                </a:solidFill>
                <a:ea typeface="+mn-ea"/>
                <a:cs typeface="+mn-cs"/>
              </a:rPr>
              <a:t>)</a:t>
            </a:r>
            <a:r>
              <a:rPr lang="en-US" sz="2700" dirty="0" smtClean="0">
                <a:solidFill>
                  <a:schemeClr val="accent6">
                    <a:lumMod val="75000"/>
                  </a:schemeClr>
                </a:solidFill>
                <a:ea typeface="+mn-ea"/>
                <a:cs typeface="+mn-cs"/>
              </a:rPr>
              <a:t> = c</a:t>
            </a:r>
            <a:r>
              <a:rPr lang="en-US" sz="2700" baseline="30000" dirty="0" smtClean="0">
                <a:solidFill>
                  <a:schemeClr val="accent6">
                    <a:lumMod val="75000"/>
                  </a:schemeClr>
                </a:solidFill>
                <a:ea typeface="+mn-ea"/>
                <a:cs typeface="+mn-cs"/>
              </a:rPr>
              <a:t>2</a:t>
            </a:r>
            <a:r>
              <a:rPr lang="en-US" sz="2700" dirty="0" smtClean="0">
                <a:solidFill>
                  <a:schemeClr val="accent6">
                    <a:lumMod val="75000"/>
                  </a:schemeClr>
                </a:solidFill>
                <a:ea typeface="+mn-ea"/>
                <a:cs typeface="+mn-cs"/>
              </a:rPr>
              <a:t>] </a:t>
            </a:r>
            <a:r>
              <a:rPr lang="en-US" sz="3600" dirty="0" smtClean="0">
                <a:solidFill>
                  <a:schemeClr val="accent6">
                    <a:lumMod val="75000"/>
                  </a:schemeClr>
                </a:solidFill>
              </a:rPr>
              <a:t>contour plots</a:t>
            </a:r>
            <a:endParaRPr lang="tr-TR" sz="3600" dirty="0">
              <a:solidFill>
                <a:schemeClr val="accent6">
                  <a:lumMod val="75000"/>
                </a:schemeClr>
              </a:solidFill>
            </a:endParaRPr>
          </a:p>
        </p:txBody>
      </p:sp>
      <p:sp>
        <p:nvSpPr>
          <p:cNvPr id="5" name="Slide Number Placeholder 4"/>
          <p:cNvSpPr>
            <a:spLocks noGrp="1"/>
          </p:cNvSpPr>
          <p:nvPr>
            <p:ph type="sldNum" sz="quarter" idx="12"/>
          </p:nvPr>
        </p:nvSpPr>
        <p:spPr/>
        <p:txBody>
          <a:bodyPr>
            <a:normAutofit fontScale="85000" lnSpcReduction="20000"/>
          </a:bodyPr>
          <a:lstStyle/>
          <a:p>
            <a:fld id="{6BFFA06F-D51B-44D4-A139-D23E3421C7E4}" type="slidenum">
              <a:rPr lang="tr-TR"/>
              <a:pPr/>
              <a:t>9</a:t>
            </a:fld>
            <a:endParaRPr lang="tr-TR"/>
          </a:p>
        </p:txBody>
      </p:sp>
      <p:sp>
        <p:nvSpPr>
          <p:cNvPr id="6" name="TextBox 5"/>
          <p:cNvSpPr txBox="1"/>
          <p:nvPr/>
        </p:nvSpPr>
        <p:spPr>
          <a:xfrm>
            <a:off x="325805" y="1469836"/>
            <a:ext cx="8492389" cy="461665"/>
          </a:xfrm>
          <a:prstGeom prst="rect">
            <a:avLst/>
          </a:prstGeom>
          <a:noFill/>
        </p:spPr>
        <p:txBody>
          <a:bodyPr wrap="none" rtlCol="0">
            <a:spAutoFit/>
          </a:bodyPr>
          <a:lstStyle/>
          <a:p>
            <a:r>
              <a:rPr lang="en-US" sz="2400" dirty="0">
                <a:solidFill>
                  <a:schemeClr val="accent6">
                    <a:lumMod val="75000"/>
                  </a:schemeClr>
                </a:solidFill>
                <a:latin typeface="+mn-lt"/>
              </a:rPr>
              <a:t>w</a:t>
            </a:r>
            <a:r>
              <a:rPr lang="en-US" sz="2400" dirty="0" smtClean="0">
                <a:solidFill>
                  <a:schemeClr val="accent6">
                    <a:lumMod val="75000"/>
                  </a:schemeClr>
                </a:solidFill>
                <a:latin typeface="+mn-lt"/>
              </a:rPr>
              <a:t>hen covariance is 0, ellipsoid axes are parallel to coordinate axes</a:t>
            </a:r>
            <a:endParaRPr lang="en-US" sz="2400" dirty="0">
              <a:solidFill>
                <a:schemeClr val="accent6">
                  <a:lumMod val="75000"/>
                </a:schemeClr>
              </a:solidFill>
              <a:latin typeface="+mn-l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3792</TotalTime>
  <Words>881</Words>
  <Application>Microsoft Office PowerPoint</Application>
  <PresentationFormat>On-screen Show (4:3)</PresentationFormat>
  <Paragraphs>192</Paragraphs>
  <Slides>26</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Median</vt:lpstr>
      <vt:lpstr>Equation</vt:lpstr>
      <vt:lpstr>INTRODUCTION  TO  Machine  Learning 3rd Edition</vt:lpstr>
      <vt:lpstr>CHAPTER 5:  Multivariate Methods</vt:lpstr>
      <vt:lpstr>Multivariate Data</vt:lpstr>
      <vt:lpstr>Multivariate Parameters</vt:lpstr>
      <vt:lpstr>Parameter Estimation from data sample X</vt:lpstr>
      <vt:lpstr>Estimation of Missing Values</vt:lpstr>
      <vt:lpstr>Multivariate Normal Distribution</vt:lpstr>
      <vt:lpstr>Multivariate Normal Distribution</vt:lpstr>
      <vt:lpstr>Bivariate Normal Isoprobability [i.e., (x – μ)T ∑–1 (x – μ) = c2] contour plots</vt:lpstr>
      <vt:lpstr>PowerPoint Presentation</vt:lpstr>
      <vt:lpstr>Independent Inputs: Naive Bayes</vt:lpstr>
      <vt:lpstr>Parametric Classification</vt:lpstr>
      <vt:lpstr>Estimation of Parameters from data sample X</vt:lpstr>
      <vt:lpstr>Assuming a different Si  for each Ci </vt:lpstr>
      <vt:lpstr>PowerPoint Presentation</vt:lpstr>
      <vt:lpstr>Assuming Common Covariance Matrix S</vt:lpstr>
      <vt:lpstr>Common Covariance Matrix S</vt:lpstr>
      <vt:lpstr>Assuming Common Covariance Matrix S is Diagonal</vt:lpstr>
      <vt:lpstr>Assuming Common Covariance Matrix S is Diagonal</vt:lpstr>
      <vt:lpstr>Assuming Common Covariance Matrix S is Diagonal and variances are equal</vt:lpstr>
      <vt:lpstr>Assuming Common Covariance Matrix S is Diagonal and variances are equal</vt:lpstr>
      <vt:lpstr>Model Selection</vt:lpstr>
      <vt:lpstr>PowerPoint Presentation</vt:lpstr>
      <vt:lpstr>Discrete Features</vt:lpstr>
      <vt:lpstr>Discrete Features</vt:lpstr>
      <vt:lpstr>Multivariate Regression</vt:lpstr>
    </vt:vector>
  </TitlesOfParts>
  <Company>BOGAZICI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Machine Learning</dc:title>
  <dc:creator>ethem</dc:creator>
  <cp:lastModifiedBy>Ruiz</cp:lastModifiedBy>
  <cp:revision>247</cp:revision>
  <dcterms:created xsi:type="dcterms:W3CDTF">2005-01-24T14:46:28Z</dcterms:created>
  <dcterms:modified xsi:type="dcterms:W3CDTF">2015-10-07T16:01:55Z</dcterms:modified>
</cp:coreProperties>
</file>