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79"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13906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20">
          <p15:clr>
            <a:srgbClr val="A4A3A4"/>
          </p15:clr>
        </p15:guide>
        <p15:guide id="2" orient="horz" pos="960">
          <p15:clr>
            <a:srgbClr val="A4A3A4"/>
          </p15:clr>
        </p15:guide>
        <p15:guide id="3" orient="horz" pos="3888">
          <p15:clr>
            <a:srgbClr val="A4A3A4"/>
          </p15:clr>
        </p15:guide>
        <p15:guide id="4" pos="456">
          <p15:clr>
            <a:srgbClr val="A4A3A4"/>
          </p15:clr>
        </p15:guide>
        <p15:guide id="5" pos="729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0706"/>
  </p:normalViewPr>
  <p:slideViewPr>
    <p:cSldViewPr snapToGrid="0">
      <p:cViewPr varScale="1">
        <p:scale>
          <a:sx n="54" d="100"/>
          <a:sy n="54" d="100"/>
        </p:scale>
        <p:origin x="408" y="62"/>
      </p:cViewPr>
      <p:guideLst>
        <p:guide orient="horz" pos="720"/>
        <p:guide orient="horz" pos="960"/>
        <p:guide orient="horz" pos="3888"/>
        <p:guide pos="456"/>
        <p:guide pos="7296"/>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2.cs.duke.edu/courses/spring06/cps102/notes/sweeper.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github.com/mrgriscom/minesweepr/"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hil.pku.edu.cn/cllct/ann_attachments/np.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link.springer.com/article/10.1007/s00283-011-9256-x"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ee2240777_3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ee2240777_3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04800" algn="l" rtl="0">
              <a:lnSpc>
                <a:spcPct val="95000"/>
              </a:lnSpc>
              <a:spcBef>
                <a:spcPts val="1200"/>
              </a:spcBef>
              <a:spcAft>
                <a:spcPts val="0"/>
              </a:spcAft>
              <a:buClr>
                <a:schemeClr val="lt2"/>
              </a:buClr>
              <a:buSzPts val="1200"/>
              <a:buChar char="•"/>
            </a:pPr>
            <a:r>
              <a:rPr lang="en-US">
                <a:latin typeface="Arial"/>
                <a:ea typeface="Arial"/>
                <a:cs typeface="Arial"/>
                <a:sym typeface="Arial"/>
              </a:rPr>
              <a:t>We start with our base assumptions, and then we apply game rules to reach certain conclusions about the state of the board. In 1, we state that there is a mine in one of the squares adjacent to square at row1, column 2. We know this is true since we have already revealed a '1' on the board at that location. </a:t>
            </a:r>
            <a:endParaRPr>
              <a:latin typeface="Arial"/>
              <a:ea typeface="Arial"/>
              <a:cs typeface="Arial"/>
              <a:sym typeface="Arial"/>
            </a:endParaRPr>
          </a:p>
          <a:p>
            <a:pPr marL="457200" lvl="0" indent="-304800" algn="l" rtl="0">
              <a:lnSpc>
                <a:spcPct val="95000"/>
              </a:lnSpc>
              <a:spcBef>
                <a:spcPts val="0"/>
              </a:spcBef>
              <a:spcAft>
                <a:spcPts val="0"/>
              </a:spcAft>
              <a:buClr>
                <a:schemeClr val="lt2"/>
              </a:buClr>
              <a:buSzPts val="1200"/>
              <a:buChar char="•"/>
            </a:pPr>
            <a:endParaRPr>
              <a:latin typeface="Arial"/>
              <a:ea typeface="Arial"/>
              <a:cs typeface="Arial"/>
              <a:sym typeface="Arial"/>
            </a:endParaRPr>
          </a:p>
          <a:p>
            <a:pPr marL="457200" lvl="0" indent="-304800" algn="l" rtl="0">
              <a:lnSpc>
                <a:spcPct val="95000"/>
              </a:lnSpc>
              <a:spcBef>
                <a:spcPts val="0"/>
              </a:spcBef>
              <a:spcAft>
                <a:spcPts val="0"/>
              </a:spcAft>
              <a:buClr>
                <a:schemeClr val="lt2"/>
              </a:buClr>
              <a:buSzPts val="1200"/>
              <a:buChar char="•"/>
            </a:pPr>
            <a:r>
              <a:rPr lang="en-US">
                <a:latin typeface="Arial"/>
                <a:ea typeface="Arial"/>
                <a:cs typeface="Arial"/>
                <a:sym typeface="Arial"/>
              </a:rPr>
              <a:t>We also know d is not true, since we have revealed a 0 at that location. </a:t>
            </a:r>
            <a:endParaRPr>
              <a:latin typeface="Arial"/>
              <a:ea typeface="Arial"/>
              <a:cs typeface="Arial"/>
              <a:sym typeface="Arial"/>
            </a:endParaRPr>
          </a:p>
          <a:p>
            <a:pPr marL="457200" lvl="0" indent="-304800" algn="l" rtl="0">
              <a:lnSpc>
                <a:spcPct val="95000"/>
              </a:lnSpc>
              <a:spcBef>
                <a:spcPts val="0"/>
              </a:spcBef>
              <a:spcAft>
                <a:spcPts val="0"/>
              </a:spcAft>
              <a:buClr>
                <a:schemeClr val="lt2"/>
              </a:buClr>
              <a:buSzPts val="1200"/>
              <a:buChar char="•"/>
            </a:pPr>
            <a:endParaRPr>
              <a:latin typeface="Arial"/>
              <a:ea typeface="Arial"/>
              <a:cs typeface="Arial"/>
              <a:sym typeface="Arial"/>
            </a:endParaRPr>
          </a:p>
          <a:p>
            <a:pPr marL="457200" lvl="0" indent="-304800" algn="l" rtl="0">
              <a:lnSpc>
                <a:spcPct val="95000"/>
              </a:lnSpc>
              <a:spcBef>
                <a:spcPts val="0"/>
              </a:spcBef>
              <a:spcAft>
                <a:spcPts val="0"/>
              </a:spcAft>
              <a:buClr>
                <a:schemeClr val="lt2"/>
              </a:buClr>
              <a:buSzPts val="1200"/>
              <a:buChar char="•"/>
            </a:pPr>
            <a:r>
              <a:rPr lang="en-US">
                <a:latin typeface="Arial"/>
                <a:ea typeface="Arial"/>
                <a:cs typeface="Arial"/>
                <a:sym typeface="Arial"/>
              </a:rPr>
              <a:t>In assumption 3, we state that if b is true, then d also has to be true, since if there is a mine at either row 2, column 2, or row 2, column 3, that means that there is a mine adjacent to row 1, column 3. </a:t>
            </a:r>
            <a:endParaRPr>
              <a:latin typeface="Arial"/>
              <a:ea typeface="Arial"/>
              <a:cs typeface="Arial"/>
              <a:sym typeface="Arial"/>
            </a:endParaRPr>
          </a:p>
          <a:p>
            <a:pPr marL="457200" lvl="0" indent="-342900" algn="l" rtl="0">
              <a:lnSpc>
                <a:spcPct val="95000"/>
              </a:lnSpc>
              <a:spcBef>
                <a:spcPts val="0"/>
              </a:spcBef>
              <a:spcAft>
                <a:spcPts val="0"/>
              </a:spcAft>
              <a:buClr>
                <a:schemeClr val="lt2"/>
              </a:buClr>
              <a:buSzPts val="1800"/>
              <a:buFont typeface="Arial"/>
              <a:buChar char="•"/>
            </a:pPr>
            <a:endParaRPr>
              <a:latin typeface="Arial"/>
              <a:ea typeface="Arial"/>
              <a:cs typeface="Arial"/>
              <a:sym typeface="Arial"/>
            </a:endParaRPr>
          </a:p>
          <a:p>
            <a:pPr marL="457200" lvl="0" indent="-342900" algn="l" rtl="0">
              <a:lnSpc>
                <a:spcPct val="95000"/>
              </a:lnSpc>
              <a:spcBef>
                <a:spcPts val="0"/>
              </a:spcBef>
              <a:spcAft>
                <a:spcPts val="0"/>
              </a:spcAft>
              <a:buClr>
                <a:schemeClr val="lt2"/>
              </a:buClr>
              <a:buSzPts val="1800"/>
              <a:buFont typeface="Arial"/>
              <a:buChar char="•"/>
            </a:pPr>
            <a:r>
              <a:rPr lang="en-US">
                <a:latin typeface="Arial"/>
                <a:ea typeface="Arial"/>
                <a:cs typeface="Arial"/>
                <a:sym typeface="Arial"/>
              </a:rPr>
              <a:t>Finally, in the 4th assumption, we state that if there is a mine in one of the squares adjacent to row 1, column 2, that means that the mine could be in any column of row 2.</a:t>
            </a:r>
            <a:endParaRPr>
              <a:latin typeface="Arial"/>
              <a:ea typeface="Arial"/>
              <a:cs typeface="Arial"/>
              <a:sym typeface="Arial"/>
            </a:endParaRPr>
          </a:p>
          <a:p>
            <a:pPr marL="0" lvl="0" indent="0" algn="l" rtl="0">
              <a:lnSpc>
                <a:spcPct val="95000"/>
              </a:lnSpc>
              <a:spcBef>
                <a:spcPts val="1200"/>
              </a:spcBef>
              <a:spcAft>
                <a:spcPts val="0"/>
              </a:spcAft>
              <a:buNone/>
            </a:pPr>
            <a:r>
              <a:rPr lang="en-US">
                <a:latin typeface="Arial"/>
                <a:ea typeface="Arial"/>
                <a:cs typeface="Arial"/>
                <a:sym typeface="Arial"/>
              </a:rPr>
              <a:t>	By applying game rules, we reach theorems that allow us to find out the position of the mine. </a:t>
            </a:r>
            <a:endParaRPr>
              <a:latin typeface="Arial"/>
              <a:ea typeface="Arial"/>
              <a:cs typeface="Arial"/>
              <a:sym typeface="Arial"/>
            </a:endParaRPr>
          </a:p>
          <a:p>
            <a:pPr marL="0" lvl="0" indent="0" algn="l" rtl="0">
              <a:lnSpc>
                <a:spcPct val="95000"/>
              </a:lnSpc>
              <a:spcBef>
                <a:spcPts val="1200"/>
              </a:spcBef>
              <a:spcAft>
                <a:spcPts val="0"/>
              </a:spcAft>
              <a:buNone/>
            </a:pPr>
            <a:endParaRPr>
              <a:latin typeface="Arial"/>
              <a:ea typeface="Arial"/>
              <a:cs typeface="Arial"/>
              <a:sym typeface="Arial"/>
            </a:endParaRPr>
          </a:p>
          <a:p>
            <a:pPr marL="0" lvl="0" indent="457200" algn="l" rtl="0">
              <a:lnSpc>
                <a:spcPct val="95000"/>
              </a:lnSpc>
              <a:spcBef>
                <a:spcPts val="1200"/>
              </a:spcBef>
              <a:spcAft>
                <a:spcPts val="0"/>
              </a:spcAft>
              <a:buNone/>
            </a:pPr>
            <a:r>
              <a:rPr lang="en-US">
                <a:latin typeface="Arial"/>
                <a:ea typeface="Arial"/>
                <a:cs typeface="Arial"/>
                <a:sym typeface="Arial"/>
              </a:rPr>
              <a:t>In theorem 1, we know for sure that the mine is in the second row. </a:t>
            </a:r>
            <a:endParaRPr>
              <a:latin typeface="Arial"/>
              <a:ea typeface="Arial"/>
              <a:cs typeface="Arial"/>
              <a:sym typeface="Arial"/>
            </a:endParaRPr>
          </a:p>
          <a:p>
            <a:pPr marL="0" lvl="0" indent="457200" algn="l" rtl="0">
              <a:lnSpc>
                <a:spcPct val="95000"/>
              </a:lnSpc>
              <a:spcBef>
                <a:spcPts val="1200"/>
              </a:spcBef>
              <a:spcAft>
                <a:spcPts val="0"/>
              </a:spcAft>
              <a:buNone/>
            </a:pPr>
            <a:r>
              <a:rPr lang="en-US">
                <a:latin typeface="Arial"/>
                <a:ea typeface="Arial"/>
                <a:cs typeface="Arial"/>
                <a:sym typeface="Arial"/>
              </a:rPr>
              <a:t>In theorem 2, we know that if there is no adjacent mine to row 1, column 3, the mine can't be in row 2, column 2 or column 3.</a:t>
            </a:r>
            <a:endParaRPr>
              <a:latin typeface="Arial"/>
              <a:ea typeface="Arial"/>
              <a:cs typeface="Arial"/>
              <a:sym typeface="Arial"/>
            </a:endParaRPr>
          </a:p>
          <a:p>
            <a:pPr marL="0" lvl="0" indent="457200" algn="l" rtl="0">
              <a:lnSpc>
                <a:spcPct val="95000"/>
              </a:lnSpc>
              <a:spcBef>
                <a:spcPts val="1200"/>
              </a:spcBef>
              <a:spcAft>
                <a:spcPts val="0"/>
              </a:spcAft>
              <a:buNone/>
            </a:pPr>
            <a:r>
              <a:rPr lang="en-US">
                <a:latin typeface="Arial"/>
                <a:ea typeface="Arial"/>
                <a:cs typeface="Arial"/>
                <a:sym typeface="Arial"/>
              </a:rPr>
              <a:t>In theorem 3, we know that the mine cannot be in row 2, column 2 or row 2, column 3</a:t>
            </a:r>
            <a:endParaRPr>
              <a:latin typeface="Arial"/>
              <a:ea typeface="Arial"/>
              <a:cs typeface="Arial"/>
              <a:sym typeface="Arial"/>
            </a:endParaRPr>
          </a:p>
          <a:p>
            <a:pPr marL="0" lvl="0" indent="457200" algn="l" rtl="0">
              <a:lnSpc>
                <a:spcPct val="95000"/>
              </a:lnSpc>
              <a:spcBef>
                <a:spcPts val="1200"/>
              </a:spcBef>
              <a:spcAft>
                <a:spcPts val="0"/>
              </a:spcAft>
              <a:buNone/>
            </a:pPr>
            <a:r>
              <a:rPr lang="en-US">
                <a:latin typeface="Arial"/>
                <a:ea typeface="Arial"/>
                <a:cs typeface="Arial"/>
                <a:sym typeface="Arial"/>
              </a:rPr>
              <a:t>Finally, in theorem 4 we conclude that the only valid position of the mine is in row 2, column 1</a:t>
            </a:r>
            <a:endParaRPr>
              <a:latin typeface="Arial"/>
              <a:ea typeface="Arial"/>
              <a:cs typeface="Arial"/>
              <a:sym typeface="Arial"/>
            </a:endParaRPr>
          </a:p>
          <a:p>
            <a:pPr marL="0" lvl="0" indent="0" algn="l" rtl="0">
              <a:lnSpc>
                <a:spcPct val="95000"/>
              </a:lnSpc>
              <a:spcBef>
                <a:spcPts val="1200"/>
              </a:spcBef>
              <a:spcAft>
                <a:spcPts val="0"/>
              </a:spcAft>
              <a:buNone/>
            </a:pPr>
            <a:endParaRPr>
              <a:latin typeface="Arial"/>
              <a:ea typeface="Arial"/>
              <a:cs typeface="Arial"/>
              <a:sym typeface="Arial"/>
            </a:endParaRPr>
          </a:p>
          <a:p>
            <a:pPr marL="457200" lvl="0" indent="-304800" algn="l" rtl="0">
              <a:lnSpc>
                <a:spcPct val="95000"/>
              </a:lnSpc>
              <a:spcBef>
                <a:spcPts val="1200"/>
              </a:spcBef>
              <a:spcAft>
                <a:spcPts val="0"/>
              </a:spcAft>
              <a:buClr>
                <a:schemeClr val="lt2"/>
              </a:buClr>
              <a:buSzPts val="1200"/>
              <a:buChar char="•"/>
            </a:pPr>
            <a:r>
              <a:rPr lang="en-US">
                <a:latin typeface="Arial"/>
                <a:ea typeface="Arial"/>
                <a:cs typeface="Arial"/>
                <a:sym typeface="Arial"/>
              </a:rPr>
              <a:t>Through propositional logic, we discover the position of the mine has to be at row 2, column 1.</a:t>
            </a:r>
            <a:endParaRPr/>
          </a:p>
        </p:txBody>
      </p:sp>
      <p:sp>
        <p:nvSpPr>
          <p:cNvPr id="158" name="Google Shape;158;g4ee2240777_3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4edd8373b6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4edd8373b6_0_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States that there is exactly one mine on the board and none of the start square</a:t>
            </a:r>
            <a:endParaRPr/>
          </a:p>
          <a:p>
            <a:pPr marL="0" lvl="0" indent="0" algn="l" rtl="0">
              <a:spcBef>
                <a:spcPts val="0"/>
              </a:spcBef>
              <a:spcAft>
                <a:spcPts val="0"/>
              </a:spcAft>
              <a:buNone/>
            </a:pPr>
            <a:r>
              <a:rPr lang="en-US" u="sng">
                <a:solidFill>
                  <a:schemeClr val="hlink"/>
                </a:solidFill>
                <a:hlinkClick r:id="rId3"/>
              </a:rPr>
              <a:t>https://www2.cs.duke.edu/courses/spring06/cps102/notes/sweeper.pdf</a:t>
            </a:r>
            <a:endParaRPr/>
          </a:p>
          <a:p>
            <a:pPr marL="0" lvl="0" indent="0" algn="l" rtl="0">
              <a:spcBef>
                <a:spcPts val="0"/>
              </a:spcBef>
              <a:spcAft>
                <a:spcPts val="0"/>
              </a:spcAft>
              <a:buNone/>
            </a:pPr>
            <a:endParaRPr/>
          </a:p>
        </p:txBody>
      </p:sp>
      <p:sp>
        <p:nvSpPr>
          <p:cNvPr id="179" name="Google Shape;179;g4edd8373b6_0_3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4edd8373b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4edd8373b6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then need to describe adjacency: there is a mine in the square at row 1, column 2 if and only if the following two facts are true. First, there is a mine adjacent to each of the following squares: row 1, column 1; row 1, column 3; row 2, column 1; row 2, column 2; row 2, column 3. Second, there are zero mines adjacent to each of the following squares: row 3, column 1; row 3, column 2; row 3, column 3.</a:t>
            </a:r>
            <a:endParaRPr/>
          </a:p>
        </p:txBody>
      </p:sp>
      <p:sp>
        <p:nvSpPr>
          <p:cNvPr id="193" name="Google Shape;193;g4edd8373b6_0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edd8373b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edd8373b6_0_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Steve</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Even though we have these axioms, they don’t give us enough info</a:t>
            </a:r>
            <a:endParaRPr/>
          </a:p>
          <a:p>
            <a:pPr marL="457200" lvl="0" indent="-317500" algn="l" rtl="0">
              <a:spcBef>
                <a:spcPts val="0"/>
              </a:spcBef>
              <a:spcAft>
                <a:spcPts val="0"/>
              </a:spcAft>
              <a:buSzPts val="1400"/>
              <a:buChar char="●"/>
            </a:pPr>
            <a:r>
              <a:rPr lang="en-US"/>
              <a:t>We can narrow down to a certain point, but can’t decide further</a:t>
            </a:r>
            <a:endParaRPr/>
          </a:p>
          <a:p>
            <a:pPr marL="457200" lvl="0" indent="-317500" algn="l" rtl="0">
              <a:spcBef>
                <a:spcPts val="0"/>
              </a:spcBef>
              <a:spcAft>
                <a:spcPts val="0"/>
              </a:spcAft>
              <a:buSzPts val="1400"/>
              <a:buChar char="●"/>
            </a:pPr>
            <a:r>
              <a:rPr lang="en-US"/>
              <a:t>Need to ask the game and pick a random square out of those three</a:t>
            </a:r>
            <a:endParaRPr/>
          </a:p>
        </p:txBody>
      </p:sp>
      <p:sp>
        <p:nvSpPr>
          <p:cNvPr id="208" name="Google Shape;208;g4edd8373b6_0_2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4edd8373b6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4edd8373b6_0_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Steve</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These are the logical equivalences and inferences we are using </a:t>
            </a:r>
            <a:endParaRPr/>
          </a:p>
          <a:p>
            <a:pPr marL="457200" lvl="0" indent="-317500" algn="l" rtl="0">
              <a:spcBef>
                <a:spcPts val="0"/>
              </a:spcBef>
              <a:spcAft>
                <a:spcPts val="0"/>
              </a:spcAft>
              <a:buSzPts val="1400"/>
              <a:buChar char="●"/>
            </a:pPr>
            <a:r>
              <a:rPr lang="en-US"/>
              <a:t>Each rule can be used to narrow down choices at each step</a:t>
            </a:r>
            <a:endParaRPr/>
          </a:p>
          <a:p>
            <a:pPr marL="457200" lvl="0" indent="-317500" algn="l" rtl="0">
              <a:spcBef>
                <a:spcPts val="0"/>
              </a:spcBef>
              <a:spcAft>
                <a:spcPts val="0"/>
              </a:spcAft>
              <a:buSzPts val="1400"/>
              <a:buChar char="●"/>
            </a:pPr>
            <a:r>
              <a:rPr lang="en-US"/>
              <a:t>Not going to step through the sentences (too much time)</a:t>
            </a:r>
            <a:endParaRPr/>
          </a:p>
          <a:p>
            <a:pPr marL="0" lvl="0" indent="0" algn="l" rtl="0">
              <a:spcBef>
                <a:spcPts val="0"/>
              </a:spcBef>
              <a:spcAft>
                <a:spcPts val="0"/>
              </a:spcAft>
              <a:buNone/>
            </a:pPr>
            <a:endParaRPr/>
          </a:p>
        </p:txBody>
      </p:sp>
      <p:sp>
        <p:nvSpPr>
          <p:cNvPr id="220" name="Google Shape;220;g4edd8373b6_0_5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4ee2240777_2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4ee2240777_2_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Steve</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Start with the given that there is one mine on the board (not at the start square)</a:t>
            </a:r>
            <a:endParaRPr/>
          </a:p>
          <a:p>
            <a:pPr marL="457200" lvl="0" indent="-317500" algn="l" rtl="0">
              <a:spcBef>
                <a:spcPts val="0"/>
              </a:spcBef>
              <a:spcAft>
                <a:spcPts val="0"/>
              </a:spcAft>
              <a:buSzPts val="1400"/>
              <a:buChar char="●"/>
            </a:pPr>
            <a:r>
              <a:rPr lang="en-US"/>
              <a:t>From there, go to list of adjacency axioms and fine the one that matches 1 and 0.</a:t>
            </a:r>
            <a:endParaRPr/>
          </a:p>
          <a:p>
            <a:pPr marL="457200" lvl="0" indent="-317500" algn="l" rtl="0">
              <a:spcBef>
                <a:spcPts val="0"/>
              </a:spcBef>
              <a:spcAft>
                <a:spcPts val="0"/>
              </a:spcAft>
              <a:buSzPts val="1400"/>
              <a:buChar char="●"/>
            </a:pPr>
            <a:r>
              <a:rPr lang="en-US"/>
              <a:t>The following fit the description</a:t>
            </a:r>
            <a:endParaRPr/>
          </a:p>
        </p:txBody>
      </p:sp>
      <p:sp>
        <p:nvSpPr>
          <p:cNvPr id="235" name="Google Shape;235;g4ee2240777_2_2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ee2240777_2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ee2240777_2_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Steve</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We know that m12 and m13 don’t have a mine because they gamekeeper uncovered them for us</a:t>
            </a:r>
            <a:endParaRPr/>
          </a:p>
          <a:p>
            <a:pPr marL="457200" lvl="0" indent="-317500" algn="l" rtl="0">
              <a:spcBef>
                <a:spcPts val="0"/>
              </a:spcBef>
              <a:spcAft>
                <a:spcPts val="0"/>
              </a:spcAft>
              <a:buSzPts val="1400"/>
              <a:buChar char="●"/>
            </a:pPr>
            <a:r>
              <a:rPr lang="en-US"/>
              <a:t>By using one of the previous rules (elimination) we infer that all of these axioms are false</a:t>
            </a:r>
            <a:endParaRPr/>
          </a:p>
          <a:p>
            <a:pPr marL="457200" lvl="0" indent="-317500" algn="l" rtl="0">
              <a:spcBef>
                <a:spcPts val="0"/>
              </a:spcBef>
              <a:spcAft>
                <a:spcPts val="0"/>
              </a:spcAft>
              <a:buSzPts val="1400"/>
              <a:buChar char="●"/>
            </a:pPr>
            <a:r>
              <a:rPr lang="en-US"/>
              <a:t>One left</a:t>
            </a:r>
            <a:endParaRPr/>
          </a:p>
        </p:txBody>
      </p:sp>
      <p:sp>
        <p:nvSpPr>
          <p:cNvPr id="252" name="Google Shape;252;g4ee2240777_2_4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4ee2240777_2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4ee2240777_2_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Steve</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US"/>
              <a:t>We know the mine is at this location now</a:t>
            </a:r>
            <a:endParaRPr/>
          </a:p>
          <a:p>
            <a:pPr marL="457200" lvl="0" indent="-317500" algn="l" rtl="0">
              <a:spcBef>
                <a:spcPts val="0"/>
              </a:spcBef>
              <a:spcAft>
                <a:spcPts val="0"/>
              </a:spcAft>
              <a:buSzPts val="1400"/>
              <a:buChar char="●"/>
            </a:pPr>
            <a:r>
              <a:rPr lang="en-US"/>
              <a:t>Double check the mine axiom</a:t>
            </a:r>
            <a:endParaRPr/>
          </a:p>
          <a:p>
            <a:pPr marL="457200" lvl="0" indent="-317500" algn="l" rtl="0">
              <a:spcBef>
                <a:spcPts val="0"/>
              </a:spcBef>
              <a:spcAft>
                <a:spcPts val="0"/>
              </a:spcAft>
              <a:buSzPts val="1400"/>
              <a:buChar char="●"/>
            </a:pPr>
            <a:r>
              <a:rPr lang="en-US"/>
              <a:t>Can infer we win</a:t>
            </a:r>
            <a:endParaRPr/>
          </a:p>
        </p:txBody>
      </p:sp>
      <p:sp>
        <p:nvSpPr>
          <p:cNvPr id="278" name="Google Shape;278;g4ee2240777_2_7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4ee22407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4ee2240777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rtl="0"/>
            <a:r>
              <a:rPr lang="en-US" sz="1200" b="0" i="0" u="none" strike="noStrike" cap="none" dirty="0">
                <a:solidFill>
                  <a:schemeClr val="dk1"/>
                </a:solidFill>
                <a:effectLst/>
                <a:latin typeface="Calibri"/>
                <a:ea typeface="Calibri"/>
                <a:cs typeface="Calibri"/>
                <a:sym typeface="Calibri"/>
              </a:rPr>
              <a:t>same as earlier rules</a:t>
            </a:r>
          </a:p>
          <a:p>
            <a:pPr rtl="0"/>
            <a:r>
              <a:rPr lang="en-US" sz="1200" b="0" i="0" u="none" strike="noStrike" cap="none" dirty="0">
                <a:solidFill>
                  <a:schemeClr val="dk1"/>
                </a:solidFill>
                <a:effectLst/>
                <a:latin typeface="Calibri"/>
                <a:ea typeface="Calibri"/>
                <a:cs typeface="Calibri"/>
                <a:sym typeface="Calibri"/>
              </a:rPr>
              <a:t>much shorter though more complex</a:t>
            </a:r>
          </a:p>
          <a:p>
            <a:pPr rtl="0"/>
            <a:r>
              <a:rPr lang="en-US" sz="1200" b="0" i="0" u="none" strike="noStrike" cap="none" dirty="0">
                <a:solidFill>
                  <a:schemeClr val="dk1"/>
                </a:solidFill>
                <a:effectLst/>
                <a:latin typeface="Calibri"/>
                <a:ea typeface="Calibri"/>
                <a:cs typeface="Calibri"/>
                <a:sym typeface="Calibri"/>
              </a:rPr>
              <a:t>differs from propositional logic by introducing variables</a:t>
            </a:r>
          </a:p>
          <a:p>
            <a:pPr rtl="0"/>
            <a:r>
              <a:rPr lang="en-US" sz="1200" b="0" i="0" u="none" strike="noStrike" cap="none" dirty="0">
                <a:solidFill>
                  <a:schemeClr val="dk1"/>
                </a:solidFill>
                <a:effectLst/>
                <a:latin typeface="Calibri"/>
                <a:ea typeface="Calibri"/>
                <a:cs typeface="Calibri"/>
                <a:sym typeface="Calibri"/>
              </a:rPr>
              <a:t>go over rules</a:t>
            </a:r>
          </a:p>
        </p:txBody>
      </p:sp>
      <p:sp>
        <p:nvSpPr>
          <p:cNvPr id="293" name="Google Shape;293;g4ee2240777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4ee224077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4ee2240777_0_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go over rules</a:t>
            </a:r>
            <a:endParaRPr/>
          </a:p>
          <a:p>
            <a:pPr marL="0" lvl="0" indent="0" algn="l" rtl="0">
              <a:spcBef>
                <a:spcPts val="0"/>
              </a:spcBef>
              <a:spcAft>
                <a:spcPts val="0"/>
              </a:spcAft>
              <a:buNone/>
            </a:pPr>
            <a:r>
              <a:rPr lang="en-US"/>
              <a:t>These rules are less lengthy than the equivalent propositional logic rules, though they are harder to interpret and harder to program</a:t>
            </a:r>
            <a:endParaRPr/>
          </a:p>
        </p:txBody>
      </p:sp>
      <p:sp>
        <p:nvSpPr>
          <p:cNvPr id="304" name="Google Shape;304;g4ee2240777_0_2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4ee2240777_4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4ee2240777_4_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g4ee2240777_4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4ee2240777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4ee2240777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rules are, the number of adjacent mines, followed by the adjacent squares.</a:t>
            </a:r>
            <a:endParaRPr/>
          </a:p>
          <a:p>
            <a:pPr marL="0" lvl="0" indent="0" algn="l" rtl="0">
              <a:spcBef>
                <a:spcPts val="0"/>
              </a:spcBef>
              <a:spcAft>
                <a:spcPts val="0"/>
              </a:spcAft>
              <a:buNone/>
            </a:pPr>
            <a:endParaRPr/>
          </a:p>
          <a:p>
            <a:pPr marL="0" lvl="0" indent="0" algn="l" rtl="0">
              <a:spcBef>
                <a:spcPts val="0"/>
              </a:spcBef>
              <a:spcAft>
                <a:spcPts val="0"/>
              </a:spcAft>
              <a:buNone/>
            </a:pPr>
            <a:r>
              <a:rPr lang="en-US"/>
              <a:t>on the right we have the board, so the first rule, for column 3 row 1 will be Rule(1, [A, B]) as we will see on the next slide </a:t>
            </a:r>
            <a:endParaRPr/>
          </a:p>
        </p:txBody>
      </p:sp>
      <p:sp>
        <p:nvSpPr>
          <p:cNvPr id="315" name="Google Shape;315;g4ee2240777_0_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4ee2240777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4ee2240777_0_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is an implementation of a minesweeper AI that uses logic similar to the logic previously above.</a:t>
            </a:r>
            <a:endParaRPr/>
          </a:p>
          <a:p>
            <a:pPr marL="0" lvl="0" indent="0" algn="l" rtl="0">
              <a:spcBef>
                <a:spcPts val="0"/>
              </a:spcBef>
              <a:spcAft>
                <a:spcPts val="0"/>
              </a:spcAft>
              <a:buNone/>
            </a:pPr>
            <a:r>
              <a:rPr lang="en-US"/>
              <a:t>in this implementation mine sweeper.solve takes a list of rules, and the rules are, the number of adjacent mines, followed by the adjacent squares.</a:t>
            </a:r>
            <a:endParaRPr/>
          </a:p>
          <a:p>
            <a:pPr marL="0" lvl="0" indent="0" algn="l" rtl="0">
              <a:spcBef>
                <a:spcPts val="0"/>
              </a:spcBef>
              <a:spcAft>
                <a:spcPts val="0"/>
              </a:spcAft>
              <a:buNone/>
            </a:pPr>
            <a:endParaRPr/>
          </a:p>
          <a:p>
            <a:pPr marL="0" lvl="0" indent="0" algn="l" rtl="0">
              <a:spcBef>
                <a:spcPts val="0"/>
              </a:spcBef>
              <a:spcAft>
                <a:spcPts val="0"/>
              </a:spcAft>
              <a:buNone/>
            </a:pPr>
            <a:r>
              <a:rPr lang="en-US"/>
              <a:t>the program then predicts the likelihood that each of the squares is a mine, to come up with the best next move.</a:t>
            </a:r>
            <a:endParaRPr/>
          </a:p>
          <a:p>
            <a:pPr marL="0" lvl="0" indent="0" algn="l" rtl="0">
              <a:spcBef>
                <a:spcPts val="0"/>
              </a:spcBef>
              <a:spcAft>
                <a:spcPts val="0"/>
              </a:spcAft>
              <a:buNone/>
            </a:pPr>
            <a:endParaRPr/>
          </a:p>
          <a:p>
            <a:pPr marL="0" lvl="0" indent="0" algn="l" rtl="0">
              <a:spcBef>
                <a:spcPts val="0"/>
              </a:spcBef>
              <a:spcAft>
                <a:spcPts val="0"/>
              </a:spcAft>
              <a:buNone/>
            </a:pPr>
            <a:r>
              <a:rPr lang="en-US"/>
              <a:t>the prediction is a permutation that counts up the possible board configurations in which the current square is a bomb. </a:t>
            </a:r>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chemeClr val="hlink"/>
                </a:solidFill>
                <a:hlinkClick r:id="rId3"/>
              </a:rPr>
              <a:t>https://github.com/mrgriscom/minesweepr/</a:t>
            </a:r>
            <a:endParaRPr/>
          </a:p>
          <a:p>
            <a:pPr marL="0" lvl="0" indent="0" algn="l" rtl="0">
              <a:spcBef>
                <a:spcPts val="0"/>
              </a:spcBef>
              <a:spcAft>
                <a:spcPts val="0"/>
              </a:spcAft>
              <a:buNone/>
            </a:pPr>
            <a:endParaRPr/>
          </a:p>
        </p:txBody>
      </p:sp>
      <p:sp>
        <p:nvSpPr>
          <p:cNvPr id="327" name="Google Shape;327;g4ee2240777_0_4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4ee224077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4ee2240777_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As the board increases and the number of mines increases that chances that we will have to guess where the next mine is also increases. this guessing is what makes this game impossible to win everytime, but we can have a very high success rate.</a:t>
            </a:r>
            <a:endParaRPr/>
          </a:p>
        </p:txBody>
      </p:sp>
      <p:sp>
        <p:nvSpPr>
          <p:cNvPr id="345" name="Google Shape;345;g4ee2240777_2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
        <p:nvSpPr>
          <p:cNvPr id="91" name="Google Shape;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2" name="Google Shape;9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ece66149a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ece66149a_0_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looking at a logic system since the agent and the game are involved</a:t>
            </a:r>
            <a:endParaRPr/>
          </a:p>
        </p:txBody>
      </p:sp>
      <p:sp>
        <p:nvSpPr>
          <p:cNvPr id="100" name="Google Shape;100;g4ece66149a_0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ece66149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ece66149a_0_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4ece66149a_0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edd8373b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edd8373b6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little background on minesweeper</a:t>
            </a:r>
            <a:endParaRPr/>
          </a:p>
          <a:p>
            <a:pPr marL="0" lvl="0" indent="0" algn="l" rtl="0">
              <a:spcBef>
                <a:spcPts val="0"/>
              </a:spcBef>
              <a:spcAft>
                <a:spcPts val="0"/>
              </a:spcAft>
              <a:buNone/>
            </a:pPr>
            <a:r>
              <a:rPr lang="en-US"/>
              <a:t>basic game click on squares, try to find and not</a:t>
            </a:r>
            <a:endParaRPr/>
          </a:p>
          <a:p>
            <a:pPr marL="0" lvl="0" indent="0" algn="l" rtl="0">
              <a:spcBef>
                <a:spcPts val="0"/>
              </a:spcBef>
              <a:spcAft>
                <a:spcPts val="0"/>
              </a:spcAft>
              <a:buNone/>
            </a:pPr>
            <a:endParaRPr/>
          </a:p>
          <a:p>
            <a:pPr marL="0" lvl="0" indent="0" algn="l" rtl="0">
              <a:spcBef>
                <a:spcPts val="0"/>
              </a:spcBef>
              <a:spcAft>
                <a:spcPts val="0"/>
              </a:spcAft>
              <a:buNone/>
            </a:pPr>
            <a:r>
              <a:rPr lang="en-US"/>
              <a:t>explain co-np-complete</a:t>
            </a:r>
            <a:endParaRPr/>
          </a:p>
          <a:p>
            <a:pPr marL="0" lvl="0" indent="0" algn="l" rtl="0">
              <a:spcBef>
                <a:spcPts val="0"/>
              </a:spcBef>
              <a:spcAft>
                <a:spcPts val="0"/>
              </a:spcAft>
              <a:buNone/>
            </a:pPr>
            <a:endParaRPr/>
          </a:p>
          <a:p>
            <a:pPr marL="0" lvl="0" indent="0" algn="l" rtl="0">
              <a:spcBef>
                <a:spcPts val="0"/>
              </a:spcBef>
              <a:spcAft>
                <a:spcPts val="0"/>
              </a:spcAft>
              <a:buNone/>
            </a:pPr>
            <a:r>
              <a:rPr lang="en-US" u="sng">
                <a:solidFill>
                  <a:schemeClr val="hlink"/>
                </a:solidFill>
                <a:hlinkClick r:id="rId3"/>
              </a:rPr>
              <a:t>https://www.phil.pku.edu.cn/cllct/ann_attachments/np.pdf</a:t>
            </a:r>
            <a:endParaRPr/>
          </a:p>
          <a:p>
            <a:pPr marL="0" lvl="0" indent="0" algn="l" rtl="0">
              <a:spcBef>
                <a:spcPts val="0"/>
              </a:spcBef>
              <a:spcAft>
                <a:spcPts val="0"/>
              </a:spcAft>
              <a:buNone/>
            </a:pPr>
            <a:r>
              <a:rPr lang="en-US" u="sng">
                <a:solidFill>
                  <a:schemeClr val="hlink"/>
                </a:solidFill>
                <a:hlinkClick r:id="rId4"/>
              </a:rPr>
              <a:t>https://link.springer.com/article/10.1007/s00283-011-9256-x</a:t>
            </a:r>
            <a:endParaRPr/>
          </a:p>
        </p:txBody>
      </p:sp>
      <p:sp>
        <p:nvSpPr>
          <p:cNvPr id="116" name="Google Shape;116;g4edd8373b6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4edd8373b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4edd8373b6_0_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g4edd8373b6_0_4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ece66149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ece66149a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Here we see the possible mine configurations for the mini minesweeper game. After revealing the first square, there are 3 possible positions of the mine if the square is 1, and 5 if the square is 0. We need a mathematical way of representing these positions in order to automate the solving process.</a:t>
            </a:r>
            <a:endParaRPr/>
          </a:p>
        </p:txBody>
      </p:sp>
      <p:sp>
        <p:nvSpPr>
          <p:cNvPr id="134" name="Google Shape;134;g4ece66149a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4ee2240777_3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4ee2240777_3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95000"/>
              </a:lnSpc>
              <a:spcBef>
                <a:spcPts val="1200"/>
              </a:spcBef>
              <a:spcAft>
                <a:spcPts val="0"/>
              </a:spcAft>
              <a:buNone/>
            </a:pPr>
            <a:r>
              <a:rPr lang="en-US"/>
              <a:t>We can use propositional logic to infer the location of the mine with limited starting information. This is done by creating 4 base assumptions that cover all possible locations of the mine relative to the board state, and then applying the rules of minesweeper to the base assumptions, until we infer a conclusion. We will go over the game rules in detail in a later slide.</a:t>
            </a:r>
            <a:endParaRPr/>
          </a:p>
        </p:txBody>
      </p:sp>
      <p:sp>
        <p:nvSpPr>
          <p:cNvPr id="144" name="Google Shape;144;g4ee2240777_3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3589848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pic>
        <p:nvPicPr>
          <p:cNvPr id="17" name="Google Shape;17;p2" descr="greyWatermark-20.png"/>
          <p:cNvPicPr preferRelativeResize="0"/>
          <p:nvPr/>
        </p:nvPicPr>
        <p:blipFill rotWithShape="1">
          <a:blip r:embed="rId2">
            <a:alphaModFix/>
          </a:blip>
          <a:srcRect/>
          <a:stretch/>
        </p:blipFill>
        <p:spPr>
          <a:xfrm>
            <a:off x="7949092" y="2703302"/>
            <a:ext cx="4242908" cy="4154698"/>
          </a:xfrm>
          <a:prstGeom prst="rect">
            <a:avLst/>
          </a:prstGeom>
          <a:noFill/>
          <a:ln>
            <a:noFill/>
          </a:ln>
        </p:spPr>
      </p:pic>
      <p:sp>
        <p:nvSpPr>
          <p:cNvPr id="18" name="Google Shape;18;p2"/>
          <p:cNvSpPr txBox="1">
            <a:spLocks noGrp="1"/>
          </p:cNvSpPr>
          <p:nvPr>
            <p:ph type="ctrTitle"/>
          </p:nvPr>
        </p:nvSpPr>
        <p:spPr>
          <a:xfrm>
            <a:off x="609600" y="2537925"/>
            <a:ext cx="9144000" cy="1524001"/>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262626"/>
              </a:buClr>
              <a:buSzPts val="4000"/>
              <a:buFont typeface="Verdana"/>
              <a:buNone/>
              <a:defRPr sz="4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609600" y="4293573"/>
            <a:ext cx="9144000" cy="990600"/>
          </a:xfrm>
          <a:prstGeom prst="rect">
            <a:avLst/>
          </a:prstGeom>
          <a:noFill/>
          <a:ln>
            <a:noFill/>
          </a:ln>
        </p:spPr>
        <p:txBody>
          <a:bodyPr spcFirstLastPara="1" wrap="square" lIns="91425" tIns="45700" rIns="91425" bIns="45700" anchor="t" anchorCtr="0"/>
          <a:lstStyle>
            <a:lvl1pPr lvl="0" algn="l">
              <a:lnSpc>
                <a:spcPct val="95000"/>
              </a:lnSpc>
              <a:spcBef>
                <a:spcPts val="1200"/>
              </a:spcBef>
              <a:spcAft>
                <a:spcPts val="0"/>
              </a:spcAft>
              <a:buSzPts val="2800"/>
              <a:buNone/>
              <a:defRPr sz="2800">
                <a:solidFill>
                  <a:schemeClr val="dk2"/>
                </a:solidFill>
              </a:defRPr>
            </a:lvl1pPr>
            <a:lvl2pPr lvl="1" algn="ctr">
              <a:lnSpc>
                <a:spcPct val="95000"/>
              </a:lnSpc>
              <a:spcBef>
                <a:spcPts val="600"/>
              </a:spcBef>
              <a:spcAft>
                <a:spcPts val="0"/>
              </a:spcAft>
              <a:buSzPts val="2000"/>
              <a:buNone/>
              <a:defRPr>
                <a:solidFill>
                  <a:srgbClr val="888888"/>
                </a:solidFill>
              </a:defRPr>
            </a:lvl2pPr>
            <a:lvl3pPr lvl="2" algn="ctr">
              <a:lnSpc>
                <a:spcPct val="95000"/>
              </a:lnSpc>
              <a:spcBef>
                <a:spcPts val="600"/>
              </a:spcBef>
              <a:spcAft>
                <a:spcPts val="0"/>
              </a:spcAft>
              <a:buSzPts val="1800"/>
              <a:buNone/>
              <a:defRPr>
                <a:solidFill>
                  <a:srgbClr val="888888"/>
                </a:solidFill>
              </a:defRPr>
            </a:lvl3pPr>
            <a:lvl4pPr lvl="3" algn="ctr">
              <a:lnSpc>
                <a:spcPct val="95000"/>
              </a:lnSpc>
              <a:spcBef>
                <a:spcPts val="600"/>
              </a:spcBef>
              <a:spcAft>
                <a:spcPts val="0"/>
              </a:spcAft>
              <a:buSzPts val="1600"/>
              <a:buNone/>
              <a:defRPr>
                <a:solidFill>
                  <a:srgbClr val="888888"/>
                </a:solidFill>
              </a:defRPr>
            </a:lvl4pPr>
            <a:lvl5pPr lvl="4" algn="ctr">
              <a:lnSpc>
                <a:spcPct val="95000"/>
              </a:lnSpc>
              <a:spcBef>
                <a:spcPts val="600"/>
              </a:spcBef>
              <a:spcAft>
                <a:spcPts val="0"/>
              </a:spcAft>
              <a:buSzPts val="1600"/>
              <a:buNone/>
              <a:defRPr>
                <a:solidFill>
                  <a:srgbClr val="888888"/>
                </a:solidFill>
              </a:defRPr>
            </a:lvl5pPr>
            <a:lvl6pPr lvl="5" algn="ctr">
              <a:spcBef>
                <a:spcPts val="320"/>
              </a:spcBef>
              <a:spcAft>
                <a:spcPts val="0"/>
              </a:spcAft>
              <a:buSzPts val="1600"/>
              <a:buNone/>
              <a:defRPr>
                <a:solidFill>
                  <a:srgbClr val="888888"/>
                </a:solidFill>
              </a:defRPr>
            </a:lvl6pPr>
            <a:lvl7pPr lvl="6" algn="ctr">
              <a:spcBef>
                <a:spcPts val="320"/>
              </a:spcBef>
              <a:spcAft>
                <a:spcPts val="0"/>
              </a:spcAft>
              <a:buSzPts val="1600"/>
              <a:buNone/>
              <a:defRPr>
                <a:solidFill>
                  <a:srgbClr val="888888"/>
                </a:solidFill>
              </a:defRPr>
            </a:lvl7pPr>
            <a:lvl8pPr lvl="7" algn="ctr">
              <a:spcBef>
                <a:spcPts val="320"/>
              </a:spcBef>
              <a:spcAft>
                <a:spcPts val="0"/>
              </a:spcAft>
              <a:buSzPts val="1600"/>
              <a:buNone/>
              <a:defRPr>
                <a:solidFill>
                  <a:srgbClr val="888888"/>
                </a:solidFill>
              </a:defRPr>
            </a:lvl8pPr>
            <a:lvl9pPr lvl="8" algn="ctr">
              <a:spcBef>
                <a:spcPts val="320"/>
              </a:spcBef>
              <a:spcAft>
                <a:spcPts val="0"/>
              </a:spcAft>
              <a:buSzPts val="1600"/>
              <a:buNone/>
              <a:defRPr>
                <a:solidFill>
                  <a:srgbClr val="888888"/>
                </a:solidFill>
              </a:defRPr>
            </a:lvl9pPr>
          </a:lstStyle>
          <a:p>
            <a:endParaRPr/>
          </a:p>
        </p:txBody>
      </p:sp>
      <p:pic>
        <p:nvPicPr>
          <p:cNvPr id="20" name="Google Shape;20;p2"/>
          <p:cNvPicPr preferRelativeResize="0"/>
          <p:nvPr/>
        </p:nvPicPr>
        <p:blipFill rotWithShape="1">
          <a:blip r:embed="rId3">
            <a:alphaModFix/>
          </a:blip>
          <a:srcRect/>
          <a:stretch/>
        </p:blipFill>
        <p:spPr>
          <a:xfrm>
            <a:off x="711200" y="990601"/>
            <a:ext cx="3383438" cy="1096875"/>
          </a:xfrm>
          <a:prstGeom prst="rect">
            <a:avLst/>
          </a:prstGeom>
          <a:noFill/>
          <a:ln>
            <a:noFill/>
          </a:ln>
        </p:spPr>
      </p:pic>
    </p:spTree>
  </p:cSld>
  <p:clrMapOvr>
    <a:masterClrMapping/>
  </p:clrMapOvr>
  <p:extLst>
    <p:ext uri="{DCECCB84-F9BA-43D5-87BE-67443E8EF086}">
      <p15:sldGuideLst xmlns:p15="http://schemas.microsoft.com/office/powerpoint/2012/main">
        <p15:guide id="1" pos="4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609600" y="76200"/>
            <a:ext cx="11074400" cy="1066800"/>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262626"/>
              </a:buClr>
              <a:buSzPts val="3200"/>
              <a:buFont typeface="Verdana"/>
              <a:buNone/>
              <a:defRPr sz="32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1"/>
          <p:cNvSpPr txBox="1">
            <a:spLocks noGrp="1"/>
          </p:cNvSpPr>
          <p:nvPr>
            <p:ph type="body" idx="1"/>
          </p:nvPr>
        </p:nvSpPr>
        <p:spPr>
          <a:xfrm>
            <a:off x="4523709" y="1524001"/>
            <a:ext cx="7058691" cy="4648199"/>
          </a:xfrm>
          <a:prstGeom prst="rect">
            <a:avLst/>
          </a:prstGeom>
          <a:noFill/>
          <a:ln>
            <a:noFill/>
          </a:ln>
        </p:spPr>
        <p:txBody>
          <a:bodyPr spcFirstLastPara="1" wrap="square" lIns="91425" tIns="45700" rIns="91425" bIns="45700" anchor="t" anchorCtr="0"/>
          <a:lstStyle>
            <a:lvl1pPr marL="457200" lvl="0" indent="-381000" algn="l">
              <a:lnSpc>
                <a:spcPct val="95000"/>
              </a:lnSpc>
              <a:spcBef>
                <a:spcPts val="1200"/>
              </a:spcBef>
              <a:spcAft>
                <a:spcPts val="0"/>
              </a:spcAft>
              <a:buSzPts val="2400"/>
              <a:buChar char="•"/>
              <a:defRPr sz="2400"/>
            </a:lvl1pPr>
            <a:lvl2pPr marL="914400" lvl="1" indent="-368300" algn="l">
              <a:lnSpc>
                <a:spcPct val="95000"/>
              </a:lnSpc>
              <a:spcBef>
                <a:spcPts val="600"/>
              </a:spcBef>
              <a:spcAft>
                <a:spcPts val="0"/>
              </a:spcAft>
              <a:buSzPts val="2200"/>
              <a:buChar char="─"/>
              <a:defRPr sz="2200"/>
            </a:lvl2pPr>
            <a:lvl3pPr marL="1371600" lvl="2" indent="-355600" algn="l">
              <a:lnSpc>
                <a:spcPct val="95000"/>
              </a:lnSpc>
              <a:spcBef>
                <a:spcPts val="600"/>
              </a:spcBef>
              <a:spcAft>
                <a:spcPts val="0"/>
              </a:spcAft>
              <a:buSzPts val="2000"/>
              <a:buChar char="▪"/>
              <a:defRPr sz="2000"/>
            </a:lvl3pPr>
            <a:lvl4pPr marL="1828800" lvl="3" indent="-342900" algn="l">
              <a:lnSpc>
                <a:spcPct val="95000"/>
              </a:lnSpc>
              <a:spcBef>
                <a:spcPts val="600"/>
              </a:spcBef>
              <a:spcAft>
                <a:spcPts val="0"/>
              </a:spcAft>
              <a:buSzPts val="1800"/>
              <a:buChar char="o"/>
              <a:defRPr sz="1800"/>
            </a:lvl4pPr>
            <a:lvl5pPr marL="2286000" lvl="4" indent="-342900" algn="l">
              <a:lnSpc>
                <a:spcPct val="95000"/>
              </a:lnSpc>
              <a:spcBef>
                <a:spcPts val="600"/>
              </a:spcBef>
              <a:spcAft>
                <a:spcPts val="0"/>
              </a:spcAft>
              <a:buSzPts val="1800"/>
              <a:buChar char="•"/>
              <a:defRPr sz="18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64" name="Google Shape;64;p11"/>
          <p:cNvSpPr txBox="1">
            <a:spLocks noGrp="1"/>
          </p:cNvSpPr>
          <p:nvPr>
            <p:ph type="body" idx="2"/>
          </p:nvPr>
        </p:nvSpPr>
        <p:spPr>
          <a:xfrm>
            <a:off x="591890" y="1524000"/>
            <a:ext cx="3564876" cy="4648200"/>
          </a:xfrm>
          <a:prstGeom prst="rect">
            <a:avLst/>
          </a:prstGeom>
          <a:noFill/>
          <a:ln>
            <a:noFill/>
          </a:ln>
        </p:spPr>
        <p:txBody>
          <a:bodyPr spcFirstLastPara="1" wrap="square" lIns="91425" tIns="45700" rIns="91425" bIns="45700" anchor="t" anchorCtr="0"/>
          <a:lstStyle>
            <a:lvl1pPr marL="457200" lvl="0" indent="-228600" algn="l">
              <a:lnSpc>
                <a:spcPct val="95000"/>
              </a:lnSpc>
              <a:spcBef>
                <a:spcPts val="1200"/>
              </a:spcBef>
              <a:spcAft>
                <a:spcPts val="0"/>
              </a:spcAft>
              <a:buSzPts val="2000"/>
              <a:buNone/>
              <a:defRPr sz="2000">
                <a:solidFill>
                  <a:schemeClr val="dk2"/>
                </a:solidFill>
              </a:defRPr>
            </a:lvl1pPr>
            <a:lvl2pPr marL="914400" lvl="1" indent="-228600" algn="l">
              <a:lnSpc>
                <a:spcPct val="95000"/>
              </a:lnSpc>
              <a:spcBef>
                <a:spcPts val="600"/>
              </a:spcBef>
              <a:spcAft>
                <a:spcPts val="0"/>
              </a:spcAft>
              <a:buSzPts val="1200"/>
              <a:buNone/>
              <a:defRPr sz="1200"/>
            </a:lvl2pPr>
            <a:lvl3pPr marL="1371600" lvl="2" indent="-228600" algn="l">
              <a:lnSpc>
                <a:spcPct val="95000"/>
              </a:lnSpc>
              <a:spcBef>
                <a:spcPts val="600"/>
              </a:spcBef>
              <a:spcAft>
                <a:spcPts val="0"/>
              </a:spcAft>
              <a:buSzPts val="1000"/>
              <a:buNone/>
              <a:defRPr sz="1000"/>
            </a:lvl3pPr>
            <a:lvl4pPr marL="1828800" lvl="3" indent="-228600" algn="l">
              <a:lnSpc>
                <a:spcPct val="95000"/>
              </a:lnSpc>
              <a:spcBef>
                <a:spcPts val="600"/>
              </a:spcBef>
              <a:spcAft>
                <a:spcPts val="0"/>
              </a:spcAft>
              <a:buSzPts val="900"/>
              <a:buNone/>
              <a:defRPr sz="900"/>
            </a:lvl4pPr>
            <a:lvl5pPr marL="2286000" lvl="4" indent="-228600" algn="l">
              <a:lnSpc>
                <a:spcPct val="95000"/>
              </a:lnSpc>
              <a:spcBef>
                <a:spcPts val="60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5" name="Google Shape;65;p11"/>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cxnSp>
        <p:nvCxnSpPr>
          <p:cNvPr id="66" name="Google Shape;66;p11"/>
          <p:cNvCxnSpPr/>
          <p:nvPr/>
        </p:nvCxnSpPr>
        <p:spPr>
          <a:xfrm rot="5400000">
            <a:off x="2447147" y="3581135"/>
            <a:ext cx="3810000" cy="2117"/>
          </a:xfrm>
          <a:prstGeom prst="straightConnector1">
            <a:avLst/>
          </a:prstGeom>
          <a:noFill/>
          <a:ln w="15875" cap="flat" cmpd="sng">
            <a:solidFill>
              <a:srgbClr val="B5B5B5"/>
            </a:solidFill>
            <a:prstDash val="solid"/>
            <a:round/>
            <a:headEnd type="none" w="sm" len="sm"/>
            <a:tailEnd type="none" w="sm" len="sm"/>
          </a:ln>
        </p:spPr>
      </p:cxnSp>
      <p:sp>
        <p:nvSpPr>
          <p:cNvPr id="67" name="Google Shape;67;p11"/>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hotoCaption">
  <p:cSld name="PhotoCaption">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609600" y="351367"/>
            <a:ext cx="10972800" cy="800100"/>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2"/>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71" name="Google Shape;71;p12"/>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a:spLocks noGrp="1"/>
          </p:cNvSpPr>
          <p:nvPr>
            <p:ph type="pic" idx="2"/>
          </p:nvPr>
        </p:nvSpPr>
        <p:spPr>
          <a:xfrm>
            <a:off x="609600" y="1524000"/>
            <a:ext cx="7823200" cy="4648200"/>
          </a:xfrm>
          <a:prstGeom prst="rect">
            <a:avLst/>
          </a:prstGeom>
          <a:noFill/>
          <a:ln>
            <a:noFill/>
          </a:ln>
        </p:spPr>
        <p:txBody>
          <a:bodyPr spcFirstLastPara="1" wrap="square" lIns="91425" tIns="45700" rIns="91425" bIns="45700" anchor="t" anchorCtr="0"/>
          <a:lstStyle>
            <a:lvl1pPr marR="0" lvl="0" algn="l" rtl="0">
              <a:lnSpc>
                <a:spcPct val="95000"/>
              </a:lnSpc>
              <a:spcBef>
                <a:spcPts val="1200"/>
              </a:spcBef>
              <a:spcAft>
                <a:spcPts val="0"/>
              </a:spcAft>
              <a:buClr>
                <a:schemeClr val="lt2"/>
              </a:buClr>
              <a:buSzPts val="2400"/>
              <a:buFont typeface="Arial"/>
              <a:buChar char="•"/>
              <a:defRPr sz="2400" b="0" i="0" u="none" strike="noStrike" cap="none">
                <a:solidFill>
                  <a:schemeClr val="dk1"/>
                </a:solidFill>
                <a:latin typeface="Verdana"/>
                <a:ea typeface="Verdana"/>
                <a:cs typeface="Verdana"/>
                <a:sym typeface="Verdana"/>
              </a:defRPr>
            </a:lvl1pPr>
            <a:lvl2pPr marR="0" lvl="1" algn="l" rtl="0">
              <a:lnSpc>
                <a:spcPct val="95000"/>
              </a:lnSpc>
              <a:spcBef>
                <a:spcPts val="600"/>
              </a:spcBef>
              <a:spcAft>
                <a:spcPts val="0"/>
              </a:spcAft>
              <a:buClr>
                <a:schemeClr val="lt2"/>
              </a:buClr>
              <a:buSzPts val="2000"/>
              <a:buFont typeface="Verdana"/>
              <a:buChar char="─"/>
              <a:defRPr sz="2000" b="0" i="0" u="none" strike="noStrike" cap="none">
                <a:solidFill>
                  <a:schemeClr val="dk1"/>
                </a:solidFill>
                <a:latin typeface="Verdana"/>
                <a:ea typeface="Verdana"/>
                <a:cs typeface="Verdana"/>
                <a:sym typeface="Verdana"/>
              </a:defRPr>
            </a:lvl2pPr>
            <a:lvl3pPr marR="0" lvl="2" algn="l" rtl="0">
              <a:lnSpc>
                <a:spcPct val="95000"/>
              </a:lnSpc>
              <a:spcBef>
                <a:spcPts val="600"/>
              </a:spcBef>
              <a:spcAft>
                <a:spcPts val="0"/>
              </a:spcAft>
              <a:buClr>
                <a:schemeClr val="lt2"/>
              </a:buClr>
              <a:buSzPts val="1800"/>
              <a:buFont typeface="Noto Sans Symbols"/>
              <a:buChar char="▪"/>
              <a:defRPr sz="1800" b="0" i="0" u="none" strike="noStrike" cap="none">
                <a:solidFill>
                  <a:schemeClr val="dk1"/>
                </a:solidFill>
                <a:latin typeface="Verdana"/>
                <a:ea typeface="Verdana"/>
                <a:cs typeface="Verdana"/>
                <a:sym typeface="Verdana"/>
              </a:defRPr>
            </a:lvl3pPr>
            <a:lvl4pPr marR="0" lvl="3" algn="l" rtl="0">
              <a:lnSpc>
                <a:spcPct val="95000"/>
              </a:lnSpc>
              <a:spcBef>
                <a:spcPts val="600"/>
              </a:spcBef>
              <a:spcAft>
                <a:spcPts val="0"/>
              </a:spcAft>
              <a:buClr>
                <a:schemeClr val="lt2"/>
              </a:buClr>
              <a:buSzPts val="1600"/>
              <a:buFont typeface="Courier New"/>
              <a:buChar char="o"/>
              <a:defRPr sz="1600" b="0" i="0" u="none" strike="noStrike" cap="none">
                <a:solidFill>
                  <a:schemeClr val="dk1"/>
                </a:solidFill>
                <a:latin typeface="Verdana"/>
                <a:ea typeface="Verdana"/>
                <a:cs typeface="Verdana"/>
                <a:sym typeface="Verdana"/>
              </a:defRPr>
            </a:lvl4pPr>
            <a:lvl5pPr marR="0" lvl="4" algn="l" rtl="0">
              <a:lnSpc>
                <a:spcPct val="95000"/>
              </a:lnSpc>
              <a:spcBef>
                <a:spcPts val="600"/>
              </a:spcBef>
              <a:spcAft>
                <a:spcPts val="0"/>
              </a:spcAft>
              <a:buClr>
                <a:schemeClr val="lt2"/>
              </a:buClr>
              <a:buSzPts val="1600"/>
              <a:buFont typeface="Arial"/>
              <a:buChar char="•"/>
              <a:defRPr sz="1600" b="0" i="0" u="none" strike="noStrike" cap="none">
                <a:solidFill>
                  <a:schemeClr val="dk1"/>
                </a:solidFill>
                <a:latin typeface="Verdana"/>
                <a:ea typeface="Verdana"/>
                <a:cs typeface="Verdana"/>
                <a:sym typeface="Verdana"/>
              </a:defRPr>
            </a:lvl5pPr>
            <a:lvl6pPr marR="0" lvl="5" algn="l" rtl="0">
              <a:spcBef>
                <a:spcPts val="320"/>
              </a:spcBef>
              <a:spcAft>
                <a:spcPts val="0"/>
              </a:spcAft>
              <a:buClr>
                <a:schemeClr val="accent1"/>
              </a:buClr>
              <a:buSzPts val="1600"/>
              <a:buFont typeface="Arial"/>
              <a:buChar char="•"/>
              <a:defRPr sz="1600" b="0" i="0" u="none" strike="noStrike" cap="none">
                <a:solidFill>
                  <a:schemeClr val="dk2"/>
                </a:solidFill>
                <a:latin typeface="Verdana"/>
                <a:ea typeface="Verdana"/>
                <a:cs typeface="Verdana"/>
                <a:sym typeface="Verdana"/>
              </a:defRPr>
            </a:lvl6pPr>
            <a:lvl7pPr marR="0" lvl="6" algn="l" rtl="0">
              <a:spcBef>
                <a:spcPts val="320"/>
              </a:spcBef>
              <a:spcAft>
                <a:spcPts val="0"/>
              </a:spcAft>
              <a:buClr>
                <a:schemeClr val="accent1"/>
              </a:buClr>
              <a:buSzPts val="1600"/>
              <a:buFont typeface="Arial"/>
              <a:buChar char="•"/>
              <a:defRPr sz="1600" b="0" i="0" u="none" strike="noStrike" cap="none">
                <a:solidFill>
                  <a:schemeClr val="dk2"/>
                </a:solidFill>
                <a:latin typeface="Verdana"/>
                <a:ea typeface="Verdana"/>
                <a:cs typeface="Verdana"/>
                <a:sym typeface="Verdana"/>
              </a:defRPr>
            </a:lvl7pPr>
            <a:lvl8pPr marR="0" lvl="7" algn="l" rtl="0">
              <a:spcBef>
                <a:spcPts val="320"/>
              </a:spcBef>
              <a:spcAft>
                <a:spcPts val="0"/>
              </a:spcAft>
              <a:buClr>
                <a:schemeClr val="accent1"/>
              </a:buClr>
              <a:buSzPts val="1600"/>
              <a:buFont typeface="Arial"/>
              <a:buChar char="•"/>
              <a:defRPr sz="1600" b="0" i="0" u="none" strike="noStrike" cap="none">
                <a:solidFill>
                  <a:schemeClr val="dk2"/>
                </a:solidFill>
                <a:latin typeface="Verdana"/>
                <a:ea typeface="Verdana"/>
                <a:cs typeface="Verdana"/>
                <a:sym typeface="Verdana"/>
              </a:defRPr>
            </a:lvl8pPr>
            <a:lvl9pPr marR="0" lvl="8" algn="l" rtl="0">
              <a:spcBef>
                <a:spcPts val="320"/>
              </a:spcBef>
              <a:spcAft>
                <a:spcPts val="0"/>
              </a:spcAft>
              <a:buClr>
                <a:schemeClr val="accent1"/>
              </a:buClr>
              <a:buSzPts val="1600"/>
              <a:buFont typeface="Arial"/>
              <a:buChar char="•"/>
              <a:defRPr sz="1600" b="0" i="0" u="none" strike="noStrike" cap="none">
                <a:solidFill>
                  <a:schemeClr val="dk2"/>
                </a:solidFill>
                <a:latin typeface="Verdana"/>
                <a:ea typeface="Verdana"/>
                <a:cs typeface="Verdana"/>
                <a:sym typeface="Verdana"/>
              </a:defRPr>
            </a:lvl9pPr>
          </a:lstStyle>
          <a:p>
            <a:endParaRPr/>
          </a:p>
        </p:txBody>
      </p:sp>
      <p:sp>
        <p:nvSpPr>
          <p:cNvPr id="73" name="Google Shape;73;p12"/>
          <p:cNvSpPr txBox="1">
            <a:spLocks noGrp="1"/>
          </p:cNvSpPr>
          <p:nvPr>
            <p:ph type="body" idx="1"/>
          </p:nvPr>
        </p:nvSpPr>
        <p:spPr>
          <a:xfrm>
            <a:off x="8737600" y="1524000"/>
            <a:ext cx="2844800" cy="4648200"/>
          </a:xfrm>
          <a:prstGeom prst="rect">
            <a:avLst/>
          </a:prstGeom>
          <a:noFill/>
          <a:ln>
            <a:noFill/>
          </a:ln>
        </p:spPr>
        <p:txBody>
          <a:bodyPr spcFirstLastPara="1" wrap="square" lIns="91425" tIns="45700" rIns="91425" bIns="45700" anchor="t" anchorCtr="0"/>
          <a:lstStyle>
            <a:lvl1pPr marL="457200" lvl="0" indent="-228600" algn="l">
              <a:lnSpc>
                <a:spcPct val="95000"/>
              </a:lnSpc>
              <a:spcBef>
                <a:spcPts val="1200"/>
              </a:spcBef>
              <a:spcAft>
                <a:spcPts val="0"/>
              </a:spcAft>
              <a:buSzPts val="2000"/>
              <a:buFont typeface="Verdana"/>
              <a:buNone/>
              <a:defRPr sz="2000"/>
            </a:lvl1pPr>
            <a:lvl2pPr marL="914400" lvl="1" indent="-342900" algn="l">
              <a:lnSpc>
                <a:spcPct val="95000"/>
              </a:lnSpc>
              <a:spcBef>
                <a:spcPts val="600"/>
              </a:spcBef>
              <a:spcAft>
                <a:spcPts val="0"/>
              </a:spcAft>
              <a:buSzPts val="1800"/>
              <a:buChar char="─"/>
              <a:defRPr sz="1800"/>
            </a:lvl2pPr>
            <a:lvl3pPr marL="1371600" lvl="2" indent="-330200" algn="l">
              <a:lnSpc>
                <a:spcPct val="95000"/>
              </a:lnSpc>
              <a:spcBef>
                <a:spcPts val="600"/>
              </a:spcBef>
              <a:spcAft>
                <a:spcPts val="0"/>
              </a:spcAft>
              <a:buSzPts val="1600"/>
              <a:buChar char="▪"/>
              <a:defRPr sz="1600"/>
            </a:lvl3pPr>
            <a:lvl4pPr marL="1828800" lvl="3" indent="-317500" algn="l">
              <a:lnSpc>
                <a:spcPct val="95000"/>
              </a:lnSpc>
              <a:spcBef>
                <a:spcPts val="600"/>
              </a:spcBef>
              <a:spcAft>
                <a:spcPts val="0"/>
              </a:spcAft>
              <a:buSzPts val="1400"/>
              <a:buChar char="o"/>
              <a:defRPr sz="1400"/>
            </a:lvl4pPr>
            <a:lvl5pPr marL="2286000" lvl="4" indent="-317500" algn="l">
              <a:lnSpc>
                <a:spcPct val="95000"/>
              </a:lnSpc>
              <a:spcBef>
                <a:spcPts val="600"/>
              </a:spcBef>
              <a:spcAft>
                <a:spcPts val="0"/>
              </a:spcAft>
              <a:buSzPts val="1400"/>
              <a:buChar char="•"/>
              <a:defRPr sz="14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0" y="0"/>
            <a:ext cx="12192000" cy="1143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23" name="Google Shape;23;p3"/>
          <p:cNvSpPr txBox="1">
            <a:spLocks noGrp="1"/>
          </p:cNvSpPr>
          <p:nvPr>
            <p:ph type="title"/>
          </p:nvPr>
        </p:nvSpPr>
        <p:spPr>
          <a:xfrm>
            <a:off x="625475" y="1447800"/>
            <a:ext cx="9144000" cy="1676400"/>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262626"/>
              </a:buClr>
              <a:buSzPts val="4000"/>
              <a:buFont typeface="Verdana"/>
              <a:buNone/>
              <a:defRPr sz="4000" b="1">
                <a:solidFill>
                  <a:srgbClr val="262626"/>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625475" y="3124200"/>
            <a:ext cx="9144000" cy="914400"/>
          </a:xfrm>
          <a:prstGeom prst="rect">
            <a:avLst/>
          </a:prstGeom>
          <a:noFill/>
          <a:ln>
            <a:noFill/>
          </a:ln>
        </p:spPr>
        <p:txBody>
          <a:bodyPr spcFirstLastPara="1" wrap="square" lIns="91425" tIns="45700" rIns="91425" bIns="45700" anchor="t" anchorCtr="0"/>
          <a:lstStyle>
            <a:lvl1pPr marL="457200" lvl="0" indent="-228600" algn="l">
              <a:lnSpc>
                <a:spcPct val="95000"/>
              </a:lnSpc>
              <a:spcBef>
                <a:spcPts val="1200"/>
              </a:spcBef>
              <a:spcAft>
                <a:spcPts val="0"/>
              </a:spcAft>
              <a:buSzPts val="2800"/>
              <a:buNone/>
              <a:defRPr sz="2800">
                <a:solidFill>
                  <a:schemeClr val="dk2"/>
                </a:solidFill>
              </a:defRPr>
            </a:lvl1pPr>
            <a:lvl2pPr marL="914400" lvl="1" indent="-228600" algn="l">
              <a:lnSpc>
                <a:spcPct val="95000"/>
              </a:lnSpc>
              <a:spcBef>
                <a:spcPts val="600"/>
              </a:spcBef>
              <a:spcAft>
                <a:spcPts val="0"/>
              </a:spcAft>
              <a:buSzPts val="1800"/>
              <a:buNone/>
              <a:defRPr sz="1800">
                <a:solidFill>
                  <a:srgbClr val="888888"/>
                </a:solidFill>
              </a:defRPr>
            </a:lvl2pPr>
            <a:lvl3pPr marL="1371600" lvl="2" indent="-228600" algn="l">
              <a:lnSpc>
                <a:spcPct val="95000"/>
              </a:lnSpc>
              <a:spcBef>
                <a:spcPts val="600"/>
              </a:spcBef>
              <a:spcAft>
                <a:spcPts val="0"/>
              </a:spcAft>
              <a:buSzPts val="1600"/>
              <a:buNone/>
              <a:defRPr sz="1600">
                <a:solidFill>
                  <a:srgbClr val="888888"/>
                </a:solidFill>
              </a:defRPr>
            </a:lvl3pPr>
            <a:lvl4pPr marL="1828800" lvl="3" indent="-228600" algn="l">
              <a:lnSpc>
                <a:spcPct val="95000"/>
              </a:lnSpc>
              <a:spcBef>
                <a:spcPts val="600"/>
              </a:spcBef>
              <a:spcAft>
                <a:spcPts val="0"/>
              </a:spcAft>
              <a:buSzPts val="1400"/>
              <a:buNone/>
              <a:defRPr sz="1400">
                <a:solidFill>
                  <a:srgbClr val="888888"/>
                </a:solidFill>
              </a:defRPr>
            </a:lvl4pPr>
            <a:lvl5pPr marL="2286000" lvl="4" indent="-228600" algn="l">
              <a:lnSpc>
                <a:spcPct val="95000"/>
              </a:lnSpc>
              <a:spcBef>
                <a:spcPts val="600"/>
              </a:spcBef>
              <a:spcAft>
                <a:spcPts val="0"/>
              </a:spcAft>
              <a:buSzPts val="140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25" name="Google Shape;25;p3"/>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26" name="Google Shape;26;p3"/>
          <p:cNvSpPr txBox="1">
            <a:spLocks noGrp="1"/>
          </p:cNvSpPr>
          <p:nvPr>
            <p:ph type="ftr" idx="11"/>
          </p:nvPr>
        </p:nvSpPr>
        <p:spPr>
          <a:xfrm>
            <a:off x="625475" y="6400800"/>
            <a:ext cx="6807200" cy="3048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sz="1600" b="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7" name="Google Shape;27;p3" descr="greyWatermark-20.png"/>
          <p:cNvPicPr preferRelativeResize="0"/>
          <p:nvPr/>
        </p:nvPicPr>
        <p:blipFill rotWithShape="1">
          <a:blip r:embed="rId2">
            <a:alphaModFix/>
          </a:blip>
          <a:srcRect/>
          <a:stretch/>
        </p:blipFill>
        <p:spPr>
          <a:xfrm>
            <a:off x="7949092" y="2703302"/>
            <a:ext cx="4242908" cy="4154698"/>
          </a:xfrm>
          <a:prstGeom prst="rect">
            <a:avLst/>
          </a:prstGeom>
          <a:noFill/>
          <a:ln>
            <a:noFill/>
          </a:ln>
        </p:spPr>
      </p:pic>
    </p:spTree>
  </p:cSld>
  <p:clrMapOvr>
    <a:masterClrMapping/>
  </p:clrMapOvr>
  <p:extLst>
    <p:ext uri="{DCECCB84-F9BA-43D5-87BE-67443E8EF086}">
      <p15:sldGuideLst xmlns:p15="http://schemas.microsoft.com/office/powerpoint/2012/main">
        <p15:guide id="1" pos="4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Red">
  <p:cSld name="BlankRed">
    <p:bg>
      <p:bgPr>
        <a:solidFill>
          <a:schemeClr val="lt2"/>
        </a:solidFill>
        <a:effectLst/>
      </p:bgPr>
    </p:bg>
    <p:spTree>
      <p:nvGrpSpPr>
        <p:cNvPr id="1" name="Shape 28"/>
        <p:cNvGrpSpPr/>
        <p:nvPr/>
      </p:nvGrpSpPr>
      <p:grpSpPr>
        <a:xfrm>
          <a:off x="0" y="0"/>
          <a:ext cx="0" cy="0"/>
          <a:chOff x="0" y="0"/>
          <a:chExt cx="0" cy="0"/>
        </a:xfrm>
      </p:grpSpPr>
      <p:pic>
        <p:nvPicPr>
          <p:cNvPr id="29" name="Google Shape;29;p4"/>
          <p:cNvPicPr preferRelativeResize="0"/>
          <p:nvPr/>
        </p:nvPicPr>
        <p:blipFill rotWithShape="1">
          <a:blip r:embed="rId2">
            <a:alphaModFix/>
          </a:blip>
          <a:srcRect/>
          <a:stretch/>
        </p:blipFill>
        <p:spPr>
          <a:xfrm>
            <a:off x="3866131" y="1066834"/>
            <a:ext cx="4459738" cy="442803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609600" y="351367"/>
            <a:ext cx="10972800" cy="800100"/>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609600" y="1524000"/>
            <a:ext cx="10972800" cy="4648200"/>
          </a:xfrm>
          <a:prstGeom prst="rect">
            <a:avLst/>
          </a:prstGeom>
          <a:noFill/>
          <a:ln>
            <a:noFill/>
          </a:ln>
        </p:spPr>
        <p:txBody>
          <a:bodyPr spcFirstLastPara="1" wrap="square" lIns="91425" tIns="45700" rIns="91425" bIns="45700" anchor="t" anchorCtr="0"/>
          <a:lstStyle>
            <a:lvl1pPr marL="457200" lvl="0" indent="-342900" algn="l">
              <a:lnSpc>
                <a:spcPct val="95000"/>
              </a:lnSpc>
              <a:spcBef>
                <a:spcPts val="1200"/>
              </a:spcBef>
              <a:spcAft>
                <a:spcPts val="0"/>
              </a:spcAft>
              <a:buSzPts val="1800"/>
              <a:buChar char="•"/>
              <a:defRPr/>
            </a:lvl1pPr>
            <a:lvl2pPr marL="914400" lvl="1" indent="-342900" algn="l">
              <a:lnSpc>
                <a:spcPct val="95000"/>
              </a:lnSpc>
              <a:spcBef>
                <a:spcPts val="600"/>
              </a:spcBef>
              <a:spcAft>
                <a:spcPts val="0"/>
              </a:spcAft>
              <a:buSzPts val="1800"/>
              <a:buChar char="─"/>
              <a:defRPr/>
            </a:lvl2pPr>
            <a:lvl3pPr marL="1371600" lvl="2" indent="-342900" algn="l">
              <a:lnSpc>
                <a:spcPct val="95000"/>
              </a:lnSpc>
              <a:spcBef>
                <a:spcPts val="600"/>
              </a:spcBef>
              <a:spcAft>
                <a:spcPts val="0"/>
              </a:spcAft>
              <a:buSzPts val="1800"/>
              <a:buChar char="▪"/>
              <a:defRPr/>
            </a:lvl3pPr>
            <a:lvl4pPr marL="1828800" lvl="3" indent="-342900" algn="l">
              <a:lnSpc>
                <a:spcPct val="95000"/>
              </a:lnSpc>
              <a:spcBef>
                <a:spcPts val="600"/>
              </a:spcBef>
              <a:spcAft>
                <a:spcPts val="0"/>
              </a:spcAft>
              <a:buSzPts val="1800"/>
              <a:buChar char="o"/>
              <a:defRPr/>
            </a:lvl4pPr>
            <a:lvl5pPr marL="2286000" lvl="4" indent="-342900" algn="l">
              <a:lnSpc>
                <a:spcPct val="95000"/>
              </a:lnSpc>
              <a:spcBef>
                <a:spcPts val="60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3" name="Google Shape;33;p5"/>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2">
  <p:cSld name="Title2">
    <p:bg>
      <p:bgPr>
        <a:solidFill>
          <a:srgbClr val="AB192D"/>
        </a:solidFill>
        <a:effectLst/>
      </p:bgPr>
    </p:bg>
    <p:spTree>
      <p:nvGrpSpPr>
        <p:cNvPr id="1" name="Shape 35"/>
        <p:cNvGrpSpPr/>
        <p:nvPr/>
      </p:nvGrpSpPr>
      <p:grpSpPr>
        <a:xfrm>
          <a:off x="0" y="0"/>
          <a:ext cx="0" cy="0"/>
          <a:chOff x="0" y="0"/>
          <a:chExt cx="0" cy="0"/>
        </a:xfrm>
      </p:grpSpPr>
      <p:pic>
        <p:nvPicPr>
          <p:cNvPr id="36" name="Google Shape;36;p6"/>
          <p:cNvPicPr preferRelativeResize="0"/>
          <p:nvPr/>
        </p:nvPicPr>
        <p:blipFill rotWithShape="1">
          <a:blip r:embed="rId2">
            <a:alphaModFix/>
          </a:blip>
          <a:srcRect/>
          <a:stretch/>
        </p:blipFill>
        <p:spPr>
          <a:xfrm>
            <a:off x="711200" y="990601"/>
            <a:ext cx="3383438" cy="1105313"/>
          </a:xfrm>
          <a:prstGeom prst="rect">
            <a:avLst/>
          </a:prstGeom>
          <a:noFill/>
          <a:ln>
            <a:noFill/>
          </a:ln>
        </p:spPr>
      </p:pic>
      <p:pic>
        <p:nvPicPr>
          <p:cNvPr id="37" name="Google Shape;37;p6"/>
          <p:cNvPicPr preferRelativeResize="0"/>
          <p:nvPr/>
        </p:nvPicPr>
        <p:blipFill rotWithShape="1">
          <a:blip r:embed="rId3">
            <a:alphaModFix/>
          </a:blip>
          <a:srcRect/>
          <a:stretch/>
        </p:blipFill>
        <p:spPr>
          <a:xfrm>
            <a:off x="7931182" y="2693986"/>
            <a:ext cx="4260818" cy="4172236"/>
          </a:xfrm>
          <a:prstGeom prst="rect">
            <a:avLst/>
          </a:prstGeom>
          <a:noFill/>
          <a:ln>
            <a:noFill/>
          </a:ln>
        </p:spPr>
      </p:pic>
      <p:sp>
        <p:nvSpPr>
          <p:cNvPr id="38" name="Google Shape;38;p6"/>
          <p:cNvSpPr txBox="1">
            <a:spLocks noGrp="1"/>
          </p:cNvSpPr>
          <p:nvPr>
            <p:ph type="ctrTitle"/>
          </p:nvPr>
        </p:nvSpPr>
        <p:spPr>
          <a:xfrm>
            <a:off x="609600" y="2537925"/>
            <a:ext cx="9144000" cy="1524001"/>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1"/>
              </a:buClr>
              <a:buSzPts val="4000"/>
              <a:buFont typeface="Verdana"/>
              <a:buNone/>
              <a:defRPr sz="4000" b="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ubTitle" idx="1"/>
          </p:nvPr>
        </p:nvSpPr>
        <p:spPr>
          <a:xfrm>
            <a:off x="609600" y="4293573"/>
            <a:ext cx="9144000" cy="990600"/>
          </a:xfrm>
          <a:prstGeom prst="rect">
            <a:avLst/>
          </a:prstGeom>
          <a:noFill/>
          <a:ln>
            <a:noFill/>
          </a:ln>
        </p:spPr>
        <p:txBody>
          <a:bodyPr spcFirstLastPara="1" wrap="square" lIns="91425" tIns="45700" rIns="91425" bIns="45700" anchor="t" anchorCtr="0"/>
          <a:lstStyle>
            <a:lvl1pPr lvl="0" algn="l">
              <a:lnSpc>
                <a:spcPct val="95000"/>
              </a:lnSpc>
              <a:spcBef>
                <a:spcPts val="1200"/>
              </a:spcBef>
              <a:spcAft>
                <a:spcPts val="0"/>
              </a:spcAft>
              <a:buSzPts val="2800"/>
              <a:buNone/>
              <a:defRPr sz="2800">
                <a:solidFill>
                  <a:schemeClr val="lt1"/>
                </a:solidFill>
              </a:defRPr>
            </a:lvl1pPr>
            <a:lvl2pPr lvl="1" algn="ctr">
              <a:lnSpc>
                <a:spcPct val="95000"/>
              </a:lnSpc>
              <a:spcBef>
                <a:spcPts val="600"/>
              </a:spcBef>
              <a:spcAft>
                <a:spcPts val="0"/>
              </a:spcAft>
              <a:buSzPts val="2000"/>
              <a:buNone/>
              <a:defRPr>
                <a:solidFill>
                  <a:srgbClr val="888888"/>
                </a:solidFill>
              </a:defRPr>
            </a:lvl2pPr>
            <a:lvl3pPr lvl="2" algn="ctr">
              <a:lnSpc>
                <a:spcPct val="95000"/>
              </a:lnSpc>
              <a:spcBef>
                <a:spcPts val="600"/>
              </a:spcBef>
              <a:spcAft>
                <a:spcPts val="0"/>
              </a:spcAft>
              <a:buSzPts val="1800"/>
              <a:buNone/>
              <a:defRPr>
                <a:solidFill>
                  <a:srgbClr val="888888"/>
                </a:solidFill>
              </a:defRPr>
            </a:lvl3pPr>
            <a:lvl4pPr lvl="3" algn="ctr">
              <a:lnSpc>
                <a:spcPct val="95000"/>
              </a:lnSpc>
              <a:spcBef>
                <a:spcPts val="600"/>
              </a:spcBef>
              <a:spcAft>
                <a:spcPts val="0"/>
              </a:spcAft>
              <a:buSzPts val="1600"/>
              <a:buNone/>
              <a:defRPr>
                <a:solidFill>
                  <a:srgbClr val="888888"/>
                </a:solidFill>
              </a:defRPr>
            </a:lvl4pPr>
            <a:lvl5pPr lvl="4" algn="ctr">
              <a:lnSpc>
                <a:spcPct val="95000"/>
              </a:lnSpc>
              <a:spcBef>
                <a:spcPts val="600"/>
              </a:spcBef>
              <a:spcAft>
                <a:spcPts val="0"/>
              </a:spcAft>
              <a:buSzPts val="1600"/>
              <a:buNone/>
              <a:defRPr>
                <a:solidFill>
                  <a:srgbClr val="888888"/>
                </a:solidFill>
              </a:defRPr>
            </a:lvl5pPr>
            <a:lvl6pPr lvl="5" algn="ctr">
              <a:spcBef>
                <a:spcPts val="320"/>
              </a:spcBef>
              <a:spcAft>
                <a:spcPts val="0"/>
              </a:spcAft>
              <a:buSzPts val="1600"/>
              <a:buNone/>
              <a:defRPr>
                <a:solidFill>
                  <a:srgbClr val="888888"/>
                </a:solidFill>
              </a:defRPr>
            </a:lvl6pPr>
            <a:lvl7pPr lvl="6" algn="ctr">
              <a:spcBef>
                <a:spcPts val="320"/>
              </a:spcBef>
              <a:spcAft>
                <a:spcPts val="0"/>
              </a:spcAft>
              <a:buSzPts val="1600"/>
              <a:buNone/>
              <a:defRPr>
                <a:solidFill>
                  <a:srgbClr val="888888"/>
                </a:solidFill>
              </a:defRPr>
            </a:lvl7pPr>
            <a:lvl8pPr lvl="7" algn="ctr">
              <a:spcBef>
                <a:spcPts val="320"/>
              </a:spcBef>
              <a:spcAft>
                <a:spcPts val="0"/>
              </a:spcAft>
              <a:buSzPts val="1600"/>
              <a:buNone/>
              <a:defRPr>
                <a:solidFill>
                  <a:srgbClr val="888888"/>
                </a:solidFill>
              </a:defRPr>
            </a:lvl8pPr>
            <a:lvl9pPr lvl="8" algn="ctr">
              <a:spcBef>
                <a:spcPts val="320"/>
              </a:spcBef>
              <a:spcAft>
                <a:spcPts val="0"/>
              </a:spcAft>
              <a:buSzPts val="1600"/>
              <a:buNone/>
              <a:defRPr>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609600" y="351367"/>
            <a:ext cx="10972800" cy="800100"/>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1016000" y="1676400"/>
            <a:ext cx="4876800" cy="4495800"/>
          </a:xfrm>
          <a:prstGeom prst="rect">
            <a:avLst/>
          </a:prstGeom>
          <a:noFill/>
          <a:ln>
            <a:noFill/>
          </a:ln>
        </p:spPr>
        <p:txBody>
          <a:bodyPr spcFirstLastPara="1" wrap="square" lIns="91425" tIns="45700" rIns="91425" bIns="45700" anchor="t" anchorCtr="0"/>
          <a:lstStyle>
            <a:lvl1pPr marL="457200" lvl="0" indent="-381000" algn="l">
              <a:lnSpc>
                <a:spcPct val="95000"/>
              </a:lnSpc>
              <a:spcBef>
                <a:spcPts val="1200"/>
              </a:spcBef>
              <a:spcAft>
                <a:spcPts val="0"/>
              </a:spcAft>
              <a:buSzPts val="2400"/>
              <a:buChar char="•"/>
              <a:defRPr sz="2400"/>
            </a:lvl1pPr>
            <a:lvl2pPr marL="914400" lvl="1" indent="-355600" algn="l">
              <a:lnSpc>
                <a:spcPct val="95000"/>
              </a:lnSpc>
              <a:spcBef>
                <a:spcPts val="600"/>
              </a:spcBef>
              <a:spcAft>
                <a:spcPts val="0"/>
              </a:spcAft>
              <a:buSzPts val="2000"/>
              <a:buChar char="─"/>
              <a:defRPr sz="2000"/>
            </a:lvl2pPr>
            <a:lvl3pPr marL="1371600" lvl="2" indent="-342900" algn="l">
              <a:lnSpc>
                <a:spcPct val="95000"/>
              </a:lnSpc>
              <a:spcBef>
                <a:spcPts val="600"/>
              </a:spcBef>
              <a:spcAft>
                <a:spcPts val="0"/>
              </a:spcAft>
              <a:buSzPts val="1800"/>
              <a:buChar char="▪"/>
              <a:defRPr sz="1800"/>
            </a:lvl3pPr>
            <a:lvl4pPr marL="1828800" lvl="3" indent="-330200" algn="l">
              <a:lnSpc>
                <a:spcPct val="95000"/>
              </a:lnSpc>
              <a:spcBef>
                <a:spcPts val="600"/>
              </a:spcBef>
              <a:spcAft>
                <a:spcPts val="0"/>
              </a:spcAft>
              <a:buSzPts val="1600"/>
              <a:buChar char="o"/>
              <a:defRPr sz="1600"/>
            </a:lvl4pPr>
            <a:lvl5pPr marL="2286000" lvl="4" indent="-330200" algn="l">
              <a:lnSpc>
                <a:spcPct val="95000"/>
              </a:lnSpc>
              <a:spcBef>
                <a:spcPts val="600"/>
              </a:spcBef>
              <a:spcAft>
                <a:spcPts val="0"/>
              </a:spcAft>
              <a:buSzPts val="1600"/>
              <a:buChar char="•"/>
              <a:defRPr sz="16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3" name="Google Shape;43;p7"/>
          <p:cNvSpPr txBox="1">
            <a:spLocks noGrp="1"/>
          </p:cNvSpPr>
          <p:nvPr>
            <p:ph type="body" idx="2"/>
          </p:nvPr>
        </p:nvSpPr>
        <p:spPr>
          <a:xfrm>
            <a:off x="6197600" y="1676400"/>
            <a:ext cx="4876800" cy="4495800"/>
          </a:xfrm>
          <a:prstGeom prst="rect">
            <a:avLst/>
          </a:prstGeom>
          <a:noFill/>
          <a:ln>
            <a:noFill/>
          </a:ln>
        </p:spPr>
        <p:txBody>
          <a:bodyPr spcFirstLastPara="1" wrap="square" lIns="91425" tIns="45700" rIns="91425" bIns="45700" anchor="t" anchorCtr="0"/>
          <a:lstStyle>
            <a:lvl1pPr marL="457200" lvl="0" indent="-381000" algn="l">
              <a:lnSpc>
                <a:spcPct val="95000"/>
              </a:lnSpc>
              <a:spcBef>
                <a:spcPts val="1200"/>
              </a:spcBef>
              <a:spcAft>
                <a:spcPts val="0"/>
              </a:spcAft>
              <a:buSzPts val="2400"/>
              <a:buChar char="•"/>
              <a:defRPr sz="2400"/>
            </a:lvl1pPr>
            <a:lvl2pPr marL="914400" lvl="1" indent="-355600" algn="l">
              <a:lnSpc>
                <a:spcPct val="95000"/>
              </a:lnSpc>
              <a:spcBef>
                <a:spcPts val="600"/>
              </a:spcBef>
              <a:spcAft>
                <a:spcPts val="0"/>
              </a:spcAft>
              <a:buSzPts val="2000"/>
              <a:buChar char="─"/>
              <a:defRPr sz="2000"/>
            </a:lvl2pPr>
            <a:lvl3pPr marL="1371600" lvl="2" indent="-342900" algn="l">
              <a:lnSpc>
                <a:spcPct val="95000"/>
              </a:lnSpc>
              <a:spcBef>
                <a:spcPts val="600"/>
              </a:spcBef>
              <a:spcAft>
                <a:spcPts val="0"/>
              </a:spcAft>
              <a:buSzPts val="1800"/>
              <a:buChar char="▪"/>
              <a:defRPr sz="1800"/>
            </a:lvl3pPr>
            <a:lvl4pPr marL="1828800" lvl="3" indent="-330200" algn="l">
              <a:lnSpc>
                <a:spcPct val="95000"/>
              </a:lnSpc>
              <a:spcBef>
                <a:spcPts val="600"/>
              </a:spcBef>
              <a:spcAft>
                <a:spcPts val="0"/>
              </a:spcAft>
              <a:buSzPts val="1600"/>
              <a:buChar char="o"/>
              <a:defRPr sz="1600"/>
            </a:lvl4pPr>
            <a:lvl5pPr marL="2286000" lvl="4" indent="-330200" algn="l">
              <a:lnSpc>
                <a:spcPct val="95000"/>
              </a:lnSpc>
              <a:spcBef>
                <a:spcPts val="600"/>
              </a:spcBef>
              <a:spcAft>
                <a:spcPts val="0"/>
              </a:spcAft>
              <a:buSzPts val="1600"/>
              <a:buChar char="•"/>
              <a:defRPr sz="16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4" name="Google Shape;44;p7"/>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5" name="Google Shape;45;p7"/>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609600" y="351367"/>
            <a:ext cx="10972800" cy="800100"/>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262626"/>
              </a:buClr>
              <a:buSzPts val="32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body" idx="1"/>
          </p:nvPr>
        </p:nvSpPr>
        <p:spPr>
          <a:xfrm>
            <a:off x="1016000" y="1496736"/>
            <a:ext cx="4876800" cy="639762"/>
          </a:xfrm>
          <a:prstGeom prst="rect">
            <a:avLst/>
          </a:prstGeom>
          <a:noFill/>
          <a:ln>
            <a:noFill/>
          </a:ln>
        </p:spPr>
        <p:txBody>
          <a:bodyPr spcFirstLastPara="1" wrap="square" lIns="91425" tIns="45700" rIns="91425" bIns="45700" anchor="b" anchorCtr="0"/>
          <a:lstStyle>
            <a:lvl1pPr marL="457200" lvl="0" indent="-228600" algn="l">
              <a:lnSpc>
                <a:spcPct val="95000"/>
              </a:lnSpc>
              <a:spcBef>
                <a:spcPts val="1200"/>
              </a:spcBef>
              <a:spcAft>
                <a:spcPts val="0"/>
              </a:spcAft>
              <a:buSzPts val="2000"/>
              <a:buNone/>
              <a:defRPr sz="2000" b="1">
                <a:solidFill>
                  <a:schemeClr val="dk2"/>
                </a:solidFill>
                <a:latin typeface="Verdana"/>
                <a:ea typeface="Verdana"/>
                <a:cs typeface="Verdana"/>
                <a:sym typeface="Verdana"/>
              </a:defRPr>
            </a:lvl1pPr>
            <a:lvl2pPr marL="914400" lvl="1" indent="-228600" algn="l">
              <a:lnSpc>
                <a:spcPct val="95000"/>
              </a:lnSpc>
              <a:spcBef>
                <a:spcPts val="600"/>
              </a:spcBef>
              <a:spcAft>
                <a:spcPts val="0"/>
              </a:spcAft>
              <a:buSzPts val="2000"/>
              <a:buNone/>
              <a:defRPr sz="2000" b="1"/>
            </a:lvl2pPr>
            <a:lvl3pPr marL="1371600" lvl="2" indent="-228600" algn="l">
              <a:lnSpc>
                <a:spcPct val="95000"/>
              </a:lnSpc>
              <a:spcBef>
                <a:spcPts val="600"/>
              </a:spcBef>
              <a:spcAft>
                <a:spcPts val="0"/>
              </a:spcAft>
              <a:buSzPts val="1800"/>
              <a:buNone/>
              <a:defRPr sz="1800" b="1"/>
            </a:lvl3pPr>
            <a:lvl4pPr marL="1828800" lvl="3" indent="-228600" algn="l">
              <a:lnSpc>
                <a:spcPct val="95000"/>
              </a:lnSpc>
              <a:spcBef>
                <a:spcPts val="600"/>
              </a:spcBef>
              <a:spcAft>
                <a:spcPts val="0"/>
              </a:spcAft>
              <a:buSzPts val="1600"/>
              <a:buNone/>
              <a:defRPr sz="1600" b="1"/>
            </a:lvl4pPr>
            <a:lvl5pPr marL="2286000" lvl="4" indent="-228600" algn="l">
              <a:lnSpc>
                <a:spcPct val="95000"/>
              </a:lnSpc>
              <a:spcBef>
                <a:spcPts val="60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9" name="Google Shape;49;p8"/>
          <p:cNvSpPr txBox="1">
            <a:spLocks noGrp="1"/>
          </p:cNvSpPr>
          <p:nvPr>
            <p:ph type="body" idx="2"/>
          </p:nvPr>
        </p:nvSpPr>
        <p:spPr>
          <a:xfrm>
            <a:off x="1016000" y="2216400"/>
            <a:ext cx="4876800" cy="3955800"/>
          </a:xfrm>
          <a:prstGeom prst="rect">
            <a:avLst/>
          </a:prstGeom>
          <a:noFill/>
          <a:ln>
            <a:noFill/>
          </a:ln>
        </p:spPr>
        <p:txBody>
          <a:bodyPr spcFirstLastPara="1" wrap="square" lIns="91425" tIns="45700" rIns="91425" bIns="45700" anchor="t" anchorCtr="0"/>
          <a:lstStyle>
            <a:lvl1pPr marL="457200" lvl="0" indent="-355600" algn="l">
              <a:lnSpc>
                <a:spcPct val="95000"/>
              </a:lnSpc>
              <a:spcBef>
                <a:spcPts val="1200"/>
              </a:spcBef>
              <a:spcAft>
                <a:spcPts val="0"/>
              </a:spcAft>
              <a:buSzPts val="2000"/>
              <a:buChar char="•"/>
              <a:defRPr sz="2000"/>
            </a:lvl1pPr>
            <a:lvl2pPr marL="914400" lvl="1" indent="-342900" algn="l">
              <a:lnSpc>
                <a:spcPct val="95000"/>
              </a:lnSpc>
              <a:spcBef>
                <a:spcPts val="600"/>
              </a:spcBef>
              <a:spcAft>
                <a:spcPts val="0"/>
              </a:spcAft>
              <a:buSzPts val="1800"/>
              <a:buChar char="─"/>
              <a:defRPr sz="1800"/>
            </a:lvl2pPr>
            <a:lvl3pPr marL="1371600" lvl="2" indent="-330200" algn="l">
              <a:lnSpc>
                <a:spcPct val="95000"/>
              </a:lnSpc>
              <a:spcBef>
                <a:spcPts val="600"/>
              </a:spcBef>
              <a:spcAft>
                <a:spcPts val="0"/>
              </a:spcAft>
              <a:buSzPts val="1600"/>
              <a:buChar char="▪"/>
              <a:defRPr sz="1600"/>
            </a:lvl3pPr>
            <a:lvl4pPr marL="1828800" lvl="3" indent="-317500" algn="l">
              <a:lnSpc>
                <a:spcPct val="95000"/>
              </a:lnSpc>
              <a:spcBef>
                <a:spcPts val="600"/>
              </a:spcBef>
              <a:spcAft>
                <a:spcPts val="0"/>
              </a:spcAft>
              <a:buSzPts val="1400"/>
              <a:buChar char="o"/>
              <a:defRPr sz="1400"/>
            </a:lvl4pPr>
            <a:lvl5pPr marL="2286000" lvl="4" indent="-317500" algn="l">
              <a:lnSpc>
                <a:spcPct val="95000"/>
              </a:lnSpc>
              <a:spcBef>
                <a:spcPts val="600"/>
              </a:spcBef>
              <a:spcAft>
                <a:spcPts val="0"/>
              </a:spcAft>
              <a:buSzPts val="1400"/>
              <a:buChar char="•"/>
              <a:defRPr sz="14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0" name="Google Shape;50;p8"/>
          <p:cNvSpPr txBox="1">
            <a:spLocks noGrp="1"/>
          </p:cNvSpPr>
          <p:nvPr>
            <p:ph type="body" idx="3"/>
          </p:nvPr>
        </p:nvSpPr>
        <p:spPr>
          <a:xfrm>
            <a:off x="6197600" y="1496736"/>
            <a:ext cx="4876800" cy="639762"/>
          </a:xfrm>
          <a:prstGeom prst="rect">
            <a:avLst/>
          </a:prstGeom>
          <a:noFill/>
          <a:ln>
            <a:noFill/>
          </a:ln>
        </p:spPr>
        <p:txBody>
          <a:bodyPr spcFirstLastPara="1" wrap="square" lIns="91425" tIns="45700" rIns="91425" bIns="45700" anchor="b" anchorCtr="0"/>
          <a:lstStyle>
            <a:lvl1pPr marL="457200" lvl="0" indent="-228600" algn="l">
              <a:lnSpc>
                <a:spcPct val="95000"/>
              </a:lnSpc>
              <a:spcBef>
                <a:spcPts val="1200"/>
              </a:spcBef>
              <a:spcAft>
                <a:spcPts val="0"/>
              </a:spcAft>
              <a:buSzPts val="2000"/>
              <a:buNone/>
              <a:defRPr sz="2000" b="1">
                <a:solidFill>
                  <a:schemeClr val="dk2"/>
                </a:solidFill>
                <a:latin typeface="Verdana"/>
                <a:ea typeface="Verdana"/>
                <a:cs typeface="Verdana"/>
                <a:sym typeface="Verdana"/>
              </a:defRPr>
            </a:lvl1pPr>
            <a:lvl2pPr marL="914400" lvl="1" indent="-228600" algn="l">
              <a:lnSpc>
                <a:spcPct val="95000"/>
              </a:lnSpc>
              <a:spcBef>
                <a:spcPts val="600"/>
              </a:spcBef>
              <a:spcAft>
                <a:spcPts val="0"/>
              </a:spcAft>
              <a:buSzPts val="2000"/>
              <a:buNone/>
              <a:defRPr sz="2000" b="1"/>
            </a:lvl2pPr>
            <a:lvl3pPr marL="1371600" lvl="2" indent="-228600" algn="l">
              <a:lnSpc>
                <a:spcPct val="95000"/>
              </a:lnSpc>
              <a:spcBef>
                <a:spcPts val="600"/>
              </a:spcBef>
              <a:spcAft>
                <a:spcPts val="0"/>
              </a:spcAft>
              <a:buSzPts val="1800"/>
              <a:buNone/>
              <a:defRPr sz="1800" b="1"/>
            </a:lvl3pPr>
            <a:lvl4pPr marL="1828800" lvl="3" indent="-228600" algn="l">
              <a:lnSpc>
                <a:spcPct val="95000"/>
              </a:lnSpc>
              <a:spcBef>
                <a:spcPts val="600"/>
              </a:spcBef>
              <a:spcAft>
                <a:spcPts val="0"/>
              </a:spcAft>
              <a:buSzPts val="1600"/>
              <a:buNone/>
              <a:defRPr sz="1600" b="1"/>
            </a:lvl4pPr>
            <a:lvl5pPr marL="2286000" lvl="4" indent="-228600" algn="l">
              <a:lnSpc>
                <a:spcPct val="95000"/>
              </a:lnSpc>
              <a:spcBef>
                <a:spcPts val="60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1" name="Google Shape;51;p8"/>
          <p:cNvSpPr txBox="1">
            <a:spLocks noGrp="1"/>
          </p:cNvSpPr>
          <p:nvPr>
            <p:ph type="body" idx="4"/>
          </p:nvPr>
        </p:nvSpPr>
        <p:spPr>
          <a:xfrm>
            <a:off x="6197600" y="2216400"/>
            <a:ext cx="4876800" cy="3955800"/>
          </a:xfrm>
          <a:prstGeom prst="rect">
            <a:avLst/>
          </a:prstGeom>
          <a:noFill/>
          <a:ln>
            <a:noFill/>
          </a:ln>
        </p:spPr>
        <p:txBody>
          <a:bodyPr spcFirstLastPara="1" wrap="square" lIns="91425" tIns="45700" rIns="91425" bIns="45700" anchor="t" anchorCtr="0"/>
          <a:lstStyle>
            <a:lvl1pPr marL="457200" lvl="0" indent="-355600" algn="l">
              <a:lnSpc>
                <a:spcPct val="95000"/>
              </a:lnSpc>
              <a:spcBef>
                <a:spcPts val="1200"/>
              </a:spcBef>
              <a:spcAft>
                <a:spcPts val="0"/>
              </a:spcAft>
              <a:buSzPts val="2000"/>
              <a:buChar char="•"/>
              <a:defRPr sz="2000"/>
            </a:lvl1pPr>
            <a:lvl2pPr marL="914400" lvl="1" indent="-342900" algn="l">
              <a:lnSpc>
                <a:spcPct val="95000"/>
              </a:lnSpc>
              <a:spcBef>
                <a:spcPts val="600"/>
              </a:spcBef>
              <a:spcAft>
                <a:spcPts val="0"/>
              </a:spcAft>
              <a:buSzPts val="1800"/>
              <a:buChar char="─"/>
              <a:defRPr sz="1800"/>
            </a:lvl2pPr>
            <a:lvl3pPr marL="1371600" lvl="2" indent="-330200" algn="l">
              <a:lnSpc>
                <a:spcPct val="95000"/>
              </a:lnSpc>
              <a:spcBef>
                <a:spcPts val="600"/>
              </a:spcBef>
              <a:spcAft>
                <a:spcPts val="0"/>
              </a:spcAft>
              <a:buSzPts val="1600"/>
              <a:buChar char="▪"/>
              <a:defRPr sz="1600"/>
            </a:lvl3pPr>
            <a:lvl4pPr marL="1828800" lvl="3" indent="-317500" algn="l">
              <a:lnSpc>
                <a:spcPct val="95000"/>
              </a:lnSpc>
              <a:spcBef>
                <a:spcPts val="600"/>
              </a:spcBef>
              <a:spcAft>
                <a:spcPts val="0"/>
              </a:spcAft>
              <a:buSzPts val="1400"/>
              <a:buChar char="o"/>
              <a:defRPr sz="1400"/>
            </a:lvl4pPr>
            <a:lvl5pPr marL="2286000" lvl="4" indent="-317500" algn="l">
              <a:lnSpc>
                <a:spcPct val="95000"/>
              </a:lnSpc>
              <a:spcBef>
                <a:spcPts val="600"/>
              </a:spcBef>
              <a:spcAft>
                <a:spcPts val="0"/>
              </a:spcAft>
              <a:buSzPts val="1400"/>
              <a:buChar char="•"/>
              <a:defRPr sz="14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2" name="Google Shape;52;p8"/>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53" name="Google Shape;53;p8"/>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09600" y="351367"/>
            <a:ext cx="10972800" cy="800100"/>
          </a:xfrm>
          <a:prstGeom prst="rect">
            <a:avLst/>
          </a:prstGeom>
          <a:noFill/>
          <a:ln>
            <a:noFill/>
          </a:ln>
        </p:spPr>
        <p:txBody>
          <a:bodyPr spcFirstLastPara="1" wrap="square" lIns="91425" tIns="45700" rIns="91425" bIns="45700" anchor="b" anchorCtr="0"/>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57" name="Google Shape;57;p9"/>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0"/>
          <p:cNvSpPr txBox="1">
            <a:spLocks noGrp="1"/>
          </p:cNvSpPr>
          <p:nvPr>
            <p:ph type="sldNum" idx="12"/>
          </p:nvPr>
        </p:nvSpPr>
        <p:spPr>
          <a:xfrm>
            <a:off x="1" y="6391657"/>
            <a:ext cx="61239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60" name="Google Shape;60;p10"/>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351367"/>
            <a:ext cx="10972800" cy="8001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262626"/>
              </a:buClr>
              <a:buSzPts val="3200"/>
              <a:buFont typeface="Verdana"/>
              <a:buNone/>
              <a:defRPr sz="3200" b="1" i="0" u="none" strike="noStrike" cap="none">
                <a:solidFill>
                  <a:srgbClr val="262626"/>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
          <p:cNvSpPr txBox="1">
            <a:spLocks noGrp="1"/>
          </p:cNvSpPr>
          <p:nvPr>
            <p:ph type="body" idx="1"/>
          </p:nvPr>
        </p:nvSpPr>
        <p:spPr>
          <a:xfrm>
            <a:off x="609600" y="1524000"/>
            <a:ext cx="10972800" cy="4648200"/>
          </a:xfrm>
          <a:prstGeom prst="rect">
            <a:avLst/>
          </a:prstGeom>
          <a:noFill/>
          <a:ln>
            <a:noFill/>
          </a:ln>
        </p:spPr>
        <p:txBody>
          <a:bodyPr spcFirstLastPara="1" wrap="square" lIns="91425" tIns="45700" rIns="91425" bIns="45700" anchor="t" anchorCtr="0"/>
          <a:lstStyle>
            <a:lvl1pPr marL="457200" marR="0" lvl="0" indent="-381000" algn="l" rtl="0">
              <a:lnSpc>
                <a:spcPct val="95000"/>
              </a:lnSpc>
              <a:spcBef>
                <a:spcPts val="1200"/>
              </a:spcBef>
              <a:spcAft>
                <a:spcPts val="0"/>
              </a:spcAft>
              <a:buClr>
                <a:schemeClr val="lt2"/>
              </a:buClr>
              <a:buSzPts val="2400"/>
              <a:buFont typeface="Arial"/>
              <a:buChar char="•"/>
              <a:defRPr sz="2400" b="0" i="0" u="none" strike="noStrike" cap="none">
                <a:solidFill>
                  <a:schemeClr val="dk1"/>
                </a:solidFill>
                <a:latin typeface="Verdana"/>
                <a:ea typeface="Verdana"/>
                <a:cs typeface="Verdana"/>
                <a:sym typeface="Verdana"/>
              </a:defRPr>
            </a:lvl1pPr>
            <a:lvl2pPr marL="914400" marR="0" lvl="1" indent="-355600" algn="l" rtl="0">
              <a:lnSpc>
                <a:spcPct val="95000"/>
              </a:lnSpc>
              <a:spcBef>
                <a:spcPts val="600"/>
              </a:spcBef>
              <a:spcAft>
                <a:spcPts val="0"/>
              </a:spcAft>
              <a:buClr>
                <a:schemeClr val="lt2"/>
              </a:buClr>
              <a:buSzPts val="2000"/>
              <a:buFont typeface="Verdana"/>
              <a:buChar char="─"/>
              <a:defRPr sz="2000" b="0" i="0" u="none" strike="noStrike" cap="none">
                <a:solidFill>
                  <a:schemeClr val="dk1"/>
                </a:solidFill>
                <a:latin typeface="Verdana"/>
                <a:ea typeface="Verdana"/>
                <a:cs typeface="Verdana"/>
                <a:sym typeface="Verdana"/>
              </a:defRPr>
            </a:lvl2pPr>
            <a:lvl3pPr marL="1371600" marR="0" lvl="2" indent="-342900" algn="l" rtl="0">
              <a:lnSpc>
                <a:spcPct val="95000"/>
              </a:lnSpc>
              <a:spcBef>
                <a:spcPts val="600"/>
              </a:spcBef>
              <a:spcAft>
                <a:spcPts val="0"/>
              </a:spcAft>
              <a:buClr>
                <a:schemeClr val="lt2"/>
              </a:buClr>
              <a:buSzPts val="1800"/>
              <a:buFont typeface="Noto Sans Symbols"/>
              <a:buChar char="▪"/>
              <a:defRPr sz="1800" b="0" i="0" u="none" strike="noStrike" cap="none">
                <a:solidFill>
                  <a:schemeClr val="dk1"/>
                </a:solidFill>
                <a:latin typeface="Verdana"/>
                <a:ea typeface="Verdana"/>
                <a:cs typeface="Verdana"/>
                <a:sym typeface="Verdana"/>
              </a:defRPr>
            </a:lvl3pPr>
            <a:lvl4pPr marL="1828800" marR="0" lvl="3" indent="-330200" algn="l" rtl="0">
              <a:lnSpc>
                <a:spcPct val="95000"/>
              </a:lnSpc>
              <a:spcBef>
                <a:spcPts val="600"/>
              </a:spcBef>
              <a:spcAft>
                <a:spcPts val="0"/>
              </a:spcAft>
              <a:buClr>
                <a:schemeClr val="lt2"/>
              </a:buClr>
              <a:buSzPts val="1600"/>
              <a:buFont typeface="Courier New"/>
              <a:buChar char="o"/>
              <a:defRPr sz="1600" b="0" i="0" u="none" strike="noStrike" cap="none">
                <a:solidFill>
                  <a:schemeClr val="dk1"/>
                </a:solidFill>
                <a:latin typeface="Verdana"/>
                <a:ea typeface="Verdana"/>
                <a:cs typeface="Verdana"/>
                <a:sym typeface="Verdana"/>
              </a:defRPr>
            </a:lvl4pPr>
            <a:lvl5pPr marL="2286000" marR="0" lvl="4" indent="-330200" algn="l" rtl="0">
              <a:lnSpc>
                <a:spcPct val="95000"/>
              </a:lnSpc>
              <a:spcBef>
                <a:spcPts val="600"/>
              </a:spcBef>
              <a:spcAft>
                <a:spcPts val="0"/>
              </a:spcAft>
              <a:buClr>
                <a:schemeClr val="lt2"/>
              </a:buClr>
              <a:buSzPts val="1600"/>
              <a:buFont typeface="Arial"/>
              <a:buChar char="•"/>
              <a:defRPr sz="1600" b="0" i="0" u="none" strike="noStrike" cap="none">
                <a:solidFill>
                  <a:schemeClr val="dk1"/>
                </a:solidFill>
                <a:latin typeface="Verdana"/>
                <a:ea typeface="Verdana"/>
                <a:cs typeface="Verdana"/>
                <a:sym typeface="Verdana"/>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dk2"/>
                </a:solidFill>
                <a:latin typeface="Verdana"/>
                <a:ea typeface="Verdana"/>
                <a:cs typeface="Verdana"/>
                <a:sym typeface="Verdana"/>
              </a:defRPr>
            </a:lvl6pPr>
            <a:lvl7pPr marL="3200400" marR="0" lvl="6" indent="-330200" algn="l" rtl="0">
              <a:spcBef>
                <a:spcPts val="320"/>
              </a:spcBef>
              <a:spcAft>
                <a:spcPts val="0"/>
              </a:spcAft>
              <a:buClr>
                <a:schemeClr val="accent1"/>
              </a:buClr>
              <a:buSzPts val="1600"/>
              <a:buFont typeface="Arial"/>
              <a:buChar char="•"/>
              <a:defRPr sz="1600" b="0" i="0" u="none" strike="noStrike" cap="none">
                <a:solidFill>
                  <a:schemeClr val="dk2"/>
                </a:solidFill>
                <a:latin typeface="Verdana"/>
                <a:ea typeface="Verdana"/>
                <a:cs typeface="Verdana"/>
                <a:sym typeface="Verdana"/>
              </a:defRPr>
            </a:lvl7pPr>
            <a:lvl8pPr marL="3657600" marR="0" lvl="7" indent="-330200" algn="l" rtl="0">
              <a:spcBef>
                <a:spcPts val="320"/>
              </a:spcBef>
              <a:spcAft>
                <a:spcPts val="0"/>
              </a:spcAft>
              <a:buClr>
                <a:schemeClr val="accent1"/>
              </a:buClr>
              <a:buSzPts val="1600"/>
              <a:buFont typeface="Arial"/>
              <a:buChar char="•"/>
              <a:defRPr sz="1600" b="0" i="0" u="none" strike="noStrike" cap="none">
                <a:solidFill>
                  <a:schemeClr val="dk2"/>
                </a:solidFill>
                <a:latin typeface="Verdana"/>
                <a:ea typeface="Verdana"/>
                <a:cs typeface="Verdana"/>
                <a:sym typeface="Verdana"/>
              </a:defRPr>
            </a:lvl8pPr>
            <a:lvl9pPr marL="4114800" marR="0" lvl="8" indent="-330200" algn="l" rtl="0">
              <a:spcBef>
                <a:spcPts val="320"/>
              </a:spcBef>
              <a:spcAft>
                <a:spcPts val="0"/>
              </a:spcAft>
              <a:buClr>
                <a:schemeClr val="accent1"/>
              </a:buClr>
              <a:buSzPts val="1600"/>
              <a:buFont typeface="Arial"/>
              <a:buChar char="•"/>
              <a:defRPr sz="1600" b="0" i="0" u="none" strike="noStrike" cap="none">
                <a:solidFill>
                  <a:schemeClr val="dk2"/>
                </a:solidFill>
                <a:latin typeface="Verdana"/>
                <a:ea typeface="Verdana"/>
                <a:cs typeface="Verdana"/>
                <a:sym typeface="Verdana"/>
              </a:defRPr>
            </a:lvl9pPr>
          </a:lstStyle>
          <a:p>
            <a:endParaRPr/>
          </a:p>
        </p:txBody>
      </p:sp>
      <p:sp>
        <p:nvSpPr>
          <p:cNvPr id="12" name="Google Shape;12;p1"/>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262626"/>
                </a:solidFill>
                <a:latin typeface="Verdana"/>
                <a:ea typeface="Verdana"/>
                <a:cs typeface="Verdana"/>
                <a:sym typeface="Verdana"/>
              </a:defRPr>
            </a:lvl1pPr>
            <a:lvl2pPr marL="0" marR="0" lvl="1" indent="0" algn="l" rtl="0">
              <a:spcBef>
                <a:spcPts val="0"/>
              </a:spcBef>
              <a:buNone/>
              <a:defRPr sz="1200" b="0" i="0" u="none" strike="noStrike" cap="none">
                <a:solidFill>
                  <a:srgbClr val="262626"/>
                </a:solidFill>
                <a:latin typeface="Verdana"/>
                <a:ea typeface="Verdana"/>
                <a:cs typeface="Verdana"/>
                <a:sym typeface="Verdana"/>
              </a:defRPr>
            </a:lvl2pPr>
            <a:lvl3pPr marL="0" marR="0" lvl="2" indent="0" algn="l" rtl="0">
              <a:spcBef>
                <a:spcPts val="0"/>
              </a:spcBef>
              <a:buNone/>
              <a:defRPr sz="1200" b="0" i="0" u="none" strike="noStrike" cap="none">
                <a:solidFill>
                  <a:srgbClr val="262626"/>
                </a:solidFill>
                <a:latin typeface="Verdana"/>
                <a:ea typeface="Verdana"/>
                <a:cs typeface="Verdana"/>
                <a:sym typeface="Verdana"/>
              </a:defRPr>
            </a:lvl3pPr>
            <a:lvl4pPr marL="0" marR="0" lvl="3" indent="0" algn="l" rtl="0">
              <a:spcBef>
                <a:spcPts val="0"/>
              </a:spcBef>
              <a:buNone/>
              <a:defRPr sz="1200" b="0" i="0" u="none" strike="noStrike" cap="none">
                <a:solidFill>
                  <a:srgbClr val="262626"/>
                </a:solidFill>
                <a:latin typeface="Verdana"/>
                <a:ea typeface="Verdana"/>
                <a:cs typeface="Verdana"/>
                <a:sym typeface="Verdana"/>
              </a:defRPr>
            </a:lvl4pPr>
            <a:lvl5pPr marL="0" marR="0" lvl="4" indent="0" algn="l" rtl="0">
              <a:spcBef>
                <a:spcPts val="0"/>
              </a:spcBef>
              <a:buNone/>
              <a:defRPr sz="1200" b="0" i="0" u="none" strike="noStrike" cap="none">
                <a:solidFill>
                  <a:srgbClr val="262626"/>
                </a:solidFill>
                <a:latin typeface="Verdana"/>
                <a:ea typeface="Verdana"/>
                <a:cs typeface="Verdana"/>
                <a:sym typeface="Verdana"/>
              </a:defRPr>
            </a:lvl5pPr>
            <a:lvl6pPr marL="0" marR="0" lvl="5" indent="0" algn="l" rtl="0">
              <a:spcBef>
                <a:spcPts val="0"/>
              </a:spcBef>
              <a:buNone/>
              <a:defRPr sz="1200" b="0" i="0" u="none" strike="noStrike" cap="none">
                <a:solidFill>
                  <a:srgbClr val="262626"/>
                </a:solidFill>
                <a:latin typeface="Verdana"/>
                <a:ea typeface="Verdana"/>
                <a:cs typeface="Verdana"/>
                <a:sym typeface="Verdana"/>
              </a:defRPr>
            </a:lvl6pPr>
            <a:lvl7pPr marL="0" marR="0" lvl="6" indent="0" algn="l" rtl="0">
              <a:spcBef>
                <a:spcPts val="0"/>
              </a:spcBef>
              <a:buNone/>
              <a:defRPr sz="1200" b="0" i="0" u="none" strike="noStrike" cap="none">
                <a:solidFill>
                  <a:srgbClr val="262626"/>
                </a:solidFill>
                <a:latin typeface="Verdana"/>
                <a:ea typeface="Verdana"/>
                <a:cs typeface="Verdana"/>
                <a:sym typeface="Verdana"/>
              </a:defRPr>
            </a:lvl7pPr>
            <a:lvl8pPr marL="0" marR="0" lvl="7" indent="0" algn="l" rtl="0">
              <a:spcBef>
                <a:spcPts val="0"/>
              </a:spcBef>
              <a:buNone/>
              <a:defRPr sz="1200" b="0" i="0" u="none" strike="noStrike" cap="none">
                <a:solidFill>
                  <a:srgbClr val="262626"/>
                </a:solidFill>
                <a:latin typeface="Verdana"/>
                <a:ea typeface="Verdana"/>
                <a:cs typeface="Verdana"/>
                <a:sym typeface="Verdana"/>
              </a:defRPr>
            </a:lvl8pPr>
            <a:lvl9pPr marL="0" marR="0" lvl="8" indent="0" algn="l" rtl="0">
              <a:spcBef>
                <a:spcPts val="0"/>
              </a:spcBef>
              <a:buNone/>
              <a:defRPr sz="1200" b="0" i="0" u="none" strike="noStrike" cap="none">
                <a:solidFill>
                  <a:srgbClr val="262626"/>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
        <p:nvSpPr>
          <p:cNvPr id="13" name="Google Shape;13;p1"/>
          <p:cNvSpPr/>
          <p:nvPr/>
        </p:nvSpPr>
        <p:spPr>
          <a:xfrm>
            <a:off x="609600" y="1234967"/>
            <a:ext cx="11582400" cy="4571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4" name="Google Shape;14;p1"/>
          <p:cNvSpPr txBox="1"/>
          <p:nvPr/>
        </p:nvSpPr>
        <p:spPr>
          <a:xfrm>
            <a:off x="7315200" y="6400800"/>
            <a:ext cx="4470400" cy="36933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b="0" i="0" u="none" strike="noStrike" cap="none">
                <a:solidFill>
                  <a:schemeClr val="lt2"/>
                </a:solidFill>
                <a:latin typeface="Times New Roman"/>
                <a:ea typeface="Times New Roman"/>
                <a:cs typeface="Times New Roman"/>
                <a:sym typeface="Times New Roman"/>
              </a:rPr>
              <a:t>Worcester Polytechnic Institute</a:t>
            </a:r>
            <a:endParaRPr/>
          </a:p>
        </p:txBody>
      </p:sp>
      <p:sp>
        <p:nvSpPr>
          <p:cNvPr id="15" name="Google Shape;15;p1"/>
          <p:cNvSpPr txBox="1">
            <a:spLocks noGrp="1"/>
          </p:cNvSpPr>
          <p:nvPr>
            <p:ph type="ftr" idx="11"/>
          </p:nvPr>
        </p:nvSpPr>
        <p:spPr>
          <a:xfrm>
            <a:off x="609600" y="6400800"/>
            <a:ext cx="6807200" cy="3048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600" b="0" i="0" u="none" strike="noStrike" cap="none">
                <a:solidFill>
                  <a:schemeClr val="dk2"/>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mrgris.com/projects/minesweepr/demo/player/"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freeminesweeper.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7"/>
        <p:cNvGrpSpPr/>
        <p:nvPr/>
      </p:nvGrpSpPr>
      <p:grpSpPr>
        <a:xfrm>
          <a:off x="0" y="0"/>
          <a:ext cx="0" cy="0"/>
          <a:chOff x="0" y="0"/>
          <a:chExt cx="0" cy="0"/>
        </a:xfrm>
      </p:grpSpPr>
      <p:sp>
        <p:nvSpPr>
          <p:cNvPr id="78" name="Google Shape;78;p13"/>
          <p:cNvSpPr txBox="1">
            <a:spLocks noGrp="1"/>
          </p:cNvSpPr>
          <p:nvPr>
            <p:ph type="ctrTitle"/>
          </p:nvPr>
        </p:nvSpPr>
        <p:spPr>
          <a:xfrm>
            <a:off x="609600" y="2101375"/>
            <a:ext cx="9144000" cy="19605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F2F2F2"/>
              </a:buClr>
              <a:buSzPts val="4000"/>
              <a:buFont typeface="Verdana"/>
              <a:buNone/>
            </a:pPr>
            <a:r>
              <a:rPr lang="en-US">
                <a:solidFill>
                  <a:schemeClr val="dk2"/>
                </a:solidFill>
              </a:rPr>
              <a:t>CS534 Spring 2019: </a:t>
            </a:r>
            <a:endParaRPr>
              <a:solidFill>
                <a:schemeClr val="dk2"/>
              </a:solidFill>
            </a:endParaRPr>
          </a:p>
          <a:p>
            <a:pPr marL="0" lvl="0" indent="0" algn="l" rtl="0">
              <a:spcBef>
                <a:spcPts val="0"/>
              </a:spcBef>
              <a:spcAft>
                <a:spcPts val="0"/>
              </a:spcAft>
              <a:buClr>
                <a:srgbClr val="F2F2F2"/>
              </a:buClr>
              <a:buSzPts val="4000"/>
              <a:buFont typeface="Verdana"/>
              <a:buNone/>
            </a:pPr>
            <a:r>
              <a:rPr lang="en-US">
                <a:solidFill>
                  <a:schemeClr val="dk2"/>
                </a:solidFill>
              </a:rPr>
              <a:t>Logic Based Systems with Minesweeper</a:t>
            </a:r>
            <a:endParaRPr>
              <a:solidFill>
                <a:schemeClr val="dk2"/>
              </a:solidFill>
            </a:endParaRPr>
          </a:p>
        </p:txBody>
      </p:sp>
      <p:sp>
        <p:nvSpPr>
          <p:cNvPr id="79" name="Google Shape;79;p13"/>
          <p:cNvSpPr txBox="1">
            <a:spLocks noGrp="1"/>
          </p:cNvSpPr>
          <p:nvPr>
            <p:ph type="subTitle" idx="1"/>
          </p:nvPr>
        </p:nvSpPr>
        <p:spPr>
          <a:xfrm>
            <a:off x="609600" y="4249848"/>
            <a:ext cx="10191750" cy="9906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SzPts val="1800"/>
              <a:buNone/>
            </a:pPr>
            <a:r>
              <a:rPr lang="en-US" sz="2000" dirty="0"/>
              <a:t>Showcase by: </a:t>
            </a:r>
            <a:r>
              <a:rPr lang="en-US" sz="2000" dirty="0">
                <a:sym typeface="Verdana"/>
              </a:rPr>
              <a:t>Steven </a:t>
            </a:r>
            <a:r>
              <a:rPr lang="en-US" sz="2000" dirty="0" err="1">
                <a:sym typeface="Verdana"/>
              </a:rPr>
              <a:t>McAteer</a:t>
            </a:r>
            <a:r>
              <a:rPr lang="en-US" sz="2000" dirty="0"/>
              <a:t>, Alex </a:t>
            </a:r>
            <a:r>
              <a:rPr lang="en-US" sz="2000" dirty="0" err="1"/>
              <a:t>Perucic</a:t>
            </a:r>
            <a:r>
              <a:rPr lang="en-US" sz="2000" dirty="0"/>
              <a:t>, Robert Curtis, William Schwartz</a:t>
            </a:r>
            <a:endParaRPr sz="2000" dirty="0"/>
          </a:p>
        </p:txBody>
      </p:sp>
      <p:sp>
        <p:nvSpPr>
          <p:cNvPr id="80" name="Google Shape;80;p13"/>
          <p:cNvSpPr txBox="1">
            <a:spLocks noGrp="1"/>
          </p:cNvSpPr>
          <p:nvPr>
            <p:ph type="subTitle" idx="1"/>
          </p:nvPr>
        </p:nvSpPr>
        <p:spPr>
          <a:xfrm>
            <a:off x="609600" y="5240450"/>
            <a:ext cx="10972800" cy="9906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None/>
            </a:pPr>
            <a:r>
              <a:rPr lang="en-US" sz="2400" dirty="0"/>
              <a:t>Showcasing work by </a:t>
            </a:r>
            <a:r>
              <a:rPr lang="en-US" sz="2400" dirty="0">
                <a:solidFill>
                  <a:schemeClr val="dk2"/>
                </a:solidFill>
              </a:rPr>
              <a:t>Duke on </a:t>
            </a:r>
            <a:r>
              <a:rPr lang="en-US" sz="2400" i="1" dirty="0">
                <a:solidFill>
                  <a:schemeClr val="dk2"/>
                </a:solidFill>
                <a:highlight>
                  <a:schemeClr val="lt1"/>
                </a:highlight>
              </a:rPr>
              <a:t>Mini Mine Sweeper</a:t>
            </a:r>
            <a:r>
              <a:rPr lang="en-US" sz="2400" dirty="0"/>
              <a:t> </a:t>
            </a:r>
            <a:r>
              <a:rPr lang="en-US" sz="2400" dirty="0" smtClean="0"/>
              <a:t>and </a:t>
            </a:r>
            <a:r>
              <a:rPr lang="en-US" sz="2400" dirty="0">
                <a:solidFill>
                  <a:schemeClr val="dk2"/>
                </a:solidFill>
              </a:rPr>
              <a:t>Drew </a:t>
            </a:r>
            <a:r>
              <a:rPr lang="en-US" sz="2400" dirty="0" err="1">
                <a:solidFill>
                  <a:schemeClr val="dk2"/>
                </a:solidFill>
              </a:rPr>
              <a:t>Roos</a:t>
            </a:r>
            <a:r>
              <a:rPr lang="en-US" sz="2400" dirty="0">
                <a:solidFill>
                  <a:schemeClr val="dk2"/>
                </a:solidFill>
              </a:rPr>
              <a:t> on </a:t>
            </a:r>
            <a:r>
              <a:rPr lang="en-US" sz="2400" dirty="0" smtClean="0">
                <a:solidFill>
                  <a:schemeClr val="dk2"/>
                </a:solidFill>
              </a:rPr>
              <a:t>Minesweeper</a:t>
            </a:r>
            <a:endParaRPr sz="2400" dirty="0">
              <a:solidFill>
                <a:schemeClr val="dk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609600" y="351367"/>
            <a:ext cx="10972800" cy="800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Propositional Logic</a:t>
            </a:r>
            <a:endParaRPr/>
          </a:p>
        </p:txBody>
      </p:sp>
      <p:sp>
        <p:nvSpPr>
          <p:cNvPr id="161" name="Google Shape;161;p22"/>
          <p:cNvSpPr txBox="1">
            <a:spLocks noGrp="1"/>
          </p:cNvSpPr>
          <p:nvPr>
            <p:ph type="sldNum" idx="12"/>
          </p:nvPr>
        </p:nvSpPr>
        <p:spPr>
          <a:xfrm>
            <a:off x="1" y="6387664"/>
            <a:ext cx="609600" cy="3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10</a:t>
            </a:fld>
            <a:endParaRPr/>
          </a:p>
        </p:txBody>
      </p:sp>
      <p:pic>
        <p:nvPicPr>
          <p:cNvPr id="162" name="Google Shape;162;p22"/>
          <p:cNvPicPr preferRelativeResize="0"/>
          <p:nvPr/>
        </p:nvPicPr>
        <p:blipFill rotWithShape="1">
          <a:blip r:embed="rId3">
            <a:alphaModFix/>
          </a:blip>
          <a:srcRect t="4690" b="-4689"/>
          <a:stretch/>
        </p:blipFill>
        <p:spPr>
          <a:xfrm>
            <a:off x="8300525" y="1781400"/>
            <a:ext cx="3121500" cy="3102541"/>
          </a:xfrm>
          <a:prstGeom prst="rect">
            <a:avLst/>
          </a:prstGeom>
          <a:noFill/>
          <a:ln>
            <a:noFill/>
          </a:ln>
        </p:spPr>
      </p:pic>
      <p:sp>
        <p:nvSpPr>
          <p:cNvPr id="163" name="Google Shape;163;p22"/>
          <p:cNvSpPr txBox="1"/>
          <p:nvPr/>
        </p:nvSpPr>
        <p:spPr>
          <a:xfrm>
            <a:off x="8418425" y="4761325"/>
            <a:ext cx="3003600" cy="55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Verdana"/>
                <a:ea typeface="Verdana"/>
                <a:cs typeface="Verdana"/>
                <a:sym typeface="Verdana"/>
              </a:rPr>
              <a:t>There is a mine at Row 2, Column 1</a:t>
            </a:r>
            <a:endParaRPr>
              <a:latin typeface="Verdana"/>
              <a:ea typeface="Verdana"/>
              <a:cs typeface="Verdana"/>
              <a:sym typeface="Verdana"/>
            </a:endParaRPr>
          </a:p>
        </p:txBody>
      </p:sp>
      <p:sp>
        <p:nvSpPr>
          <p:cNvPr id="164" name="Google Shape;164;p22"/>
          <p:cNvSpPr txBox="1"/>
          <p:nvPr/>
        </p:nvSpPr>
        <p:spPr>
          <a:xfrm>
            <a:off x="6469075" y="2739338"/>
            <a:ext cx="1382100" cy="96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7200">
                <a:latin typeface="Verdana"/>
                <a:ea typeface="Verdana"/>
                <a:cs typeface="Verdana"/>
                <a:sym typeface="Verdana"/>
              </a:rPr>
              <a:t>=</a:t>
            </a:r>
            <a:endParaRPr sz="7200">
              <a:latin typeface="Verdana"/>
              <a:ea typeface="Verdana"/>
              <a:cs typeface="Verdana"/>
              <a:sym typeface="Verdana"/>
            </a:endParaRPr>
          </a:p>
        </p:txBody>
      </p:sp>
      <p:sp>
        <p:nvSpPr>
          <p:cNvPr id="165" name="Google Shape;165;p22"/>
          <p:cNvSpPr txBox="1"/>
          <p:nvPr/>
        </p:nvSpPr>
        <p:spPr>
          <a:xfrm>
            <a:off x="586125" y="2852550"/>
            <a:ext cx="5433600" cy="2363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Verdana"/>
              <a:buAutoNum type="arabicPeriod"/>
            </a:pPr>
            <a:r>
              <a:rPr lang="en-US" sz="1800" i="1">
                <a:latin typeface="Verdana"/>
                <a:ea typeface="Verdana"/>
                <a:cs typeface="Verdana"/>
                <a:sym typeface="Verdana"/>
              </a:rPr>
              <a:t>c</a:t>
            </a:r>
            <a:r>
              <a:rPr lang="en-US" sz="1800">
                <a:latin typeface="Verdana"/>
                <a:ea typeface="Verdana"/>
                <a:cs typeface="Verdana"/>
                <a:sym typeface="Verdana"/>
              </a:rPr>
              <a:t>		</a:t>
            </a:r>
            <a:endParaRPr sz="1800">
              <a:latin typeface="Verdana"/>
              <a:ea typeface="Verdana"/>
              <a:cs typeface="Verdana"/>
              <a:sym typeface="Verdana"/>
            </a:endParaRPr>
          </a:p>
          <a:p>
            <a:pPr marL="457200" lvl="0" indent="-342900" algn="l" rtl="0">
              <a:spcBef>
                <a:spcPts val="0"/>
              </a:spcBef>
              <a:spcAft>
                <a:spcPts val="0"/>
              </a:spcAft>
              <a:buSzPts val="1800"/>
              <a:buFont typeface="Verdana"/>
              <a:buAutoNum type="arabicPeriod"/>
            </a:pPr>
            <a:r>
              <a:rPr lang="en-US" sz="1800">
                <a:latin typeface="Verdana"/>
                <a:ea typeface="Verdana"/>
                <a:cs typeface="Verdana"/>
                <a:sym typeface="Verdana"/>
              </a:rPr>
              <a:t>¬</a:t>
            </a:r>
            <a:r>
              <a:rPr lang="en-US" sz="1800" i="1">
                <a:latin typeface="Verdana"/>
                <a:ea typeface="Verdana"/>
                <a:cs typeface="Verdana"/>
                <a:sym typeface="Verdana"/>
              </a:rPr>
              <a:t>d</a:t>
            </a:r>
            <a:endParaRPr sz="1800" i="1">
              <a:latin typeface="Verdana"/>
              <a:ea typeface="Verdana"/>
              <a:cs typeface="Verdana"/>
              <a:sym typeface="Verdana"/>
            </a:endParaRPr>
          </a:p>
          <a:p>
            <a:pPr marL="457200" lvl="0" indent="-342900" algn="l" rtl="0">
              <a:spcBef>
                <a:spcPts val="0"/>
              </a:spcBef>
              <a:spcAft>
                <a:spcPts val="0"/>
              </a:spcAft>
              <a:buSzPts val="1800"/>
              <a:buFont typeface="Verdana"/>
              <a:buAutoNum type="arabicPeriod"/>
            </a:pPr>
            <a:r>
              <a:rPr lang="en-US" sz="1800" i="1">
                <a:latin typeface="Verdana"/>
                <a:ea typeface="Verdana"/>
                <a:cs typeface="Verdana"/>
                <a:sym typeface="Verdana"/>
              </a:rPr>
              <a:t>b</a:t>
            </a:r>
            <a:r>
              <a:rPr lang="en-US" sz="1800">
                <a:latin typeface="Verdana"/>
                <a:ea typeface="Verdana"/>
                <a:cs typeface="Verdana"/>
                <a:sym typeface="Verdana"/>
              </a:rPr>
              <a:t> → </a:t>
            </a:r>
            <a:r>
              <a:rPr lang="en-US" sz="1800" i="1">
                <a:latin typeface="Verdana"/>
                <a:ea typeface="Verdana"/>
                <a:cs typeface="Verdana"/>
                <a:sym typeface="Verdana"/>
              </a:rPr>
              <a:t>d</a:t>
            </a:r>
            <a:endParaRPr sz="1800" i="1">
              <a:latin typeface="Verdana"/>
              <a:ea typeface="Verdana"/>
              <a:cs typeface="Verdana"/>
              <a:sym typeface="Verdana"/>
            </a:endParaRPr>
          </a:p>
          <a:p>
            <a:pPr marL="457200" lvl="0" indent="-342900" algn="l" rtl="0">
              <a:spcBef>
                <a:spcPts val="0"/>
              </a:spcBef>
              <a:spcAft>
                <a:spcPts val="0"/>
              </a:spcAft>
              <a:buSzPts val="1800"/>
              <a:buFont typeface="Verdana"/>
              <a:buAutoNum type="arabicPeriod"/>
            </a:pPr>
            <a:r>
              <a:rPr lang="en-US" sz="1800" i="1">
                <a:latin typeface="Verdana"/>
                <a:ea typeface="Verdana"/>
                <a:cs typeface="Verdana"/>
                <a:sym typeface="Verdana"/>
              </a:rPr>
              <a:t>c</a:t>
            </a:r>
            <a:r>
              <a:rPr lang="en-US" sz="1800">
                <a:latin typeface="Verdana"/>
                <a:ea typeface="Verdana"/>
                <a:cs typeface="Verdana"/>
                <a:sym typeface="Verdana"/>
              </a:rPr>
              <a:t> → </a:t>
            </a:r>
            <a:r>
              <a:rPr lang="en-US" sz="1800" i="1">
                <a:latin typeface="Verdana"/>
                <a:ea typeface="Verdana"/>
                <a:cs typeface="Verdana"/>
                <a:sym typeface="Verdana"/>
              </a:rPr>
              <a:t>a</a:t>
            </a:r>
            <a:r>
              <a:rPr lang="en-US" sz="1800">
                <a:latin typeface="Verdana"/>
                <a:ea typeface="Verdana"/>
                <a:cs typeface="Verdana"/>
                <a:sym typeface="Verdana"/>
              </a:rPr>
              <a:t> ∨ </a:t>
            </a:r>
            <a:r>
              <a:rPr lang="en-US" sz="1800" i="1">
                <a:latin typeface="Verdana"/>
                <a:ea typeface="Verdana"/>
                <a:cs typeface="Verdana"/>
                <a:sym typeface="Verdana"/>
              </a:rPr>
              <a:t>b</a:t>
            </a:r>
            <a:endParaRPr sz="1800" i="1">
              <a:latin typeface="Verdana"/>
              <a:ea typeface="Verdana"/>
              <a:cs typeface="Verdana"/>
              <a:sym typeface="Verdana"/>
            </a:endParaRPr>
          </a:p>
          <a:p>
            <a:pPr marL="0" lvl="0" indent="0" algn="l" rtl="0">
              <a:spcBef>
                <a:spcPts val="0"/>
              </a:spcBef>
              <a:spcAft>
                <a:spcPts val="0"/>
              </a:spcAft>
              <a:buNone/>
            </a:pPr>
            <a:endParaRPr sz="1800">
              <a:latin typeface="Verdana"/>
              <a:ea typeface="Verdana"/>
              <a:cs typeface="Verdana"/>
              <a:sym typeface="Verdana"/>
            </a:endParaRPr>
          </a:p>
          <a:p>
            <a:pPr marL="0" lvl="0" indent="0" algn="l" rtl="0">
              <a:spcBef>
                <a:spcPts val="0"/>
              </a:spcBef>
              <a:spcAft>
                <a:spcPts val="0"/>
              </a:spcAft>
              <a:buNone/>
            </a:pPr>
            <a:r>
              <a:rPr lang="en-US" sz="1800">
                <a:latin typeface="Verdana"/>
                <a:ea typeface="Verdana"/>
                <a:cs typeface="Verdana"/>
                <a:sym typeface="Verdana"/>
              </a:rPr>
              <a:t>We apply game rules to create theorems:</a:t>
            </a:r>
            <a:endParaRPr sz="1800">
              <a:latin typeface="Verdana"/>
              <a:ea typeface="Verdana"/>
              <a:cs typeface="Verdana"/>
              <a:sym typeface="Verdana"/>
            </a:endParaRPr>
          </a:p>
          <a:p>
            <a:pPr marL="0" lvl="0" indent="0" algn="l" rtl="0">
              <a:spcBef>
                <a:spcPts val="0"/>
              </a:spcBef>
              <a:spcAft>
                <a:spcPts val="0"/>
              </a:spcAft>
              <a:buNone/>
            </a:pPr>
            <a:endParaRPr sz="1800">
              <a:latin typeface="Verdana"/>
              <a:ea typeface="Verdana"/>
              <a:cs typeface="Verdana"/>
              <a:sym typeface="Verdana"/>
            </a:endParaRPr>
          </a:p>
          <a:p>
            <a:pPr marL="457200" lvl="0" indent="-342900" algn="l" rtl="0">
              <a:spcBef>
                <a:spcPts val="0"/>
              </a:spcBef>
              <a:spcAft>
                <a:spcPts val="0"/>
              </a:spcAft>
              <a:buClr>
                <a:schemeClr val="dk1"/>
              </a:buClr>
              <a:buSzPts val="1800"/>
              <a:buFont typeface="Verdana"/>
              <a:buAutoNum type="arabicPeriod"/>
            </a:pPr>
            <a:r>
              <a:rPr lang="en-US" sz="1800" i="1" u="sng">
                <a:solidFill>
                  <a:schemeClr val="dk1"/>
                </a:solidFill>
                <a:latin typeface="Verdana"/>
                <a:ea typeface="Verdana"/>
                <a:cs typeface="Verdana"/>
                <a:sym typeface="Verdana"/>
              </a:rPr>
              <a:t>a</a:t>
            </a:r>
            <a:r>
              <a:rPr lang="en-US" sz="1800" u="sng">
                <a:solidFill>
                  <a:schemeClr val="dk1"/>
                </a:solidFill>
                <a:latin typeface="Verdana"/>
                <a:ea typeface="Verdana"/>
                <a:cs typeface="Verdana"/>
                <a:sym typeface="Verdana"/>
              </a:rPr>
              <a:t> ∨ </a:t>
            </a:r>
            <a:r>
              <a:rPr lang="en-US" sz="1800" i="1" u="sng">
                <a:solidFill>
                  <a:schemeClr val="dk1"/>
                </a:solidFill>
                <a:latin typeface="Verdana"/>
                <a:ea typeface="Verdana"/>
                <a:cs typeface="Verdana"/>
                <a:sym typeface="Verdana"/>
              </a:rPr>
              <a:t>b</a:t>
            </a:r>
            <a:endParaRPr sz="1800" i="1" u="sng">
              <a:solidFill>
                <a:schemeClr val="dk1"/>
              </a:solidFill>
              <a:latin typeface="Verdana"/>
              <a:ea typeface="Verdana"/>
              <a:cs typeface="Verdana"/>
              <a:sym typeface="Verdana"/>
            </a:endParaRPr>
          </a:p>
          <a:p>
            <a:pPr marL="457200" lvl="0" indent="-342900" algn="l" rtl="0">
              <a:spcBef>
                <a:spcPts val="0"/>
              </a:spcBef>
              <a:spcAft>
                <a:spcPts val="0"/>
              </a:spcAft>
              <a:buClr>
                <a:schemeClr val="dk1"/>
              </a:buClr>
              <a:buSzPts val="1800"/>
              <a:buFont typeface="Verdana"/>
              <a:buAutoNum type="arabicPeriod"/>
            </a:pPr>
            <a:r>
              <a:rPr lang="en-US" sz="1800" u="sng">
                <a:solidFill>
                  <a:schemeClr val="dk1"/>
                </a:solidFill>
                <a:latin typeface="Verdana"/>
                <a:ea typeface="Verdana"/>
                <a:cs typeface="Verdana"/>
                <a:sym typeface="Verdana"/>
              </a:rPr>
              <a:t>¬</a:t>
            </a:r>
            <a:r>
              <a:rPr lang="en-US" sz="1800" i="1" u="sng">
                <a:solidFill>
                  <a:schemeClr val="dk1"/>
                </a:solidFill>
                <a:latin typeface="Verdana"/>
                <a:ea typeface="Verdana"/>
                <a:cs typeface="Verdana"/>
                <a:sym typeface="Verdana"/>
              </a:rPr>
              <a:t>d</a:t>
            </a:r>
            <a:r>
              <a:rPr lang="en-US" sz="1800" u="sng">
                <a:solidFill>
                  <a:schemeClr val="dk1"/>
                </a:solidFill>
                <a:latin typeface="Verdana"/>
                <a:ea typeface="Verdana"/>
                <a:cs typeface="Verdana"/>
                <a:sym typeface="Verdana"/>
              </a:rPr>
              <a:t> → ¬</a:t>
            </a:r>
            <a:r>
              <a:rPr lang="en-US" sz="1800" i="1" u="sng">
                <a:solidFill>
                  <a:schemeClr val="dk1"/>
                </a:solidFill>
                <a:latin typeface="Verdana"/>
                <a:ea typeface="Verdana"/>
                <a:cs typeface="Verdana"/>
                <a:sym typeface="Verdana"/>
              </a:rPr>
              <a:t>b</a:t>
            </a:r>
            <a:endParaRPr sz="1800" i="1" u="sng">
              <a:solidFill>
                <a:schemeClr val="dk1"/>
              </a:solidFill>
              <a:latin typeface="Verdana"/>
              <a:ea typeface="Verdana"/>
              <a:cs typeface="Verdana"/>
              <a:sym typeface="Verdana"/>
            </a:endParaRPr>
          </a:p>
          <a:p>
            <a:pPr marL="457200" lvl="0" indent="-342900" algn="l" rtl="0">
              <a:spcBef>
                <a:spcPts val="0"/>
              </a:spcBef>
              <a:spcAft>
                <a:spcPts val="0"/>
              </a:spcAft>
              <a:buClr>
                <a:schemeClr val="dk1"/>
              </a:buClr>
              <a:buSzPts val="1800"/>
              <a:buFont typeface="Verdana"/>
              <a:buAutoNum type="arabicPeriod"/>
            </a:pPr>
            <a:r>
              <a:rPr lang="en-US" sz="1800" u="sng">
                <a:solidFill>
                  <a:schemeClr val="dk1"/>
                </a:solidFill>
                <a:latin typeface="Verdana"/>
                <a:ea typeface="Verdana"/>
                <a:cs typeface="Verdana"/>
                <a:sym typeface="Verdana"/>
              </a:rPr>
              <a:t>¬</a:t>
            </a:r>
            <a:r>
              <a:rPr lang="en-US" sz="1800" i="1" u="sng">
                <a:solidFill>
                  <a:schemeClr val="dk1"/>
                </a:solidFill>
                <a:latin typeface="Verdana"/>
                <a:ea typeface="Verdana"/>
                <a:cs typeface="Verdana"/>
                <a:sym typeface="Verdana"/>
              </a:rPr>
              <a:t>b</a:t>
            </a:r>
            <a:endParaRPr sz="1800" i="1" u="sng">
              <a:solidFill>
                <a:schemeClr val="dk1"/>
              </a:solidFill>
              <a:latin typeface="Verdana"/>
              <a:ea typeface="Verdana"/>
              <a:cs typeface="Verdana"/>
              <a:sym typeface="Verdana"/>
            </a:endParaRPr>
          </a:p>
          <a:p>
            <a:pPr marL="457200" lvl="0" indent="-342900" algn="l" rtl="0">
              <a:spcBef>
                <a:spcPts val="0"/>
              </a:spcBef>
              <a:spcAft>
                <a:spcPts val="0"/>
              </a:spcAft>
              <a:buClr>
                <a:srgbClr val="FF0000"/>
              </a:buClr>
              <a:buSzPts val="1800"/>
              <a:buFont typeface="Verdana"/>
              <a:buAutoNum type="arabicPeriod"/>
            </a:pPr>
            <a:r>
              <a:rPr lang="en-US" sz="1800" i="1" u="sng">
                <a:solidFill>
                  <a:srgbClr val="FF0000"/>
                </a:solidFill>
                <a:latin typeface="Verdana"/>
                <a:ea typeface="Verdana"/>
                <a:cs typeface="Verdana"/>
                <a:sym typeface="Verdana"/>
              </a:rPr>
              <a:t>a</a:t>
            </a:r>
            <a:endParaRPr sz="1800" i="1" u="sng">
              <a:solidFill>
                <a:srgbClr val="FF0000"/>
              </a:solidFill>
              <a:latin typeface="Verdana"/>
              <a:ea typeface="Verdana"/>
              <a:cs typeface="Verdana"/>
              <a:sym typeface="Verdana"/>
            </a:endParaRPr>
          </a:p>
        </p:txBody>
      </p:sp>
      <p:pic>
        <p:nvPicPr>
          <p:cNvPr id="166" name="Google Shape;166;p22"/>
          <p:cNvPicPr preferRelativeResize="0"/>
          <p:nvPr/>
        </p:nvPicPr>
        <p:blipFill>
          <a:blip r:embed="rId4">
            <a:alphaModFix/>
          </a:blip>
          <a:stretch>
            <a:fillRect/>
          </a:stretch>
        </p:blipFill>
        <p:spPr>
          <a:xfrm>
            <a:off x="586125" y="1450300"/>
            <a:ext cx="7267200" cy="1240875"/>
          </a:xfrm>
          <a:prstGeom prst="rect">
            <a:avLst/>
          </a:prstGeom>
          <a:noFill/>
          <a:ln>
            <a:noFill/>
          </a:ln>
        </p:spPr>
      </p:pic>
      <p:sp>
        <p:nvSpPr>
          <p:cNvPr id="167" name="Google Shape;167;p22"/>
          <p:cNvSpPr txBox="1"/>
          <p:nvPr/>
        </p:nvSpPr>
        <p:spPr>
          <a:xfrm>
            <a:off x="8564000" y="3015725"/>
            <a:ext cx="924600" cy="63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0000"/>
                </a:solidFill>
                <a:latin typeface="Verdana"/>
                <a:ea typeface="Verdana"/>
                <a:cs typeface="Verdana"/>
                <a:sym typeface="Verdana"/>
              </a:rPr>
              <a:t>(2,1)</a:t>
            </a:r>
            <a:endParaRPr>
              <a:solidFill>
                <a:srgbClr val="FF0000"/>
              </a:solidFill>
              <a:latin typeface="Verdana"/>
              <a:ea typeface="Verdana"/>
              <a:cs typeface="Verdana"/>
              <a:sym typeface="Verdana"/>
            </a:endParaRPr>
          </a:p>
        </p:txBody>
      </p:sp>
      <p:sp>
        <p:nvSpPr>
          <p:cNvPr id="168" name="Google Shape;168;p22"/>
          <p:cNvSpPr txBox="1"/>
          <p:nvPr/>
        </p:nvSpPr>
        <p:spPr>
          <a:xfrm>
            <a:off x="9535775" y="3015725"/>
            <a:ext cx="651000" cy="63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0000"/>
                </a:solidFill>
                <a:latin typeface="Verdana"/>
                <a:ea typeface="Verdana"/>
                <a:cs typeface="Verdana"/>
                <a:sym typeface="Verdana"/>
              </a:rPr>
              <a:t>(2,2)</a:t>
            </a:r>
            <a:endParaRPr>
              <a:solidFill>
                <a:srgbClr val="FF0000"/>
              </a:solidFill>
              <a:latin typeface="Verdana"/>
              <a:ea typeface="Verdana"/>
              <a:cs typeface="Verdana"/>
              <a:sym typeface="Verdana"/>
            </a:endParaRPr>
          </a:p>
        </p:txBody>
      </p:sp>
      <p:sp>
        <p:nvSpPr>
          <p:cNvPr id="169" name="Google Shape;169;p22"/>
          <p:cNvSpPr txBox="1"/>
          <p:nvPr/>
        </p:nvSpPr>
        <p:spPr>
          <a:xfrm>
            <a:off x="10527550" y="3015725"/>
            <a:ext cx="651000" cy="63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0000"/>
                </a:solidFill>
                <a:latin typeface="Verdana"/>
                <a:ea typeface="Verdana"/>
                <a:cs typeface="Verdana"/>
                <a:sym typeface="Verdana"/>
              </a:rPr>
              <a:t>(2,3)</a:t>
            </a:r>
            <a:endParaRPr>
              <a:solidFill>
                <a:srgbClr val="FF0000"/>
              </a:solidFill>
              <a:latin typeface="Verdana"/>
              <a:ea typeface="Verdana"/>
              <a:cs typeface="Verdana"/>
              <a:sym typeface="Verdana"/>
            </a:endParaRPr>
          </a:p>
        </p:txBody>
      </p:sp>
      <p:sp>
        <p:nvSpPr>
          <p:cNvPr id="170" name="Google Shape;170;p22"/>
          <p:cNvSpPr txBox="1"/>
          <p:nvPr/>
        </p:nvSpPr>
        <p:spPr>
          <a:xfrm>
            <a:off x="9535775" y="1635900"/>
            <a:ext cx="924600" cy="63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0000"/>
                </a:solidFill>
                <a:latin typeface="Verdana"/>
                <a:ea typeface="Verdana"/>
                <a:cs typeface="Verdana"/>
                <a:sym typeface="Verdana"/>
              </a:rPr>
              <a:t>(1,2)</a:t>
            </a:r>
            <a:endParaRPr>
              <a:solidFill>
                <a:srgbClr val="FF0000"/>
              </a:solidFill>
              <a:latin typeface="Verdana"/>
              <a:ea typeface="Verdana"/>
              <a:cs typeface="Verdana"/>
              <a:sym typeface="Verdana"/>
            </a:endParaRPr>
          </a:p>
        </p:txBody>
      </p:sp>
      <p:sp>
        <p:nvSpPr>
          <p:cNvPr id="171" name="Google Shape;171;p22"/>
          <p:cNvSpPr txBox="1"/>
          <p:nvPr/>
        </p:nvSpPr>
        <p:spPr>
          <a:xfrm>
            <a:off x="10527550" y="1635900"/>
            <a:ext cx="924600" cy="63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0000"/>
                </a:solidFill>
                <a:latin typeface="Verdana"/>
                <a:ea typeface="Verdana"/>
                <a:cs typeface="Verdana"/>
                <a:sym typeface="Verdana"/>
              </a:rPr>
              <a:t>(1,3)</a:t>
            </a:r>
            <a:endParaRPr>
              <a:solidFill>
                <a:srgbClr val="FF0000"/>
              </a:solidFill>
              <a:latin typeface="Verdana"/>
              <a:ea typeface="Verdana"/>
              <a:cs typeface="Verdana"/>
              <a:sym typeface="Verdana"/>
            </a:endParaRPr>
          </a:p>
        </p:txBody>
      </p:sp>
      <p:sp>
        <p:nvSpPr>
          <p:cNvPr id="172" name="Google Shape;172;p22"/>
          <p:cNvSpPr/>
          <p:nvPr/>
        </p:nvSpPr>
        <p:spPr>
          <a:xfrm>
            <a:off x="8518250" y="2903450"/>
            <a:ext cx="754800" cy="6339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2"/>
          <p:cNvSpPr txBox="1"/>
          <p:nvPr/>
        </p:nvSpPr>
        <p:spPr>
          <a:xfrm>
            <a:off x="609600" y="6387675"/>
            <a:ext cx="3825300" cy="3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2"/>
                </a:solidFill>
                <a:latin typeface="Verdana"/>
                <a:ea typeface="Verdana"/>
                <a:cs typeface="Verdana"/>
                <a:sym typeface="Verdana"/>
              </a:rPr>
              <a:t>Images and text from Mini Mine Sweeper [5]</a:t>
            </a:r>
            <a:endParaRPr sz="1200">
              <a:solidFill>
                <a:schemeClr val="dk2"/>
              </a:solidFill>
              <a:latin typeface="Verdana"/>
              <a:ea typeface="Verdana"/>
              <a:cs typeface="Verdana"/>
              <a:sym typeface="Verdana"/>
            </a:endParaRPr>
          </a:p>
        </p:txBody>
      </p:sp>
      <p:sp>
        <p:nvSpPr>
          <p:cNvPr id="174" name="Google Shape;174;p22"/>
          <p:cNvSpPr txBox="1"/>
          <p:nvPr/>
        </p:nvSpPr>
        <p:spPr>
          <a:xfrm>
            <a:off x="8521975" y="1232400"/>
            <a:ext cx="31215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dirty="0">
                <a:latin typeface="Verdana"/>
                <a:ea typeface="Verdana"/>
                <a:cs typeface="Verdana"/>
                <a:sym typeface="Verdana"/>
              </a:rPr>
              <a:t> 1	  2	  3</a:t>
            </a:r>
            <a:endParaRPr sz="3000" dirty="0">
              <a:latin typeface="Verdana"/>
              <a:ea typeface="Verdana"/>
              <a:cs typeface="Verdana"/>
              <a:sym typeface="Verdana"/>
            </a:endParaRPr>
          </a:p>
        </p:txBody>
      </p:sp>
      <p:sp>
        <p:nvSpPr>
          <p:cNvPr id="175" name="Google Shape;175;p22"/>
          <p:cNvSpPr txBox="1"/>
          <p:nvPr/>
        </p:nvSpPr>
        <p:spPr>
          <a:xfrm>
            <a:off x="7853325" y="2117500"/>
            <a:ext cx="609600" cy="24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latin typeface="Verdana"/>
                <a:ea typeface="Verdana"/>
                <a:cs typeface="Verdana"/>
                <a:sym typeface="Verdana"/>
              </a:rPr>
              <a:t>1	 2	 3</a:t>
            </a:r>
            <a:endParaRPr sz="3000">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3"/>
          <p:cNvSpPr txBox="1">
            <a:spLocks noGrp="1"/>
          </p:cNvSpPr>
          <p:nvPr>
            <p:ph type="title"/>
          </p:nvPr>
        </p:nvSpPr>
        <p:spPr>
          <a:xfrm>
            <a:off x="609600" y="351367"/>
            <a:ext cx="10972800" cy="800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Existence Axiom: Mines</a:t>
            </a:r>
            <a:endParaRPr/>
          </a:p>
        </p:txBody>
      </p:sp>
      <p:sp>
        <p:nvSpPr>
          <p:cNvPr id="182" name="Google Shape;182;p23"/>
          <p:cNvSpPr txBox="1">
            <a:spLocks noGrp="1"/>
          </p:cNvSpPr>
          <p:nvPr>
            <p:ph type="body" idx="1"/>
          </p:nvPr>
        </p:nvSpPr>
        <p:spPr>
          <a:xfrm>
            <a:off x="609600" y="1524000"/>
            <a:ext cx="7954500" cy="46482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endParaRPr/>
          </a:p>
          <a:p>
            <a:pPr marL="0" lvl="0" indent="0" algn="l" rtl="0">
              <a:spcBef>
                <a:spcPts val="1200"/>
              </a:spcBef>
              <a:spcAft>
                <a:spcPts val="0"/>
              </a:spcAft>
              <a:buNone/>
            </a:pPr>
            <a:r>
              <a:rPr lang="en-US"/>
              <a:t>where m</a:t>
            </a:r>
            <a:r>
              <a:rPr lang="en-US" baseline="-25000"/>
              <a:t>13</a:t>
            </a:r>
            <a:r>
              <a:rPr lang="en-US"/>
              <a:t> = mine at row 1, column 3</a:t>
            </a:r>
            <a:endParaRPr/>
          </a:p>
        </p:txBody>
      </p:sp>
      <p:sp>
        <p:nvSpPr>
          <p:cNvPr id="183" name="Google Shape;183;p23"/>
          <p:cNvSpPr txBox="1">
            <a:spLocks noGrp="1"/>
          </p:cNvSpPr>
          <p:nvPr>
            <p:ph type="sldNum" idx="12"/>
          </p:nvPr>
        </p:nvSpPr>
        <p:spPr>
          <a:xfrm>
            <a:off x="1" y="6387664"/>
            <a:ext cx="609600" cy="3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11</a:t>
            </a:fld>
            <a:endParaRPr/>
          </a:p>
        </p:txBody>
      </p:sp>
      <p:pic>
        <p:nvPicPr>
          <p:cNvPr id="184" name="Google Shape;184;p23"/>
          <p:cNvPicPr preferRelativeResize="0"/>
          <p:nvPr/>
        </p:nvPicPr>
        <p:blipFill>
          <a:blip r:embed="rId3">
            <a:alphaModFix/>
          </a:blip>
          <a:stretch>
            <a:fillRect/>
          </a:stretch>
        </p:blipFill>
        <p:spPr>
          <a:xfrm>
            <a:off x="609600" y="1524000"/>
            <a:ext cx="9943581" cy="693738"/>
          </a:xfrm>
          <a:prstGeom prst="rect">
            <a:avLst/>
          </a:prstGeom>
          <a:noFill/>
          <a:ln>
            <a:noFill/>
          </a:ln>
        </p:spPr>
      </p:pic>
      <p:pic>
        <p:nvPicPr>
          <p:cNvPr id="185" name="Google Shape;185;p23"/>
          <p:cNvPicPr preferRelativeResize="0"/>
          <p:nvPr/>
        </p:nvPicPr>
        <p:blipFill>
          <a:blip r:embed="rId4">
            <a:alphaModFix/>
          </a:blip>
          <a:stretch>
            <a:fillRect/>
          </a:stretch>
        </p:blipFill>
        <p:spPr>
          <a:xfrm>
            <a:off x="8788050" y="2587675"/>
            <a:ext cx="3135900" cy="3174925"/>
          </a:xfrm>
          <a:prstGeom prst="rect">
            <a:avLst/>
          </a:prstGeom>
          <a:noFill/>
          <a:ln>
            <a:noFill/>
          </a:ln>
        </p:spPr>
      </p:pic>
      <p:pic>
        <p:nvPicPr>
          <p:cNvPr id="186" name="Google Shape;186;p23"/>
          <p:cNvPicPr preferRelativeResize="0"/>
          <p:nvPr/>
        </p:nvPicPr>
        <p:blipFill>
          <a:blip r:embed="rId5">
            <a:alphaModFix/>
          </a:blip>
          <a:stretch>
            <a:fillRect/>
          </a:stretch>
        </p:blipFill>
        <p:spPr>
          <a:xfrm>
            <a:off x="723900" y="2824025"/>
            <a:ext cx="6987800" cy="3693025"/>
          </a:xfrm>
          <a:prstGeom prst="rect">
            <a:avLst/>
          </a:prstGeom>
          <a:noFill/>
          <a:ln>
            <a:noFill/>
          </a:ln>
        </p:spPr>
      </p:pic>
      <p:sp>
        <p:nvSpPr>
          <p:cNvPr id="187" name="Google Shape;187;p23"/>
          <p:cNvSpPr txBox="1"/>
          <p:nvPr/>
        </p:nvSpPr>
        <p:spPr>
          <a:xfrm>
            <a:off x="723900" y="6387675"/>
            <a:ext cx="3825300" cy="3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2"/>
                </a:solidFill>
                <a:latin typeface="Verdana"/>
                <a:ea typeface="Verdana"/>
                <a:cs typeface="Verdana"/>
                <a:sym typeface="Verdana"/>
              </a:rPr>
              <a:t>Images and text from Mini Mine Sweeper [5]</a:t>
            </a:r>
            <a:endParaRPr sz="1200">
              <a:solidFill>
                <a:schemeClr val="dk2"/>
              </a:solidFill>
              <a:latin typeface="Verdana"/>
              <a:ea typeface="Verdana"/>
              <a:cs typeface="Verdana"/>
              <a:sym typeface="Verdana"/>
            </a:endParaRPr>
          </a:p>
        </p:txBody>
      </p:sp>
      <p:sp>
        <p:nvSpPr>
          <p:cNvPr id="189" name="Google Shape;189;p23"/>
          <p:cNvSpPr txBox="1"/>
          <p:nvPr/>
        </p:nvSpPr>
        <p:spPr>
          <a:xfrm>
            <a:off x="8269650" y="2972600"/>
            <a:ext cx="609600" cy="24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latin typeface="Verdana"/>
                <a:ea typeface="Verdana"/>
                <a:cs typeface="Verdana"/>
                <a:sym typeface="Verdana"/>
              </a:rPr>
              <a:t>1	 2	 3</a:t>
            </a:r>
            <a:endParaRPr sz="3000">
              <a:latin typeface="Verdana"/>
              <a:ea typeface="Verdana"/>
              <a:cs typeface="Verdana"/>
              <a:sym typeface="Verdana"/>
            </a:endParaRPr>
          </a:p>
        </p:txBody>
      </p:sp>
      <p:sp>
        <p:nvSpPr>
          <p:cNvPr id="11" name="Google Shape;174;p22">
            <a:extLst>
              <a:ext uri="{FF2B5EF4-FFF2-40B4-BE49-F238E27FC236}">
                <a16:creationId xmlns:a16="http://schemas.microsoft.com/office/drawing/2014/main" id="{A0BD6D23-2283-9E44-856B-A1B39A7CD267}"/>
              </a:ext>
            </a:extLst>
          </p:cNvPr>
          <p:cNvSpPr txBox="1"/>
          <p:nvPr/>
        </p:nvSpPr>
        <p:spPr>
          <a:xfrm>
            <a:off x="8879250" y="2052500"/>
            <a:ext cx="31215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dirty="0">
                <a:latin typeface="Verdana"/>
                <a:ea typeface="Verdana"/>
                <a:cs typeface="Verdana"/>
                <a:sym typeface="Verdana"/>
              </a:rPr>
              <a:t> 1	  2	  3</a:t>
            </a:r>
            <a:endParaRPr sz="3000" dirty="0">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609600" y="351367"/>
            <a:ext cx="10972800" cy="800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Axioms: Adjacencies</a:t>
            </a:r>
            <a:endParaRPr/>
          </a:p>
        </p:txBody>
      </p:sp>
      <p:sp>
        <p:nvSpPr>
          <p:cNvPr id="196" name="Google Shape;196;p24"/>
          <p:cNvSpPr txBox="1">
            <a:spLocks noGrp="1"/>
          </p:cNvSpPr>
          <p:nvPr>
            <p:ph type="body" idx="1"/>
          </p:nvPr>
        </p:nvSpPr>
        <p:spPr>
          <a:xfrm>
            <a:off x="609600" y="1676400"/>
            <a:ext cx="10972800" cy="46482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r>
              <a:rPr lang="en-US"/>
              <a:t>a</a:t>
            </a:r>
            <a:r>
              <a:rPr lang="en-US" baseline="-25000"/>
              <a:t>11 </a:t>
            </a:r>
            <a:r>
              <a:rPr lang="en-US"/>
              <a:t>= there is a mine adjacent to the square at row 1, column 1</a:t>
            </a:r>
            <a:endParaRPr/>
          </a:p>
        </p:txBody>
      </p:sp>
      <p:sp>
        <p:nvSpPr>
          <p:cNvPr id="197" name="Google Shape;197;p24"/>
          <p:cNvSpPr txBox="1">
            <a:spLocks noGrp="1"/>
          </p:cNvSpPr>
          <p:nvPr>
            <p:ph type="sldNum" idx="12"/>
          </p:nvPr>
        </p:nvSpPr>
        <p:spPr>
          <a:xfrm>
            <a:off x="1" y="6387664"/>
            <a:ext cx="609600" cy="3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12</a:t>
            </a:fld>
            <a:endParaRPr/>
          </a:p>
        </p:txBody>
      </p:sp>
      <p:pic>
        <p:nvPicPr>
          <p:cNvPr id="198" name="Google Shape;198;p24"/>
          <p:cNvPicPr preferRelativeResize="0"/>
          <p:nvPr/>
        </p:nvPicPr>
        <p:blipFill>
          <a:blip r:embed="rId3">
            <a:alphaModFix/>
          </a:blip>
          <a:stretch>
            <a:fillRect/>
          </a:stretch>
        </p:blipFill>
        <p:spPr>
          <a:xfrm>
            <a:off x="609600" y="1828788"/>
            <a:ext cx="7981950" cy="3457575"/>
          </a:xfrm>
          <a:prstGeom prst="rect">
            <a:avLst/>
          </a:prstGeom>
          <a:noFill/>
          <a:ln>
            <a:noFill/>
          </a:ln>
        </p:spPr>
      </p:pic>
      <p:pic>
        <p:nvPicPr>
          <p:cNvPr id="199" name="Google Shape;199;p24"/>
          <p:cNvPicPr preferRelativeResize="0"/>
          <p:nvPr/>
        </p:nvPicPr>
        <p:blipFill>
          <a:blip r:embed="rId4">
            <a:alphaModFix/>
          </a:blip>
          <a:stretch>
            <a:fillRect/>
          </a:stretch>
        </p:blipFill>
        <p:spPr>
          <a:xfrm>
            <a:off x="428075" y="1333500"/>
            <a:ext cx="979583" cy="495300"/>
          </a:xfrm>
          <a:prstGeom prst="rect">
            <a:avLst/>
          </a:prstGeom>
          <a:noFill/>
          <a:ln>
            <a:noFill/>
          </a:ln>
        </p:spPr>
      </p:pic>
      <p:pic>
        <p:nvPicPr>
          <p:cNvPr id="200" name="Google Shape;200;p24"/>
          <p:cNvPicPr preferRelativeResize="0"/>
          <p:nvPr/>
        </p:nvPicPr>
        <p:blipFill rotWithShape="1">
          <a:blip r:embed="rId5">
            <a:alphaModFix/>
          </a:blip>
          <a:srcRect r="77033" b="50460"/>
          <a:stretch/>
        </p:blipFill>
        <p:spPr>
          <a:xfrm>
            <a:off x="9049075" y="1796600"/>
            <a:ext cx="2800149" cy="2981074"/>
          </a:xfrm>
          <a:prstGeom prst="rect">
            <a:avLst/>
          </a:prstGeom>
          <a:noFill/>
          <a:ln>
            <a:noFill/>
          </a:ln>
        </p:spPr>
      </p:pic>
      <p:sp>
        <p:nvSpPr>
          <p:cNvPr id="201" name="Google Shape;201;p24"/>
          <p:cNvSpPr txBox="1"/>
          <p:nvPr/>
        </p:nvSpPr>
        <p:spPr>
          <a:xfrm>
            <a:off x="428075" y="6387675"/>
            <a:ext cx="4212000" cy="39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chemeClr val="dk2"/>
                </a:solidFill>
                <a:latin typeface="Verdana"/>
                <a:ea typeface="Verdana"/>
                <a:cs typeface="Verdana"/>
                <a:sym typeface="Verdana"/>
              </a:rPr>
              <a:t>Images and text from Mini Mine Sweeper [5]</a:t>
            </a:r>
            <a:endParaRPr sz="1200">
              <a:solidFill>
                <a:schemeClr val="dk2"/>
              </a:solidFill>
              <a:latin typeface="Verdana"/>
              <a:ea typeface="Verdana"/>
              <a:cs typeface="Verdana"/>
              <a:sym typeface="Verdana"/>
            </a:endParaRPr>
          </a:p>
        </p:txBody>
      </p:sp>
      <p:sp>
        <p:nvSpPr>
          <p:cNvPr id="204" name="Google Shape;204;p24"/>
          <p:cNvSpPr txBox="1"/>
          <p:nvPr/>
        </p:nvSpPr>
        <p:spPr>
          <a:xfrm>
            <a:off x="8591550" y="2045275"/>
            <a:ext cx="609600" cy="24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latin typeface="Verdana"/>
                <a:ea typeface="Verdana"/>
                <a:cs typeface="Verdana"/>
                <a:sym typeface="Verdana"/>
              </a:rPr>
              <a:t>1	 2	 3</a:t>
            </a:r>
            <a:endParaRPr sz="3000">
              <a:latin typeface="Verdana"/>
              <a:ea typeface="Verdana"/>
              <a:cs typeface="Verdana"/>
              <a:sym typeface="Verdana"/>
            </a:endParaRPr>
          </a:p>
        </p:txBody>
      </p:sp>
      <p:sp>
        <p:nvSpPr>
          <p:cNvPr id="12" name="Google Shape;174;p22">
            <a:extLst>
              <a:ext uri="{FF2B5EF4-FFF2-40B4-BE49-F238E27FC236}">
                <a16:creationId xmlns:a16="http://schemas.microsoft.com/office/drawing/2014/main" id="{F7418DF3-9FAF-7445-8BC1-2149F57FF02F}"/>
              </a:ext>
            </a:extLst>
          </p:cNvPr>
          <p:cNvSpPr txBox="1"/>
          <p:nvPr/>
        </p:nvSpPr>
        <p:spPr>
          <a:xfrm>
            <a:off x="9314891" y="1369500"/>
            <a:ext cx="31215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dirty="0">
                <a:latin typeface="Verdana"/>
                <a:ea typeface="Verdana"/>
                <a:cs typeface="Verdana"/>
                <a:sym typeface="Verdana"/>
              </a:rPr>
              <a:t> 1    2    3</a:t>
            </a:r>
            <a:endParaRPr sz="3000" dirty="0">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5"/>
          <p:cNvSpPr txBox="1">
            <a:spLocks noGrp="1"/>
          </p:cNvSpPr>
          <p:nvPr>
            <p:ph type="title"/>
          </p:nvPr>
        </p:nvSpPr>
        <p:spPr>
          <a:xfrm>
            <a:off x="609600" y="351367"/>
            <a:ext cx="10972800" cy="800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 Problem</a:t>
            </a:r>
            <a:endParaRPr/>
          </a:p>
        </p:txBody>
      </p:sp>
      <p:sp>
        <p:nvSpPr>
          <p:cNvPr id="211" name="Google Shape;211;p25"/>
          <p:cNvSpPr txBox="1">
            <a:spLocks noGrp="1"/>
          </p:cNvSpPr>
          <p:nvPr>
            <p:ph type="body" idx="1"/>
          </p:nvPr>
        </p:nvSpPr>
        <p:spPr>
          <a:xfrm>
            <a:off x="609600" y="1524000"/>
            <a:ext cx="8093400" cy="4648200"/>
          </a:xfrm>
          <a:prstGeom prst="rect">
            <a:avLst/>
          </a:prstGeom>
        </p:spPr>
        <p:txBody>
          <a:bodyPr spcFirstLastPara="1" wrap="square" lIns="91425" tIns="45700" rIns="91425" bIns="45700" anchor="t" anchorCtr="0">
            <a:noAutofit/>
          </a:bodyPr>
          <a:lstStyle/>
          <a:p>
            <a:pPr marL="457200" lvl="0" indent="-381000" algn="l" rtl="0">
              <a:spcBef>
                <a:spcPts val="1200"/>
              </a:spcBef>
              <a:spcAft>
                <a:spcPts val="0"/>
              </a:spcAft>
              <a:buSzPts val="2400"/>
              <a:buChar char="•"/>
            </a:pPr>
            <a:r>
              <a:rPr lang="en-US">
                <a:solidFill>
                  <a:srgbClr val="262626"/>
                </a:solidFill>
              </a:rPr>
              <a:t>Mines and adjacency axioms are not enough</a:t>
            </a:r>
            <a:endParaRPr>
              <a:solidFill>
                <a:srgbClr val="262626"/>
              </a:solidFill>
            </a:endParaRPr>
          </a:p>
          <a:p>
            <a:pPr marL="457200" lvl="0" indent="-381000" algn="l" rtl="0">
              <a:spcBef>
                <a:spcPts val="1200"/>
              </a:spcBef>
              <a:spcAft>
                <a:spcPts val="0"/>
              </a:spcAft>
              <a:buClr>
                <a:srgbClr val="262626"/>
              </a:buClr>
              <a:buSzPts val="2400"/>
              <a:buChar char="•"/>
            </a:pPr>
            <a:r>
              <a:rPr lang="en-US"/>
              <a:t>a</a:t>
            </a:r>
            <a:r>
              <a:rPr lang="en-US" baseline="-25000"/>
              <a:t>11 </a:t>
            </a:r>
            <a:r>
              <a:rPr lang="en-US"/>
              <a:t>→ we infer that m</a:t>
            </a:r>
            <a:r>
              <a:rPr lang="en-US" baseline="-25000"/>
              <a:t>12</a:t>
            </a:r>
            <a:r>
              <a:rPr lang="en-US"/>
              <a:t> m</a:t>
            </a:r>
            <a:r>
              <a:rPr lang="en-US" baseline="-25000"/>
              <a:t>21 </a:t>
            </a:r>
            <a:r>
              <a:rPr lang="en-US"/>
              <a:t>m</a:t>
            </a:r>
            <a:r>
              <a:rPr lang="en-US" baseline="-25000"/>
              <a:t>22 </a:t>
            </a:r>
            <a:r>
              <a:rPr lang="en-US"/>
              <a:t>, that there is a mine next to the start square</a:t>
            </a:r>
            <a:endParaRPr/>
          </a:p>
          <a:p>
            <a:pPr marL="457200" lvl="0" indent="-381000" algn="l" rtl="0">
              <a:spcBef>
                <a:spcPts val="1200"/>
              </a:spcBef>
              <a:spcAft>
                <a:spcPts val="0"/>
              </a:spcAft>
              <a:buSzPts val="2400"/>
              <a:buChar char="•"/>
            </a:pPr>
            <a:r>
              <a:rPr lang="en-US"/>
              <a:t>We do not know which to pick, have to ask for new axiom</a:t>
            </a:r>
            <a:endParaRPr/>
          </a:p>
          <a:p>
            <a:pPr marL="457200" lvl="0" indent="-381000" algn="l" rtl="0">
              <a:spcBef>
                <a:spcPts val="1200"/>
              </a:spcBef>
              <a:spcAft>
                <a:spcPts val="0"/>
              </a:spcAft>
              <a:buSzPts val="2400"/>
              <a:buChar char="•"/>
            </a:pPr>
            <a:r>
              <a:rPr lang="en-US"/>
              <a:t>Must ask for one from the game keeper</a:t>
            </a:r>
            <a:endParaRPr/>
          </a:p>
          <a:p>
            <a:pPr marL="457200" lvl="0" indent="-381000" algn="l" rtl="0">
              <a:spcBef>
                <a:spcPts val="1200"/>
              </a:spcBef>
              <a:spcAft>
                <a:spcPts val="0"/>
              </a:spcAft>
              <a:buSzPts val="2400"/>
              <a:buChar char="•"/>
            </a:pPr>
            <a:r>
              <a:rPr lang="en-US"/>
              <a:t>Not part of logical inference</a:t>
            </a:r>
            <a:endParaRPr/>
          </a:p>
        </p:txBody>
      </p:sp>
      <p:sp>
        <p:nvSpPr>
          <p:cNvPr id="212" name="Google Shape;212;p25"/>
          <p:cNvSpPr txBox="1">
            <a:spLocks noGrp="1"/>
          </p:cNvSpPr>
          <p:nvPr>
            <p:ph type="sldNum" idx="12"/>
          </p:nvPr>
        </p:nvSpPr>
        <p:spPr>
          <a:xfrm>
            <a:off x="1" y="6387664"/>
            <a:ext cx="609600" cy="3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13</a:t>
            </a:fld>
            <a:endParaRPr/>
          </a:p>
        </p:txBody>
      </p:sp>
      <p:sp>
        <p:nvSpPr>
          <p:cNvPr id="213" name="Google Shape;213;p25"/>
          <p:cNvSpPr txBox="1"/>
          <p:nvPr/>
        </p:nvSpPr>
        <p:spPr>
          <a:xfrm>
            <a:off x="609600" y="6387675"/>
            <a:ext cx="3831000" cy="3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2"/>
                </a:solidFill>
                <a:latin typeface="Verdana"/>
                <a:ea typeface="Verdana"/>
                <a:cs typeface="Verdana"/>
                <a:sym typeface="Verdana"/>
              </a:rPr>
              <a:t>Image and text from Mini Mine Sweeper [5]</a:t>
            </a:r>
            <a:endParaRPr sz="1200">
              <a:solidFill>
                <a:schemeClr val="dk2"/>
              </a:solidFill>
              <a:latin typeface="Verdana"/>
              <a:ea typeface="Verdana"/>
              <a:cs typeface="Verdana"/>
              <a:sym typeface="Verdana"/>
            </a:endParaRPr>
          </a:p>
        </p:txBody>
      </p:sp>
      <p:pic>
        <p:nvPicPr>
          <p:cNvPr id="214" name="Google Shape;214;p25"/>
          <p:cNvPicPr preferRelativeResize="0"/>
          <p:nvPr/>
        </p:nvPicPr>
        <p:blipFill rotWithShape="1">
          <a:blip r:embed="rId3">
            <a:alphaModFix/>
          </a:blip>
          <a:srcRect r="77033" b="50460"/>
          <a:stretch/>
        </p:blipFill>
        <p:spPr>
          <a:xfrm>
            <a:off x="9049075" y="1796600"/>
            <a:ext cx="2800149" cy="2981074"/>
          </a:xfrm>
          <a:prstGeom prst="rect">
            <a:avLst/>
          </a:prstGeom>
          <a:noFill/>
          <a:ln>
            <a:noFill/>
          </a:ln>
        </p:spPr>
      </p:pic>
      <p:sp>
        <p:nvSpPr>
          <p:cNvPr id="215" name="Google Shape;215;p25"/>
          <p:cNvSpPr txBox="1"/>
          <p:nvPr/>
        </p:nvSpPr>
        <p:spPr>
          <a:xfrm>
            <a:off x="9275581" y="1365842"/>
            <a:ext cx="31215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dirty="0">
                <a:latin typeface="Verdana"/>
                <a:ea typeface="Verdana"/>
                <a:cs typeface="Verdana"/>
                <a:sym typeface="Verdana"/>
              </a:rPr>
              <a:t> 1    2    3</a:t>
            </a:r>
            <a:endParaRPr sz="3000" dirty="0">
              <a:latin typeface="Verdana"/>
              <a:ea typeface="Verdana"/>
              <a:cs typeface="Verdana"/>
              <a:sym typeface="Verdana"/>
            </a:endParaRPr>
          </a:p>
        </p:txBody>
      </p:sp>
      <p:sp>
        <p:nvSpPr>
          <p:cNvPr id="216" name="Google Shape;216;p25"/>
          <p:cNvSpPr txBox="1"/>
          <p:nvPr/>
        </p:nvSpPr>
        <p:spPr>
          <a:xfrm>
            <a:off x="8591550" y="2045275"/>
            <a:ext cx="609600" cy="24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latin typeface="Verdana"/>
                <a:ea typeface="Verdana"/>
                <a:cs typeface="Verdana"/>
                <a:sym typeface="Verdana"/>
              </a:rPr>
              <a:t>1	 2	 3</a:t>
            </a:r>
            <a:endParaRPr sz="3000">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6"/>
          <p:cNvSpPr txBox="1">
            <a:spLocks noGrp="1"/>
          </p:cNvSpPr>
          <p:nvPr>
            <p:ph type="title"/>
          </p:nvPr>
        </p:nvSpPr>
        <p:spPr>
          <a:xfrm>
            <a:off x="609600" y="351367"/>
            <a:ext cx="10972800" cy="800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Logical Equivalences &amp; Inferences</a:t>
            </a:r>
            <a:endParaRPr/>
          </a:p>
        </p:txBody>
      </p:sp>
      <p:sp>
        <p:nvSpPr>
          <p:cNvPr id="223" name="Google Shape;223;p26"/>
          <p:cNvSpPr txBox="1">
            <a:spLocks noGrp="1"/>
          </p:cNvSpPr>
          <p:nvPr>
            <p:ph type="sldNum" idx="12"/>
          </p:nvPr>
        </p:nvSpPr>
        <p:spPr>
          <a:xfrm>
            <a:off x="1" y="6387664"/>
            <a:ext cx="609600" cy="3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14</a:t>
            </a:fld>
            <a:endParaRPr/>
          </a:p>
        </p:txBody>
      </p:sp>
      <p:pic>
        <p:nvPicPr>
          <p:cNvPr id="224" name="Google Shape;224;p26"/>
          <p:cNvPicPr preferRelativeResize="0"/>
          <p:nvPr/>
        </p:nvPicPr>
        <p:blipFill>
          <a:blip r:embed="rId3">
            <a:alphaModFix/>
          </a:blip>
          <a:stretch>
            <a:fillRect/>
          </a:stretch>
        </p:blipFill>
        <p:spPr>
          <a:xfrm>
            <a:off x="3785850" y="1757200"/>
            <a:ext cx="5523434" cy="601050"/>
          </a:xfrm>
          <a:prstGeom prst="rect">
            <a:avLst/>
          </a:prstGeom>
          <a:noFill/>
          <a:ln>
            <a:noFill/>
          </a:ln>
        </p:spPr>
      </p:pic>
      <p:pic>
        <p:nvPicPr>
          <p:cNvPr id="225" name="Google Shape;225;p26"/>
          <p:cNvPicPr preferRelativeResize="0"/>
          <p:nvPr/>
        </p:nvPicPr>
        <p:blipFill>
          <a:blip r:embed="rId4">
            <a:alphaModFix/>
          </a:blip>
          <a:stretch>
            <a:fillRect/>
          </a:stretch>
        </p:blipFill>
        <p:spPr>
          <a:xfrm>
            <a:off x="2572200" y="2358250"/>
            <a:ext cx="7950725" cy="601050"/>
          </a:xfrm>
          <a:prstGeom prst="rect">
            <a:avLst/>
          </a:prstGeom>
          <a:noFill/>
          <a:ln>
            <a:noFill/>
          </a:ln>
        </p:spPr>
      </p:pic>
      <p:pic>
        <p:nvPicPr>
          <p:cNvPr id="226" name="Google Shape;226;p26"/>
          <p:cNvPicPr preferRelativeResize="0"/>
          <p:nvPr/>
        </p:nvPicPr>
        <p:blipFill>
          <a:blip r:embed="rId5">
            <a:alphaModFix/>
          </a:blip>
          <a:stretch>
            <a:fillRect/>
          </a:stretch>
        </p:blipFill>
        <p:spPr>
          <a:xfrm>
            <a:off x="723888" y="4061525"/>
            <a:ext cx="2085975" cy="1181100"/>
          </a:xfrm>
          <a:prstGeom prst="rect">
            <a:avLst/>
          </a:prstGeom>
          <a:noFill/>
          <a:ln>
            <a:noFill/>
          </a:ln>
        </p:spPr>
      </p:pic>
      <p:pic>
        <p:nvPicPr>
          <p:cNvPr id="227" name="Google Shape;227;p26"/>
          <p:cNvPicPr preferRelativeResize="0"/>
          <p:nvPr/>
        </p:nvPicPr>
        <p:blipFill>
          <a:blip r:embed="rId6">
            <a:alphaModFix/>
          </a:blip>
          <a:stretch>
            <a:fillRect/>
          </a:stretch>
        </p:blipFill>
        <p:spPr>
          <a:xfrm>
            <a:off x="3022738" y="3961513"/>
            <a:ext cx="2962275" cy="1381125"/>
          </a:xfrm>
          <a:prstGeom prst="rect">
            <a:avLst/>
          </a:prstGeom>
          <a:noFill/>
          <a:ln>
            <a:noFill/>
          </a:ln>
        </p:spPr>
      </p:pic>
      <p:pic>
        <p:nvPicPr>
          <p:cNvPr id="228" name="Google Shape;228;p26"/>
          <p:cNvPicPr preferRelativeResize="0"/>
          <p:nvPr/>
        </p:nvPicPr>
        <p:blipFill>
          <a:blip r:embed="rId7">
            <a:alphaModFix/>
          </a:blip>
          <a:stretch>
            <a:fillRect/>
          </a:stretch>
        </p:blipFill>
        <p:spPr>
          <a:xfrm>
            <a:off x="6429250" y="4052013"/>
            <a:ext cx="1885950" cy="1066800"/>
          </a:xfrm>
          <a:prstGeom prst="rect">
            <a:avLst/>
          </a:prstGeom>
          <a:noFill/>
          <a:ln>
            <a:noFill/>
          </a:ln>
        </p:spPr>
      </p:pic>
      <p:pic>
        <p:nvPicPr>
          <p:cNvPr id="229" name="Google Shape;229;p26"/>
          <p:cNvPicPr preferRelativeResize="0"/>
          <p:nvPr/>
        </p:nvPicPr>
        <p:blipFill>
          <a:blip r:embed="rId8">
            <a:alphaModFix/>
          </a:blip>
          <a:stretch>
            <a:fillRect/>
          </a:stretch>
        </p:blipFill>
        <p:spPr>
          <a:xfrm>
            <a:off x="8916800" y="4052013"/>
            <a:ext cx="2171700" cy="1200150"/>
          </a:xfrm>
          <a:prstGeom prst="rect">
            <a:avLst/>
          </a:prstGeom>
          <a:noFill/>
          <a:ln>
            <a:noFill/>
          </a:ln>
        </p:spPr>
      </p:pic>
      <p:cxnSp>
        <p:nvCxnSpPr>
          <p:cNvPr id="230" name="Google Shape;230;p26"/>
          <p:cNvCxnSpPr/>
          <p:nvPr/>
        </p:nvCxnSpPr>
        <p:spPr>
          <a:xfrm>
            <a:off x="555075" y="3568400"/>
            <a:ext cx="11161200" cy="0"/>
          </a:xfrm>
          <a:prstGeom prst="straightConnector1">
            <a:avLst/>
          </a:prstGeom>
          <a:noFill/>
          <a:ln w="9525" cap="flat" cmpd="sng">
            <a:solidFill>
              <a:schemeClr val="dk2"/>
            </a:solidFill>
            <a:prstDash val="solid"/>
            <a:round/>
            <a:headEnd type="none" w="med" len="med"/>
            <a:tailEnd type="none" w="med" len="med"/>
          </a:ln>
        </p:spPr>
      </p:cxnSp>
      <p:sp>
        <p:nvSpPr>
          <p:cNvPr id="231" name="Google Shape;231;p26"/>
          <p:cNvSpPr txBox="1"/>
          <p:nvPr/>
        </p:nvSpPr>
        <p:spPr>
          <a:xfrm>
            <a:off x="723900" y="6344875"/>
            <a:ext cx="3825300" cy="3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2"/>
                </a:solidFill>
                <a:latin typeface="Verdana"/>
                <a:ea typeface="Verdana"/>
                <a:cs typeface="Verdana"/>
                <a:sym typeface="Verdana"/>
              </a:rPr>
              <a:t>Image from Mini Mine Sweeper [5]</a:t>
            </a:r>
            <a:endParaRPr sz="1200">
              <a:solidFill>
                <a:schemeClr val="dk2"/>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7"/>
          <p:cNvSpPr txBox="1">
            <a:spLocks noGrp="1"/>
          </p:cNvSpPr>
          <p:nvPr>
            <p:ph type="title"/>
          </p:nvPr>
        </p:nvSpPr>
        <p:spPr>
          <a:xfrm>
            <a:off x="609600" y="351367"/>
            <a:ext cx="10972800" cy="800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Example</a:t>
            </a:r>
            <a:endParaRPr/>
          </a:p>
        </p:txBody>
      </p:sp>
      <p:sp>
        <p:nvSpPr>
          <p:cNvPr id="238" name="Google Shape;238;p27"/>
          <p:cNvSpPr txBox="1">
            <a:spLocks noGrp="1"/>
          </p:cNvSpPr>
          <p:nvPr>
            <p:ph type="body" idx="1"/>
          </p:nvPr>
        </p:nvSpPr>
        <p:spPr>
          <a:xfrm>
            <a:off x="609600" y="1524000"/>
            <a:ext cx="8033700" cy="4648200"/>
          </a:xfrm>
          <a:prstGeom prst="rect">
            <a:avLst/>
          </a:prstGeom>
        </p:spPr>
        <p:txBody>
          <a:bodyPr spcFirstLastPara="1" wrap="square" lIns="91425" tIns="45700" rIns="91425" bIns="45700" anchor="t" anchorCtr="0">
            <a:noAutofit/>
          </a:bodyPr>
          <a:lstStyle/>
          <a:p>
            <a:pPr marL="457200" lvl="0" indent="-342900" algn="l" rtl="0">
              <a:spcBef>
                <a:spcPts val="1200"/>
              </a:spcBef>
              <a:spcAft>
                <a:spcPts val="0"/>
              </a:spcAft>
              <a:buSzPts val="1800"/>
              <a:buChar char="•"/>
            </a:pPr>
            <a:r>
              <a:rPr lang="en-US" dirty="0"/>
              <a:t>Start with the existence axiom:</a:t>
            </a:r>
            <a:endParaRPr dirty="0"/>
          </a:p>
          <a:p>
            <a:pPr marL="914400" lvl="1" indent="-342900" algn="l" rtl="0">
              <a:spcBef>
                <a:spcPts val="0"/>
              </a:spcBef>
              <a:spcAft>
                <a:spcPts val="0"/>
              </a:spcAft>
              <a:buSzPts val="1800"/>
              <a:buChar char="─"/>
            </a:pPr>
            <a:r>
              <a:rPr lang="en-US" dirty="0"/>
              <a:t>Mine must be somewhere other than the start square</a:t>
            </a:r>
            <a:endParaRPr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457200" lvl="0" indent="-342900" algn="l" rtl="0">
              <a:spcBef>
                <a:spcPts val="1200"/>
              </a:spcBef>
              <a:spcAft>
                <a:spcPts val="0"/>
              </a:spcAft>
              <a:buSzPts val="1800"/>
              <a:buChar char="•"/>
            </a:pPr>
            <a:r>
              <a:rPr lang="en-US" dirty="0"/>
              <a:t>Find adjacency axioms whose right side contains </a:t>
            </a:r>
            <a:endParaRPr dirty="0"/>
          </a:p>
          <a:p>
            <a:pPr marL="0" lvl="0" indent="0" algn="l" rtl="0">
              <a:spcBef>
                <a:spcPts val="1200"/>
              </a:spcBef>
              <a:spcAft>
                <a:spcPts val="0"/>
              </a:spcAft>
              <a:buNone/>
            </a:pPr>
            <a:r>
              <a:rPr lang="en-US" dirty="0"/>
              <a:t>		       = true and false</a:t>
            </a:r>
            <a:endParaRPr dirty="0"/>
          </a:p>
          <a:p>
            <a:pPr marL="0" lvl="0" indent="0" algn="l" rtl="0">
              <a:spcBef>
                <a:spcPts val="1200"/>
              </a:spcBef>
              <a:spcAft>
                <a:spcPts val="0"/>
              </a:spcAft>
              <a:buNone/>
            </a:pPr>
            <a:endParaRPr dirty="0"/>
          </a:p>
          <a:p>
            <a:pPr marL="457200" lvl="0" indent="-342900" algn="l" rtl="0">
              <a:spcBef>
                <a:spcPts val="1200"/>
              </a:spcBef>
              <a:spcAft>
                <a:spcPts val="0"/>
              </a:spcAft>
              <a:buSzPts val="1800"/>
              <a:buChar char="•"/>
            </a:pPr>
            <a:r>
              <a:rPr lang="en-US" dirty="0"/>
              <a:t>These adjacency axioms fit the description:</a:t>
            </a:r>
            <a:endParaRPr dirty="0"/>
          </a:p>
          <a:p>
            <a:pPr marL="0" lvl="0" indent="0" algn="l" rtl="0">
              <a:spcBef>
                <a:spcPts val="1200"/>
              </a:spcBef>
              <a:spcAft>
                <a:spcPts val="0"/>
              </a:spcAft>
              <a:buNone/>
            </a:pPr>
            <a:endParaRPr dirty="0"/>
          </a:p>
          <a:p>
            <a:pPr marL="0" lvl="0" indent="0" algn="l" rtl="0">
              <a:spcBef>
                <a:spcPts val="1200"/>
              </a:spcBef>
              <a:spcAft>
                <a:spcPts val="0"/>
              </a:spcAft>
              <a:buNone/>
            </a:pPr>
            <a:r>
              <a:rPr lang="en-US" dirty="0"/>
              <a:t>	</a:t>
            </a:r>
            <a:endParaRPr dirty="0"/>
          </a:p>
        </p:txBody>
      </p:sp>
      <p:sp>
        <p:nvSpPr>
          <p:cNvPr id="239" name="Google Shape;239;p27"/>
          <p:cNvSpPr txBox="1">
            <a:spLocks noGrp="1"/>
          </p:cNvSpPr>
          <p:nvPr>
            <p:ph type="sldNum" idx="12"/>
          </p:nvPr>
        </p:nvSpPr>
        <p:spPr>
          <a:xfrm>
            <a:off x="1" y="6387664"/>
            <a:ext cx="609600" cy="3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15</a:t>
            </a:fld>
            <a:endParaRPr/>
          </a:p>
        </p:txBody>
      </p:sp>
      <p:pic>
        <p:nvPicPr>
          <p:cNvPr id="240" name="Google Shape;240;p27"/>
          <p:cNvPicPr preferRelativeResize="0"/>
          <p:nvPr/>
        </p:nvPicPr>
        <p:blipFill rotWithShape="1">
          <a:blip r:embed="rId3">
            <a:alphaModFix/>
          </a:blip>
          <a:srcRect l="23004" r="26045" b="8340"/>
          <a:stretch/>
        </p:blipFill>
        <p:spPr>
          <a:xfrm>
            <a:off x="8509625" y="2232825"/>
            <a:ext cx="3072774" cy="2961175"/>
          </a:xfrm>
          <a:prstGeom prst="rect">
            <a:avLst/>
          </a:prstGeom>
          <a:noFill/>
          <a:ln>
            <a:noFill/>
          </a:ln>
        </p:spPr>
      </p:pic>
      <p:pic>
        <p:nvPicPr>
          <p:cNvPr id="241" name="Google Shape;241;p27"/>
          <p:cNvPicPr preferRelativeResize="0"/>
          <p:nvPr/>
        </p:nvPicPr>
        <p:blipFill>
          <a:blip r:embed="rId4">
            <a:alphaModFix/>
          </a:blip>
          <a:stretch>
            <a:fillRect/>
          </a:stretch>
        </p:blipFill>
        <p:spPr>
          <a:xfrm>
            <a:off x="1133474" y="2597650"/>
            <a:ext cx="6946450" cy="613925"/>
          </a:xfrm>
          <a:prstGeom prst="rect">
            <a:avLst/>
          </a:prstGeom>
          <a:noFill/>
          <a:ln>
            <a:noFill/>
          </a:ln>
        </p:spPr>
      </p:pic>
      <p:pic>
        <p:nvPicPr>
          <p:cNvPr id="242" name="Google Shape;242;p27"/>
          <p:cNvPicPr preferRelativeResize="0"/>
          <p:nvPr/>
        </p:nvPicPr>
        <p:blipFill>
          <a:blip r:embed="rId5">
            <a:alphaModFix/>
          </a:blip>
          <a:stretch>
            <a:fillRect/>
          </a:stretch>
        </p:blipFill>
        <p:spPr>
          <a:xfrm>
            <a:off x="1133475" y="4282905"/>
            <a:ext cx="2032575" cy="475150"/>
          </a:xfrm>
          <a:prstGeom prst="rect">
            <a:avLst/>
          </a:prstGeom>
          <a:noFill/>
          <a:ln>
            <a:noFill/>
          </a:ln>
        </p:spPr>
      </p:pic>
      <p:cxnSp>
        <p:nvCxnSpPr>
          <p:cNvPr id="243" name="Google Shape;243;p27"/>
          <p:cNvCxnSpPr/>
          <p:nvPr/>
        </p:nvCxnSpPr>
        <p:spPr>
          <a:xfrm rot="10800000" flipH="1">
            <a:off x="6079900" y="3251250"/>
            <a:ext cx="4228800" cy="1399800"/>
          </a:xfrm>
          <a:prstGeom prst="straightConnector1">
            <a:avLst/>
          </a:prstGeom>
          <a:noFill/>
          <a:ln w="38100" cap="flat" cmpd="sng">
            <a:solidFill>
              <a:schemeClr val="accent1"/>
            </a:solidFill>
            <a:prstDash val="solid"/>
            <a:round/>
            <a:headEnd type="none" w="med" len="med"/>
            <a:tailEnd type="triangle" w="med" len="med"/>
          </a:ln>
        </p:spPr>
      </p:cxnSp>
      <p:pic>
        <p:nvPicPr>
          <p:cNvPr id="244" name="Google Shape;244;p27"/>
          <p:cNvPicPr preferRelativeResize="0"/>
          <p:nvPr/>
        </p:nvPicPr>
        <p:blipFill>
          <a:blip r:embed="rId6">
            <a:alphaModFix/>
          </a:blip>
          <a:stretch>
            <a:fillRect/>
          </a:stretch>
        </p:blipFill>
        <p:spPr>
          <a:xfrm>
            <a:off x="1297250" y="5975100"/>
            <a:ext cx="3585949" cy="394200"/>
          </a:xfrm>
          <a:prstGeom prst="rect">
            <a:avLst/>
          </a:prstGeom>
          <a:noFill/>
          <a:ln>
            <a:noFill/>
          </a:ln>
        </p:spPr>
      </p:pic>
      <p:sp>
        <p:nvSpPr>
          <p:cNvPr id="245" name="Google Shape;245;p27"/>
          <p:cNvSpPr txBox="1"/>
          <p:nvPr/>
        </p:nvSpPr>
        <p:spPr>
          <a:xfrm>
            <a:off x="8133363" y="5194000"/>
            <a:ext cx="3825300" cy="39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chemeClr val="dk2"/>
                </a:solidFill>
                <a:latin typeface="Verdana"/>
                <a:ea typeface="Verdana"/>
                <a:cs typeface="Verdana"/>
                <a:sym typeface="Verdana"/>
              </a:rPr>
              <a:t>Image from Mini Mine Sweeper [5]</a:t>
            </a:r>
            <a:endParaRPr sz="1200">
              <a:solidFill>
                <a:schemeClr val="dk2"/>
              </a:solidFill>
              <a:latin typeface="Verdana"/>
              <a:ea typeface="Verdana"/>
              <a:cs typeface="Verdana"/>
              <a:sym typeface="Verdana"/>
            </a:endParaRPr>
          </a:p>
        </p:txBody>
      </p:sp>
      <p:sp>
        <p:nvSpPr>
          <p:cNvPr id="246" name="Google Shape;246;p27"/>
          <p:cNvSpPr txBox="1"/>
          <p:nvPr/>
        </p:nvSpPr>
        <p:spPr>
          <a:xfrm>
            <a:off x="8802025" y="1586450"/>
            <a:ext cx="24780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dirty="0">
                <a:latin typeface="Verdana"/>
                <a:ea typeface="Verdana"/>
                <a:cs typeface="Verdana"/>
                <a:sym typeface="Verdana"/>
              </a:rPr>
              <a:t> 1	 2	 3</a:t>
            </a:r>
            <a:endParaRPr sz="3000" dirty="0">
              <a:latin typeface="Verdana"/>
              <a:ea typeface="Verdana"/>
              <a:cs typeface="Verdana"/>
              <a:sym typeface="Verdana"/>
            </a:endParaRPr>
          </a:p>
        </p:txBody>
      </p:sp>
      <p:sp>
        <p:nvSpPr>
          <p:cNvPr id="247" name="Google Shape;247;p27"/>
          <p:cNvSpPr txBox="1"/>
          <p:nvPr/>
        </p:nvSpPr>
        <p:spPr>
          <a:xfrm>
            <a:off x="8133375" y="2471563"/>
            <a:ext cx="609600" cy="24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latin typeface="Verdana"/>
                <a:ea typeface="Verdana"/>
                <a:cs typeface="Verdana"/>
                <a:sym typeface="Verdana"/>
              </a:rPr>
              <a:t>1	 2	 3</a:t>
            </a:r>
            <a:endParaRPr sz="3000">
              <a:latin typeface="Verdana"/>
              <a:ea typeface="Verdana"/>
              <a:cs typeface="Verdana"/>
              <a:sym typeface="Verdana"/>
            </a:endParaRPr>
          </a:p>
        </p:txBody>
      </p:sp>
      <p:sp>
        <p:nvSpPr>
          <p:cNvPr id="248" name="Google Shape;248;p27"/>
          <p:cNvSpPr txBox="1"/>
          <p:nvPr/>
        </p:nvSpPr>
        <p:spPr>
          <a:xfrm>
            <a:off x="723900" y="6387675"/>
            <a:ext cx="3825300" cy="39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chemeClr val="dk2"/>
                </a:solidFill>
                <a:latin typeface="Verdana"/>
                <a:ea typeface="Verdana"/>
                <a:cs typeface="Verdana"/>
                <a:sym typeface="Verdana"/>
              </a:rPr>
              <a:t>Images and text from Mini Mine Sweeper [5]</a:t>
            </a:r>
            <a:endParaRPr sz="1200">
              <a:solidFill>
                <a:schemeClr val="dk2"/>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8"/>
          <p:cNvSpPr txBox="1">
            <a:spLocks noGrp="1"/>
          </p:cNvSpPr>
          <p:nvPr>
            <p:ph type="title"/>
          </p:nvPr>
        </p:nvSpPr>
        <p:spPr>
          <a:xfrm>
            <a:off x="609600" y="351367"/>
            <a:ext cx="10972800" cy="800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Example Cont.</a:t>
            </a:r>
            <a:endParaRPr/>
          </a:p>
        </p:txBody>
      </p:sp>
      <p:sp>
        <p:nvSpPr>
          <p:cNvPr id="255" name="Google Shape;255;p28"/>
          <p:cNvSpPr txBox="1">
            <a:spLocks noGrp="1"/>
          </p:cNvSpPr>
          <p:nvPr>
            <p:ph type="body" idx="1"/>
          </p:nvPr>
        </p:nvSpPr>
        <p:spPr>
          <a:xfrm>
            <a:off x="609600" y="1524000"/>
            <a:ext cx="8033700" cy="4648200"/>
          </a:xfrm>
          <a:prstGeom prst="rect">
            <a:avLst/>
          </a:prstGeom>
        </p:spPr>
        <p:txBody>
          <a:bodyPr spcFirstLastPara="1" wrap="square" lIns="91425" tIns="45700" rIns="91425" bIns="45700" anchor="t" anchorCtr="0">
            <a:noAutofit/>
          </a:bodyPr>
          <a:lstStyle/>
          <a:p>
            <a:pPr marL="457200" lvl="0" indent="-342900" algn="l" rtl="0">
              <a:spcBef>
                <a:spcPts val="1200"/>
              </a:spcBef>
              <a:spcAft>
                <a:spcPts val="0"/>
              </a:spcAft>
              <a:buSzPts val="1800"/>
              <a:buChar char="•"/>
            </a:pPr>
            <a:r>
              <a:rPr lang="en-US" dirty="0"/>
              <a:t>Need to prove/be told by game that </a:t>
            </a:r>
            <a:endParaRPr dirty="0"/>
          </a:p>
          <a:p>
            <a:pPr marL="0" lvl="0" indent="0" algn="l" rtl="0">
              <a:spcBef>
                <a:spcPts val="1200"/>
              </a:spcBef>
              <a:spcAft>
                <a:spcPts val="0"/>
              </a:spcAft>
              <a:buClr>
                <a:srgbClr val="000000"/>
              </a:buClr>
              <a:buSzPts val="1100"/>
              <a:buFont typeface="Arial"/>
              <a:buNone/>
            </a:pPr>
            <a:r>
              <a:rPr lang="en-US" dirty="0"/>
              <a:t>		      don’t have a mine</a:t>
            </a:r>
            <a:endParaRPr dirty="0"/>
          </a:p>
          <a:p>
            <a:pPr marL="457200" lvl="0" indent="0" algn="l" rtl="0">
              <a:spcBef>
                <a:spcPts val="1200"/>
              </a:spcBef>
              <a:spcAft>
                <a:spcPts val="0"/>
              </a:spcAft>
              <a:buNone/>
            </a:pPr>
            <a:endParaRPr dirty="0"/>
          </a:p>
          <a:p>
            <a:pPr marL="0" lvl="0" indent="0" algn="l" rtl="0">
              <a:spcBef>
                <a:spcPts val="1200"/>
              </a:spcBef>
              <a:spcAft>
                <a:spcPts val="0"/>
              </a:spcAft>
              <a:buNone/>
            </a:pPr>
            <a:endParaRPr dirty="0"/>
          </a:p>
          <a:p>
            <a:pPr marL="457200" lvl="0" indent="-342900" algn="l" rtl="0">
              <a:spcBef>
                <a:spcPts val="1200"/>
              </a:spcBef>
              <a:spcAft>
                <a:spcPts val="0"/>
              </a:spcAft>
              <a:buSzPts val="1800"/>
              <a:buChar char="•"/>
            </a:pPr>
            <a:r>
              <a:rPr lang="en-US" dirty="0"/>
              <a:t>Use elimination rule to infer that the following are false:</a:t>
            </a:r>
            <a:endParaRPr dirty="0"/>
          </a:p>
          <a:p>
            <a:pPr marL="457200" lvl="0" indent="0" algn="l" rtl="0">
              <a:spcBef>
                <a:spcPts val="1200"/>
              </a:spcBef>
              <a:spcAft>
                <a:spcPts val="0"/>
              </a:spcAft>
              <a:buNone/>
            </a:pPr>
            <a:endParaRPr dirty="0"/>
          </a:p>
          <a:p>
            <a:pPr marL="0" lvl="0" indent="0" algn="l" rtl="0">
              <a:spcBef>
                <a:spcPts val="1200"/>
              </a:spcBef>
              <a:spcAft>
                <a:spcPts val="0"/>
              </a:spcAft>
              <a:buNone/>
            </a:pPr>
            <a:endParaRPr dirty="0"/>
          </a:p>
          <a:p>
            <a:pPr marL="457200" lvl="0" indent="-342900" algn="l" rtl="0">
              <a:spcBef>
                <a:spcPts val="1200"/>
              </a:spcBef>
              <a:spcAft>
                <a:spcPts val="0"/>
              </a:spcAft>
              <a:buSzPts val="1800"/>
              <a:buChar char="•"/>
            </a:pPr>
            <a:r>
              <a:rPr lang="en-US" dirty="0"/>
              <a:t>From here, we have one left:</a:t>
            </a:r>
            <a:endParaRPr dirty="0"/>
          </a:p>
        </p:txBody>
      </p:sp>
      <p:sp>
        <p:nvSpPr>
          <p:cNvPr id="256" name="Google Shape;256;p28"/>
          <p:cNvSpPr txBox="1">
            <a:spLocks noGrp="1"/>
          </p:cNvSpPr>
          <p:nvPr>
            <p:ph type="sldNum" idx="12"/>
          </p:nvPr>
        </p:nvSpPr>
        <p:spPr>
          <a:xfrm>
            <a:off x="1" y="6387664"/>
            <a:ext cx="609600" cy="3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16</a:t>
            </a:fld>
            <a:endParaRPr/>
          </a:p>
        </p:txBody>
      </p:sp>
      <p:pic>
        <p:nvPicPr>
          <p:cNvPr id="257" name="Google Shape;257;p28"/>
          <p:cNvPicPr preferRelativeResize="0"/>
          <p:nvPr/>
        </p:nvPicPr>
        <p:blipFill rotWithShape="1">
          <a:blip r:embed="rId3">
            <a:alphaModFix/>
          </a:blip>
          <a:srcRect l="23004" r="26045" b="8340"/>
          <a:stretch/>
        </p:blipFill>
        <p:spPr>
          <a:xfrm>
            <a:off x="8509625" y="2232825"/>
            <a:ext cx="3072774" cy="2961175"/>
          </a:xfrm>
          <a:prstGeom prst="rect">
            <a:avLst/>
          </a:prstGeom>
          <a:noFill/>
          <a:ln>
            <a:noFill/>
          </a:ln>
        </p:spPr>
      </p:pic>
      <p:pic>
        <p:nvPicPr>
          <p:cNvPr id="258" name="Google Shape;258;p28"/>
          <p:cNvPicPr preferRelativeResize="0"/>
          <p:nvPr/>
        </p:nvPicPr>
        <p:blipFill>
          <a:blip r:embed="rId4">
            <a:alphaModFix/>
          </a:blip>
          <a:stretch>
            <a:fillRect/>
          </a:stretch>
        </p:blipFill>
        <p:spPr>
          <a:xfrm>
            <a:off x="2737450" y="4152150"/>
            <a:ext cx="3585949" cy="394200"/>
          </a:xfrm>
          <a:prstGeom prst="rect">
            <a:avLst/>
          </a:prstGeom>
          <a:noFill/>
          <a:ln>
            <a:noFill/>
          </a:ln>
        </p:spPr>
      </p:pic>
      <p:pic>
        <p:nvPicPr>
          <p:cNvPr id="259" name="Google Shape;259;p28"/>
          <p:cNvPicPr preferRelativeResize="0"/>
          <p:nvPr/>
        </p:nvPicPr>
        <p:blipFill>
          <a:blip r:embed="rId5">
            <a:alphaModFix/>
          </a:blip>
          <a:stretch>
            <a:fillRect/>
          </a:stretch>
        </p:blipFill>
        <p:spPr>
          <a:xfrm>
            <a:off x="1153225" y="2200253"/>
            <a:ext cx="1920136" cy="394200"/>
          </a:xfrm>
          <a:prstGeom prst="rect">
            <a:avLst/>
          </a:prstGeom>
          <a:noFill/>
          <a:ln>
            <a:noFill/>
          </a:ln>
        </p:spPr>
      </p:pic>
      <p:pic>
        <p:nvPicPr>
          <p:cNvPr id="260" name="Google Shape;260;p28"/>
          <p:cNvPicPr preferRelativeResize="0"/>
          <p:nvPr/>
        </p:nvPicPr>
        <p:blipFill>
          <a:blip r:embed="rId6">
            <a:alphaModFix/>
          </a:blip>
          <a:stretch>
            <a:fillRect/>
          </a:stretch>
        </p:blipFill>
        <p:spPr>
          <a:xfrm>
            <a:off x="5657591" y="5478581"/>
            <a:ext cx="974425" cy="535250"/>
          </a:xfrm>
          <a:prstGeom prst="rect">
            <a:avLst/>
          </a:prstGeom>
          <a:noFill/>
          <a:ln>
            <a:noFill/>
          </a:ln>
        </p:spPr>
      </p:pic>
      <p:sp>
        <p:nvSpPr>
          <p:cNvPr id="261" name="Google Shape;261;p28"/>
          <p:cNvSpPr txBox="1"/>
          <p:nvPr/>
        </p:nvSpPr>
        <p:spPr>
          <a:xfrm>
            <a:off x="8802025" y="1586450"/>
            <a:ext cx="24780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dirty="0">
                <a:latin typeface="Verdana"/>
                <a:ea typeface="Verdana"/>
                <a:cs typeface="Verdana"/>
                <a:sym typeface="Verdana"/>
              </a:rPr>
              <a:t> 1	 2	 3</a:t>
            </a:r>
            <a:endParaRPr sz="3000" dirty="0">
              <a:latin typeface="Verdana"/>
              <a:ea typeface="Verdana"/>
              <a:cs typeface="Verdana"/>
              <a:sym typeface="Verdana"/>
            </a:endParaRPr>
          </a:p>
        </p:txBody>
      </p:sp>
      <p:sp>
        <p:nvSpPr>
          <p:cNvPr id="262" name="Google Shape;262;p28"/>
          <p:cNvSpPr txBox="1"/>
          <p:nvPr/>
        </p:nvSpPr>
        <p:spPr>
          <a:xfrm>
            <a:off x="8133375" y="2471563"/>
            <a:ext cx="609600" cy="24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latin typeface="Verdana"/>
                <a:ea typeface="Verdana"/>
                <a:cs typeface="Verdana"/>
                <a:sym typeface="Verdana"/>
              </a:rPr>
              <a:t>1	 2	 3</a:t>
            </a:r>
            <a:endParaRPr sz="3000">
              <a:latin typeface="Verdana"/>
              <a:ea typeface="Verdana"/>
              <a:cs typeface="Verdana"/>
              <a:sym typeface="Verdana"/>
            </a:endParaRPr>
          </a:p>
        </p:txBody>
      </p:sp>
      <p:sp>
        <p:nvSpPr>
          <p:cNvPr id="263" name="Google Shape;263;p28"/>
          <p:cNvSpPr txBox="1"/>
          <p:nvPr/>
        </p:nvSpPr>
        <p:spPr>
          <a:xfrm>
            <a:off x="609600" y="6387675"/>
            <a:ext cx="3825300" cy="3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2"/>
                </a:solidFill>
                <a:latin typeface="Verdana"/>
                <a:ea typeface="Verdana"/>
                <a:cs typeface="Verdana"/>
                <a:sym typeface="Verdana"/>
              </a:rPr>
              <a:t>Images and text from Mini Mine Sweeper [5]</a:t>
            </a:r>
            <a:endParaRPr sz="1200">
              <a:solidFill>
                <a:schemeClr val="dk2"/>
              </a:solidFill>
              <a:latin typeface="Verdana"/>
              <a:ea typeface="Verdana"/>
              <a:cs typeface="Verdana"/>
              <a:sym typeface="Verdana"/>
            </a:endParaRPr>
          </a:p>
        </p:txBody>
      </p:sp>
      <p:pic>
        <p:nvPicPr>
          <p:cNvPr id="264" name="Google Shape;264;p28"/>
          <p:cNvPicPr preferRelativeResize="0"/>
          <p:nvPr/>
        </p:nvPicPr>
        <p:blipFill>
          <a:blip r:embed="rId7">
            <a:alphaModFix/>
          </a:blip>
          <a:stretch>
            <a:fillRect/>
          </a:stretch>
        </p:blipFill>
        <p:spPr>
          <a:xfrm>
            <a:off x="1153224" y="2727738"/>
            <a:ext cx="6946450" cy="613925"/>
          </a:xfrm>
          <a:prstGeom prst="rect">
            <a:avLst/>
          </a:prstGeom>
          <a:noFill/>
          <a:ln>
            <a:noFill/>
          </a:ln>
        </p:spPr>
      </p:pic>
      <p:pic>
        <p:nvPicPr>
          <p:cNvPr id="265" name="Google Shape;265;p28"/>
          <p:cNvPicPr preferRelativeResize="0"/>
          <p:nvPr/>
        </p:nvPicPr>
        <p:blipFill>
          <a:blip r:embed="rId8">
            <a:alphaModFix/>
          </a:blip>
          <a:stretch>
            <a:fillRect/>
          </a:stretch>
        </p:blipFill>
        <p:spPr>
          <a:xfrm>
            <a:off x="1185388" y="2733978"/>
            <a:ext cx="609600" cy="601472"/>
          </a:xfrm>
          <a:prstGeom prst="rect">
            <a:avLst/>
          </a:prstGeom>
          <a:noFill/>
          <a:ln>
            <a:noFill/>
          </a:ln>
        </p:spPr>
      </p:pic>
      <p:pic>
        <p:nvPicPr>
          <p:cNvPr id="266" name="Google Shape;266;p28"/>
          <p:cNvPicPr preferRelativeResize="0"/>
          <p:nvPr/>
        </p:nvPicPr>
        <p:blipFill>
          <a:blip r:embed="rId8">
            <a:alphaModFix/>
          </a:blip>
          <a:stretch>
            <a:fillRect/>
          </a:stretch>
        </p:blipFill>
        <p:spPr>
          <a:xfrm>
            <a:off x="2071288" y="2733978"/>
            <a:ext cx="609600" cy="601472"/>
          </a:xfrm>
          <a:prstGeom prst="rect">
            <a:avLst/>
          </a:prstGeom>
          <a:noFill/>
          <a:ln>
            <a:noFill/>
          </a:ln>
        </p:spPr>
      </p:pic>
      <p:pic>
        <p:nvPicPr>
          <p:cNvPr id="267" name="Google Shape;267;p28"/>
          <p:cNvPicPr preferRelativeResize="0"/>
          <p:nvPr/>
        </p:nvPicPr>
        <p:blipFill>
          <a:blip r:embed="rId7">
            <a:alphaModFix/>
          </a:blip>
          <a:stretch>
            <a:fillRect/>
          </a:stretch>
        </p:blipFill>
        <p:spPr>
          <a:xfrm>
            <a:off x="1285824" y="4633900"/>
            <a:ext cx="6946450" cy="613925"/>
          </a:xfrm>
          <a:prstGeom prst="rect">
            <a:avLst/>
          </a:prstGeom>
          <a:noFill/>
          <a:ln>
            <a:noFill/>
          </a:ln>
        </p:spPr>
      </p:pic>
      <p:pic>
        <p:nvPicPr>
          <p:cNvPr id="268" name="Google Shape;268;p28"/>
          <p:cNvPicPr preferRelativeResize="0"/>
          <p:nvPr/>
        </p:nvPicPr>
        <p:blipFill>
          <a:blip r:embed="rId8">
            <a:alphaModFix/>
          </a:blip>
          <a:stretch>
            <a:fillRect/>
          </a:stretch>
        </p:blipFill>
        <p:spPr>
          <a:xfrm>
            <a:off x="1317988" y="4640141"/>
            <a:ext cx="609600" cy="601472"/>
          </a:xfrm>
          <a:prstGeom prst="rect">
            <a:avLst/>
          </a:prstGeom>
          <a:noFill/>
          <a:ln>
            <a:noFill/>
          </a:ln>
        </p:spPr>
      </p:pic>
      <p:pic>
        <p:nvPicPr>
          <p:cNvPr id="269" name="Google Shape;269;p28"/>
          <p:cNvPicPr preferRelativeResize="0"/>
          <p:nvPr/>
        </p:nvPicPr>
        <p:blipFill>
          <a:blip r:embed="rId8">
            <a:alphaModFix/>
          </a:blip>
          <a:stretch>
            <a:fillRect/>
          </a:stretch>
        </p:blipFill>
        <p:spPr>
          <a:xfrm>
            <a:off x="2203888" y="4640141"/>
            <a:ext cx="609600" cy="601472"/>
          </a:xfrm>
          <a:prstGeom prst="rect">
            <a:avLst/>
          </a:prstGeom>
          <a:noFill/>
          <a:ln>
            <a:noFill/>
          </a:ln>
        </p:spPr>
      </p:pic>
      <p:pic>
        <p:nvPicPr>
          <p:cNvPr id="270" name="Google Shape;270;p28"/>
          <p:cNvPicPr preferRelativeResize="0"/>
          <p:nvPr/>
        </p:nvPicPr>
        <p:blipFill>
          <a:blip r:embed="rId8">
            <a:alphaModFix/>
          </a:blip>
          <a:stretch>
            <a:fillRect/>
          </a:stretch>
        </p:blipFill>
        <p:spPr>
          <a:xfrm>
            <a:off x="3968238" y="4640153"/>
            <a:ext cx="609600" cy="601472"/>
          </a:xfrm>
          <a:prstGeom prst="rect">
            <a:avLst/>
          </a:prstGeom>
          <a:noFill/>
          <a:ln>
            <a:noFill/>
          </a:ln>
        </p:spPr>
      </p:pic>
      <p:pic>
        <p:nvPicPr>
          <p:cNvPr id="271" name="Google Shape;271;p28"/>
          <p:cNvPicPr preferRelativeResize="0"/>
          <p:nvPr/>
        </p:nvPicPr>
        <p:blipFill>
          <a:blip r:embed="rId8">
            <a:alphaModFix/>
          </a:blip>
          <a:stretch>
            <a:fillRect/>
          </a:stretch>
        </p:blipFill>
        <p:spPr>
          <a:xfrm>
            <a:off x="4750575" y="4640153"/>
            <a:ext cx="609600" cy="601472"/>
          </a:xfrm>
          <a:prstGeom prst="rect">
            <a:avLst/>
          </a:prstGeom>
          <a:noFill/>
          <a:ln>
            <a:noFill/>
          </a:ln>
        </p:spPr>
      </p:pic>
      <p:pic>
        <p:nvPicPr>
          <p:cNvPr id="272" name="Google Shape;272;p28"/>
          <p:cNvPicPr preferRelativeResize="0"/>
          <p:nvPr/>
        </p:nvPicPr>
        <p:blipFill>
          <a:blip r:embed="rId8">
            <a:alphaModFix/>
          </a:blip>
          <a:stretch>
            <a:fillRect/>
          </a:stretch>
        </p:blipFill>
        <p:spPr>
          <a:xfrm>
            <a:off x="5685288" y="4640153"/>
            <a:ext cx="609600" cy="601472"/>
          </a:xfrm>
          <a:prstGeom prst="rect">
            <a:avLst/>
          </a:prstGeom>
          <a:noFill/>
          <a:ln>
            <a:noFill/>
          </a:ln>
        </p:spPr>
      </p:pic>
      <p:pic>
        <p:nvPicPr>
          <p:cNvPr id="273" name="Google Shape;273;p28"/>
          <p:cNvPicPr preferRelativeResize="0"/>
          <p:nvPr/>
        </p:nvPicPr>
        <p:blipFill>
          <a:blip r:embed="rId8">
            <a:alphaModFix/>
          </a:blip>
          <a:stretch>
            <a:fillRect/>
          </a:stretch>
        </p:blipFill>
        <p:spPr>
          <a:xfrm>
            <a:off x="6553888" y="4622553"/>
            <a:ext cx="609600" cy="601472"/>
          </a:xfrm>
          <a:prstGeom prst="rect">
            <a:avLst/>
          </a:prstGeom>
          <a:noFill/>
          <a:ln>
            <a:noFill/>
          </a:ln>
        </p:spPr>
      </p:pic>
      <p:pic>
        <p:nvPicPr>
          <p:cNvPr id="274" name="Google Shape;274;p28"/>
          <p:cNvPicPr preferRelativeResize="0"/>
          <p:nvPr/>
        </p:nvPicPr>
        <p:blipFill>
          <a:blip r:embed="rId8">
            <a:alphaModFix/>
          </a:blip>
          <a:stretch>
            <a:fillRect/>
          </a:stretch>
        </p:blipFill>
        <p:spPr>
          <a:xfrm>
            <a:off x="7422488" y="4622553"/>
            <a:ext cx="609600" cy="601472"/>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9"/>
          <p:cNvSpPr txBox="1">
            <a:spLocks noGrp="1"/>
          </p:cNvSpPr>
          <p:nvPr>
            <p:ph type="title"/>
          </p:nvPr>
        </p:nvSpPr>
        <p:spPr>
          <a:xfrm>
            <a:off x="609600" y="351367"/>
            <a:ext cx="10972800" cy="800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Example Cont.</a:t>
            </a:r>
            <a:endParaRPr/>
          </a:p>
        </p:txBody>
      </p:sp>
      <p:sp>
        <p:nvSpPr>
          <p:cNvPr id="281" name="Google Shape;281;p29"/>
          <p:cNvSpPr txBox="1">
            <a:spLocks noGrp="1"/>
          </p:cNvSpPr>
          <p:nvPr>
            <p:ph type="body" idx="1"/>
          </p:nvPr>
        </p:nvSpPr>
        <p:spPr>
          <a:xfrm>
            <a:off x="609600" y="1605775"/>
            <a:ext cx="8033700" cy="4566600"/>
          </a:xfrm>
          <a:prstGeom prst="rect">
            <a:avLst/>
          </a:prstGeom>
        </p:spPr>
        <p:txBody>
          <a:bodyPr spcFirstLastPara="1" wrap="square" lIns="91425" tIns="45700" rIns="91425" bIns="45700" anchor="t" anchorCtr="0">
            <a:noAutofit/>
          </a:bodyPr>
          <a:lstStyle/>
          <a:p>
            <a:pPr marL="457200" lvl="0" indent="-342900" algn="l" rtl="0">
              <a:spcBef>
                <a:spcPts val="1200"/>
              </a:spcBef>
              <a:spcAft>
                <a:spcPts val="0"/>
              </a:spcAft>
              <a:buSzPts val="1800"/>
              <a:buChar char="•"/>
            </a:pPr>
            <a:r>
              <a:rPr lang="en-US"/>
              <a:t>Now, we know where the mine is:</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457200" lvl="0" indent="-342900" algn="l" rtl="0">
              <a:spcBef>
                <a:spcPts val="1200"/>
              </a:spcBef>
              <a:spcAft>
                <a:spcPts val="0"/>
              </a:spcAft>
              <a:buSzPts val="1800"/>
              <a:buChar char="•"/>
            </a:pPr>
            <a:r>
              <a:rPr lang="en-US"/>
              <a:t>Check the mine axiom:</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457200" lvl="0" indent="-342900" algn="l" rtl="0">
              <a:spcBef>
                <a:spcPts val="1200"/>
              </a:spcBef>
              <a:spcAft>
                <a:spcPts val="0"/>
              </a:spcAft>
              <a:buSzPts val="1800"/>
              <a:buChar char="•"/>
            </a:pPr>
            <a:r>
              <a:rPr lang="en-US"/>
              <a:t>Can infer that all other squares are safe, we win the game</a:t>
            </a:r>
            <a:endParaRPr/>
          </a:p>
          <a:p>
            <a:pPr marL="0" lvl="0" indent="0" algn="l" rtl="0">
              <a:spcBef>
                <a:spcPts val="1200"/>
              </a:spcBef>
              <a:spcAft>
                <a:spcPts val="0"/>
              </a:spcAft>
              <a:buNone/>
            </a:pPr>
            <a:endParaRPr/>
          </a:p>
        </p:txBody>
      </p:sp>
      <p:sp>
        <p:nvSpPr>
          <p:cNvPr id="282" name="Google Shape;282;p29"/>
          <p:cNvSpPr txBox="1">
            <a:spLocks noGrp="1"/>
          </p:cNvSpPr>
          <p:nvPr>
            <p:ph type="sldNum" idx="12"/>
          </p:nvPr>
        </p:nvSpPr>
        <p:spPr>
          <a:xfrm>
            <a:off x="1" y="6387664"/>
            <a:ext cx="609600" cy="3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17</a:t>
            </a:fld>
            <a:endParaRPr/>
          </a:p>
        </p:txBody>
      </p:sp>
      <p:pic>
        <p:nvPicPr>
          <p:cNvPr id="283" name="Google Shape;283;p29"/>
          <p:cNvPicPr preferRelativeResize="0"/>
          <p:nvPr/>
        </p:nvPicPr>
        <p:blipFill rotWithShape="1">
          <a:blip r:embed="rId3">
            <a:alphaModFix/>
          </a:blip>
          <a:srcRect l="23004" r="26045" b="8340"/>
          <a:stretch/>
        </p:blipFill>
        <p:spPr>
          <a:xfrm>
            <a:off x="8509625" y="2232825"/>
            <a:ext cx="3072774" cy="2961175"/>
          </a:xfrm>
          <a:prstGeom prst="rect">
            <a:avLst/>
          </a:prstGeom>
          <a:noFill/>
          <a:ln>
            <a:noFill/>
          </a:ln>
        </p:spPr>
      </p:pic>
      <p:pic>
        <p:nvPicPr>
          <p:cNvPr id="284" name="Google Shape;284;p29"/>
          <p:cNvPicPr preferRelativeResize="0"/>
          <p:nvPr/>
        </p:nvPicPr>
        <p:blipFill>
          <a:blip r:embed="rId4">
            <a:alphaModFix/>
          </a:blip>
          <a:stretch>
            <a:fillRect/>
          </a:stretch>
        </p:blipFill>
        <p:spPr>
          <a:xfrm>
            <a:off x="1161575" y="2438425"/>
            <a:ext cx="974425" cy="535250"/>
          </a:xfrm>
          <a:prstGeom prst="rect">
            <a:avLst/>
          </a:prstGeom>
          <a:noFill/>
          <a:ln>
            <a:noFill/>
          </a:ln>
        </p:spPr>
      </p:pic>
      <p:pic>
        <p:nvPicPr>
          <p:cNvPr id="285" name="Google Shape;285;p29"/>
          <p:cNvPicPr preferRelativeResize="0"/>
          <p:nvPr/>
        </p:nvPicPr>
        <p:blipFill>
          <a:blip r:embed="rId5">
            <a:alphaModFix/>
          </a:blip>
          <a:stretch>
            <a:fillRect/>
          </a:stretch>
        </p:blipFill>
        <p:spPr>
          <a:xfrm>
            <a:off x="941975" y="4025275"/>
            <a:ext cx="6670284" cy="394200"/>
          </a:xfrm>
          <a:prstGeom prst="rect">
            <a:avLst/>
          </a:prstGeom>
          <a:noFill/>
          <a:ln>
            <a:noFill/>
          </a:ln>
        </p:spPr>
      </p:pic>
      <p:sp>
        <p:nvSpPr>
          <p:cNvPr id="286" name="Google Shape;286;p29"/>
          <p:cNvSpPr txBox="1"/>
          <p:nvPr/>
        </p:nvSpPr>
        <p:spPr>
          <a:xfrm>
            <a:off x="8802025" y="1586450"/>
            <a:ext cx="24780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dirty="0">
                <a:latin typeface="Verdana"/>
                <a:ea typeface="Verdana"/>
                <a:cs typeface="Verdana"/>
                <a:sym typeface="Verdana"/>
              </a:rPr>
              <a:t> 1	 2	 3</a:t>
            </a:r>
            <a:endParaRPr sz="3000" dirty="0">
              <a:latin typeface="Verdana"/>
              <a:ea typeface="Verdana"/>
              <a:cs typeface="Verdana"/>
              <a:sym typeface="Verdana"/>
            </a:endParaRPr>
          </a:p>
        </p:txBody>
      </p:sp>
      <p:sp>
        <p:nvSpPr>
          <p:cNvPr id="287" name="Google Shape;287;p29"/>
          <p:cNvSpPr txBox="1"/>
          <p:nvPr/>
        </p:nvSpPr>
        <p:spPr>
          <a:xfrm>
            <a:off x="8133375" y="2471563"/>
            <a:ext cx="609600" cy="24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latin typeface="Verdana"/>
                <a:ea typeface="Verdana"/>
                <a:cs typeface="Verdana"/>
                <a:sym typeface="Verdana"/>
              </a:rPr>
              <a:t>1	 2	 3</a:t>
            </a:r>
            <a:endParaRPr sz="3000">
              <a:latin typeface="Verdana"/>
              <a:ea typeface="Verdana"/>
              <a:cs typeface="Verdana"/>
              <a:sym typeface="Verdana"/>
            </a:endParaRPr>
          </a:p>
        </p:txBody>
      </p:sp>
      <p:sp>
        <p:nvSpPr>
          <p:cNvPr id="288" name="Google Shape;288;p29"/>
          <p:cNvSpPr txBox="1"/>
          <p:nvPr/>
        </p:nvSpPr>
        <p:spPr>
          <a:xfrm>
            <a:off x="609600" y="6387675"/>
            <a:ext cx="3825300" cy="3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2"/>
                </a:solidFill>
                <a:latin typeface="Verdana"/>
                <a:ea typeface="Verdana"/>
                <a:cs typeface="Verdana"/>
                <a:sym typeface="Verdana"/>
              </a:rPr>
              <a:t>Images and text from Mini Mine Sweeper [5]</a:t>
            </a:r>
            <a:endParaRPr sz="1200">
              <a:solidFill>
                <a:schemeClr val="dk2"/>
              </a:solidFill>
              <a:latin typeface="Verdana"/>
              <a:ea typeface="Verdana"/>
              <a:cs typeface="Verdana"/>
              <a:sym typeface="Verdana"/>
            </a:endParaRPr>
          </a:p>
        </p:txBody>
      </p:sp>
      <p:sp>
        <p:nvSpPr>
          <p:cNvPr id="289" name="Google Shape;289;p29"/>
          <p:cNvSpPr/>
          <p:nvPr/>
        </p:nvSpPr>
        <p:spPr>
          <a:xfrm>
            <a:off x="8819175" y="3237163"/>
            <a:ext cx="812700" cy="800100"/>
          </a:xfrm>
          <a:prstGeom prst="ellipse">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0"/>
          <p:cNvSpPr txBox="1">
            <a:spLocks noGrp="1"/>
          </p:cNvSpPr>
          <p:nvPr>
            <p:ph type="title"/>
          </p:nvPr>
        </p:nvSpPr>
        <p:spPr>
          <a:xfrm>
            <a:off x="609600" y="351367"/>
            <a:ext cx="10972800" cy="800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Predicate Logic (first order logic)</a:t>
            </a:r>
            <a:endParaRPr/>
          </a:p>
        </p:txBody>
      </p:sp>
      <p:sp>
        <p:nvSpPr>
          <p:cNvPr id="296" name="Google Shape;296;p30"/>
          <p:cNvSpPr txBox="1">
            <a:spLocks noGrp="1"/>
          </p:cNvSpPr>
          <p:nvPr>
            <p:ph type="sldNum" idx="12"/>
          </p:nvPr>
        </p:nvSpPr>
        <p:spPr>
          <a:xfrm>
            <a:off x="1" y="6387664"/>
            <a:ext cx="609600" cy="3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18</a:t>
            </a:fld>
            <a:endParaRPr/>
          </a:p>
        </p:txBody>
      </p:sp>
      <p:sp>
        <p:nvSpPr>
          <p:cNvPr id="297" name="Google Shape;297;p30"/>
          <p:cNvSpPr txBox="1"/>
          <p:nvPr/>
        </p:nvSpPr>
        <p:spPr>
          <a:xfrm>
            <a:off x="723900" y="1524000"/>
            <a:ext cx="10559100" cy="3000000"/>
          </a:xfrm>
          <a:prstGeom prst="rect">
            <a:avLst/>
          </a:prstGeom>
          <a:noFill/>
          <a:ln>
            <a:noFill/>
          </a:ln>
        </p:spPr>
        <p:txBody>
          <a:bodyPr spcFirstLastPara="1" wrap="square" lIns="91425" tIns="91425" rIns="91425" bIns="91425" anchor="t" anchorCtr="0">
            <a:noAutofit/>
          </a:bodyPr>
          <a:lstStyle/>
          <a:p>
            <a:pPr marL="76200">
              <a:lnSpc>
                <a:spcPct val="115000"/>
              </a:lnSpc>
              <a:spcBef>
                <a:spcPts val="1200"/>
              </a:spcBef>
              <a:buClr>
                <a:schemeClr val="dk1"/>
              </a:buClr>
              <a:buSzPts val="2400"/>
            </a:pPr>
            <a:r>
              <a:rPr lang="en-US" sz="2400" dirty="0">
                <a:solidFill>
                  <a:schemeClr val="dk1"/>
                </a:solidFill>
              </a:rPr>
              <a:t>Assuming 3x3 board with 1 </a:t>
            </a:r>
            <a:r>
              <a:rPr lang="en-US" sz="2400" dirty="0" smtClean="0">
                <a:solidFill>
                  <a:schemeClr val="dk1"/>
                </a:solidFill>
              </a:rPr>
              <a:t>mine</a:t>
            </a:r>
            <a:endParaRPr lang="en-US" sz="2400" dirty="0">
              <a:solidFill>
                <a:schemeClr val="dk1"/>
              </a:solidFill>
            </a:endParaRPr>
          </a:p>
          <a:p>
            <a:pPr marL="76200">
              <a:lnSpc>
                <a:spcPct val="115000"/>
              </a:lnSpc>
              <a:spcBef>
                <a:spcPts val="1200"/>
              </a:spcBef>
              <a:buClr>
                <a:schemeClr val="dk1"/>
              </a:buClr>
              <a:buSzPts val="2400"/>
            </a:pPr>
            <a:endParaRPr lang="en-US" sz="2400" dirty="0">
              <a:solidFill>
                <a:schemeClr val="dk1"/>
              </a:solidFill>
            </a:endParaRPr>
          </a:p>
          <a:p>
            <a:pPr marL="457200" indent="-381000">
              <a:lnSpc>
                <a:spcPct val="115000"/>
              </a:lnSpc>
              <a:spcBef>
                <a:spcPts val="1200"/>
              </a:spcBef>
              <a:buClr>
                <a:schemeClr val="dk1"/>
              </a:buClr>
              <a:buSzPts val="2400"/>
              <a:buFont typeface="Arial"/>
              <a:buChar char="●"/>
            </a:pPr>
            <a:r>
              <a:rPr lang="en-US" sz="2400" dirty="0">
                <a:solidFill>
                  <a:schemeClr val="dk1"/>
                </a:solidFill>
              </a:rPr>
              <a:t>There exists a mine somewhere on the board that is not the starting </a:t>
            </a:r>
            <a:r>
              <a:rPr lang="en-US" sz="2400" dirty="0" smtClean="0">
                <a:solidFill>
                  <a:schemeClr val="dk1"/>
                </a:solidFill>
              </a:rPr>
              <a:t>location [</a:t>
            </a:r>
            <a:r>
              <a:rPr lang="en-US" sz="2400" dirty="0">
                <a:solidFill>
                  <a:schemeClr val="dk1"/>
                </a:solidFill>
              </a:rPr>
              <a:t>5</a:t>
            </a:r>
            <a:r>
              <a:rPr lang="en-US" sz="2400" dirty="0" smtClean="0">
                <a:solidFill>
                  <a:schemeClr val="dk1"/>
                </a:solidFill>
              </a:rPr>
              <a:t>]. </a:t>
            </a:r>
          </a:p>
          <a:p>
            <a:pPr marL="457200" indent="-381000">
              <a:lnSpc>
                <a:spcPct val="115000"/>
              </a:lnSpc>
              <a:spcBef>
                <a:spcPts val="1200"/>
              </a:spcBef>
              <a:buClr>
                <a:schemeClr val="dk1"/>
              </a:buClr>
              <a:buSzPts val="2400"/>
              <a:buFont typeface="Arial"/>
              <a:buChar char="●"/>
            </a:pPr>
            <a:r>
              <a:rPr lang="en-US" sz="2400" i="1" dirty="0" smtClean="0">
                <a:solidFill>
                  <a:schemeClr val="dk1"/>
                </a:solidFill>
              </a:rPr>
              <a:t>M(</a:t>
            </a:r>
            <a:r>
              <a:rPr lang="en-US" sz="2400" i="1" dirty="0" err="1" smtClean="0">
                <a:solidFill>
                  <a:schemeClr val="dk1"/>
                </a:solidFill>
              </a:rPr>
              <a:t>i,j</a:t>
            </a:r>
            <a:r>
              <a:rPr lang="en-US" sz="2400" i="1" dirty="0">
                <a:solidFill>
                  <a:schemeClr val="dk1"/>
                </a:solidFill>
              </a:rPr>
              <a:t>) </a:t>
            </a:r>
            <a:r>
              <a:rPr lang="en-US" sz="2400" dirty="0">
                <a:solidFill>
                  <a:schemeClr val="dk1"/>
                </a:solidFill>
              </a:rPr>
              <a:t>means “there is a mine in the square at </a:t>
            </a:r>
            <a:r>
              <a:rPr lang="en-US" sz="2400" dirty="0" smtClean="0">
                <a:solidFill>
                  <a:schemeClr val="dk1"/>
                </a:solidFill>
              </a:rPr>
              <a:t>row </a:t>
            </a:r>
            <a:r>
              <a:rPr lang="en-US" sz="2400" dirty="0" err="1" smtClean="0">
                <a:solidFill>
                  <a:schemeClr val="dk1"/>
                </a:solidFill>
              </a:rPr>
              <a:t>i</a:t>
            </a:r>
            <a:r>
              <a:rPr lang="en-US" sz="2400" dirty="0" smtClean="0">
                <a:solidFill>
                  <a:schemeClr val="dk1"/>
                </a:solidFill>
              </a:rPr>
              <a:t> and column j.” [5]</a:t>
            </a:r>
          </a:p>
          <a:p>
            <a:pPr marL="76200">
              <a:lnSpc>
                <a:spcPct val="115000"/>
              </a:lnSpc>
              <a:spcBef>
                <a:spcPts val="1200"/>
              </a:spcBef>
              <a:buClr>
                <a:schemeClr val="dk1"/>
              </a:buClr>
              <a:buSzPts val="2400"/>
            </a:pPr>
            <a:endParaRPr lang="en-US" sz="2400" dirty="0" smtClean="0">
              <a:solidFill>
                <a:schemeClr val="dk1"/>
              </a:solidFill>
            </a:endParaRPr>
          </a:p>
          <a:p>
            <a:pPr marL="76200">
              <a:lnSpc>
                <a:spcPct val="115000"/>
              </a:lnSpc>
              <a:spcBef>
                <a:spcPts val="1200"/>
              </a:spcBef>
              <a:buClr>
                <a:schemeClr val="dk1"/>
              </a:buClr>
              <a:buSzPts val="2400"/>
            </a:pPr>
            <a:endParaRPr sz="2400" dirty="0">
              <a:solidFill>
                <a:schemeClr val="dk1"/>
              </a:solidFill>
            </a:endParaRPr>
          </a:p>
          <a:p>
            <a:pPr marL="457200" lvl="0" indent="-381000" algn="l" rtl="0">
              <a:lnSpc>
                <a:spcPct val="115000"/>
              </a:lnSpc>
              <a:spcBef>
                <a:spcPts val="1200"/>
              </a:spcBef>
              <a:spcAft>
                <a:spcPts val="0"/>
              </a:spcAft>
              <a:buClr>
                <a:schemeClr val="dk1"/>
              </a:buClr>
              <a:buSzPts val="2400"/>
              <a:buChar char="●"/>
            </a:pPr>
            <a:r>
              <a:rPr lang="en-US" sz="2400" dirty="0">
                <a:solidFill>
                  <a:schemeClr val="dk1"/>
                </a:solidFill>
              </a:rPr>
              <a:t>If there is a mine in a square then there is not a mine adjacent to it.[5]</a:t>
            </a:r>
          </a:p>
        </p:txBody>
      </p:sp>
      <p:pic>
        <p:nvPicPr>
          <p:cNvPr id="298" name="Google Shape;298;p30"/>
          <p:cNvPicPr preferRelativeResize="0"/>
          <p:nvPr/>
        </p:nvPicPr>
        <p:blipFill>
          <a:blip r:embed="rId3">
            <a:alphaModFix/>
          </a:blip>
          <a:stretch>
            <a:fillRect/>
          </a:stretch>
        </p:blipFill>
        <p:spPr>
          <a:xfrm>
            <a:off x="1192779" y="2183540"/>
            <a:ext cx="5433624" cy="612050"/>
          </a:xfrm>
          <a:prstGeom prst="rect">
            <a:avLst/>
          </a:prstGeom>
          <a:noFill/>
          <a:ln>
            <a:noFill/>
          </a:ln>
        </p:spPr>
      </p:pic>
      <p:pic>
        <p:nvPicPr>
          <p:cNvPr id="299" name="Google Shape;299;p30"/>
          <p:cNvPicPr preferRelativeResize="0"/>
          <p:nvPr/>
        </p:nvPicPr>
        <p:blipFill>
          <a:blip r:embed="rId4">
            <a:alphaModFix/>
          </a:blip>
          <a:stretch>
            <a:fillRect/>
          </a:stretch>
        </p:blipFill>
        <p:spPr>
          <a:xfrm>
            <a:off x="1192779" y="4877515"/>
            <a:ext cx="8781075" cy="612050"/>
          </a:xfrm>
          <a:prstGeom prst="rect">
            <a:avLst/>
          </a:prstGeom>
          <a:noFill/>
          <a:ln>
            <a:noFill/>
          </a:ln>
        </p:spPr>
      </p:pic>
      <p:sp>
        <p:nvSpPr>
          <p:cNvPr id="300" name="Google Shape;300;p30"/>
          <p:cNvSpPr txBox="1"/>
          <p:nvPr/>
        </p:nvSpPr>
        <p:spPr>
          <a:xfrm>
            <a:off x="723900" y="6387675"/>
            <a:ext cx="3825300" cy="3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2"/>
                </a:solidFill>
                <a:latin typeface="Verdana"/>
                <a:ea typeface="Verdana"/>
                <a:cs typeface="Verdana"/>
                <a:sym typeface="Verdana"/>
              </a:rPr>
              <a:t>Images and text from Mini Mine Sweeper [5]</a:t>
            </a:r>
            <a:endParaRPr sz="1200">
              <a:solidFill>
                <a:schemeClr val="dk2"/>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1"/>
          <p:cNvSpPr txBox="1">
            <a:spLocks noGrp="1"/>
          </p:cNvSpPr>
          <p:nvPr>
            <p:ph type="title"/>
          </p:nvPr>
        </p:nvSpPr>
        <p:spPr>
          <a:xfrm>
            <a:off x="609600" y="351367"/>
            <a:ext cx="10972800" cy="800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Predicate Logic (first order logic)</a:t>
            </a:r>
            <a:endParaRPr dirty="0"/>
          </a:p>
        </p:txBody>
      </p:sp>
      <p:sp>
        <p:nvSpPr>
          <p:cNvPr id="307" name="Google Shape;307;p31"/>
          <p:cNvSpPr txBox="1">
            <a:spLocks noGrp="1"/>
          </p:cNvSpPr>
          <p:nvPr>
            <p:ph type="body" idx="1"/>
          </p:nvPr>
        </p:nvSpPr>
        <p:spPr>
          <a:xfrm>
            <a:off x="609600" y="1363275"/>
            <a:ext cx="10972800" cy="4648200"/>
          </a:xfrm>
          <a:prstGeom prst="rect">
            <a:avLst/>
          </a:prstGeom>
        </p:spPr>
        <p:txBody>
          <a:bodyPr spcFirstLastPara="1" wrap="square" lIns="91425" tIns="45700" rIns="91425" bIns="45700" anchor="t" anchorCtr="0">
            <a:noAutofit/>
          </a:bodyPr>
          <a:lstStyle/>
          <a:p>
            <a:pPr marL="457200" lvl="0" indent="0" algn="l" rtl="0">
              <a:lnSpc>
                <a:spcPct val="115000"/>
              </a:lnSpc>
              <a:spcBef>
                <a:spcPts val="1200"/>
              </a:spcBef>
              <a:spcAft>
                <a:spcPts val="0"/>
              </a:spcAft>
              <a:buNone/>
            </a:pPr>
            <a:endParaRPr dirty="0"/>
          </a:p>
          <a:p>
            <a:pPr marL="457200" lvl="0" indent="-381000" algn="l" rtl="0">
              <a:lnSpc>
                <a:spcPct val="115000"/>
              </a:lnSpc>
              <a:spcBef>
                <a:spcPts val="1200"/>
              </a:spcBef>
              <a:spcAft>
                <a:spcPts val="0"/>
              </a:spcAft>
              <a:buClr>
                <a:schemeClr val="dk1"/>
              </a:buClr>
              <a:buSzPts val="2400"/>
              <a:buFont typeface="Verdana"/>
              <a:buChar char="●"/>
            </a:pPr>
            <a:r>
              <a:rPr lang="en-US" dirty="0"/>
              <a:t>If there is a mine in a square then the adjacent squares to the mine are adjacent to a mine.[5</a:t>
            </a:r>
            <a:r>
              <a:rPr lang="en-US" dirty="0" smtClean="0"/>
              <a:t>]</a:t>
            </a:r>
          </a:p>
          <a:p>
            <a:pPr lvl="0" indent="-381000">
              <a:lnSpc>
                <a:spcPct val="115000"/>
              </a:lnSpc>
              <a:buClr>
                <a:schemeClr val="dk1"/>
              </a:buClr>
              <a:buSzPts val="2400"/>
              <a:buFont typeface="Verdana"/>
              <a:buChar char="●"/>
            </a:pPr>
            <a:r>
              <a:rPr lang="en-US" i="1" dirty="0" smtClean="0"/>
              <a:t>A(</a:t>
            </a:r>
            <a:r>
              <a:rPr lang="en-US" i="1" dirty="0" err="1" smtClean="0"/>
              <a:t>i,j</a:t>
            </a:r>
            <a:r>
              <a:rPr lang="en-US" i="1" dirty="0" smtClean="0"/>
              <a:t>) </a:t>
            </a:r>
            <a:r>
              <a:rPr lang="en-US" dirty="0" smtClean="0"/>
              <a:t>means “</a:t>
            </a:r>
            <a:r>
              <a:rPr lang="en-US" dirty="0"/>
              <a:t>there is a mine in a square adjacent </a:t>
            </a:r>
            <a:r>
              <a:rPr lang="en-US" dirty="0" smtClean="0"/>
              <a:t>to the </a:t>
            </a:r>
            <a:r>
              <a:rPr lang="en-US" dirty="0"/>
              <a:t>square at </a:t>
            </a:r>
            <a:r>
              <a:rPr lang="en-US" dirty="0" smtClean="0"/>
              <a:t>row </a:t>
            </a:r>
            <a:r>
              <a:rPr lang="en-US" dirty="0" err="1" smtClean="0"/>
              <a:t>i</a:t>
            </a:r>
            <a:r>
              <a:rPr lang="en-US" dirty="0" smtClean="0"/>
              <a:t> and column j.” [5]</a:t>
            </a:r>
          </a:p>
          <a:p>
            <a:pPr marL="76200" lvl="0" indent="0" algn="l" rtl="0">
              <a:lnSpc>
                <a:spcPct val="115000"/>
              </a:lnSpc>
              <a:spcBef>
                <a:spcPts val="1200"/>
              </a:spcBef>
              <a:spcAft>
                <a:spcPts val="0"/>
              </a:spcAft>
              <a:buClr>
                <a:schemeClr val="dk1"/>
              </a:buClr>
              <a:buSzPts val="2400"/>
              <a:buNone/>
            </a:pPr>
            <a:endParaRPr sz="800" dirty="0"/>
          </a:p>
          <a:p>
            <a:pPr marL="0" lvl="0" indent="0" algn="l" rtl="0">
              <a:lnSpc>
                <a:spcPct val="115000"/>
              </a:lnSpc>
              <a:spcBef>
                <a:spcPts val="1200"/>
              </a:spcBef>
              <a:spcAft>
                <a:spcPts val="0"/>
              </a:spcAft>
              <a:buNone/>
            </a:pPr>
            <a:endParaRPr dirty="0"/>
          </a:p>
          <a:p>
            <a:pPr marL="457200" lvl="0" indent="-381000" algn="l" rtl="0">
              <a:lnSpc>
                <a:spcPct val="115000"/>
              </a:lnSpc>
              <a:spcBef>
                <a:spcPts val="1200"/>
              </a:spcBef>
              <a:spcAft>
                <a:spcPts val="0"/>
              </a:spcAft>
              <a:buClr>
                <a:schemeClr val="dk1"/>
              </a:buClr>
              <a:buSzPts val="2400"/>
              <a:buFont typeface="Verdana"/>
              <a:buChar char="•"/>
            </a:pPr>
            <a:r>
              <a:rPr lang="en-US" dirty="0"/>
              <a:t>If there is no mines in a square, the adjacent squares are not adjacent to a mine.[5]</a:t>
            </a:r>
            <a:endParaRPr dirty="0"/>
          </a:p>
          <a:p>
            <a:pPr marL="0" lvl="0" indent="0" algn="l" rtl="0">
              <a:lnSpc>
                <a:spcPct val="115000"/>
              </a:lnSpc>
              <a:spcBef>
                <a:spcPts val="1200"/>
              </a:spcBef>
              <a:spcAft>
                <a:spcPts val="1200"/>
              </a:spcAft>
              <a:buNone/>
            </a:pPr>
            <a:endParaRPr dirty="0"/>
          </a:p>
        </p:txBody>
      </p:sp>
      <p:sp>
        <p:nvSpPr>
          <p:cNvPr id="308" name="Google Shape;308;p31"/>
          <p:cNvSpPr txBox="1">
            <a:spLocks noGrp="1"/>
          </p:cNvSpPr>
          <p:nvPr>
            <p:ph type="sldNum" idx="12"/>
          </p:nvPr>
        </p:nvSpPr>
        <p:spPr>
          <a:xfrm>
            <a:off x="1" y="6387664"/>
            <a:ext cx="609600" cy="3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19</a:t>
            </a:fld>
            <a:endParaRPr/>
          </a:p>
        </p:txBody>
      </p:sp>
      <p:pic>
        <p:nvPicPr>
          <p:cNvPr id="309" name="Google Shape;309;p31"/>
          <p:cNvPicPr preferRelativeResize="0"/>
          <p:nvPr/>
        </p:nvPicPr>
        <p:blipFill>
          <a:blip r:embed="rId3">
            <a:alphaModFix/>
          </a:blip>
          <a:stretch>
            <a:fillRect/>
          </a:stretch>
        </p:blipFill>
        <p:spPr>
          <a:xfrm>
            <a:off x="430474" y="1535590"/>
            <a:ext cx="11151926" cy="538800"/>
          </a:xfrm>
          <a:prstGeom prst="rect">
            <a:avLst/>
          </a:prstGeom>
          <a:noFill/>
          <a:ln>
            <a:noFill/>
          </a:ln>
        </p:spPr>
      </p:pic>
      <p:pic>
        <p:nvPicPr>
          <p:cNvPr id="310" name="Google Shape;310;p31"/>
          <p:cNvPicPr preferRelativeResize="0"/>
          <p:nvPr/>
        </p:nvPicPr>
        <p:blipFill>
          <a:blip r:embed="rId4">
            <a:alphaModFix/>
          </a:blip>
          <a:stretch>
            <a:fillRect/>
          </a:stretch>
        </p:blipFill>
        <p:spPr>
          <a:xfrm>
            <a:off x="431025" y="4418659"/>
            <a:ext cx="11329950" cy="541875"/>
          </a:xfrm>
          <a:prstGeom prst="rect">
            <a:avLst/>
          </a:prstGeom>
          <a:noFill/>
          <a:ln>
            <a:noFill/>
          </a:ln>
        </p:spPr>
      </p:pic>
      <p:sp>
        <p:nvSpPr>
          <p:cNvPr id="311" name="Google Shape;311;p31"/>
          <p:cNvSpPr txBox="1"/>
          <p:nvPr/>
        </p:nvSpPr>
        <p:spPr>
          <a:xfrm>
            <a:off x="762000" y="6387675"/>
            <a:ext cx="3825300" cy="3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2"/>
                </a:solidFill>
                <a:latin typeface="Verdana"/>
                <a:ea typeface="Verdana"/>
                <a:cs typeface="Verdana"/>
                <a:sym typeface="Verdana"/>
              </a:rPr>
              <a:t>Images and text from Mini Mine Sweeper [5]</a:t>
            </a:r>
            <a:endParaRPr sz="1200">
              <a:solidFill>
                <a:schemeClr val="dk2"/>
              </a:solidFill>
              <a:latin typeface="Verdana"/>
              <a:ea typeface="Verdana"/>
              <a:cs typeface="Verdana"/>
              <a:sym typeface="Verdana"/>
            </a:endParaRPr>
          </a:p>
        </p:txBody>
      </p:sp>
      <p:pic>
        <p:nvPicPr>
          <p:cNvPr id="2" name="Picture 1"/>
          <p:cNvPicPr>
            <a:picLocks noChangeAspect="1"/>
          </p:cNvPicPr>
          <p:nvPr/>
        </p:nvPicPr>
        <p:blipFill>
          <a:blip r:embed="rId5"/>
          <a:stretch>
            <a:fillRect/>
          </a:stretch>
        </p:blipFill>
        <p:spPr>
          <a:xfrm>
            <a:off x="8351124" y="4549376"/>
            <a:ext cx="347502" cy="28044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609600" y="351367"/>
            <a:ext cx="10972800" cy="800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References</a:t>
            </a:r>
            <a:endParaRPr/>
          </a:p>
        </p:txBody>
      </p:sp>
      <p:sp>
        <p:nvSpPr>
          <p:cNvPr id="87" name="Google Shape;87;p14"/>
          <p:cNvSpPr txBox="1">
            <a:spLocks noGrp="1"/>
          </p:cNvSpPr>
          <p:nvPr>
            <p:ph type="body" idx="1"/>
          </p:nvPr>
        </p:nvSpPr>
        <p:spPr>
          <a:xfrm>
            <a:off x="609600" y="1524000"/>
            <a:ext cx="10972800" cy="4863664"/>
          </a:xfrm>
          <a:prstGeom prst="rect">
            <a:avLst/>
          </a:prstGeom>
        </p:spPr>
        <p:txBody>
          <a:bodyPr spcFirstLastPara="1" wrap="square" lIns="91425" tIns="45700" rIns="91425" bIns="45700" anchor="t" anchorCtr="0">
            <a:noAutofit/>
          </a:bodyPr>
          <a:lstStyle/>
          <a:p>
            <a:pPr marL="457200" lvl="0" indent="-457200" algn="l" rtl="0">
              <a:lnSpc>
                <a:spcPct val="115000"/>
              </a:lnSpc>
              <a:spcBef>
                <a:spcPts val="0"/>
              </a:spcBef>
              <a:spcAft>
                <a:spcPts val="0"/>
              </a:spcAft>
              <a:buNone/>
            </a:pPr>
            <a:r>
              <a:rPr lang="en-US" sz="1800" dirty="0"/>
              <a:t>[1]	</a:t>
            </a:r>
            <a:r>
              <a:rPr lang="en-US" sz="1800" dirty="0">
                <a:highlight>
                  <a:schemeClr val="lt1"/>
                </a:highlight>
              </a:rPr>
              <a:t>Russell, S., </a:t>
            </a:r>
            <a:r>
              <a:rPr lang="en-US" sz="1800" dirty="0" err="1">
                <a:highlight>
                  <a:schemeClr val="lt1"/>
                </a:highlight>
              </a:rPr>
              <a:t>Norvig</a:t>
            </a:r>
            <a:r>
              <a:rPr lang="en-US" sz="1800" dirty="0">
                <a:highlight>
                  <a:schemeClr val="lt1"/>
                </a:highlight>
              </a:rPr>
              <a:t>, P., &amp; Davis, E. (2010). </a:t>
            </a:r>
            <a:r>
              <a:rPr lang="en-US" sz="1800" i="1" dirty="0"/>
              <a:t>Artificial intelligence : a modern approach </a:t>
            </a:r>
            <a:r>
              <a:rPr lang="en-US" sz="1800" dirty="0">
                <a:highlight>
                  <a:schemeClr val="lt1"/>
                </a:highlight>
              </a:rPr>
              <a:t>(3rd ed.). Upper Saddle River, NJ: Prentice Hall.</a:t>
            </a:r>
            <a:endParaRPr sz="1800" dirty="0">
              <a:highlight>
                <a:srgbClr val="FFFFFF"/>
              </a:highlight>
            </a:endParaRPr>
          </a:p>
          <a:p>
            <a:pPr marL="0" lvl="0" indent="0" algn="l" rtl="0">
              <a:lnSpc>
                <a:spcPct val="115000"/>
              </a:lnSpc>
              <a:spcBef>
                <a:spcPts val="0"/>
              </a:spcBef>
              <a:spcAft>
                <a:spcPts val="0"/>
              </a:spcAft>
              <a:buNone/>
            </a:pPr>
            <a:r>
              <a:rPr lang="en-US" sz="1800" dirty="0">
                <a:highlight>
                  <a:srgbClr val="FFFFFF"/>
                </a:highlight>
              </a:rPr>
              <a:t>[</a:t>
            </a:r>
            <a:r>
              <a:rPr lang="en-US" sz="1800" dirty="0" smtClean="0">
                <a:highlight>
                  <a:srgbClr val="FFFFFF"/>
                </a:highlight>
              </a:rPr>
              <a:t>2] Becerra</a:t>
            </a:r>
            <a:r>
              <a:rPr lang="en-US" sz="1800" dirty="0">
                <a:highlight>
                  <a:srgbClr val="FFFFFF"/>
                </a:highlight>
              </a:rPr>
              <a:t>, D. (2019). </a:t>
            </a:r>
            <a:r>
              <a:rPr lang="en-US" sz="1800" i="1" dirty="0">
                <a:highlight>
                  <a:srgbClr val="FFFFFF"/>
                </a:highlight>
              </a:rPr>
              <a:t>Algorithmic approaches to playing Minesweeper</a:t>
            </a:r>
            <a:r>
              <a:rPr lang="en-US" sz="1800" dirty="0">
                <a:highlight>
                  <a:srgbClr val="FFFFFF"/>
                </a:highlight>
              </a:rPr>
              <a:t>. [online]</a:t>
            </a:r>
            <a:endParaRPr sz="1800" dirty="0">
              <a:highlight>
                <a:srgbClr val="FFFFFF"/>
              </a:highlight>
            </a:endParaRPr>
          </a:p>
          <a:p>
            <a:pPr marL="0" lvl="0" indent="457200" algn="l" rtl="0">
              <a:lnSpc>
                <a:spcPct val="115000"/>
              </a:lnSpc>
              <a:spcBef>
                <a:spcPts val="0"/>
              </a:spcBef>
              <a:spcAft>
                <a:spcPts val="0"/>
              </a:spcAft>
              <a:buNone/>
            </a:pPr>
            <a:r>
              <a:rPr lang="en-US" sz="1800" dirty="0">
                <a:highlight>
                  <a:srgbClr val="FFFFFF"/>
                </a:highlight>
              </a:rPr>
              <a:t>dash.harvard.edu. Available at:</a:t>
            </a:r>
            <a:endParaRPr sz="1800" dirty="0">
              <a:highlight>
                <a:srgbClr val="FFFFFF"/>
              </a:highlight>
            </a:endParaRPr>
          </a:p>
          <a:p>
            <a:pPr marL="457200" lvl="0" indent="0" algn="l" rtl="0">
              <a:lnSpc>
                <a:spcPct val="115000"/>
              </a:lnSpc>
              <a:spcBef>
                <a:spcPts val="0"/>
              </a:spcBef>
              <a:spcAft>
                <a:spcPts val="0"/>
              </a:spcAft>
              <a:buNone/>
            </a:pPr>
            <a:r>
              <a:rPr lang="en-US" sz="1800" dirty="0">
                <a:highlight>
                  <a:srgbClr val="FFFFFF"/>
                </a:highlight>
              </a:rPr>
              <a:t>https://dash.harvard.edu/bitstream/handle/1/14398552/BECERRA-SENIORTHESIS-2015.pdf?sequence=1 [Accessed 3 Feb. 2019].</a:t>
            </a:r>
            <a:endParaRPr sz="1800" dirty="0">
              <a:highlight>
                <a:srgbClr val="FFFFFF"/>
              </a:highlight>
            </a:endParaRPr>
          </a:p>
          <a:p>
            <a:pPr marL="457200" lvl="0" indent="-457200" algn="l" rtl="0">
              <a:lnSpc>
                <a:spcPct val="115000"/>
              </a:lnSpc>
              <a:spcBef>
                <a:spcPts val="0"/>
              </a:spcBef>
              <a:spcAft>
                <a:spcPts val="0"/>
              </a:spcAft>
              <a:buNone/>
            </a:pPr>
            <a:r>
              <a:rPr lang="en-US" sz="1800" dirty="0">
                <a:highlight>
                  <a:srgbClr val="FFFFFF"/>
                </a:highlight>
              </a:rPr>
              <a:t>[3] Richard Kaye. Minesweeper is NP-complete. The Mathematical Intelligencer, 22(2): 9–15, 2000.</a:t>
            </a:r>
            <a:endParaRPr sz="1800" dirty="0">
              <a:highlight>
                <a:srgbClr val="FFFFFF"/>
              </a:highlight>
            </a:endParaRPr>
          </a:p>
          <a:p>
            <a:pPr marL="457200" lvl="0" indent="-457200" algn="l" rtl="0">
              <a:lnSpc>
                <a:spcPct val="115000"/>
              </a:lnSpc>
              <a:spcBef>
                <a:spcPts val="0"/>
              </a:spcBef>
              <a:spcAft>
                <a:spcPts val="0"/>
              </a:spcAft>
              <a:buNone/>
            </a:pPr>
            <a:r>
              <a:rPr lang="en-US" sz="1800" dirty="0">
                <a:highlight>
                  <a:srgbClr val="FFFFFF"/>
                </a:highlight>
              </a:rPr>
              <a:t>[4] Allan Scott, Ulrike </a:t>
            </a:r>
            <a:r>
              <a:rPr lang="en-US" sz="1800" dirty="0" err="1">
                <a:highlight>
                  <a:srgbClr val="FFFFFF"/>
                </a:highlight>
              </a:rPr>
              <a:t>Stege</a:t>
            </a:r>
            <a:r>
              <a:rPr lang="en-US" sz="1800" dirty="0">
                <a:highlight>
                  <a:srgbClr val="FFFFFF"/>
                </a:highlight>
              </a:rPr>
              <a:t>, and Iris van </a:t>
            </a:r>
            <a:r>
              <a:rPr lang="en-US" sz="1800" dirty="0" err="1">
                <a:highlight>
                  <a:srgbClr val="FFFFFF"/>
                </a:highlight>
              </a:rPr>
              <a:t>Rooij</a:t>
            </a:r>
            <a:r>
              <a:rPr lang="en-US" sz="1800" dirty="0">
                <a:highlight>
                  <a:srgbClr val="FFFFFF"/>
                </a:highlight>
              </a:rPr>
              <a:t>. Minesweeper may not be NP-complete but is hard nonetheless. The Mathematical Intelligencer, 33(4):5–17, 2011.</a:t>
            </a:r>
            <a:endParaRPr sz="1800" dirty="0">
              <a:highlight>
                <a:srgbClr val="FFFFFF"/>
              </a:highlight>
            </a:endParaRPr>
          </a:p>
          <a:p>
            <a:pPr marL="0" lvl="0" indent="0" algn="l" rtl="0">
              <a:lnSpc>
                <a:spcPct val="115000"/>
              </a:lnSpc>
              <a:spcBef>
                <a:spcPts val="0"/>
              </a:spcBef>
              <a:spcAft>
                <a:spcPts val="0"/>
              </a:spcAft>
              <a:buNone/>
            </a:pPr>
            <a:r>
              <a:rPr lang="en-US" sz="1800" dirty="0">
                <a:highlight>
                  <a:srgbClr val="FFFFFF"/>
                </a:highlight>
              </a:rPr>
              <a:t>[</a:t>
            </a:r>
            <a:r>
              <a:rPr lang="en-US" sz="1800" dirty="0" smtClean="0">
                <a:highlight>
                  <a:srgbClr val="FFFFFF"/>
                </a:highlight>
              </a:rPr>
              <a:t>5] </a:t>
            </a:r>
            <a:r>
              <a:rPr lang="en-US" sz="1800" dirty="0" err="1" smtClean="0">
                <a:highlight>
                  <a:srgbClr val="FFFFFF"/>
                </a:highlight>
              </a:rPr>
              <a:t>Tomasi</a:t>
            </a:r>
            <a:r>
              <a:rPr lang="en-US" sz="1800" dirty="0">
                <a:highlight>
                  <a:srgbClr val="FFFFFF"/>
                </a:highlight>
              </a:rPr>
              <a:t>, C. (2006). </a:t>
            </a:r>
            <a:r>
              <a:rPr lang="en-US" sz="1800" i="1" dirty="0">
                <a:highlight>
                  <a:srgbClr val="FFFFFF"/>
                </a:highlight>
              </a:rPr>
              <a:t>Mini Mine Sweeper</a:t>
            </a:r>
            <a:r>
              <a:rPr lang="en-US" sz="1800" dirty="0">
                <a:highlight>
                  <a:srgbClr val="FFFFFF"/>
                </a:highlight>
              </a:rPr>
              <a:t>. [online] Www2.cs.duke.edu. Available at:</a:t>
            </a:r>
            <a:endParaRPr sz="1800" dirty="0">
              <a:highlight>
                <a:srgbClr val="FFFFFF"/>
              </a:highlight>
            </a:endParaRPr>
          </a:p>
          <a:p>
            <a:pPr marL="0" lvl="0" indent="457200" algn="l" rtl="0">
              <a:lnSpc>
                <a:spcPct val="115000"/>
              </a:lnSpc>
              <a:spcBef>
                <a:spcPts val="0"/>
              </a:spcBef>
              <a:spcAft>
                <a:spcPts val="0"/>
              </a:spcAft>
              <a:buNone/>
            </a:pPr>
            <a:r>
              <a:rPr lang="en-US" sz="1800" dirty="0">
                <a:highlight>
                  <a:srgbClr val="FFFFFF"/>
                </a:highlight>
              </a:rPr>
              <a:t>https://www2.cs.duke.edu/courses/spring06/cps102/notes/sweeper.pdf [Accessed </a:t>
            </a:r>
            <a:r>
              <a:rPr lang="en-US" sz="1800" dirty="0" smtClean="0">
                <a:highlight>
                  <a:srgbClr val="FFFFFF"/>
                </a:highlight>
              </a:rPr>
              <a:t>3           </a:t>
            </a:r>
          </a:p>
          <a:p>
            <a:pPr marL="0" lvl="0" indent="457200" algn="l" rtl="0">
              <a:lnSpc>
                <a:spcPct val="115000"/>
              </a:lnSpc>
              <a:spcBef>
                <a:spcPts val="0"/>
              </a:spcBef>
              <a:spcAft>
                <a:spcPts val="0"/>
              </a:spcAft>
              <a:buNone/>
            </a:pPr>
            <a:r>
              <a:rPr lang="en-US" sz="1800" dirty="0" smtClean="0">
                <a:highlight>
                  <a:srgbClr val="FFFFFF"/>
                </a:highlight>
              </a:rPr>
              <a:t>Feb</a:t>
            </a:r>
            <a:r>
              <a:rPr lang="en-US" sz="1800" dirty="0">
                <a:highlight>
                  <a:srgbClr val="FFFFFF"/>
                </a:highlight>
              </a:rPr>
              <a:t>. 2019].</a:t>
            </a:r>
            <a:endParaRPr sz="1800" dirty="0"/>
          </a:p>
          <a:p>
            <a:pPr marL="0" lvl="0" indent="0" algn="l" rtl="0">
              <a:lnSpc>
                <a:spcPct val="115000"/>
              </a:lnSpc>
              <a:spcBef>
                <a:spcPts val="0"/>
              </a:spcBef>
              <a:spcAft>
                <a:spcPts val="0"/>
              </a:spcAft>
              <a:buNone/>
            </a:pPr>
            <a:r>
              <a:rPr lang="en-US" sz="1800" dirty="0">
                <a:highlight>
                  <a:srgbClr val="FFFFFF"/>
                </a:highlight>
              </a:rPr>
              <a:t>[</a:t>
            </a:r>
            <a:r>
              <a:rPr lang="en-US" sz="1800" dirty="0" smtClean="0">
                <a:highlight>
                  <a:srgbClr val="FFFFFF"/>
                </a:highlight>
              </a:rPr>
              <a:t>6] </a:t>
            </a:r>
            <a:r>
              <a:rPr lang="en-US" sz="1800" dirty="0" err="1" smtClean="0">
                <a:highlight>
                  <a:srgbClr val="FFFFFF"/>
                </a:highlight>
              </a:rPr>
              <a:t>Roos</a:t>
            </a:r>
            <a:r>
              <a:rPr lang="en-US" sz="1800" dirty="0">
                <a:highlight>
                  <a:srgbClr val="FFFFFF"/>
                </a:highlight>
              </a:rPr>
              <a:t>, D. (2013). </a:t>
            </a:r>
            <a:r>
              <a:rPr lang="en-US" sz="1800" i="1" dirty="0" err="1">
                <a:highlight>
                  <a:srgbClr val="FFFFFF"/>
                </a:highlight>
              </a:rPr>
              <a:t>Minesweepr</a:t>
            </a:r>
            <a:r>
              <a:rPr lang="en-US" sz="1800" dirty="0">
                <a:highlight>
                  <a:srgbClr val="FFFFFF"/>
                </a:highlight>
              </a:rPr>
              <a:t>. [online] Mrgris.com. Available at:</a:t>
            </a:r>
            <a:endParaRPr sz="1800" dirty="0">
              <a:highlight>
                <a:srgbClr val="FFFFFF"/>
              </a:highlight>
            </a:endParaRPr>
          </a:p>
          <a:p>
            <a:pPr marL="0" lvl="0" indent="457200" algn="l" rtl="0">
              <a:lnSpc>
                <a:spcPct val="115000"/>
              </a:lnSpc>
              <a:spcBef>
                <a:spcPts val="0"/>
              </a:spcBef>
              <a:spcAft>
                <a:spcPts val="0"/>
              </a:spcAft>
              <a:buNone/>
            </a:pPr>
            <a:r>
              <a:rPr lang="en-US" sz="1800" dirty="0">
                <a:highlight>
                  <a:srgbClr val="FFFFFF"/>
                </a:highlight>
              </a:rPr>
              <a:t>https://mrgris.com/projects/minesweepr/ [Accessed 3 Feb. 2019].</a:t>
            </a:r>
            <a:endParaRPr sz="1800" dirty="0"/>
          </a:p>
          <a:p>
            <a:pPr marL="0" lvl="0" indent="0" algn="l" rtl="0">
              <a:lnSpc>
                <a:spcPct val="115000"/>
              </a:lnSpc>
              <a:spcBef>
                <a:spcPts val="0"/>
              </a:spcBef>
              <a:spcAft>
                <a:spcPts val="0"/>
              </a:spcAft>
              <a:buNone/>
            </a:pPr>
            <a:endParaRPr sz="1800" dirty="0">
              <a:solidFill>
                <a:srgbClr val="000000"/>
              </a:solidFill>
            </a:endParaRPr>
          </a:p>
          <a:p>
            <a:pPr marL="0" lvl="0" indent="0" algn="l" rtl="0">
              <a:spcBef>
                <a:spcPts val="1200"/>
              </a:spcBef>
              <a:spcAft>
                <a:spcPts val="0"/>
              </a:spcAft>
              <a:buNone/>
            </a:pPr>
            <a:endParaRPr sz="1800" dirty="0"/>
          </a:p>
        </p:txBody>
      </p:sp>
      <p:sp>
        <p:nvSpPr>
          <p:cNvPr id="88" name="Google Shape;88;p14"/>
          <p:cNvSpPr txBox="1">
            <a:spLocks noGrp="1"/>
          </p:cNvSpPr>
          <p:nvPr>
            <p:ph type="sldNum" idx="12"/>
          </p:nvPr>
        </p:nvSpPr>
        <p:spPr>
          <a:xfrm>
            <a:off x="1" y="6387664"/>
            <a:ext cx="609600" cy="3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32"/>
          <p:cNvPicPr preferRelativeResize="0"/>
          <p:nvPr/>
        </p:nvPicPr>
        <p:blipFill>
          <a:blip r:embed="rId3">
            <a:alphaModFix/>
          </a:blip>
          <a:stretch>
            <a:fillRect/>
          </a:stretch>
        </p:blipFill>
        <p:spPr>
          <a:xfrm>
            <a:off x="8484587" y="1749802"/>
            <a:ext cx="2221334" cy="4196580"/>
          </a:xfrm>
          <a:prstGeom prst="rect">
            <a:avLst/>
          </a:prstGeom>
          <a:noFill/>
          <a:ln>
            <a:noFill/>
          </a:ln>
        </p:spPr>
      </p:pic>
      <p:sp>
        <p:nvSpPr>
          <p:cNvPr id="318" name="Google Shape;318;p32"/>
          <p:cNvSpPr txBox="1">
            <a:spLocks noGrp="1"/>
          </p:cNvSpPr>
          <p:nvPr>
            <p:ph type="title"/>
          </p:nvPr>
        </p:nvSpPr>
        <p:spPr>
          <a:xfrm>
            <a:off x="609600" y="351367"/>
            <a:ext cx="10972800" cy="800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Implementation of Minesweeper</a:t>
            </a:r>
            <a:endParaRPr/>
          </a:p>
        </p:txBody>
      </p:sp>
      <p:sp>
        <p:nvSpPr>
          <p:cNvPr id="319" name="Google Shape;319;p32"/>
          <p:cNvSpPr txBox="1">
            <a:spLocks noGrp="1"/>
          </p:cNvSpPr>
          <p:nvPr>
            <p:ph type="body" idx="1"/>
          </p:nvPr>
        </p:nvSpPr>
        <p:spPr>
          <a:xfrm>
            <a:off x="609600" y="1524000"/>
            <a:ext cx="7238400" cy="46482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r>
              <a:rPr lang="en-US" sz="1800">
                <a:solidFill>
                  <a:srgbClr val="24292E"/>
                </a:solidFill>
                <a:highlight>
                  <a:srgbClr val="FFFFFF"/>
                </a:highlight>
              </a:rPr>
              <a:t>Each rule represents information gleaned from the uncovered cells of the board. A single </a:t>
            </a:r>
            <a:r>
              <a:rPr lang="en-US" sz="1800">
                <a:solidFill>
                  <a:srgbClr val="24292E"/>
                </a:solidFill>
              </a:rPr>
              <a:t>Rule</a:t>
            </a:r>
            <a:r>
              <a:rPr lang="en-US" sz="1800">
                <a:solidFill>
                  <a:srgbClr val="24292E"/>
                </a:solidFill>
                <a:highlight>
                  <a:srgbClr val="FFFFFF"/>
                </a:highlight>
              </a:rPr>
              <a:t> consists of a set of cells, along with how many mines are to be found among that set. So for a given uncovered cell (say we uncovered a 3), we'd generate: </a:t>
            </a:r>
            <a:endParaRPr sz="1800">
              <a:solidFill>
                <a:srgbClr val="24292E"/>
              </a:solidFill>
              <a:highlight>
                <a:srgbClr val="FFFFFF"/>
              </a:highlight>
            </a:endParaRPr>
          </a:p>
          <a:p>
            <a:pPr marL="0" lvl="0" indent="0" algn="l" rtl="0">
              <a:spcBef>
                <a:spcPts val="1200"/>
              </a:spcBef>
              <a:spcAft>
                <a:spcPts val="0"/>
              </a:spcAft>
              <a:buNone/>
            </a:pPr>
            <a:r>
              <a:rPr lang="en-US" sz="1800" b="1">
                <a:solidFill>
                  <a:srgbClr val="24292E"/>
                </a:solidFill>
              </a:rPr>
              <a:t>Rule(3, [set of cells adjacent to the uncovered cell])</a:t>
            </a:r>
            <a:r>
              <a:rPr lang="en-US" sz="1800" b="1">
                <a:solidFill>
                  <a:srgbClr val="24292E"/>
                </a:solidFill>
                <a:highlight>
                  <a:srgbClr val="FFFFFF"/>
                </a:highlight>
              </a:rPr>
              <a:t>.</a:t>
            </a:r>
            <a:endParaRPr sz="1800" b="1">
              <a:solidFill>
                <a:srgbClr val="24292E"/>
              </a:solidFill>
              <a:highlight>
                <a:srgbClr val="FFFFFF"/>
              </a:highlight>
            </a:endParaRPr>
          </a:p>
          <a:p>
            <a:pPr marL="0" lvl="0" indent="0" algn="l" rtl="0">
              <a:spcBef>
                <a:spcPts val="1200"/>
              </a:spcBef>
              <a:spcAft>
                <a:spcPts val="0"/>
              </a:spcAft>
              <a:buNone/>
            </a:pPr>
            <a:endParaRPr sz="1800" b="1">
              <a:solidFill>
                <a:srgbClr val="24292E"/>
              </a:solidFill>
              <a:highlight>
                <a:srgbClr val="FFFFFF"/>
              </a:highlight>
              <a:latin typeface="Arial"/>
              <a:ea typeface="Arial"/>
              <a:cs typeface="Arial"/>
              <a:sym typeface="Arial"/>
            </a:endParaRPr>
          </a:p>
          <a:p>
            <a:pPr marL="0" lvl="0" indent="0" algn="l" rtl="0">
              <a:spcBef>
                <a:spcPts val="1200"/>
              </a:spcBef>
              <a:spcAft>
                <a:spcPts val="0"/>
              </a:spcAft>
              <a:buNone/>
            </a:pPr>
            <a:endParaRPr sz="1800" b="1">
              <a:solidFill>
                <a:srgbClr val="24292E"/>
              </a:solidFill>
              <a:highlight>
                <a:srgbClr val="FFFFFF"/>
              </a:highlight>
              <a:latin typeface="Arial"/>
              <a:ea typeface="Arial"/>
              <a:cs typeface="Arial"/>
              <a:sym typeface="Arial"/>
            </a:endParaRPr>
          </a:p>
        </p:txBody>
      </p:sp>
      <p:sp>
        <p:nvSpPr>
          <p:cNvPr id="320" name="Google Shape;320;p32"/>
          <p:cNvSpPr txBox="1">
            <a:spLocks noGrp="1"/>
          </p:cNvSpPr>
          <p:nvPr>
            <p:ph type="sldNum" idx="12"/>
          </p:nvPr>
        </p:nvSpPr>
        <p:spPr>
          <a:xfrm>
            <a:off x="1" y="6387664"/>
            <a:ext cx="609600" cy="3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20</a:t>
            </a:fld>
            <a:endParaRPr/>
          </a:p>
        </p:txBody>
      </p:sp>
      <p:sp>
        <p:nvSpPr>
          <p:cNvPr id="321" name="Google Shape;321;p32"/>
          <p:cNvSpPr/>
          <p:nvPr/>
        </p:nvSpPr>
        <p:spPr>
          <a:xfrm>
            <a:off x="8420450" y="1632300"/>
            <a:ext cx="2349600" cy="44316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2"/>
          <p:cNvSpPr txBox="1"/>
          <p:nvPr/>
        </p:nvSpPr>
        <p:spPr>
          <a:xfrm>
            <a:off x="8557400" y="1749800"/>
            <a:ext cx="2075700" cy="37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Verdana"/>
                <a:ea typeface="Verdana"/>
                <a:cs typeface="Verdana"/>
                <a:sym typeface="Verdana"/>
              </a:rPr>
              <a:t>Board</a:t>
            </a:r>
            <a:endParaRPr sz="1800" b="1">
              <a:latin typeface="Verdana"/>
              <a:ea typeface="Verdana"/>
              <a:cs typeface="Verdana"/>
              <a:sym typeface="Verdana"/>
            </a:endParaRPr>
          </a:p>
        </p:txBody>
      </p:sp>
      <p:sp>
        <p:nvSpPr>
          <p:cNvPr id="323" name="Google Shape;323;p32"/>
          <p:cNvSpPr txBox="1"/>
          <p:nvPr/>
        </p:nvSpPr>
        <p:spPr>
          <a:xfrm>
            <a:off x="609600" y="6387675"/>
            <a:ext cx="3485100" cy="3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2"/>
                </a:solidFill>
                <a:latin typeface="Verdana"/>
                <a:ea typeface="Verdana"/>
                <a:cs typeface="Verdana"/>
                <a:sym typeface="Verdana"/>
              </a:rPr>
              <a:t>Image and text from minesweepr [6]</a:t>
            </a:r>
            <a:endParaRPr sz="1200">
              <a:solidFill>
                <a:schemeClr val="dk2"/>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3"/>
          <p:cNvSpPr/>
          <p:nvPr/>
        </p:nvSpPr>
        <p:spPr>
          <a:xfrm>
            <a:off x="7859875" y="1407375"/>
            <a:ext cx="2659800" cy="46872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3"/>
          <p:cNvSpPr/>
          <p:nvPr/>
        </p:nvSpPr>
        <p:spPr>
          <a:xfrm>
            <a:off x="298175" y="1331175"/>
            <a:ext cx="6987900" cy="35427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3"/>
          <p:cNvSpPr txBox="1">
            <a:spLocks noGrp="1"/>
          </p:cNvSpPr>
          <p:nvPr>
            <p:ph type="title"/>
          </p:nvPr>
        </p:nvSpPr>
        <p:spPr>
          <a:xfrm>
            <a:off x="609600" y="351367"/>
            <a:ext cx="10972800" cy="800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Implementation of Minesweeper</a:t>
            </a:r>
            <a:endParaRPr/>
          </a:p>
        </p:txBody>
      </p:sp>
      <p:sp>
        <p:nvSpPr>
          <p:cNvPr id="332" name="Google Shape;332;p33"/>
          <p:cNvSpPr txBox="1">
            <a:spLocks noGrp="1"/>
          </p:cNvSpPr>
          <p:nvPr>
            <p:ph type="sldNum" idx="12"/>
          </p:nvPr>
        </p:nvSpPr>
        <p:spPr>
          <a:xfrm>
            <a:off x="1" y="6387664"/>
            <a:ext cx="609600" cy="3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21</a:t>
            </a:fld>
            <a:endParaRPr/>
          </a:p>
        </p:txBody>
      </p:sp>
      <p:pic>
        <p:nvPicPr>
          <p:cNvPr id="333" name="Google Shape;333;p33"/>
          <p:cNvPicPr preferRelativeResize="0"/>
          <p:nvPr/>
        </p:nvPicPr>
        <p:blipFill>
          <a:blip r:embed="rId3">
            <a:alphaModFix/>
          </a:blip>
          <a:stretch>
            <a:fillRect/>
          </a:stretch>
        </p:blipFill>
        <p:spPr>
          <a:xfrm>
            <a:off x="7910900" y="1524000"/>
            <a:ext cx="2514600" cy="4438650"/>
          </a:xfrm>
          <a:prstGeom prst="rect">
            <a:avLst/>
          </a:prstGeom>
          <a:noFill/>
          <a:ln>
            <a:noFill/>
          </a:ln>
        </p:spPr>
      </p:pic>
      <p:sp>
        <p:nvSpPr>
          <p:cNvPr id="334" name="Google Shape;334;p33"/>
          <p:cNvSpPr txBox="1"/>
          <p:nvPr/>
        </p:nvSpPr>
        <p:spPr>
          <a:xfrm>
            <a:off x="8481025" y="5617600"/>
            <a:ext cx="1479000" cy="3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a:solidFill>
                  <a:srgbClr val="24292E"/>
                </a:solidFill>
                <a:highlight>
                  <a:srgbClr val="FFFFFF"/>
                </a:highlight>
              </a:rPr>
              <a:t>10x10, 10 mines</a:t>
            </a:r>
            <a:endParaRPr b="1"/>
          </a:p>
        </p:txBody>
      </p:sp>
      <p:sp>
        <p:nvSpPr>
          <p:cNvPr id="335" name="Google Shape;335;p33"/>
          <p:cNvSpPr txBox="1"/>
          <p:nvPr/>
        </p:nvSpPr>
        <p:spPr>
          <a:xfrm>
            <a:off x="723900" y="1600200"/>
            <a:ext cx="6987900" cy="205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b="1">
                <a:solidFill>
                  <a:srgbClr val="1B1F22"/>
                </a:solidFill>
                <a:latin typeface="Courier New"/>
                <a:ea typeface="Courier New"/>
                <a:cs typeface="Courier New"/>
                <a:sym typeface="Courier New"/>
              </a:rPr>
              <a:t>minesweeper</a:t>
            </a:r>
            <a:r>
              <a:rPr lang="en-US" sz="1800">
                <a:solidFill>
                  <a:srgbClr val="1B1F22"/>
                </a:solidFill>
                <a:latin typeface="Courier New"/>
                <a:ea typeface="Courier New"/>
                <a:cs typeface="Courier New"/>
                <a:sym typeface="Courier New"/>
              </a:rPr>
              <a:t>.solve([</a:t>
            </a:r>
            <a:endParaRPr sz="1800">
              <a:solidFill>
                <a:srgbClr val="1B1F22"/>
              </a:solidFill>
              <a:latin typeface="Courier New"/>
              <a:ea typeface="Courier New"/>
              <a:cs typeface="Courier New"/>
              <a:sym typeface="Courier New"/>
            </a:endParaRPr>
          </a:p>
          <a:p>
            <a:pPr marL="0" lvl="0" indent="965200" algn="l" rtl="0">
              <a:lnSpc>
                <a:spcPct val="115000"/>
              </a:lnSpc>
              <a:spcBef>
                <a:spcPts val="0"/>
              </a:spcBef>
              <a:spcAft>
                <a:spcPts val="0"/>
              </a:spcAft>
              <a:buNone/>
            </a:pPr>
            <a:r>
              <a:rPr lang="en-US" sz="1800">
                <a:solidFill>
                  <a:srgbClr val="1B1F22"/>
                </a:solidFill>
                <a:latin typeface="Courier New"/>
                <a:ea typeface="Courier New"/>
                <a:cs typeface="Courier New"/>
                <a:sym typeface="Courier New"/>
              </a:rPr>
              <a:t>    Rule(1, ['A', 'B']),</a:t>
            </a:r>
            <a:endParaRPr sz="1800">
              <a:solidFill>
                <a:srgbClr val="1B1F22"/>
              </a:solidFill>
              <a:latin typeface="Courier New"/>
              <a:ea typeface="Courier New"/>
              <a:cs typeface="Courier New"/>
              <a:sym typeface="Courier New"/>
            </a:endParaRPr>
          </a:p>
          <a:p>
            <a:pPr marL="0" lvl="0" indent="965200" algn="l" rtl="0">
              <a:lnSpc>
                <a:spcPct val="115000"/>
              </a:lnSpc>
              <a:spcBef>
                <a:spcPts val="0"/>
              </a:spcBef>
              <a:spcAft>
                <a:spcPts val="0"/>
              </a:spcAft>
              <a:buNone/>
            </a:pPr>
            <a:r>
              <a:rPr lang="en-US" sz="1800">
                <a:solidFill>
                  <a:srgbClr val="1B1F22"/>
                </a:solidFill>
                <a:latin typeface="Courier New"/>
                <a:ea typeface="Courier New"/>
                <a:cs typeface="Courier New"/>
                <a:sym typeface="Courier New"/>
              </a:rPr>
              <a:t>    Rule(2, ['A', 'B', 'C']),</a:t>
            </a:r>
            <a:endParaRPr sz="1800">
              <a:solidFill>
                <a:srgbClr val="1B1F22"/>
              </a:solidFill>
              <a:latin typeface="Courier New"/>
              <a:ea typeface="Courier New"/>
              <a:cs typeface="Courier New"/>
              <a:sym typeface="Courier New"/>
            </a:endParaRPr>
          </a:p>
          <a:p>
            <a:pPr marL="0" lvl="0" indent="965200" algn="l" rtl="0">
              <a:lnSpc>
                <a:spcPct val="115000"/>
              </a:lnSpc>
              <a:spcBef>
                <a:spcPts val="0"/>
              </a:spcBef>
              <a:spcAft>
                <a:spcPts val="0"/>
              </a:spcAft>
              <a:buNone/>
            </a:pPr>
            <a:r>
              <a:rPr lang="en-US" sz="1800">
                <a:solidFill>
                  <a:srgbClr val="1B1F22"/>
                </a:solidFill>
                <a:latin typeface="Courier New"/>
                <a:ea typeface="Courier New"/>
                <a:cs typeface="Courier New"/>
                <a:sym typeface="Courier New"/>
              </a:rPr>
              <a:t>    Rule(3, ['B', 'C', 'D']),</a:t>
            </a:r>
            <a:endParaRPr sz="1800">
              <a:solidFill>
                <a:srgbClr val="1B1F22"/>
              </a:solidFill>
              <a:latin typeface="Courier New"/>
              <a:ea typeface="Courier New"/>
              <a:cs typeface="Courier New"/>
              <a:sym typeface="Courier New"/>
            </a:endParaRPr>
          </a:p>
          <a:p>
            <a:pPr marL="0" lvl="0" indent="965200" algn="l" rtl="0">
              <a:lnSpc>
                <a:spcPct val="115000"/>
              </a:lnSpc>
              <a:spcBef>
                <a:spcPts val="0"/>
              </a:spcBef>
              <a:spcAft>
                <a:spcPts val="0"/>
              </a:spcAft>
              <a:buNone/>
            </a:pPr>
            <a:r>
              <a:rPr lang="en-US" sz="1800">
                <a:solidFill>
                  <a:srgbClr val="1B1F22"/>
                </a:solidFill>
                <a:latin typeface="Courier New"/>
                <a:ea typeface="Courier New"/>
                <a:cs typeface="Courier New"/>
                <a:sym typeface="Courier New"/>
              </a:rPr>
              <a:t>    Rule(2, ['C', 'D', 'E']),</a:t>
            </a:r>
            <a:endParaRPr sz="1800">
              <a:solidFill>
                <a:srgbClr val="1B1F22"/>
              </a:solidFill>
              <a:latin typeface="Courier New"/>
              <a:ea typeface="Courier New"/>
              <a:cs typeface="Courier New"/>
              <a:sym typeface="Courier New"/>
            </a:endParaRPr>
          </a:p>
          <a:p>
            <a:pPr marL="0" lvl="0" indent="965200" algn="l" rtl="0">
              <a:lnSpc>
                <a:spcPct val="115000"/>
              </a:lnSpc>
              <a:spcBef>
                <a:spcPts val="0"/>
              </a:spcBef>
              <a:spcAft>
                <a:spcPts val="0"/>
              </a:spcAft>
              <a:buNone/>
            </a:pPr>
            <a:r>
              <a:rPr lang="en-US" sz="1800">
                <a:solidFill>
                  <a:srgbClr val="1B1F22"/>
                </a:solidFill>
                <a:latin typeface="Courier New"/>
                <a:ea typeface="Courier New"/>
                <a:cs typeface="Courier New"/>
                <a:sym typeface="Courier New"/>
              </a:rPr>
              <a:t>    Rule(2, ['D', 'E', 'F', 'G', 'H']),</a:t>
            </a:r>
            <a:endParaRPr sz="1800">
              <a:solidFill>
                <a:srgbClr val="1B1F22"/>
              </a:solidFill>
              <a:latin typeface="Courier New"/>
              <a:ea typeface="Courier New"/>
              <a:cs typeface="Courier New"/>
              <a:sym typeface="Courier New"/>
            </a:endParaRPr>
          </a:p>
          <a:p>
            <a:pPr marL="0" lvl="0" indent="965200" algn="l" rtl="0">
              <a:lnSpc>
                <a:spcPct val="115000"/>
              </a:lnSpc>
              <a:spcBef>
                <a:spcPts val="0"/>
              </a:spcBef>
              <a:spcAft>
                <a:spcPts val="0"/>
              </a:spcAft>
              <a:buNone/>
            </a:pPr>
            <a:r>
              <a:rPr lang="en-US" sz="1800">
                <a:solidFill>
                  <a:srgbClr val="1B1F22"/>
                </a:solidFill>
                <a:latin typeface="Courier New"/>
                <a:ea typeface="Courier New"/>
                <a:cs typeface="Courier New"/>
                <a:sym typeface="Courier New"/>
              </a:rPr>
              <a:t>    Rule(1, ['G', 'H', 'I']),</a:t>
            </a:r>
            <a:endParaRPr sz="1800">
              <a:solidFill>
                <a:srgbClr val="1B1F22"/>
              </a:solidFill>
              <a:latin typeface="Courier New"/>
              <a:ea typeface="Courier New"/>
              <a:cs typeface="Courier New"/>
              <a:sym typeface="Courier New"/>
            </a:endParaRPr>
          </a:p>
          <a:p>
            <a:pPr marL="0" lvl="0" indent="965200" algn="l" rtl="0">
              <a:lnSpc>
                <a:spcPct val="115000"/>
              </a:lnSpc>
              <a:spcBef>
                <a:spcPts val="0"/>
              </a:spcBef>
              <a:spcAft>
                <a:spcPts val="0"/>
              </a:spcAft>
              <a:buNone/>
            </a:pPr>
            <a:r>
              <a:rPr lang="en-US" sz="1800">
                <a:solidFill>
                  <a:srgbClr val="1B1F22"/>
                </a:solidFill>
                <a:latin typeface="Courier New"/>
                <a:ea typeface="Courier New"/>
                <a:cs typeface="Courier New"/>
                <a:sym typeface="Courier New"/>
              </a:rPr>
              <a:t>    Rule(1, ['H', 'I']),</a:t>
            </a:r>
            <a:endParaRPr sz="1800">
              <a:solidFill>
                <a:srgbClr val="1B1F22"/>
              </a:solidFill>
              <a:latin typeface="Courier New"/>
              <a:ea typeface="Courier New"/>
              <a:cs typeface="Courier New"/>
              <a:sym typeface="Courier New"/>
            </a:endParaRPr>
          </a:p>
          <a:p>
            <a:pPr marL="0" lvl="0" indent="965200" algn="l" rtl="0">
              <a:lnSpc>
                <a:spcPct val="115000"/>
              </a:lnSpc>
              <a:spcBef>
                <a:spcPts val="0"/>
              </a:spcBef>
              <a:spcAft>
                <a:spcPts val="0"/>
              </a:spcAft>
              <a:buNone/>
            </a:pPr>
            <a:r>
              <a:rPr lang="en-US" sz="1800">
                <a:solidFill>
                  <a:srgbClr val="1B1F22"/>
                </a:solidFill>
                <a:latin typeface="Courier New"/>
                <a:ea typeface="Courier New"/>
                <a:cs typeface="Courier New"/>
                <a:sym typeface="Courier New"/>
              </a:rPr>
              <a:t>], MineCount(total_cells=85, total_mines=10))</a:t>
            </a:r>
            <a:endParaRPr sz="1800">
              <a:solidFill>
                <a:srgbClr val="1B1F22"/>
              </a:solidFill>
              <a:latin typeface="Courier New"/>
              <a:ea typeface="Courier New"/>
              <a:cs typeface="Courier New"/>
              <a:sym typeface="Courier New"/>
            </a:endParaRPr>
          </a:p>
        </p:txBody>
      </p:sp>
      <p:sp>
        <p:nvSpPr>
          <p:cNvPr id="336" name="Google Shape;336;p33"/>
          <p:cNvSpPr txBox="1"/>
          <p:nvPr/>
        </p:nvSpPr>
        <p:spPr>
          <a:xfrm>
            <a:off x="723900" y="5195125"/>
            <a:ext cx="6987900" cy="1396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a:solidFill>
                  <a:srgbClr val="1B1F22"/>
                </a:solidFill>
                <a:latin typeface="Courier New"/>
                <a:ea typeface="Courier New"/>
                <a:cs typeface="Courier New"/>
                <a:sym typeface="Courier New"/>
              </a:rPr>
              <a:t>{'A': 0.0, 'B': 1.0, 'C': 1.0, 'D': 1.0, 'E': 0.0, 'F': 0.0779, 'G': 0.0, 'H': 0.9221, 'I': 0.0779, None: 0.0779}</a:t>
            </a:r>
            <a:endParaRPr sz="1800">
              <a:solidFill>
                <a:srgbClr val="1B1F22"/>
              </a:solidFill>
              <a:latin typeface="Courier New"/>
              <a:ea typeface="Courier New"/>
              <a:cs typeface="Courier New"/>
              <a:sym typeface="Courier New"/>
            </a:endParaRPr>
          </a:p>
        </p:txBody>
      </p:sp>
      <p:sp>
        <p:nvSpPr>
          <p:cNvPr id="337" name="Google Shape;337;p33"/>
          <p:cNvSpPr txBox="1"/>
          <p:nvPr/>
        </p:nvSpPr>
        <p:spPr>
          <a:xfrm>
            <a:off x="300800" y="1250700"/>
            <a:ext cx="2349600" cy="3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Verdana"/>
                <a:ea typeface="Verdana"/>
                <a:cs typeface="Verdana"/>
                <a:sym typeface="Verdana"/>
              </a:rPr>
              <a:t>Function</a:t>
            </a:r>
            <a:endParaRPr sz="1800" b="1">
              <a:latin typeface="Verdana"/>
              <a:ea typeface="Verdana"/>
              <a:cs typeface="Verdana"/>
              <a:sym typeface="Verdana"/>
            </a:endParaRPr>
          </a:p>
        </p:txBody>
      </p:sp>
      <p:sp>
        <p:nvSpPr>
          <p:cNvPr id="338" name="Google Shape;338;p33"/>
          <p:cNvSpPr txBox="1"/>
          <p:nvPr/>
        </p:nvSpPr>
        <p:spPr>
          <a:xfrm>
            <a:off x="300800" y="4873825"/>
            <a:ext cx="2349600" cy="3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Verdana"/>
                <a:ea typeface="Verdana"/>
                <a:cs typeface="Verdana"/>
                <a:sym typeface="Verdana"/>
              </a:rPr>
              <a:t>Returns</a:t>
            </a:r>
            <a:endParaRPr sz="1800" b="1">
              <a:latin typeface="Verdana"/>
              <a:ea typeface="Verdana"/>
              <a:cs typeface="Verdana"/>
              <a:sym typeface="Verdana"/>
            </a:endParaRPr>
          </a:p>
        </p:txBody>
      </p:sp>
      <p:sp>
        <p:nvSpPr>
          <p:cNvPr id="339" name="Google Shape;339;p33"/>
          <p:cNvSpPr/>
          <p:nvPr/>
        </p:nvSpPr>
        <p:spPr>
          <a:xfrm>
            <a:off x="298175" y="4980825"/>
            <a:ext cx="6987900" cy="15006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3"/>
          <p:cNvSpPr txBox="1"/>
          <p:nvPr/>
        </p:nvSpPr>
        <p:spPr>
          <a:xfrm>
            <a:off x="7859875" y="1407375"/>
            <a:ext cx="2349600" cy="3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Verdana"/>
                <a:ea typeface="Verdana"/>
                <a:cs typeface="Verdana"/>
                <a:sym typeface="Verdana"/>
              </a:rPr>
              <a:t>Board</a:t>
            </a:r>
            <a:endParaRPr sz="1800" b="1">
              <a:latin typeface="Verdana"/>
              <a:ea typeface="Verdana"/>
              <a:cs typeface="Verdana"/>
              <a:sym typeface="Verdana"/>
            </a:endParaRPr>
          </a:p>
        </p:txBody>
      </p:sp>
      <p:sp>
        <p:nvSpPr>
          <p:cNvPr id="341" name="Google Shape;341;p33"/>
          <p:cNvSpPr txBox="1"/>
          <p:nvPr/>
        </p:nvSpPr>
        <p:spPr>
          <a:xfrm>
            <a:off x="106400" y="6490250"/>
            <a:ext cx="3485100" cy="39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chemeClr val="dk2"/>
                </a:solidFill>
                <a:latin typeface="Verdana"/>
                <a:ea typeface="Verdana"/>
                <a:cs typeface="Verdana"/>
                <a:sym typeface="Verdana"/>
              </a:rPr>
              <a:t>Image and text from minesweepr [6]</a:t>
            </a:r>
            <a:endParaRPr sz="1200">
              <a:solidFill>
                <a:schemeClr val="dk2"/>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4"/>
          <p:cNvSpPr txBox="1">
            <a:spLocks noGrp="1"/>
          </p:cNvSpPr>
          <p:nvPr>
            <p:ph type="title"/>
          </p:nvPr>
        </p:nvSpPr>
        <p:spPr>
          <a:xfrm>
            <a:off x="609600" y="351367"/>
            <a:ext cx="10972800" cy="800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Live Demo</a:t>
            </a:r>
            <a:endParaRPr/>
          </a:p>
        </p:txBody>
      </p:sp>
      <p:sp>
        <p:nvSpPr>
          <p:cNvPr id="348" name="Google Shape;348;p34"/>
          <p:cNvSpPr txBox="1">
            <a:spLocks noGrp="1"/>
          </p:cNvSpPr>
          <p:nvPr>
            <p:ph type="body" idx="1"/>
          </p:nvPr>
        </p:nvSpPr>
        <p:spPr>
          <a:xfrm>
            <a:off x="609600" y="1524000"/>
            <a:ext cx="10972800" cy="46482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r>
              <a:rPr lang="en-US" u="sng">
                <a:solidFill>
                  <a:schemeClr val="hlink"/>
                </a:solidFill>
                <a:hlinkClick r:id="rId3"/>
              </a:rPr>
              <a:t>https://mrgris.com/projects/minesweepr/demo/player/</a:t>
            </a:r>
            <a:endParaRPr/>
          </a:p>
          <a:p>
            <a:pPr marL="0" lvl="0" indent="0" algn="l" rtl="0">
              <a:spcBef>
                <a:spcPts val="1200"/>
              </a:spcBef>
              <a:spcAft>
                <a:spcPts val="0"/>
              </a:spcAft>
              <a:buNone/>
            </a:pPr>
            <a:endParaRPr/>
          </a:p>
        </p:txBody>
      </p:sp>
      <p:sp>
        <p:nvSpPr>
          <p:cNvPr id="349" name="Google Shape;349;p34"/>
          <p:cNvSpPr txBox="1">
            <a:spLocks noGrp="1"/>
          </p:cNvSpPr>
          <p:nvPr>
            <p:ph type="sldNum" idx="12"/>
          </p:nvPr>
        </p:nvSpPr>
        <p:spPr>
          <a:xfrm>
            <a:off x="1" y="6387664"/>
            <a:ext cx="609600" cy="3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22</a:t>
            </a:fld>
            <a:endParaRPr/>
          </a:p>
        </p:txBody>
      </p:sp>
      <p:sp>
        <p:nvSpPr>
          <p:cNvPr id="350" name="Google Shape;350;p34"/>
          <p:cNvSpPr txBox="1"/>
          <p:nvPr/>
        </p:nvSpPr>
        <p:spPr>
          <a:xfrm>
            <a:off x="609600" y="3149100"/>
            <a:ext cx="2349600" cy="3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Verdana"/>
                <a:ea typeface="Verdana"/>
                <a:cs typeface="Verdana"/>
                <a:sym typeface="Verdana"/>
              </a:rPr>
              <a:t>Success Rate</a:t>
            </a:r>
            <a:endParaRPr sz="1800" b="1">
              <a:latin typeface="Verdana"/>
              <a:ea typeface="Verdana"/>
              <a:cs typeface="Verdana"/>
              <a:sym typeface="Verdana"/>
            </a:endParaRPr>
          </a:p>
        </p:txBody>
      </p:sp>
      <p:pic>
        <p:nvPicPr>
          <p:cNvPr id="351" name="Google Shape;351;p34"/>
          <p:cNvPicPr preferRelativeResize="0"/>
          <p:nvPr/>
        </p:nvPicPr>
        <p:blipFill>
          <a:blip r:embed="rId4">
            <a:alphaModFix/>
          </a:blip>
          <a:stretch>
            <a:fillRect/>
          </a:stretch>
        </p:blipFill>
        <p:spPr>
          <a:xfrm>
            <a:off x="723900" y="3599475"/>
            <a:ext cx="8020050" cy="238125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35"/>
          <p:cNvPicPr preferRelativeResize="0"/>
          <p:nvPr/>
        </p:nvPicPr>
        <p:blipFill>
          <a:blip r:embed="rId3">
            <a:alphaModFix/>
          </a:blip>
          <a:stretch>
            <a:fillRect/>
          </a:stretch>
        </p:blipFill>
        <p:spPr>
          <a:xfrm>
            <a:off x="4248540" y="1342130"/>
            <a:ext cx="3748500" cy="37485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625475" y="1447800"/>
            <a:ext cx="9144000" cy="70485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262626"/>
              </a:buClr>
              <a:buSzPts val="4000"/>
              <a:buFont typeface="Verdana"/>
              <a:buNone/>
            </a:pPr>
            <a:r>
              <a:rPr lang="en-US"/>
              <a:t>Agenda</a:t>
            </a:r>
            <a:endParaRPr/>
          </a:p>
        </p:txBody>
      </p:sp>
      <p:sp>
        <p:nvSpPr>
          <p:cNvPr id="95" name="Google Shape;95;p15"/>
          <p:cNvSpPr txBox="1">
            <a:spLocks noGrp="1"/>
          </p:cNvSpPr>
          <p:nvPr>
            <p:ph type="body" idx="1"/>
          </p:nvPr>
        </p:nvSpPr>
        <p:spPr>
          <a:xfrm>
            <a:off x="625475" y="2243136"/>
            <a:ext cx="9144000" cy="3666173"/>
          </a:xfrm>
          <a:prstGeom prst="rect">
            <a:avLst/>
          </a:prstGeom>
          <a:noFill/>
          <a:ln>
            <a:noFill/>
          </a:ln>
        </p:spPr>
        <p:txBody>
          <a:bodyPr spcFirstLastPara="1" wrap="square" lIns="91425" tIns="45700" rIns="91425" bIns="45700" anchor="t" anchorCtr="0">
            <a:noAutofit/>
          </a:bodyPr>
          <a:lstStyle/>
          <a:p>
            <a:pPr marL="457200" marR="0" lvl="0" indent="-457200" algn="l" rtl="0">
              <a:lnSpc>
                <a:spcPct val="150000"/>
              </a:lnSpc>
              <a:spcBef>
                <a:spcPts val="0"/>
              </a:spcBef>
              <a:spcAft>
                <a:spcPts val="0"/>
              </a:spcAft>
              <a:buClr>
                <a:schemeClr val="lt2"/>
              </a:buClr>
              <a:buSzPts val="2800"/>
              <a:buFont typeface="Arial"/>
              <a:buChar char="➔"/>
            </a:pPr>
            <a:r>
              <a:rPr lang="en-US"/>
              <a:t>Definition</a:t>
            </a:r>
            <a:endParaRPr/>
          </a:p>
          <a:p>
            <a:pPr marL="457200" marR="0" lvl="0" indent="-457200" algn="l" rtl="0">
              <a:lnSpc>
                <a:spcPct val="150000"/>
              </a:lnSpc>
              <a:spcBef>
                <a:spcPts val="0"/>
              </a:spcBef>
              <a:spcAft>
                <a:spcPts val="0"/>
              </a:spcAft>
              <a:buSzPts val="2800"/>
              <a:buChar char="➔"/>
            </a:pPr>
            <a:r>
              <a:rPr lang="en-US"/>
              <a:t>Minesweeper Background</a:t>
            </a:r>
            <a:endParaRPr/>
          </a:p>
          <a:p>
            <a:pPr marL="457200" marR="0" lvl="0" indent="-457200" algn="l" rtl="0">
              <a:lnSpc>
                <a:spcPct val="150000"/>
              </a:lnSpc>
              <a:spcBef>
                <a:spcPts val="0"/>
              </a:spcBef>
              <a:spcAft>
                <a:spcPts val="0"/>
              </a:spcAft>
              <a:buSzPts val="2800"/>
              <a:buChar char="➔"/>
            </a:pPr>
            <a:r>
              <a:rPr lang="en-US"/>
              <a:t>Automating Minesweeper</a:t>
            </a:r>
            <a:endParaRPr/>
          </a:p>
          <a:p>
            <a:pPr marL="457200" marR="0" lvl="0" indent="-457200" algn="l" rtl="0">
              <a:lnSpc>
                <a:spcPct val="150000"/>
              </a:lnSpc>
              <a:spcBef>
                <a:spcPts val="0"/>
              </a:spcBef>
              <a:spcAft>
                <a:spcPts val="0"/>
              </a:spcAft>
              <a:buSzPts val="2800"/>
              <a:buChar char="➔"/>
            </a:pPr>
            <a:r>
              <a:rPr lang="en-US"/>
              <a:t>Propositional Logic</a:t>
            </a:r>
            <a:endParaRPr/>
          </a:p>
          <a:p>
            <a:pPr marL="457200" marR="0" lvl="0" indent="-457200" algn="l" rtl="0">
              <a:lnSpc>
                <a:spcPct val="150000"/>
              </a:lnSpc>
              <a:spcBef>
                <a:spcPts val="0"/>
              </a:spcBef>
              <a:spcAft>
                <a:spcPts val="0"/>
              </a:spcAft>
              <a:buSzPts val="2800"/>
              <a:buChar char="➔"/>
            </a:pPr>
            <a:r>
              <a:rPr lang="en-US"/>
              <a:t>Predicate Logic</a:t>
            </a:r>
            <a:endParaRPr/>
          </a:p>
          <a:p>
            <a:pPr marL="457200" marR="0" lvl="0" indent="-457200" algn="l" rtl="0">
              <a:lnSpc>
                <a:spcPct val="150000"/>
              </a:lnSpc>
              <a:spcBef>
                <a:spcPts val="0"/>
              </a:spcBef>
              <a:spcAft>
                <a:spcPts val="0"/>
              </a:spcAft>
              <a:buSzPts val="2800"/>
              <a:buChar char="➔"/>
            </a:pPr>
            <a:r>
              <a:rPr lang="en-US"/>
              <a:t>Demo</a:t>
            </a:r>
            <a:endParaRPr/>
          </a:p>
        </p:txBody>
      </p:sp>
      <p:sp>
        <p:nvSpPr>
          <p:cNvPr id="96" name="Google Shape;96;p15"/>
          <p:cNvSpPr txBox="1">
            <a:spLocks noGrp="1"/>
          </p:cNvSpPr>
          <p:nvPr>
            <p:ph type="sldNum" idx="12"/>
          </p:nvPr>
        </p:nvSpPr>
        <p:spPr>
          <a:xfrm>
            <a:off x="1" y="6387664"/>
            <a:ext cx="609600" cy="39413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609600" y="351367"/>
            <a:ext cx="10972800" cy="800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Definition</a:t>
            </a:r>
            <a:endParaRPr/>
          </a:p>
        </p:txBody>
      </p:sp>
      <p:sp>
        <p:nvSpPr>
          <p:cNvPr id="103" name="Google Shape;103;p16"/>
          <p:cNvSpPr txBox="1">
            <a:spLocks noGrp="1"/>
          </p:cNvSpPr>
          <p:nvPr>
            <p:ph type="body" idx="1"/>
          </p:nvPr>
        </p:nvSpPr>
        <p:spPr>
          <a:xfrm>
            <a:off x="609600" y="1524000"/>
            <a:ext cx="10972800" cy="46482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r>
              <a:rPr lang="en-US" b="1"/>
              <a:t>Logic Agent:</a:t>
            </a:r>
            <a:endParaRPr b="1"/>
          </a:p>
          <a:p>
            <a:pPr marL="0" lvl="0" indent="0" algn="l" rtl="0">
              <a:spcBef>
                <a:spcPts val="1200"/>
              </a:spcBef>
              <a:spcAft>
                <a:spcPts val="0"/>
              </a:spcAft>
              <a:buNone/>
            </a:pPr>
            <a:endParaRPr/>
          </a:p>
          <a:p>
            <a:pPr marL="0" lvl="0" indent="0" algn="l" rtl="0">
              <a:spcBef>
                <a:spcPts val="1200"/>
              </a:spcBef>
              <a:spcAft>
                <a:spcPts val="0"/>
              </a:spcAft>
              <a:buNone/>
            </a:pPr>
            <a:endParaRPr/>
          </a:p>
          <a:p>
            <a:pPr marL="457200" lvl="0" indent="0" algn="l" rtl="0">
              <a:lnSpc>
                <a:spcPct val="115000"/>
              </a:lnSpc>
              <a:spcBef>
                <a:spcPts val="0"/>
              </a:spcBef>
              <a:spcAft>
                <a:spcPts val="0"/>
              </a:spcAft>
              <a:buNone/>
            </a:pPr>
            <a:r>
              <a:rPr lang="en-US" i="1"/>
              <a:t>In which we design agents that can form representations of a complex world, use a process of inference to derive new representations about the world, and use these new representations to deduce what to do.</a:t>
            </a:r>
            <a:r>
              <a:rPr lang="en-US"/>
              <a:t>[1]</a:t>
            </a:r>
            <a:endParaRPr/>
          </a:p>
        </p:txBody>
      </p:sp>
      <p:sp>
        <p:nvSpPr>
          <p:cNvPr id="104" name="Google Shape;104;p16"/>
          <p:cNvSpPr txBox="1">
            <a:spLocks noGrp="1"/>
          </p:cNvSpPr>
          <p:nvPr>
            <p:ph type="sldNum" idx="12"/>
          </p:nvPr>
        </p:nvSpPr>
        <p:spPr>
          <a:xfrm>
            <a:off x="1" y="6387664"/>
            <a:ext cx="609600" cy="3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625475" y="1447800"/>
            <a:ext cx="9144000" cy="1676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Minesweeper</a:t>
            </a:r>
            <a:endParaRPr/>
          </a:p>
        </p:txBody>
      </p:sp>
      <p:sp>
        <p:nvSpPr>
          <p:cNvPr id="111" name="Google Shape;111;p17"/>
          <p:cNvSpPr txBox="1">
            <a:spLocks noGrp="1"/>
          </p:cNvSpPr>
          <p:nvPr>
            <p:ph type="body" idx="1"/>
          </p:nvPr>
        </p:nvSpPr>
        <p:spPr>
          <a:xfrm>
            <a:off x="625475" y="3124200"/>
            <a:ext cx="9144000" cy="9144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r>
              <a:rPr lang="en-US"/>
              <a:t>Background</a:t>
            </a:r>
            <a:endParaRPr/>
          </a:p>
        </p:txBody>
      </p:sp>
      <p:sp>
        <p:nvSpPr>
          <p:cNvPr id="112" name="Google Shape;112;p17"/>
          <p:cNvSpPr txBox="1">
            <a:spLocks noGrp="1"/>
          </p:cNvSpPr>
          <p:nvPr>
            <p:ph type="sldNum" idx="12"/>
          </p:nvPr>
        </p:nvSpPr>
        <p:spPr>
          <a:xfrm>
            <a:off x="1" y="6387664"/>
            <a:ext cx="609600" cy="3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609600" y="351367"/>
            <a:ext cx="10972800" cy="800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Background</a:t>
            </a:r>
            <a:endParaRPr/>
          </a:p>
        </p:txBody>
      </p:sp>
      <p:sp>
        <p:nvSpPr>
          <p:cNvPr id="119" name="Google Shape;119;p18"/>
          <p:cNvSpPr txBox="1">
            <a:spLocks noGrp="1"/>
          </p:cNvSpPr>
          <p:nvPr>
            <p:ph type="body" idx="1"/>
          </p:nvPr>
        </p:nvSpPr>
        <p:spPr>
          <a:xfrm>
            <a:off x="533400" y="1185875"/>
            <a:ext cx="7062600" cy="4648200"/>
          </a:xfrm>
          <a:prstGeom prst="rect">
            <a:avLst/>
          </a:prstGeom>
        </p:spPr>
        <p:txBody>
          <a:bodyPr spcFirstLastPara="1" wrap="square" lIns="91425" tIns="45700" rIns="91425" bIns="45700" anchor="t" anchorCtr="0">
            <a:noAutofit/>
          </a:bodyPr>
          <a:lstStyle/>
          <a:p>
            <a:pPr marL="457200" lvl="0" indent="-342900" algn="l" rtl="0">
              <a:lnSpc>
                <a:spcPct val="150000"/>
              </a:lnSpc>
              <a:spcBef>
                <a:spcPts val="1200"/>
              </a:spcBef>
              <a:spcAft>
                <a:spcPts val="0"/>
              </a:spcAft>
              <a:buSzPts val="1800"/>
              <a:buChar char="•"/>
            </a:pPr>
            <a:r>
              <a:rPr lang="en-US"/>
              <a:t>Player clicks on a square</a:t>
            </a:r>
            <a:endParaRPr/>
          </a:p>
          <a:p>
            <a:pPr marL="457200" lvl="0" indent="-342900" algn="l" rtl="0">
              <a:lnSpc>
                <a:spcPct val="150000"/>
              </a:lnSpc>
              <a:spcBef>
                <a:spcPts val="0"/>
              </a:spcBef>
              <a:spcAft>
                <a:spcPts val="0"/>
              </a:spcAft>
              <a:buSzPts val="1800"/>
              <a:buChar char="•"/>
            </a:pPr>
            <a:r>
              <a:rPr lang="en-US"/>
              <a:t>Specific number of mines on the board</a:t>
            </a:r>
            <a:endParaRPr/>
          </a:p>
          <a:p>
            <a:pPr marL="457200" lvl="0" indent="-342900" algn="l" rtl="0">
              <a:lnSpc>
                <a:spcPct val="150000"/>
              </a:lnSpc>
              <a:spcBef>
                <a:spcPts val="0"/>
              </a:spcBef>
              <a:spcAft>
                <a:spcPts val="0"/>
              </a:spcAft>
              <a:buSzPts val="1800"/>
              <a:buChar char="•"/>
            </a:pPr>
            <a:r>
              <a:rPr lang="en-US"/>
              <a:t>Numbers show the number of mines nearby</a:t>
            </a:r>
            <a:endParaRPr/>
          </a:p>
          <a:p>
            <a:pPr marL="457200" lvl="0" indent="-342900" algn="l" rtl="0">
              <a:lnSpc>
                <a:spcPct val="150000"/>
              </a:lnSpc>
              <a:spcBef>
                <a:spcPts val="0"/>
              </a:spcBef>
              <a:spcAft>
                <a:spcPts val="0"/>
              </a:spcAft>
              <a:buSzPts val="1800"/>
              <a:buChar char="•"/>
            </a:pPr>
            <a:r>
              <a:rPr lang="en-US"/>
              <a:t>Player loses if a mine is clicked</a:t>
            </a:r>
            <a:endParaRPr/>
          </a:p>
          <a:p>
            <a:pPr marL="457200" lvl="0" indent="-342900" algn="l" rtl="0">
              <a:lnSpc>
                <a:spcPct val="150000"/>
              </a:lnSpc>
              <a:spcBef>
                <a:spcPts val="0"/>
              </a:spcBef>
              <a:spcAft>
                <a:spcPts val="0"/>
              </a:spcAft>
              <a:buSzPts val="1800"/>
              <a:buChar char="•"/>
            </a:pPr>
            <a:r>
              <a:rPr lang="en-US"/>
              <a:t>Player wins if they uncover all squares without hitting mine</a:t>
            </a:r>
            <a:endParaRPr/>
          </a:p>
          <a:p>
            <a:pPr marL="457200" lvl="0" indent="-342900" algn="l" rtl="0">
              <a:lnSpc>
                <a:spcPct val="150000"/>
              </a:lnSpc>
              <a:spcBef>
                <a:spcPts val="0"/>
              </a:spcBef>
              <a:spcAft>
                <a:spcPts val="0"/>
              </a:spcAft>
              <a:buSzPts val="1800"/>
              <a:buChar char="•"/>
            </a:pPr>
            <a:r>
              <a:rPr lang="en-US"/>
              <a:t>In fact, Minesweeper is in a class of mathematically difficult problems known as co-NP-complete [2][3][4].</a:t>
            </a:r>
            <a:endParaRPr/>
          </a:p>
        </p:txBody>
      </p:sp>
      <p:sp>
        <p:nvSpPr>
          <p:cNvPr id="120" name="Google Shape;120;p18"/>
          <p:cNvSpPr txBox="1">
            <a:spLocks noGrp="1"/>
          </p:cNvSpPr>
          <p:nvPr>
            <p:ph type="sldNum" idx="12"/>
          </p:nvPr>
        </p:nvSpPr>
        <p:spPr>
          <a:xfrm>
            <a:off x="1" y="6387664"/>
            <a:ext cx="609600" cy="3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6</a:t>
            </a:fld>
            <a:endParaRPr/>
          </a:p>
        </p:txBody>
      </p:sp>
      <p:pic>
        <p:nvPicPr>
          <p:cNvPr id="121" name="Google Shape;121;p18"/>
          <p:cNvPicPr preferRelativeResize="0"/>
          <p:nvPr/>
        </p:nvPicPr>
        <p:blipFill>
          <a:blip r:embed="rId3">
            <a:alphaModFix/>
          </a:blip>
          <a:stretch>
            <a:fillRect/>
          </a:stretch>
        </p:blipFill>
        <p:spPr>
          <a:xfrm>
            <a:off x="7672200" y="1709737"/>
            <a:ext cx="3825145" cy="4276725"/>
          </a:xfrm>
          <a:prstGeom prst="rect">
            <a:avLst/>
          </a:prstGeom>
          <a:noFill/>
          <a:ln>
            <a:noFill/>
          </a:ln>
        </p:spPr>
      </p:pic>
      <p:sp>
        <p:nvSpPr>
          <p:cNvPr id="122" name="Google Shape;122;p18"/>
          <p:cNvSpPr txBox="1"/>
          <p:nvPr/>
        </p:nvSpPr>
        <p:spPr>
          <a:xfrm>
            <a:off x="7691875" y="6046450"/>
            <a:ext cx="3825300" cy="39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chemeClr val="dk2"/>
                </a:solidFill>
                <a:latin typeface="Verdana"/>
                <a:ea typeface="Verdana"/>
                <a:cs typeface="Verdana"/>
                <a:sym typeface="Verdana"/>
              </a:rPr>
              <a:t>Image from </a:t>
            </a:r>
            <a:r>
              <a:rPr lang="en-US" sz="1200" u="sng">
                <a:solidFill>
                  <a:schemeClr val="dk2"/>
                </a:solidFill>
                <a:latin typeface="Verdana"/>
                <a:ea typeface="Verdana"/>
                <a:cs typeface="Verdana"/>
                <a:sym typeface="Verdana"/>
                <a:hlinkClick r:id="rId4"/>
              </a:rPr>
              <a:t>www.freeminesweeper.org</a:t>
            </a:r>
            <a:endParaRPr sz="1200">
              <a:solidFill>
                <a:schemeClr val="dk2"/>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625475" y="1447800"/>
            <a:ext cx="9144000" cy="16764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Automating Minesweeper</a:t>
            </a:r>
            <a:endParaRPr/>
          </a:p>
        </p:txBody>
      </p:sp>
      <p:sp>
        <p:nvSpPr>
          <p:cNvPr id="129" name="Google Shape;129;p19"/>
          <p:cNvSpPr txBox="1">
            <a:spLocks noGrp="1"/>
          </p:cNvSpPr>
          <p:nvPr>
            <p:ph type="body" idx="1"/>
          </p:nvPr>
        </p:nvSpPr>
        <p:spPr>
          <a:xfrm>
            <a:off x="625475" y="3124200"/>
            <a:ext cx="9144000" cy="9144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r>
              <a:rPr lang="en-US" dirty="0"/>
              <a:t>3x3 Board with </a:t>
            </a:r>
            <a:r>
              <a:rPr lang="en-US" dirty="0" smtClean="0"/>
              <a:t>exactly 1 Mine</a:t>
            </a:r>
            <a:endParaRPr dirty="0"/>
          </a:p>
        </p:txBody>
      </p:sp>
      <p:sp>
        <p:nvSpPr>
          <p:cNvPr id="130" name="Google Shape;130;p19"/>
          <p:cNvSpPr txBox="1">
            <a:spLocks noGrp="1"/>
          </p:cNvSpPr>
          <p:nvPr>
            <p:ph type="sldNum" idx="12"/>
          </p:nvPr>
        </p:nvSpPr>
        <p:spPr>
          <a:xfrm>
            <a:off x="1" y="6387664"/>
            <a:ext cx="609600" cy="3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609600" y="351367"/>
            <a:ext cx="10972800" cy="800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37" name="Google Shape;137;p20"/>
          <p:cNvSpPr txBox="1">
            <a:spLocks noGrp="1"/>
          </p:cNvSpPr>
          <p:nvPr>
            <p:ph type="body" idx="1"/>
          </p:nvPr>
        </p:nvSpPr>
        <p:spPr>
          <a:xfrm>
            <a:off x="609600" y="1524000"/>
            <a:ext cx="10972800" cy="46482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endParaRPr/>
          </a:p>
        </p:txBody>
      </p:sp>
      <p:sp>
        <p:nvSpPr>
          <p:cNvPr id="138" name="Google Shape;138;p20"/>
          <p:cNvSpPr txBox="1">
            <a:spLocks noGrp="1"/>
          </p:cNvSpPr>
          <p:nvPr>
            <p:ph type="sldNum" idx="12"/>
          </p:nvPr>
        </p:nvSpPr>
        <p:spPr>
          <a:xfrm>
            <a:off x="1" y="6387664"/>
            <a:ext cx="609600" cy="3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8</a:t>
            </a:fld>
            <a:endParaRPr/>
          </a:p>
        </p:txBody>
      </p:sp>
      <p:pic>
        <p:nvPicPr>
          <p:cNvPr id="139" name="Google Shape;139;p20"/>
          <p:cNvPicPr preferRelativeResize="0"/>
          <p:nvPr/>
        </p:nvPicPr>
        <p:blipFill>
          <a:blip r:embed="rId3">
            <a:alphaModFix/>
          </a:blip>
          <a:stretch>
            <a:fillRect/>
          </a:stretch>
        </p:blipFill>
        <p:spPr>
          <a:xfrm>
            <a:off x="0" y="420250"/>
            <a:ext cx="12192000" cy="6017500"/>
          </a:xfrm>
          <a:prstGeom prst="rect">
            <a:avLst/>
          </a:prstGeom>
          <a:noFill/>
          <a:ln>
            <a:noFill/>
          </a:ln>
        </p:spPr>
      </p:pic>
      <p:sp>
        <p:nvSpPr>
          <p:cNvPr id="140" name="Google Shape;140;p20"/>
          <p:cNvSpPr txBox="1"/>
          <p:nvPr/>
        </p:nvSpPr>
        <p:spPr>
          <a:xfrm>
            <a:off x="609600" y="6387675"/>
            <a:ext cx="3825300" cy="3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2"/>
                </a:solidFill>
                <a:latin typeface="Verdana"/>
                <a:ea typeface="Verdana"/>
                <a:cs typeface="Verdana"/>
                <a:sym typeface="Verdana"/>
              </a:rPr>
              <a:t>Image from Mini Mine Sweeper [5]</a:t>
            </a:r>
            <a:endParaRPr sz="1200">
              <a:solidFill>
                <a:schemeClr val="dk2"/>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609600" y="351367"/>
            <a:ext cx="10972800" cy="800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Propositional Logic</a:t>
            </a:r>
            <a:endParaRPr/>
          </a:p>
        </p:txBody>
      </p:sp>
      <p:sp>
        <p:nvSpPr>
          <p:cNvPr id="147" name="Google Shape;147;p21"/>
          <p:cNvSpPr txBox="1">
            <a:spLocks noGrp="1"/>
          </p:cNvSpPr>
          <p:nvPr>
            <p:ph type="body" idx="1"/>
          </p:nvPr>
        </p:nvSpPr>
        <p:spPr>
          <a:xfrm>
            <a:off x="685075" y="1524000"/>
            <a:ext cx="6050400" cy="46482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Clr>
                <a:schemeClr val="dk1"/>
              </a:buClr>
              <a:buSzPts val="1100"/>
              <a:buFont typeface="Arial"/>
              <a:buNone/>
            </a:pPr>
            <a:endParaRPr sz="1200">
              <a:latin typeface="Arial"/>
              <a:ea typeface="Arial"/>
              <a:cs typeface="Arial"/>
              <a:sym typeface="Arial"/>
            </a:endParaRPr>
          </a:p>
          <a:p>
            <a:pPr marL="0" lvl="0" indent="0" algn="l" rtl="0">
              <a:spcBef>
                <a:spcPts val="1200"/>
              </a:spcBef>
              <a:spcAft>
                <a:spcPts val="0"/>
              </a:spcAft>
              <a:buClr>
                <a:schemeClr val="dk1"/>
              </a:buClr>
              <a:buSzPts val="1100"/>
              <a:buFont typeface="Arial"/>
              <a:buNone/>
            </a:pPr>
            <a:endParaRPr sz="1200">
              <a:latin typeface="Arial"/>
              <a:ea typeface="Arial"/>
              <a:cs typeface="Arial"/>
              <a:sym typeface="Arial"/>
            </a:endParaRPr>
          </a:p>
          <a:p>
            <a:pPr marL="0" lvl="0" indent="0" algn="l" rtl="0">
              <a:spcBef>
                <a:spcPts val="1200"/>
              </a:spcBef>
              <a:spcAft>
                <a:spcPts val="0"/>
              </a:spcAft>
              <a:buNone/>
            </a:pPr>
            <a:endParaRPr/>
          </a:p>
        </p:txBody>
      </p:sp>
      <p:sp>
        <p:nvSpPr>
          <p:cNvPr id="148" name="Google Shape;148;p21"/>
          <p:cNvSpPr txBox="1">
            <a:spLocks noGrp="1"/>
          </p:cNvSpPr>
          <p:nvPr>
            <p:ph type="sldNum" idx="12"/>
          </p:nvPr>
        </p:nvSpPr>
        <p:spPr>
          <a:xfrm>
            <a:off x="1" y="6387664"/>
            <a:ext cx="609600" cy="394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9</a:t>
            </a:fld>
            <a:endParaRPr/>
          </a:p>
        </p:txBody>
      </p:sp>
      <p:pic>
        <p:nvPicPr>
          <p:cNvPr id="149" name="Google Shape;149;p21"/>
          <p:cNvPicPr preferRelativeResize="0"/>
          <p:nvPr/>
        </p:nvPicPr>
        <p:blipFill>
          <a:blip r:embed="rId3">
            <a:alphaModFix/>
          </a:blip>
          <a:stretch>
            <a:fillRect/>
          </a:stretch>
        </p:blipFill>
        <p:spPr>
          <a:xfrm>
            <a:off x="1056801" y="2764876"/>
            <a:ext cx="5462327" cy="3693600"/>
          </a:xfrm>
          <a:prstGeom prst="rect">
            <a:avLst/>
          </a:prstGeom>
          <a:noFill/>
          <a:ln>
            <a:noFill/>
          </a:ln>
        </p:spPr>
      </p:pic>
      <p:pic>
        <p:nvPicPr>
          <p:cNvPr id="150" name="Google Shape;150;p21"/>
          <p:cNvPicPr preferRelativeResize="0"/>
          <p:nvPr/>
        </p:nvPicPr>
        <p:blipFill rotWithShape="1">
          <a:blip r:embed="rId4">
            <a:alphaModFix/>
          </a:blip>
          <a:srcRect t="4690" b="-4689"/>
          <a:stretch/>
        </p:blipFill>
        <p:spPr>
          <a:xfrm>
            <a:off x="8300525" y="1781400"/>
            <a:ext cx="3121500" cy="3102541"/>
          </a:xfrm>
          <a:prstGeom prst="rect">
            <a:avLst/>
          </a:prstGeom>
          <a:noFill/>
          <a:ln>
            <a:noFill/>
          </a:ln>
        </p:spPr>
      </p:pic>
      <p:pic>
        <p:nvPicPr>
          <p:cNvPr id="151" name="Google Shape;151;p21"/>
          <p:cNvPicPr preferRelativeResize="0"/>
          <p:nvPr/>
        </p:nvPicPr>
        <p:blipFill>
          <a:blip r:embed="rId5">
            <a:alphaModFix/>
          </a:blip>
          <a:stretch>
            <a:fillRect/>
          </a:stretch>
        </p:blipFill>
        <p:spPr>
          <a:xfrm>
            <a:off x="586125" y="1450300"/>
            <a:ext cx="7267200" cy="1240875"/>
          </a:xfrm>
          <a:prstGeom prst="rect">
            <a:avLst/>
          </a:prstGeom>
          <a:noFill/>
          <a:ln>
            <a:noFill/>
          </a:ln>
        </p:spPr>
      </p:pic>
      <p:sp>
        <p:nvSpPr>
          <p:cNvPr id="152" name="Google Shape;152;p21"/>
          <p:cNvSpPr txBox="1"/>
          <p:nvPr/>
        </p:nvSpPr>
        <p:spPr>
          <a:xfrm>
            <a:off x="685075" y="6458475"/>
            <a:ext cx="3825300" cy="39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chemeClr val="dk2"/>
                </a:solidFill>
                <a:latin typeface="Verdana"/>
                <a:ea typeface="Verdana"/>
                <a:cs typeface="Verdana"/>
                <a:sym typeface="Verdana"/>
              </a:rPr>
              <a:t>Images and text from Mini Mine Sweeper [5]</a:t>
            </a:r>
            <a:endParaRPr sz="1200">
              <a:solidFill>
                <a:schemeClr val="dk2"/>
              </a:solidFill>
              <a:latin typeface="Verdana"/>
              <a:ea typeface="Verdana"/>
              <a:cs typeface="Verdana"/>
              <a:sym typeface="Verdana"/>
            </a:endParaRPr>
          </a:p>
        </p:txBody>
      </p:sp>
      <p:sp>
        <p:nvSpPr>
          <p:cNvPr id="153" name="Google Shape;153;p21"/>
          <p:cNvSpPr txBox="1"/>
          <p:nvPr/>
        </p:nvSpPr>
        <p:spPr>
          <a:xfrm>
            <a:off x="8521975" y="1232400"/>
            <a:ext cx="3121500" cy="61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dirty="0">
                <a:latin typeface="Verdana"/>
                <a:ea typeface="Verdana"/>
                <a:cs typeface="Verdana"/>
                <a:sym typeface="Verdana"/>
              </a:rPr>
              <a:t> 1	</a:t>
            </a:r>
            <a:r>
              <a:rPr lang="en-US" sz="3000" dirty="0" smtClean="0">
                <a:latin typeface="Verdana"/>
                <a:ea typeface="Verdana"/>
                <a:cs typeface="Verdana"/>
                <a:sym typeface="Verdana"/>
              </a:rPr>
              <a:t>  </a:t>
            </a:r>
            <a:r>
              <a:rPr lang="en-US" sz="3000" dirty="0">
                <a:latin typeface="Verdana"/>
                <a:ea typeface="Verdana"/>
                <a:cs typeface="Verdana"/>
                <a:sym typeface="Verdana"/>
              </a:rPr>
              <a:t>2	  3</a:t>
            </a:r>
            <a:endParaRPr sz="3000" dirty="0">
              <a:latin typeface="Verdana"/>
              <a:ea typeface="Verdana"/>
              <a:cs typeface="Verdana"/>
              <a:sym typeface="Verdana"/>
            </a:endParaRPr>
          </a:p>
        </p:txBody>
      </p:sp>
      <p:sp>
        <p:nvSpPr>
          <p:cNvPr id="154" name="Google Shape;154;p21"/>
          <p:cNvSpPr txBox="1"/>
          <p:nvPr/>
        </p:nvSpPr>
        <p:spPr>
          <a:xfrm>
            <a:off x="7853325" y="2117500"/>
            <a:ext cx="609600" cy="248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latin typeface="Verdana"/>
                <a:ea typeface="Verdana"/>
                <a:cs typeface="Verdana"/>
                <a:sym typeface="Verdana"/>
              </a:rPr>
              <a:t>1	 2	 3</a:t>
            </a:r>
            <a:endParaRPr sz="3000">
              <a:latin typeface="Verdana"/>
              <a:ea typeface="Verdana"/>
              <a:cs typeface="Verdana"/>
              <a:sym typeface="Verdana"/>
            </a:endParaRPr>
          </a:p>
        </p:txBody>
      </p:sp>
    </p:spTree>
    <p:extLst>
      <p:ext uri="{BB962C8B-B14F-4D97-AF65-F5344CB8AC3E}">
        <p14:creationId xmlns:p14="http://schemas.microsoft.com/office/powerpoint/2010/main" val="2090487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WPI-White">
  <a:themeElements>
    <a:clrScheme name="Custom 56">
      <a:dk1>
        <a:srgbClr val="000000"/>
      </a:dk1>
      <a:lt1>
        <a:srgbClr val="FFFFFF"/>
      </a:lt1>
      <a:dk2>
        <a:srgbClr val="6D6D6D"/>
      </a:dk2>
      <a:lt2>
        <a:srgbClr val="AB192D"/>
      </a:lt2>
      <a:accent1>
        <a:srgbClr val="AB192D"/>
      </a:accent1>
      <a:accent2>
        <a:srgbClr val="B2B7BB"/>
      </a:accent2>
      <a:accent3>
        <a:srgbClr val="2C6A8C"/>
      </a:accent3>
      <a:accent4>
        <a:srgbClr val="B7A079"/>
      </a:accent4>
      <a:accent5>
        <a:srgbClr val="46A0DC"/>
      </a:accent5>
      <a:accent6>
        <a:srgbClr val="6D6D6D"/>
      </a:accent6>
      <a:hlink>
        <a:srgbClr val="46A0DC"/>
      </a:hlink>
      <a:folHlink>
        <a:srgbClr val="808D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1805</Words>
  <Application>Microsoft Office PowerPoint</Application>
  <PresentationFormat>Widescreen</PresentationFormat>
  <Paragraphs>289</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Courier New</vt:lpstr>
      <vt:lpstr>Noto Sans Symbols</vt:lpstr>
      <vt:lpstr>Times New Roman</vt:lpstr>
      <vt:lpstr>Verdana</vt:lpstr>
      <vt:lpstr>WPI-White</vt:lpstr>
      <vt:lpstr>CS534 Spring 2019:  Logic Based Systems with Minesweeper</vt:lpstr>
      <vt:lpstr>References</vt:lpstr>
      <vt:lpstr>Agenda</vt:lpstr>
      <vt:lpstr>Definition</vt:lpstr>
      <vt:lpstr>Minesweeper</vt:lpstr>
      <vt:lpstr>Background</vt:lpstr>
      <vt:lpstr>Automating Minesweeper</vt:lpstr>
      <vt:lpstr>PowerPoint Presentation</vt:lpstr>
      <vt:lpstr>Propositional Logic</vt:lpstr>
      <vt:lpstr>Propositional Logic</vt:lpstr>
      <vt:lpstr>Existence Axiom: Mines</vt:lpstr>
      <vt:lpstr>Axioms: Adjacencies</vt:lpstr>
      <vt:lpstr>A Problem</vt:lpstr>
      <vt:lpstr>Logical Equivalences &amp; Inferences</vt:lpstr>
      <vt:lpstr>Example</vt:lpstr>
      <vt:lpstr>Example Cont.</vt:lpstr>
      <vt:lpstr>Example Cont.</vt:lpstr>
      <vt:lpstr>Predicate Logic (first order logic)</vt:lpstr>
      <vt:lpstr>Predicate Logic (first order logic)</vt:lpstr>
      <vt:lpstr>Implementation of Minesweeper</vt:lpstr>
      <vt:lpstr>Implementation of Minesweeper</vt:lpstr>
      <vt:lpstr>Live Demo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CS534 Spring 2019:  Logic Based Systems with Minesweeper</dc:title>
  <dc:creator>Alex</dc:creator>
  <cp:lastModifiedBy>Ruiz</cp:lastModifiedBy>
  <cp:revision>19</cp:revision>
  <dcterms:modified xsi:type="dcterms:W3CDTF">2019-02-13T03:34:08Z</dcterms:modified>
</cp:coreProperties>
</file>