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6" r:id="rId3"/>
    <p:sldId id="258" r:id="rId4"/>
    <p:sldId id="259" r:id="rId5"/>
    <p:sldId id="266" r:id="rId6"/>
    <p:sldId id="261" r:id="rId7"/>
    <p:sldId id="268" r:id="rId8"/>
    <p:sldId id="269" r:id="rId9"/>
    <p:sldId id="270" r:id="rId10"/>
    <p:sldId id="274" r:id="rId11"/>
    <p:sldId id="272" r:id="rId12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65" autoAdjust="0"/>
    <p:restoredTop sz="94660"/>
  </p:normalViewPr>
  <p:slideViewPr>
    <p:cSldViewPr>
      <p:cViewPr>
        <p:scale>
          <a:sx n="80" d="100"/>
          <a:sy n="80" d="100"/>
        </p:scale>
        <p:origin x="-125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5DD750-3F1A-4A70-92A3-F04FF81891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33E3A24-48C2-43C2-BB81-69A38E2104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374631B-7EBB-404F-A024-2DC02FCBCC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416DCD7-F2B2-4D24-97B7-324866CE4A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EF0896-7759-4C5B-82EA-3096CD7C28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0813" y="0"/>
            <a:ext cx="30289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CD2A4-9E7D-4530-8C5A-933684681B4D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8113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94350" cy="3654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289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0813" y="8816975"/>
            <a:ext cx="30289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7E8C1-F09F-4CA0-A33E-B050C12E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7E8C1-F09F-4CA0-A33E-B050C12E02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F991-628C-469C-B831-720AE7317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75239-B185-4584-8096-31A860BC4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2D38-36D4-4939-9E79-29FE324C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8DD33-56B1-443A-B4EA-9634F77C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C1427-4281-45D8-A7D0-EF1F5CED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E8C3F-3BE7-4CB0-A3D0-97F9EE2D8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8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B8AD-DB16-489D-B2E4-9DBBB66A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CF3D9-B2E8-468A-9F7C-57CC48A36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3F0B-D7CE-4024-B04F-D4D68674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F063-8072-4072-9842-1CEAE602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68029-ED85-40A4-99EB-9D2D8373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DA753-8E12-4EAC-A793-1E6B106B2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29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9C6BF-AD07-411D-97F7-D554C8E0B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D6E2E-DDA0-4F18-94E6-4F4D4A7CA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7050-6155-4B32-B311-08AF8BC2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B83CB-94FB-4A08-B065-33ABD8B5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8801F-C9C7-4E51-9BED-451BCF40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E0F42-4555-4DB1-8503-5D08B2F99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26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5254-2248-4CED-BA9F-34542AD5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47D464B4-31C2-4BAC-9BDD-0AAB3CA5EF74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940E6-FE07-4820-95C7-231522B5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19C9-893A-4286-B29F-814036BA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22BBB-A575-4A3C-8FC0-2BA44602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231671-E7E7-453C-A9B5-4D0925038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0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DC46-F7FC-456B-808A-D8B0EEBB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1304F-0E07-4098-89A3-09DEB3BB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DCAB6-9CE9-4A60-9052-64EA2684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6A2FB-A291-48A8-BFFC-5E5A1119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A64D2-E733-4171-A206-4D451EBB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E22CE-A178-405E-8FC5-907F3563C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2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ADA7-37F1-4DAE-B1CB-0DF0D2EA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BA33-D3FD-45CD-92C4-CA6A6AF04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7ED0-7E36-43DB-B50B-3B9C54D7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A12B-2CCC-496B-A3BD-73CBEC64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2BCF-71DC-427E-952E-812291C3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2B6D-EE2A-419D-8833-410A4A3E2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6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3792-3B0B-4401-B99B-1A1A2498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DF03-A686-432C-8EA8-D40B41E55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5CBE9-116C-43A9-8499-9B0C4EAF0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4CF6A-AAB4-4F2F-8B9F-A52D316E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A73A-8790-447C-9709-202D385A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90DDF-DB33-4F97-8612-D11743E6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C2819-56EA-4788-A489-171AA38C8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0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9D42-E46F-4731-9A28-75AEE956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E7873-2FC2-4561-8A2B-D38D9262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484A3-F24F-4CEA-A529-1B828D2D0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B5EB7-22A7-4817-A0CA-35E1CFF6E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23A212-CD6B-408F-83C8-8B656305A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0E719-7418-4DEA-92B0-46D5241A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B23888-2EB6-47BF-8545-368986F3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D0AF8-1A0D-4FCE-BB68-307298B4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92C6-8178-44F1-BDE2-05A856275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92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A9C6-E681-4FC0-AC64-CA91EFB1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8FEE1-B049-4A1D-9779-C2B99472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F94E5-7018-492A-90FC-C01C01A8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CEA07-8476-4127-BAE1-AF36CC2E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14FB-E5F9-41F2-8B4C-6818C9FC5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48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B7714-F926-4C9E-89F9-D9054A47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338F0-84B5-4B4D-BDCC-26525B9B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2C3EF-3584-44E7-AAB1-D211E736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FA7C-9A7D-4655-9CCF-398CEBFF8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58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8A16-6994-4A38-A8F0-05C2F94BD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616B-0D75-4793-98C8-58C8FC50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5E5E0-DCE1-42FB-9CB6-D5069420E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8A255-E133-414A-95A4-A536424E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E2F39-3EA1-4E57-B672-7B1EBA14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2F7D4-3D84-4B74-8F43-F0A56687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76F1-ABAD-431C-8BDB-93FEFCC59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6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2901-111D-439B-B3C7-EC13E148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2B13-3083-4CD6-A0C6-10E389EFF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A666E-6221-41B4-8894-9B65CB71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4EA8B-06C9-4B13-8ACA-BAADAD89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B41D-08BA-4C51-B4CD-F9EAB16C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61944-4D8F-4361-85B9-69E0330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D163B-4053-4ECE-B6F5-391C6CC81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FFE058-B6BD-4543-9885-EF1D647B7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8E33E5-66C7-48F3-BF5C-80DCC657A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186484-B3D6-4285-A7A7-AF67947F77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29143E-E751-4E7E-839C-6565C73655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DF363E-86B0-48C6-AA53-D11C2D7109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8DEC19-13F8-4D5D-B0EB-77086F8EF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1EC35D-33D5-4717-848A-8D1D9B3BBE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4400" dirty="0"/>
              <a:t>Search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893801F-67E4-4D9E-BB20-FC60E7593A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Artificial Intelligence</a:t>
            </a:r>
          </a:p>
          <a:p>
            <a:r>
              <a:rPr lang="en-US" altLang="en-US" dirty="0"/>
              <a:t>Prof. Carolina Ruiz</a:t>
            </a:r>
          </a:p>
          <a:p>
            <a:r>
              <a:rPr lang="en-US" altLang="en-US" dirty="0"/>
              <a:t>Ahmedul Kabir</a:t>
            </a:r>
          </a:p>
          <a:p>
            <a:r>
              <a:rPr lang="en-US" altLang="en-US" dirty="0"/>
              <a:t>Worcester Polytechnic Institute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2A79C-77A0-445C-8E7A-4B4DAE2A00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648200"/>
            <a:ext cx="2383531" cy="1841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1" y="381000"/>
            <a:ext cx="8610600" cy="1143000"/>
          </a:xfrm>
        </p:spPr>
        <p:txBody>
          <a:bodyPr/>
          <a:lstStyle/>
          <a:p>
            <a:r>
              <a:rPr lang="en-US" altLang="en-US" dirty="0"/>
              <a:t>Hill-Climbing </a:t>
            </a:r>
            <a:r>
              <a:rPr lang="en-US" altLang="en-US" dirty="0" smtClean="0"/>
              <a:t>Search</a:t>
            </a:r>
            <a:br>
              <a:rPr lang="en-US" altLang="en-US" dirty="0" smtClean="0"/>
            </a:br>
            <a:r>
              <a:rPr lang="en-US" altLang="en-US" sz="3200" dirty="0" smtClean="0"/>
              <a:t>version2: with no backtracking: </a:t>
            </a:r>
            <a:r>
              <a:rPr lang="en-US" altLang="en-US" sz="2400" dirty="0" smtClean="0"/>
              <a:t>queue keeps just one path</a:t>
            </a:r>
            <a:r>
              <a:rPr lang="en-US" altLang="en-US" sz="2400" i="1" dirty="0" smtClean="0"/>
              <a:t/>
            </a:r>
            <a:br>
              <a:rPr lang="en-US" altLang="en-US" sz="2400" i="1" dirty="0" smtClean="0"/>
            </a:br>
            <a:r>
              <a:rPr lang="en-US" altLang="en-US" sz="2400" i="1" dirty="0" smtClean="0"/>
              <a:t>this is arguably the most common version of Hill-Climbing</a:t>
            </a:r>
            <a:endParaRPr lang="en-US" altLang="en-US" i="1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4983028" y="3358634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866577" y="4648200"/>
            <a:ext cx="428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193&lt;R, S, A&gt; 380&lt;O, S, 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4866577" y="5797033"/>
            <a:ext cx="438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193&lt;R, S, A&gt; 380&lt;O, S, 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411401" y="41910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698" y="6172239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29927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1AB0CED-69EA-4DB0-9215-8CF989651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Beam Search</a:t>
            </a:r>
            <a:br>
              <a:rPr lang="en-US" altLang="en-US" dirty="0"/>
            </a:br>
            <a:r>
              <a:rPr lang="en-US" altLang="en-US" sz="3200" dirty="0"/>
              <a:t>(shown here for W = 3)</a:t>
            </a:r>
            <a:endParaRPr lang="en-US" altLang="en-US" dirty="0"/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48235C0D-F4C5-40F2-B417-E56BD7514DF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04800" y="1885950"/>
          <a:ext cx="5486400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MS Org Chart" r:id="rId3" imgW="3651120" imgH="2000160" progId="OrgPlusWOPX.4">
                  <p:embed/>
                </p:oleObj>
              </mc:Choice>
              <mc:Fallback>
                <p:oleObj name="MS Org Chart" r:id="rId3" imgW="3651120" imgH="2000160" progId="OrgPlusWOPX.4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48235C0D-F4C5-40F2-B417-E56BD7514D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85950"/>
                        <a:ext cx="5486400" cy="413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B95A91-917D-4378-A741-B5789BE651DF}"/>
              </a:ext>
            </a:extLst>
          </p:cNvPr>
          <p:cNvSpPr txBox="1"/>
          <p:nvPr/>
        </p:nvSpPr>
        <p:spPr>
          <a:xfrm>
            <a:off x="6172200" y="1981200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2BADC-5A93-4C93-B91D-8C7681B7AD95}"/>
              </a:ext>
            </a:extLst>
          </p:cNvPr>
          <p:cNvSpPr txBox="1"/>
          <p:nvPr/>
        </p:nvSpPr>
        <p:spPr>
          <a:xfrm>
            <a:off x="6161614" y="3429000"/>
            <a:ext cx="2648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[374&lt;Z,A&gt; 244&lt;L,T, A&gt; 193&lt;R,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178&lt;F,S,A&gt; 380&lt;O, S, A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E9C2E-2120-49E5-8E4E-5FF8F761F4E8}"/>
              </a:ext>
            </a:extLst>
          </p:cNvPr>
          <p:cNvSpPr txBox="1"/>
          <p:nvPr/>
        </p:nvSpPr>
        <p:spPr>
          <a:xfrm>
            <a:off x="6154615" y="2517577"/>
            <a:ext cx="273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[329&lt;T, A&gt; 253&lt;S, A&gt; 374&lt;Z,A&gt;]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3AF04-30CE-47DD-B723-B35322C33490}"/>
              </a:ext>
            </a:extLst>
          </p:cNvPr>
          <p:cNvSpPr txBox="1"/>
          <p:nvPr/>
        </p:nvSpPr>
        <p:spPr>
          <a:xfrm>
            <a:off x="5681161" y="4447401"/>
            <a:ext cx="3062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[193&lt;R, S, A&gt; 178&lt;F,S,A&gt; 241&lt;M, L,T, A&gt; 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1880C-9F1E-46CC-97B5-6500EC02DD10}"/>
              </a:ext>
            </a:extLst>
          </p:cNvPr>
          <p:cNvSpPr txBox="1"/>
          <p:nvPr/>
        </p:nvSpPr>
        <p:spPr>
          <a:xfrm>
            <a:off x="6172200" y="3053954"/>
            <a:ext cx="2947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[253&lt;S, A&gt; 374&lt;Z,A&gt; 244&lt;L,T, A&gt;]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8B4D58-30CB-4B71-9690-917717530B61}"/>
              </a:ext>
            </a:extLst>
          </p:cNvPr>
          <p:cNvSpPr txBox="1"/>
          <p:nvPr/>
        </p:nvSpPr>
        <p:spPr>
          <a:xfrm>
            <a:off x="5181600" y="4730787"/>
            <a:ext cx="3937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[178&lt;F,S,A&gt; 241&lt;M, L,T, A&gt; 160&lt;C, R, S, A&gt; 98&lt;P, R, S, A&gt; ]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4FD73-A3A3-4CA2-AB4A-ECBDCF090315}"/>
              </a:ext>
            </a:extLst>
          </p:cNvPr>
          <p:cNvSpPr txBox="1"/>
          <p:nvPr/>
        </p:nvSpPr>
        <p:spPr>
          <a:xfrm>
            <a:off x="4800600" y="5463133"/>
            <a:ext cx="44939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[98&lt;P, R, S, A&gt;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F,S,A&gt; 98&lt;P, C, R, S, A&gt; 242&lt;D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C, R, S, A&gt;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0B416-00E3-44A7-915F-6E3F08B3C2B1}"/>
              </a:ext>
            </a:extLst>
          </p:cNvPr>
          <p:cNvSpPr txBox="1"/>
          <p:nvPr/>
        </p:nvSpPr>
        <p:spPr>
          <a:xfrm>
            <a:off x="4777154" y="5789831"/>
            <a:ext cx="4493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&lt;B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F,S,A&gt; 98&lt;P, C, R, S, 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242&lt;D, C, R, S, A&gt; 0&lt;B,P, R, S, A&gt; 160&lt;C, P, R, S, A&gt;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62BADC-5A93-4C93-B91D-8C7681B7AD95}"/>
              </a:ext>
            </a:extLst>
          </p:cNvPr>
          <p:cNvSpPr txBox="1"/>
          <p:nvPr/>
        </p:nvSpPr>
        <p:spPr>
          <a:xfrm>
            <a:off x="6019800" y="3962400"/>
            <a:ext cx="2788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[244&lt;L,T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A&gt; 193&lt;R, S, A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178&lt;F,S,A&gt;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S, A&gt;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380&lt;O, Z,A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8B4D58-30CB-4B71-9690-917717530B61}"/>
              </a:ext>
            </a:extLst>
          </p:cNvPr>
          <p:cNvSpPr txBox="1"/>
          <p:nvPr/>
        </p:nvSpPr>
        <p:spPr>
          <a:xfrm>
            <a:off x="5105400" y="5072390"/>
            <a:ext cx="3937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241&lt;M, L,T, A&gt;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160&lt;C, R, S, A&gt; 98&lt;P, R, S, 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F,S,A&gt;]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212756" y="2592722"/>
            <a:ext cx="5626729" cy="83627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42593" y="3395991"/>
            <a:ext cx="924208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806700" y="3412495"/>
            <a:ext cx="3222499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5055382" y="3410017"/>
            <a:ext cx="90395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36666" y="4272257"/>
            <a:ext cx="930135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044699" y="4284148"/>
            <a:ext cx="238430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455184" y="4308229"/>
            <a:ext cx="75155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438379" y="5198549"/>
            <a:ext cx="1771421" cy="84434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2209801" y="5153616"/>
            <a:ext cx="1600200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4004" y="35814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8757" y="3544669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45720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671" y="5069016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486608" y="212153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1106054" y="305395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752217" y="30214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4773143" y="301689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4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1073503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5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617762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6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3227565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7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1905000" y="469347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421901" y="469347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9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598E7-66E8-4F80-B969-87EE51566D26}"/>
              </a:ext>
            </a:extLst>
          </p:cNvPr>
          <p:cNvSpPr/>
          <p:nvPr/>
        </p:nvSpPr>
        <p:spPr bwMode="auto">
          <a:xfrm>
            <a:off x="4239800" y="476905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6" grpId="0"/>
      <p:bldP spid="9" grpId="0"/>
      <p:bldP spid="11" grpId="0"/>
      <p:bldP spid="12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" grpId="0"/>
      <p:bldP spid="28" grpId="0"/>
      <p:bldP spid="29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1EBA83-0CA5-49E5-B368-6CF6FDA3A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Depth 1st Search</a:t>
            </a:r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6922482B-31A2-40A4-8990-97D1825650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836772"/>
              </p:ext>
            </p:extLst>
          </p:nvPr>
        </p:nvGraphicFramePr>
        <p:xfrm>
          <a:off x="1447800" y="1752600"/>
          <a:ext cx="2362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MS Org Chart" r:id="rId3" imgW="2533320" imgH="7867440" progId="OrgPlusWOPX.4">
                  <p:embed/>
                </p:oleObj>
              </mc:Choice>
              <mc:Fallback>
                <p:oleObj name="MS Org Chart" r:id="rId3" imgW="2533320" imgH="786744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3622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>
            <a:extLst>
              <a:ext uri="{FF2B5EF4-FFF2-40B4-BE49-F238E27FC236}">
                <a16:creationId xmlns:a16="http://schemas.microsoft.com/office/drawing/2014/main" id="{0B3C081A-38F8-4034-B4E0-FE3BC2C9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5626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12E07AB-EA38-442A-9173-D4AB57AA1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2BBFD7EC-4DA7-4A91-91FB-4E75A6FE0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6B738C9-E6B3-4436-9AC4-850C79A55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1806A241-CB62-48F2-9F60-06DA2744B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766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189231B-29D8-4AFA-98B1-D3D20C340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C6E3B810-7427-4169-9988-ED44B1368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2743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EC13C4E3-C55C-43E8-916C-34FF49F14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2" y="6054556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A5A524-2525-4F5A-85C4-43CF2C716316}"/>
              </a:ext>
            </a:extLst>
          </p:cNvPr>
          <p:cNvSpPr txBox="1"/>
          <p:nvPr/>
        </p:nvSpPr>
        <p:spPr>
          <a:xfrm>
            <a:off x="4220188" y="1822102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[&lt;A&gt;]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896CCF-01F5-4A5F-A719-0F2AED6A7C55}"/>
              </a:ext>
            </a:extLst>
          </p:cNvPr>
          <p:cNvSpPr txBox="1"/>
          <p:nvPr/>
        </p:nvSpPr>
        <p:spPr>
          <a:xfrm>
            <a:off x="4220188" y="2295353"/>
            <a:ext cx="469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[&lt;T, A&gt; &lt;S, A&gt; &lt;Z, A</a:t>
            </a:r>
            <a:r>
              <a:rPr lang="en-US" sz="1400" b="1" dirty="0" smtClean="0"/>
              <a:t>&gt;]  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in these slides:</a:t>
            </a:r>
          </a:p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hildren nodes are sorted in map’s counter-clock order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8C7E8-EAC5-4968-99EB-BD35EE62996C}"/>
              </a:ext>
            </a:extLst>
          </p:cNvPr>
          <p:cNvSpPr txBox="1"/>
          <p:nvPr/>
        </p:nvSpPr>
        <p:spPr>
          <a:xfrm>
            <a:off x="4220188" y="2870595"/>
            <a:ext cx="2171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[&lt;L, T, A&gt; &lt;S, A&gt; &lt;Z, A&gt;]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26814C-64ED-445C-806D-7BCDCC9E07FD}"/>
              </a:ext>
            </a:extLst>
          </p:cNvPr>
          <p:cNvSpPr txBox="1"/>
          <p:nvPr/>
        </p:nvSpPr>
        <p:spPr>
          <a:xfrm>
            <a:off x="4220188" y="3449351"/>
            <a:ext cx="2430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[&lt;M, L, T, A&gt; &lt;S, A&gt; &lt;Z, A&gt;]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A10EBB-7EB0-4786-9863-98F7224B6B91}"/>
              </a:ext>
            </a:extLst>
          </p:cNvPr>
          <p:cNvSpPr txBox="1"/>
          <p:nvPr/>
        </p:nvSpPr>
        <p:spPr>
          <a:xfrm>
            <a:off x="4220188" y="4031912"/>
            <a:ext cx="2650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[&lt;D, M, L, T, A&gt; &lt;S, A&gt; &lt;Z, A&gt;]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B4BE68-B70A-43ED-B7F5-65F56EF4A19C}"/>
              </a:ext>
            </a:extLst>
          </p:cNvPr>
          <p:cNvSpPr txBox="1"/>
          <p:nvPr/>
        </p:nvSpPr>
        <p:spPr>
          <a:xfrm>
            <a:off x="4220188" y="4614473"/>
            <a:ext cx="286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[&lt;C, D, M, L, T, A&gt; &lt;S, A&gt; &lt;Z, A&gt;]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DF8823-95EF-4D44-B8C5-609160C1ABA8}"/>
              </a:ext>
            </a:extLst>
          </p:cNvPr>
          <p:cNvSpPr txBox="1"/>
          <p:nvPr/>
        </p:nvSpPr>
        <p:spPr>
          <a:xfrm>
            <a:off x="4220189" y="5174155"/>
            <a:ext cx="492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[&lt;P, C, D, M, L, T, A&gt; &lt;R, C, D, M, L, T, A&gt; &lt;S, A&gt; &lt;Z, A&gt;]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58483E-1578-4FE6-AC72-7B06F5A9DA16}"/>
              </a:ext>
            </a:extLst>
          </p:cNvPr>
          <p:cNvSpPr txBox="1"/>
          <p:nvPr/>
        </p:nvSpPr>
        <p:spPr>
          <a:xfrm>
            <a:off x="4220188" y="5689921"/>
            <a:ext cx="3982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[&lt;B, P, C, D, M, L, T, A&gt; &lt;R, P, C, D, M, L, T, A&gt; </a:t>
            </a:r>
          </a:p>
          <a:p>
            <a:r>
              <a:rPr lang="en-US" sz="1400" b="1" dirty="0"/>
              <a:t>&lt;R, C, D, M, L, T, A&gt; &lt;S, A&gt; &lt;Z, A&gt;]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EDC549-A026-404B-80C9-F62A0E35E6E5}"/>
              </a:ext>
            </a:extLst>
          </p:cNvPr>
          <p:cNvSpPr/>
          <p:nvPr/>
        </p:nvSpPr>
        <p:spPr bwMode="auto">
          <a:xfrm>
            <a:off x="2086588" y="182879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7F3BFC5-F2DD-4955-BB90-17C0561D9EA7}"/>
              </a:ext>
            </a:extLst>
          </p:cNvPr>
          <p:cNvSpPr/>
          <p:nvPr/>
        </p:nvSpPr>
        <p:spPr bwMode="auto">
          <a:xfrm>
            <a:off x="1720056" y="234509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8613BA5-B45C-47C3-AEFE-C639B832CBA1}"/>
              </a:ext>
            </a:extLst>
          </p:cNvPr>
          <p:cNvSpPr/>
          <p:nvPr/>
        </p:nvSpPr>
        <p:spPr bwMode="auto">
          <a:xfrm>
            <a:off x="1713889" y="292412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FFE92F1-9551-4A90-AA4A-7D2F757AFBF0}"/>
              </a:ext>
            </a:extLst>
          </p:cNvPr>
          <p:cNvSpPr/>
          <p:nvPr/>
        </p:nvSpPr>
        <p:spPr bwMode="auto">
          <a:xfrm>
            <a:off x="1713889" y="351634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4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E928A6C-42D0-499B-9FDB-07E524714A65}"/>
              </a:ext>
            </a:extLst>
          </p:cNvPr>
          <p:cNvSpPr/>
          <p:nvPr/>
        </p:nvSpPr>
        <p:spPr bwMode="auto">
          <a:xfrm>
            <a:off x="1720056" y="406712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22A73D0-54BE-49EC-BED0-27AF346073C9}"/>
              </a:ext>
            </a:extLst>
          </p:cNvPr>
          <p:cNvSpPr/>
          <p:nvPr/>
        </p:nvSpPr>
        <p:spPr bwMode="auto">
          <a:xfrm>
            <a:off x="1713889" y="46457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6A2464C-789F-476E-920C-E1314878758A}"/>
              </a:ext>
            </a:extLst>
          </p:cNvPr>
          <p:cNvSpPr/>
          <p:nvPr/>
        </p:nvSpPr>
        <p:spPr bwMode="auto">
          <a:xfrm>
            <a:off x="1447800" y="52196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7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9D85AF6-BE2B-4AB3-A50C-A03B1E2C253F}"/>
              </a:ext>
            </a:extLst>
          </p:cNvPr>
          <p:cNvSpPr/>
          <p:nvPr/>
        </p:nvSpPr>
        <p:spPr bwMode="auto">
          <a:xfrm>
            <a:off x="1219200" y="572293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19300" y="1351988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Search tree: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95943" y="1397149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Queue of (partial) paths: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2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E7A7EE-A813-4D9A-84CC-872E140B9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1st Search</a:t>
            </a:r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325A3363-57FC-4001-8086-C2C47EC320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411493"/>
              </p:ext>
            </p:extLst>
          </p:nvPr>
        </p:nvGraphicFramePr>
        <p:xfrm>
          <a:off x="685800" y="1717431"/>
          <a:ext cx="3048000" cy="484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MS Org Chart" r:id="rId3" imgW="4857480" imgH="4781520" progId="OrgPlusWOPX.4">
                  <p:embed/>
                </p:oleObj>
              </mc:Choice>
              <mc:Fallback>
                <p:oleObj name="MS Org Chart" r:id="rId3" imgW="4857480" imgH="478152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17431"/>
                        <a:ext cx="3048000" cy="4848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>
            <a:extLst>
              <a:ext uri="{FF2B5EF4-FFF2-40B4-BE49-F238E27FC236}">
                <a16:creationId xmlns:a16="http://schemas.microsoft.com/office/drawing/2014/main" id="{78BAB241-94C0-4438-A242-1502B1A08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864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2A448A-F717-4E71-80C1-46809D5D637B}"/>
              </a:ext>
            </a:extLst>
          </p:cNvPr>
          <p:cNvSpPr txBox="1"/>
          <p:nvPr/>
        </p:nvSpPr>
        <p:spPr>
          <a:xfrm>
            <a:off x="4343400" y="1822102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[&lt;A&gt;]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55CBA7-F511-4F18-BB84-5897AEB5E69E}"/>
              </a:ext>
            </a:extLst>
          </p:cNvPr>
          <p:cNvSpPr txBox="1"/>
          <p:nvPr/>
        </p:nvSpPr>
        <p:spPr>
          <a:xfrm>
            <a:off x="4343400" y="2236935"/>
            <a:ext cx="196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[&lt;T, A&gt; &lt;S, A&gt; &lt;Z, A&gt;]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8007A3-F94F-4470-9D17-FB1EA8B23351}"/>
              </a:ext>
            </a:extLst>
          </p:cNvPr>
          <p:cNvSpPr txBox="1"/>
          <p:nvPr/>
        </p:nvSpPr>
        <p:spPr>
          <a:xfrm>
            <a:off x="4343400" y="2590800"/>
            <a:ext cx="2215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[&lt;S, A&gt; &lt;Z, A&gt; &lt;L, T, A&gt; 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84FD5-28B0-4661-846B-6C48B894CEB1}"/>
              </a:ext>
            </a:extLst>
          </p:cNvPr>
          <p:cNvSpPr txBox="1"/>
          <p:nvPr/>
        </p:nvSpPr>
        <p:spPr>
          <a:xfrm>
            <a:off x="4343400" y="2916873"/>
            <a:ext cx="4035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[&lt;Z, A&gt; &lt;L, T, A&gt; &lt;R, S, A&gt; &lt;F, S, A &gt; &lt; O, S, A &gt;]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6C2D26-9591-445F-BE32-12D69C349898}"/>
              </a:ext>
            </a:extLst>
          </p:cNvPr>
          <p:cNvSpPr txBox="1"/>
          <p:nvPr/>
        </p:nvSpPr>
        <p:spPr>
          <a:xfrm>
            <a:off x="4331677" y="3284635"/>
            <a:ext cx="426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[&lt;L, T, A&gt; &lt;R, S, A&gt; &lt;F, S, A &gt; &lt; O, S, A &gt; &lt;O, Z, A&gt;]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A717CF-0279-4985-A02D-ADA37810A9BA}"/>
              </a:ext>
            </a:extLst>
          </p:cNvPr>
          <p:cNvSpPr txBox="1"/>
          <p:nvPr/>
        </p:nvSpPr>
        <p:spPr>
          <a:xfrm>
            <a:off x="4297138" y="3637150"/>
            <a:ext cx="4524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[&lt;R, S, A&gt; &lt;F, S, A &gt; &lt; O, S, A &gt; &lt;O, Z, A&gt; &lt;M, L, T, A&gt;]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C1B4BE-5091-477E-B5D2-466E344F6E93}"/>
              </a:ext>
            </a:extLst>
          </p:cNvPr>
          <p:cNvSpPr txBox="1"/>
          <p:nvPr/>
        </p:nvSpPr>
        <p:spPr>
          <a:xfrm>
            <a:off x="4137330" y="3970978"/>
            <a:ext cx="491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[&lt;F, S, A &gt; &lt; O, S, A &gt; &lt;O, Z, A&gt; &lt;M, L, T, A&gt; &lt;C, R, S, A&gt; &lt;P, R, S, A&gt;]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2D6D79-8EC4-4DB7-8885-26A9F8DE510C}"/>
              </a:ext>
            </a:extLst>
          </p:cNvPr>
          <p:cNvSpPr/>
          <p:nvPr/>
        </p:nvSpPr>
        <p:spPr bwMode="auto">
          <a:xfrm>
            <a:off x="413238" y="299193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9982D4D-2B23-48D5-8ABC-CBA631DD6197}"/>
              </a:ext>
            </a:extLst>
          </p:cNvPr>
          <p:cNvSpPr/>
          <p:nvPr/>
        </p:nvSpPr>
        <p:spPr bwMode="auto">
          <a:xfrm>
            <a:off x="3124200" y="29718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4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F1EEE9-FBD6-4E05-A07C-004CA708A9A3}"/>
              </a:ext>
            </a:extLst>
          </p:cNvPr>
          <p:cNvSpPr/>
          <p:nvPr/>
        </p:nvSpPr>
        <p:spPr bwMode="auto">
          <a:xfrm>
            <a:off x="1447800" y="40714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E447296-41FA-40D0-9DED-3FD134F19780}"/>
              </a:ext>
            </a:extLst>
          </p:cNvPr>
          <p:cNvSpPr/>
          <p:nvPr/>
        </p:nvSpPr>
        <p:spPr bwMode="auto">
          <a:xfrm>
            <a:off x="2318238" y="402749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7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5D7BA8A-4C7A-4202-AC5F-0F80EF975258}"/>
              </a:ext>
            </a:extLst>
          </p:cNvPr>
          <p:cNvSpPr/>
          <p:nvPr/>
        </p:nvSpPr>
        <p:spPr bwMode="auto">
          <a:xfrm>
            <a:off x="2863667" y="404507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FC57013-63B2-4DBE-B884-0469BD5EC4AB}"/>
              </a:ext>
            </a:extLst>
          </p:cNvPr>
          <p:cNvSpPr/>
          <p:nvPr/>
        </p:nvSpPr>
        <p:spPr bwMode="auto">
          <a:xfrm>
            <a:off x="1752600" y="190967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08B1E7-7019-42B0-A9F1-883795C0D7C0}"/>
              </a:ext>
            </a:extLst>
          </p:cNvPr>
          <p:cNvSpPr/>
          <p:nvPr/>
        </p:nvSpPr>
        <p:spPr bwMode="auto">
          <a:xfrm>
            <a:off x="2095500" y="295493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F95EED-EA99-4D4D-8A87-86215BF903FE}"/>
              </a:ext>
            </a:extLst>
          </p:cNvPr>
          <p:cNvSpPr/>
          <p:nvPr/>
        </p:nvSpPr>
        <p:spPr bwMode="auto">
          <a:xfrm>
            <a:off x="435219" y="4039923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033E670-1E32-43B8-BC9E-018AC6B41BAA}"/>
              </a:ext>
            </a:extLst>
          </p:cNvPr>
          <p:cNvSpPr/>
          <p:nvPr/>
        </p:nvSpPr>
        <p:spPr bwMode="auto">
          <a:xfrm>
            <a:off x="3739967" y="402456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9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21C8F7D-68AC-4DC6-952A-EAE197C81DDF}"/>
              </a:ext>
            </a:extLst>
          </p:cNvPr>
          <p:cNvSpPr/>
          <p:nvPr/>
        </p:nvSpPr>
        <p:spPr bwMode="auto">
          <a:xfrm>
            <a:off x="228600" y="5065081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89BB22B-D70A-4E82-AA4C-FC74E71FF4F9}"/>
              </a:ext>
            </a:extLst>
          </p:cNvPr>
          <p:cNvSpPr/>
          <p:nvPr/>
        </p:nvSpPr>
        <p:spPr bwMode="auto">
          <a:xfrm>
            <a:off x="1014046" y="5226018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EB5A95F-E2E8-44EC-A7B8-80EE462EAACC}"/>
              </a:ext>
            </a:extLst>
          </p:cNvPr>
          <p:cNvSpPr/>
          <p:nvPr/>
        </p:nvSpPr>
        <p:spPr bwMode="auto">
          <a:xfrm>
            <a:off x="1752294" y="5091558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12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DAF2D25-516F-4C12-A254-854DE22D22B4}"/>
              </a:ext>
            </a:extLst>
          </p:cNvPr>
          <p:cNvSpPr/>
          <p:nvPr/>
        </p:nvSpPr>
        <p:spPr bwMode="auto">
          <a:xfrm>
            <a:off x="2570896" y="5328043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13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859A16-7E21-47DA-B1E0-79052E4ADCE7}"/>
              </a:ext>
            </a:extLst>
          </p:cNvPr>
          <p:cNvSpPr txBox="1"/>
          <p:nvPr/>
        </p:nvSpPr>
        <p:spPr>
          <a:xfrm>
            <a:off x="4137330" y="4292081"/>
            <a:ext cx="5035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 O, S, A &gt; &lt;O, Z, A&gt; &lt;M, L, T, A&gt; &lt;C, R, S, A&gt; &lt;P, R, S, A&gt; &lt;B, F, S, A&gt;]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97D9B5-CE8A-452A-9BC3-139E7A7466F5}"/>
              </a:ext>
            </a:extLst>
          </p:cNvPr>
          <p:cNvSpPr txBox="1"/>
          <p:nvPr/>
        </p:nvSpPr>
        <p:spPr>
          <a:xfrm>
            <a:off x="3968565" y="4586019"/>
            <a:ext cx="5253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[&lt;O, Z, A&gt; &lt;M, L, T, A&gt; &lt;C, R, S, A&gt; &lt;P, R, S, A&gt; &lt;B, F, S, A&gt; &lt; Z, O, S, A &gt;]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377763-43E1-496E-B79D-ACBE116EE24C}"/>
              </a:ext>
            </a:extLst>
          </p:cNvPr>
          <p:cNvSpPr txBox="1"/>
          <p:nvPr/>
        </p:nvSpPr>
        <p:spPr>
          <a:xfrm>
            <a:off x="3825198" y="4884283"/>
            <a:ext cx="5445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[&lt;M, L, T, A&gt; &lt;C, R, S, A&gt; &lt;P, R, S, A&gt; &lt;B, F, S, A&gt; &lt; Z, O, S, A &gt; &lt;S, O, Z, A&gt;]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69267-B38F-448D-BAB2-10FB26D61B2A}"/>
              </a:ext>
            </a:extLst>
          </p:cNvPr>
          <p:cNvSpPr txBox="1"/>
          <p:nvPr/>
        </p:nvSpPr>
        <p:spPr>
          <a:xfrm>
            <a:off x="3675796" y="5237401"/>
            <a:ext cx="5632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[&lt;C, R, S, A&gt; &lt;P, R, S, A&gt; &lt;B, F, S, A&gt; &lt; Z, O, S, A &gt; &lt;S, O, Z, A&gt; &lt;D, M, L, T, A&gt;]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DAD6B6-BFE6-4736-82E7-DDC5322103A9}"/>
              </a:ext>
            </a:extLst>
          </p:cNvPr>
          <p:cNvSpPr txBox="1"/>
          <p:nvPr/>
        </p:nvSpPr>
        <p:spPr>
          <a:xfrm>
            <a:off x="3701867" y="5538210"/>
            <a:ext cx="468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[&lt;P, R, S, A&gt; &lt;B, F, S, A&gt; &lt; Z, O, S, A &gt; &lt;S, O, Z, A&gt; &lt;D, M, L, T, A&gt;</a:t>
            </a:r>
          </a:p>
          <a:p>
            <a:r>
              <a:rPr lang="en-US" sz="1200" b="1" dirty="0"/>
              <a:t> &lt;P, C, R, S, A&gt; &lt;D, C, R, S, A&gt; ]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44455C-2543-4F1F-AFD6-113F3CBE90C2}"/>
              </a:ext>
            </a:extLst>
          </p:cNvPr>
          <p:cNvSpPr txBox="1"/>
          <p:nvPr/>
        </p:nvSpPr>
        <p:spPr>
          <a:xfrm>
            <a:off x="3733800" y="6004690"/>
            <a:ext cx="438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[&lt;B, F, S, A&gt; &lt; Z, O, S, A &gt; &lt;S, O, Z, A&gt; &lt;D, M, L, T, A&gt;</a:t>
            </a:r>
          </a:p>
          <a:p>
            <a:r>
              <a:rPr lang="en-US" sz="1200" b="1" dirty="0"/>
              <a:t> &lt;P, C, R, S, A&gt; &lt;D, C, R, S, A&gt; &lt;B, P, R, S, A&gt; &lt;C, P, R, S, A&gt;  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685800" y="2438399"/>
            <a:ext cx="3282765" cy="11975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411714-5540-45D7-92B1-937AA3746568}"/>
              </a:ext>
            </a:extLst>
          </p:cNvPr>
          <p:cNvSpPr/>
          <p:nvPr/>
        </p:nvSpPr>
        <p:spPr bwMode="auto">
          <a:xfrm>
            <a:off x="517038" y="3505200"/>
            <a:ext cx="788620" cy="11540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CEAC85C-C4E4-4846-994B-7D2C5560B471}"/>
              </a:ext>
            </a:extLst>
          </p:cNvPr>
          <p:cNvSpPr/>
          <p:nvPr/>
        </p:nvSpPr>
        <p:spPr bwMode="auto">
          <a:xfrm>
            <a:off x="1445236" y="3505199"/>
            <a:ext cx="1889997" cy="11950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59A22D-3465-4AEE-806C-D9DBB7CC4EBD}"/>
              </a:ext>
            </a:extLst>
          </p:cNvPr>
          <p:cNvSpPr/>
          <p:nvPr/>
        </p:nvSpPr>
        <p:spPr bwMode="auto">
          <a:xfrm>
            <a:off x="3417463" y="3527385"/>
            <a:ext cx="395620" cy="103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BE6305-AFAA-4D25-998F-1358D507630F}"/>
              </a:ext>
            </a:extLst>
          </p:cNvPr>
          <p:cNvSpPr/>
          <p:nvPr/>
        </p:nvSpPr>
        <p:spPr bwMode="auto">
          <a:xfrm>
            <a:off x="638907" y="4535119"/>
            <a:ext cx="395620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C383D4-A805-47A4-865A-F4D3ABB7CA82}"/>
              </a:ext>
            </a:extLst>
          </p:cNvPr>
          <p:cNvSpPr/>
          <p:nvPr/>
        </p:nvSpPr>
        <p:spPr bwMode="auto">
          <a:xfrm>
            <a:off x="1272292" y="4519957"/>
            <a:ext cx="1235805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7FD9C1-8F33-42B8-8B41-D38B4912751C}"/>
              </a:ext>
            </a:extLst>
          </p:cNvPr>
          <p:cNvSpPr/>
          <p:nvPr/>
        </p:nvSpPr>
        <p:spPr bwMode="auto">
          <a:xfrm>
            <a:off x="2528981" y="4519957"/>
            <a:ext cx="442819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3DBDBA5-0AE2-42C0-985B-634528F68C2C}"/>
              </a:ext>
            </a:extLst>
          </p:cNvPr>
          <p:cNvSpPr/>
          <p:nvPr/>
        </p:nvSpPr>
        <p:spPr bwMode="auto">
          <a:xfrm>
            <a:off x="2957179" y="4495800"/>
            <a:ext cx="454235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A3DD75-3753-4A30-A880-6BCE6B722E4A}"/>
              </a:ext>
            </a:extLst>
          </p:cNvPr>
          <p:cNvSpPr/>
          <p:nvPr/>
        </p:nvSpPr>
        <p:spPr bwMode="auto">
          <a:xfrm>
            <a:off x="3364523" y="4548555"/>
            <a:ext cx="445477" cy="10902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01CBE3-68B5-4A22-B764-DBF640F44E7B}"/>
              </a:ext>
            </a:extLst>
          </p:cNvPr>
          <p:cNvSpPr/>
          <p:nvPr/>
        </p:nvSpPr>
        <p:spPr bwMode="auto">
          <a:xfrm>
            <a:off x="648311" y="5535594"/>
            <a:ext cx="395620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7C32EC-1648-4D9E-97CA-973C2CDCDB7B}"/>
              </a:ext>
            </a:extLst>
          </p:cNvPr>
          <p:cNvSpPr/>
          <p:nvPr/>
        </p:nvSpPr>
        <p:spPr bwMode="auto">
          <a:xfrm>
            <a:off x="1105511" y="5610559"/>
            <a:ext cx="717124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BABD40-D1C5-43EB-B894-6C369C5BCDF2}"/>
              </a:ext>
            </a:extLst>
          </p:cNvPr>
          <p:cNvSpPr/>
          <p:nvPr/>
        </p:nvSpPr>
        <p:spPr bwMode="auto">
          <a:xfrm>
            <a:off x="1931828" y="5620241"/>
            <a:ext cx="717124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19300" y="1351988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Search tree: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195943" y="1397149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Queue of (partial) paths: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C87FBF-40C6-4FAE-A279-8858160E6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Depth-Limited Search</a:t>
            </a:r>
            <a:br>
              <a:rPr lang="en-US" altLang="en-US" dirty="0"/>
            </a:br>
            <a:r>
              <a:rPr lang="en-US" altLang="en-US" sz="2800" dirty="0"/>
              <a:t>(shown for limit = 5)</a:t>
            </a:r>
            <a:endParaRPr lang="en-US" altLang="en-US" dirty="0"/>
          </a:p>
        </p:txBody>
      </p:sp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591902D6-6115-4793-BA85-09C9F57C8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52600"/>
          <a:ext cx="4132263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MS Org Chart" r:id="rId3" imgW="4991040" imgH="5810040" progId="OrgPlusWOPX.4">
                  <p:embed/>
                </p:oleObj>
              </mc:Choice>
              <mc:Fallback>
                <p:oleObj name="MS Org Chart" r:id="rId3" imgW="4991040" imgH="5810040" progId="OrgPlusWOPX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4132263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8C1334F5-5C08-4861-A233-68B31570D436}"/>
              </a:ext>
            </a:extLst>
          </p:cNvPr>
          <p:cNvSpPr/>
          <p:nvPr/>
        </p:nvSpPr>
        <p:spPr bwMode="auto">
          <a:xfrm>
            <a:off x="4038600" y="19050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9BBA1C2-9B02-429D-9F1A-1075A05B8163}"/>
              </a:ext>
            </a:extLst>
          </p:cNvPr>
          <p:cNvSpPr/>
          <p:nvPr/>
        </p:nvSpPr>
        <p:spPr bwMode="auto">
          <a:xfrm>
            <a:off x="2171700" y="2819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1CE017-C8E9-4D85-8349-FF8E8BCBCE30}"/>
              </a:ext>
            </a:extLst>
          </p:cNvPr>
          <p:cNvSpPr/>
          <p:nvPr/>
        </p:nvSpPr>
        <p:spPr bwMode="auto">
          <a:xfrm>
            <a:off x="2171700" y="3581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1F3137-BC3C-4744-8E6D-FE5834EA1797}"/>
              </a:ext>
            </a:extLst>
          </p:cNvPr>
          <p:cNvSpPr/>
          <p:nvPr/>
        </p:nvSpPr>
        <p:spPr bwMode="auto">
          <a:xfrm>
            <a:off x="2171700" y="44386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C4BF8A0-4626-450D-A815-E443FBB9E08B}"/>
              </a:ext>
            </a:extLst>
          </p:cNvPr>
          <p:cNvSpPr/>
          <p:nvPr/>
        </p:nvSpPr>
        <p:spPr bwMode="auto">
          <a:xfrm>
            <a:off x="2171700" y="528637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CBC953-DA6C-4F6D-A9B1-8E6085ABED57}"/>
              </a:ext>
            </a:extLst>
          </p:cNvPr>
          <p:cNvSpPr/>
          <p:nvPr/>
        </p:nvSpPr>
        <p:spPr bwMode="auto">
          <a:xfrm>
            <a:off x="4457700" y="27050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5C3DE0-6073-4D52-BFAF-82D32AC652DB}"/>
              </a:ext>
            </a:extLst>
          </p:cNvPr>
          <p:cNvSpPr/>
          <p:nvPr/>
        </p:nvSpPr>
        <p:spPr bwMode="auto">
          <a:xfrm>
            <a:off x="3600450" y="3581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1C5219-A590-4FE1-ACD7-D09DDACE8680}"/>
              </a:ext>
            </a:extLst>
          </p:cNvPr>
          <p:cNvSpPr/>
          <p:nvPr/>
        </p:nvSpPr>
        <p:spPr bwMode="auto">
          <a:xfrm>
            <a:off x="3067843" y="44386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A6AE4F1-BF08-43CE-8445-86413760AC17}"/>
              </a:ext>
            </a:extLst>
          </p:cNvPr>
          <p:cNvSpPr/>
          <p:nvPr/>
        </p:nvSpPr>
        <p:spPr bwMode="auto">
          <a:xfrm>
            <a:off x="2935286" y="505777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76E2CB-00E4-4BB0-B163-E1A366F3DAD5}"/>
              </a:ext>
            </a:extLst>
          </p:cNvPr>
          <p:cNvSpPr/>
          <p:nvPr/>
        </p:nvSpPr>
        <p:spPr bwMode="auto">
          <a:xfrm>
            <a:off x="3325018" y="5047252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F8B433-4EB4-4E01-BA4D-6384859A4072}"/>
              </a:ext>
            </a:extLst>
          </p:cNvPr>
          <p:cNvSpPr/>
          <p:nvPr/>
        </p:nvSpPr>
        <p:spPr bwMode="auto">
          <a:xfrm>
            <a:off x="4047331" y="4310459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88EF90-A602-4526-95BD-E2248AC8C914}"/>
              </a:ext>
            </a:extLst>
          </p:cNvPr>
          <p:cNvSpPr/>
          <p:nvPr/>
        </p:nvSpPr>
        <p:spPr bwMode="auto">
          <a:xfrm>
            <a:off x="3962400" y="5094877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0C12E67-BA58-435B-8B0E-4ED4F573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7" y="5640564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2612" y="1729087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Search tree: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78171" y="1790642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Queue not shown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41780" y="5161521"/>
            <a:ext cx="3173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Note: </a:t>
            </a:r>
            <a:r>
              <a:rPr lang="en-US" sz="1800" dirty="0" smtClean="0">
                <a:solidFill>
                  <a:srgbClr val="00B050"/>
                </a:solidFill>
              </a:rPr>
              <a:t>The value of “limit” used in these slides and in examples on the course webpage is +1 the value of “limit” in Russell’s &amp; </a:t>
            </a:r>
            <a:r>
              <a:rPr lang="en-US" sz="1800" dirty="0" err="1" smtClean="0">
                <a:solidFill>
                  <a:srgbClr val="00B050"/>
                </a:solidFill>
              </a:rPr>
              <a:t>Norvig’s</a:t>
            </a:r>
            <a:r>
              <a:rPr lang="en-US" sz="1800" dirty="0" smtClean="0">
                <a:solidFill>
                  <a:srgbClr val="00B050"/>
                </a:solidFill>
              </a:rPr>
              <a:t> textbook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CAAEB9-6471-449F-99DA-B728F28FE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Iterative Deepening Search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7BF0B7DB-083C-4D7D-A433-CF39C15DC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8563" y="2057400"/>
          <a:ext cx="328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" name="MS Org Chart" r:id="rId3" imgW="482400" imgH="666720" progId="OrgPlusWOPX.4">
                  <p:embed/>
                </p:oleObj>
              </mc:Choice>
              <mc:Fallback>
                <p:oleObj name="MS Org Chart" r:id="rId3" imgW="482400" imgH="666720" progId="OrgPlusWOPX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2057400"/>
                        <a:ext cx="328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55BA1519-B14B-4E5A-934D-361E9CB8F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051050"/>
          <a:ext cx="10477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" name="MS Org Chart" r:id="rId5" imgW="1733400" imgH="1695240" progId="OrgPlusWOPX.4">
                  <p:embed/>
                </p:oleObj>
              </mc:Choice>
              <mc:Fallback>
                <p:oleObj name="MS Org Chart" r:id="rId5" imgW="1733400" imgH="1695240" progId="OrgPlusWOPX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51050"/>
                        <a:ext cx="104775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7D4C82F3-EFB6-4ED8-8A0B-A355303B8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012950"/>
          <a:ext cx="17526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5" name="MS Org Chart" r:id="rId7" imgW="3181320" imgH="2724120" progId="OrgPlusWOPX.4">
                  <p:embed/>
                </p:oleObj>
              </mc:Choice>
              <mc:Fallback>
                <p:oleObj name="MS Org Chart" r:id="rId7" imgW="3181320" imgH="272412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12950"/>
                        <a:ext cx="17526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1DDB637F-EB87-4A76-8DDD-A6FDAE0DE6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113213"/>
          <a:ext cx="251460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6" name="MS Org Chart" r:id="rId9" imgW="3962160" imgH="3752640" progId="OrgPlusWOPX.4">
                  <p:embed/>
                </p:oleObj>
              </mc:Choice>
              <mc:Fallback>
                <p:oleObj name="MS Org Chart" r:id="rId9" imgW="3962160" imgH="3752640" progId="OrgPlusWOPX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3213"/>
                        <a:ext cx="2514600" cy="238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F617ADAA-8C97-4F18-9B51-C03F53DBC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959225"/>
          <a:ext cx="2657475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7" name="MS Org Chart" r:id="rId11" imgW="4857480" imgH="4781520" progId="OrgPlusWOPX.4">
                  <p:embed/>
                </p:oleObj>
              </mc:Choice>
              <mc:Fallback>
                <p:oleObj name="MS Org Chart" r:id="rId11" imgW="4857480" imgH="4781520" progId="OrgPlusWOPX.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59225"/>
                        <a:ext cx="2657475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>
            <a:extLst>
              <a:ext uri="{FF2B5EF4-FFF2-40B4-BE49-F238E27FC236}">
                <a16:creationId xmlns:a16="http://schemas.microsoft.com/office/drawing/2014/main" id="{2F5BC846-CD93-4A97-88B0-E66FD0BDF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6383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0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7669FB67-DB7C-4199-9F8C-2EA02DF1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1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4B233F70-5350-4907-85E9-9F23C7B5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764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2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8D8D90B5-EE35-4EFF-B6BD-3367A49D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3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8C667715-8C5D-417D-BD43-37BD8863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6576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52DD30-333A-4F0C-8552-C85EF3A163AF}"/>
              </a:ext>
            </a:extLst>
          </p:cNvPr>
          <p:cNvSpPr/>
          <p:nvPr/>
        </p:nvSpPr>
        <p:spPr bwMode="auto">
          <a:xfrm>
            <a:off x="3852466" y="216792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279C7E9-18C3-4C40-8278-4356B083847A}"/>
              </a:ext>
            </a:extLst>
          </p:cNvPr>
          <p:cNvSpPr/>
          <p:nvPr/>
        </p:nvSpPr>
        <p:spPr bwMode="auto">
          <a:xfrm>
            <a:off x="5923756" y="262731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05398E-EEAF-4888-8DD1-553CDEF43E71}"/>
              </a:ext>
            </a:extLst>
          </p:cNvPr>
          <p:cNvSpPr/>
          <p:nvPr/>
        </p:nvSpPr>
        <p:spPr bwMode="auto">
          <a:xfrm>
            <a:off x="6648450" y="262016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11BA10-6CAF-4B1A-9096-2AD5FBE70F8A}"/>
              </a:ext>
            </a:extLst>
          </p:cNvPr>
          <p:cNvSpPr/>
          <p:nvPr/>
        </p:nvSpPr>
        <p:spPr bwMode="auto">
          <a:xfrm>
            <a:off x="7400131" y="262016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09B1B3B-90D8-4302-B372-7F1C0142194F}"/>
              </a:ext>
            </a:extLst>
          </p:cNvPr>
          <p:cNvSpPr/>
          <p:nvPr/>
        </p:nvSpPr>
        <p:spPr bwMode="auto">
          <a:xfrm>
            <a:off x="1624407" y="552270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F09500-4587-4989-9EDB-A25AC2FF0A9E}"/>
              </a:ext>
            </a:extLst>
          </p:cNvPr>
          <p:cNvSpPr/>
          <p:nvPr/>
        </p:nvSpPr>
        <p:spPr bwMode="auto">
          <a:xfrm>
            <a:off x="2295523" y="551021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E73F5FF-02F1-4D15-AE2C-F5FA03D97DFD}"/>
              </a:ext>
            </a:extLst>
          </p:cNvPr>
          <p:cNvSpPr/>
          <p:nvPr/>
        </p:nvSpPr>
        <p:spPr bwMode="auto">
          <a:xfrm>
            <a:off x="3170037" y="530463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E038A6-CFBD-466A-8C92-DAC467E255F2}"/>
              </a:ext>
            </a:extLst>
          </p:cNvPr>
          <p:cNvSpPr/>
          <p:nvPr/>
        </p:nvSpPr>
        <p:spPr bwMode="auto">
          <a:xfrm>
            <a:off x="3738166" y="49107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70E8997-DBC5-4D08-A331-C668415A33E0}"/>
              </a:ext>
            </a:extLst>
          </p:cNvPr>
          <p:cNvSpPr/>
          <p:nvPr/>
        </p:nvSpPr>
        <p:spPr bwMode="auto">
          <a:xfrm>
            <a:off x="3743323" y="543560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1B2F86-A797-4E9A-BD9B-4A84813A01FE}"/>
              </a:ext>
            </a:extLst>
          </p:cNvPr>
          <p:cNvSpPr/>
          <p:nvPr/>
        </p:nvSpPr>
        <p:spPr bwMode="auto">
          <a:xfrm>
            <a:off x="6534150" y="5943600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72615A5-AF3B-4BC2-8490-21E7AD2F05E2}"/>
              </a:ext>
            </a:extLst>
          </p:cNvPr>
          <p:cNvSpPr/>
          <p:nvPr/>
        </p:nvSpPr>
        <p:spPr bwMode="auto">
          <a:xfrm>
            <a:off x="6629400" y="207486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08229D8-867A-4384-AD3F-071621CB2357}"/>
              </a:ext>
            </a:extLst>
          </p:cNvPr>
          <p:cNvSpPr/>
          <p:nvPr/>
        </p:nvSpPr>
        <p:spPr bwMode="auto">
          <a:xfrm>
            <a:off x="990600" y="4875213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7A9B7AF-103E-4819-A74A-651280A8440C}"/>
              </a:ext>
            </a:extLst>
          </p:cNvPr>
          <p:cNvSpPr/>
          <p:nvPr/>
        </p:nvSpPr>
        <p:spPr bwMode="auto">
          <a:xfrm>
            <a:off x="2179637" y="48506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7649F31-AC85-44FB-B5FB-1775F10709AA}"/>
              </a:ext>
            </a:extLst>
          </p:cNvPr>
          <p:cNvSpPr/>
          <p:nvPr/>
        </p:nvSpPr>
        <p:spPr bwMode="auto">
          <a:xfrm>
            <a:off x="2084387" y="41909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441F9BE-0700-436F-96BE-1C533B63511F}"/>
              </a:ext>
            </a:extLst>
          </p:cNvPr>
          <p:cNvSpPr/>
          <p:nvPr/>
        </p:nvSpPr>
        <p:spPr bwMode="auto">
          <a:xfrm>
            <a:off x="986232" y="552270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C20E92-4EF6-464E-98C7-6C15B54BB84D}"/>
              </a:ext>
            </a:extLst>
          </p:cNvPr>
          <p:cNvSpPr/>
          <p:nvPr/>
        </p:nvSpPr>
        <p:spPr bwMode="auto">
          <a:xfrm>
            <a:off x="4724400" y="460751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F9FAD80-3976-4187-8354-BB7FDA6128B4}"/>
              </a:ext>
            </a:extLst>
          </p:cNvPr>
          <p:cNvSpPr/>
          <p:nvPr/>
        </p:nvSpPr>
        <p:spPr bwMode="auto">
          <a:xfrm>
            <a:off x="5867400" y="3962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936B5D5-941C-4DE5-8418-8F1265DEC413}"/>
              </a:ext>
            </a:extLst>
          </p:cNvPr>
          <p:cNvSpPr/>
          <p:nvPr/>
        </p:nvSpPr>
        <p:spPr bwMode="auto">
          <a:xfrm>
            <a:off x="4714877" y="513932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5DE3ECB-9B41-4983-8276-3778151836D5}"/>
              </a:ext>
            </a:extLst>
          </p:cNvPr>
          <p:cNvSpPr/>
          <p:nvPr/>
        </p:nvSpPr>
        <p:spPr bwMode="auto">
          <a:xfrm>
            <a:off x="4714877" y="567907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9222641-DC8A-4F62-8EAE-C77EF41EEFC3}"/>
              </a:ext>
            </a:extLst>
          </p:cNvPr>
          <p:cNvSpPr/>
          <p:nvPr/>
        </p:nvSpPr>
        <p:spPr bwMode="auto">
          <a:xfrm>
            <a:off x="6157912" y="460751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18F5DB-6ED5-45AA-8B50-0D0129A71DE2}"/>
              </a:ext>
            </a:extLst>
          </p:cNvPr>
          <p:cNvSpPr/>
          <p:nvPr/>
        </p:nvSpPr>
        <p:spPr bwMode="auto">
          <a:xfrm>
            <a:off x="5591171" y="518477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FA32DC9-39DD-4394-8993-0929745B7EE6}"/>
              </a:ext>
            </a:extLst>
          </p:cNvPr>
          <p:cNvSpPr/>
          <p:nvPr/>
        </p:nvSpPr>
        <p:spPr bwMode="auto">
          <a:xfrm>
            <a:off x="5341731" y="556477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1C3BF27-8843-4C78-B93A-2DCEC6738360}"/>
              </a:ext>
            </a:extLst>
          </p:cNvPr>
          <p:cNvSpPr/>
          <p:nvPr/>
        </p:nvSpPr>
        <p:spPr bwMode="auto">
          <a:xfrm>
            <a:off x="6024166" y="559067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4F0EF16-82E4-4EFA-BC3E-7BA4A58970C4}"/>
              </a:ext>
            </a:extLst>
          </p:cNvPr>
          <p:cNvSpPr/>
          <p:nvPr/>
        </p:nvSpPr>
        <p:spPr bwMode="auto">
          <a:xfrm>
            <a:off x="6362700" y="507523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E7B5381D-9C2F-4C2C-B1DB-C7264EC14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9243" y="6161645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27DAF6-0A6A-447D-A220-37F008E4F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Uniform-Cost </a:t>
            </a:r>
            <a:r>
              <a:rPr lang="en-US" altLang="en-US" dirty="0"/>
              <a:t>Search</a:t>
            </a:r>
            <a:br>
              <a:rPr lang="en-US" altLang="en-US" dirty="0"/>
            </a:br>
            <a:r>
              <a:rPr lang="en-US" altLang="en-US" sz="3600" dirty="0" smtClean="0"/>
              <a:t>(also known as </a:t>
            </a:r>
            <a:r>
              <a:rPr lang="en-US" altLang="en-US" sz="3600" dirty="0"/>
              <a:t>Branch-and-Bound </a:t>
            </a:r>
            <a:r>
              <a:rPr lang="en-US" altLang="en-US" sz="3600" dirty="0" smtClean="0"/>
              <a:t>Search)</a:t>
            </a:r>
            <a:endParaRPr lang="en-US" altLang="en-US" dirty="0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E08A6432-1493-4BA4-847C-2CC6C63A3C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29694"/>
              </p:ext>
            </p:extLst>
          </p:nvPr>
        </p:nvGraphicFramePr>
        <p:xfrm>
          <a:off x="457200" y="1939925"/>
          <a:ext cx="8305800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MS Org Chart" r:id="rId4" imgW="3651120" imgH="2000160" progId="OrgPlusWOPX.4">
                  <p:embed/>
                </p:oleObj>
              </mc:Choice>
              <mc:Fallback>
                <p:oleObj name="MS Org Chart" r:id="rId4" imgW="3651120" imgH="2000160" progId="OrgPlusWOPX.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39925"/>
                        <a:ext cx="8305800" cy="454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86C4230-57E4-470E-BD6B-80AAA0A3D00D}"/>
              </a:ext>
            </a:extLst>
          </p:cNvPr>
          <p:cNvSpPr/>
          <p:nvPr/>
        </p:nvSpPr>
        <p:spPr bwMode="auto">
          <a:xfrm>
            <a:off x="3886200" y="21155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355969-631A-4940-B37B-A67A816B9920}"/>
              </a:ext>
            </a:extLst>
          </p:cNvPr>
          <p:cNvSpPr/>
          <p:nvPr/>
        </p:nvSpPr>
        <p:spPr bwMode="auto">
          <a:xfrm>
            <a:off x="8077200" y="29686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537919-616F-4421-A7ED-B6DAD3E2FEA3}"/>
              </a:ext>
            </a:extLst>
          </p:cNvPr>
          <p:cNvSpPr/>
          <p:nvPr/>
        </p:nvSpPr>
        <p:spPr bwMode="auto">
          <a:xfrm>
            <a:off x="1485900" y="288924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FD792D-79DA-48F4-8469-EB65F35F7BA4}"/>
              </a:ext>
            </a:extLst>
          </p:cNvPr>
          <p:cNvSpPr/>
          <p:nvPr/>
        </p:nvSpPr>
        <p:spPr bwMode="auto">
          <a:xfrm>
            <a:off x="4284785" y="29122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162862-248C-4D84-A975-3B77BB4094E3}"/>
              </a:ext>
            </a:extLst>
          </p:cNvPr>
          <p:cNvSpPr/>
          <p:nvPr/>
        </p:nvSpPr>
        <p:spPr bwMode="auto">
          <a:xfrm>
            <a:off x="8077200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8C6E763-332B-4362-B731-A01218CB61C0}"/>
              </a:ext>
            </a:extLst>
          </p:cNvPr>
          <p:cNvSpPr/>
          <p:nvPr/>
        </p:nvSpPr>
        <p:spPr bwMode="auto">
          <a:xfrm>
            <a:off x="3991708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7E5681-C44B-4F1C-9FE5-BAA583C38EC7}"/>
              </a:ext>
            </a:extLst>
          </p:cNvPr>
          <p:cNvSpPr/>
          <p:nvPr/>
        </p:nvSpPr>
        <p:spPr bwMode="auto">
          <a:xfrm>
            <a:off x="1485900" y="373355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EC7677-EABC-42B1-9470-C0FC66D06700}"/>
              </a:ext>
            </a:extLst>
          </p:cNvPr>
          <p:cNvSpPr/>
          <p:nvPr/>
        </p:nvSpPr>
        <p:spPr bwMode="auto">
          <a:xfrm>
            <a:off x="4800600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1557B0-4FBD-471B-8D46-91232E8E6C94}"/>
              </a:ext>
            </a:extLst>
          </p:cNvPr>
          <p:cNvSpPr/>
          <p:nvPr/>
        </p:nvSpPr>
        <p:spPr bwMode="auto">
          <a:xfrm>
            <a:off x="6858000" y="35432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6598E7-66E8-4F80-B969-87EE51566D26}"/>
              </a:ext>
            </a:extLst>
          </p:cNvPr>
          <p:cNvSpPr/>
          <p:nvPr/>
        </p:nvSpPr>
        <p:spPr bwMode="auto">
          <a:xfrm>
            <a:off x="8021515" y="439468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AB70CC-52AD-4FBA-AEB8-82625C0873FC}"/>
              </a:ext>
            </a:extLst>
          </p:cNvPr>
          <p:cNvSpPr/>
          <p:nvPr/>
        </p:nvSpPr>
        <p:spPr bwMode="auto">
          <a:xfrm>
            <a:off x="1375996" y="447210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3BBB63-0DA1-4E95-91B5-7E62A7661EEF}"/>
              </a:ext>
            </a:extLst>
          </p:cNvPr>
          <p:cNvSpPr/>
          <p:nvPr/>
        </p:nvSpPr>
        <p:spPr bwMode="auto">
          <a:xfrm>
            <a:off x="3661996" y="447210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12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5CBA814-955B-487E-94C0-FE41C19576C9}"/>
              </a:ext>
            </a:extLst>
          </p:cNvPr>
          <p:cNvSpPr/>
          <p:nvPr/>
        </p:nvSpPr>
        <p:spPr bwMode="auto">
          <a:xfrm>
            <a:off x="6019800" y="4232397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13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7CC6D0-F144-4B58-8B29-7C660382EEA1}"/>
              </a:ext>
            </a:extLst>
          </p:cNvPr>
          <p:cNvSpPr/>
          <p:nvPr/>
        </p:nvSpPr>
        <p:spPr bwMode="auto">
          <a:xfrm>
            <a:off x="2819399" y="436782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14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A302FB9-2670-4C89-9BB2-B369862576D3}"/>
              </a:ext>
            </a:extLst>
          </p:cNvPr>
          <p:cNvSpPr/>
          <p:nvPr/>
        </p:nvSpPr>
        <p:spPr bwMode="auto">
          <a:xfrm>
            <a:off x="177311" y="510540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15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A5AAD-D56E-4A5C-B702-EE2A3BB55B4B}"/>
              </a:ext>
            </a:extLst>
          </p:cNvPr>
          <p:cNvSpPr/>
          <p:nvPr/>
        </p:nvSpPr>
        <p:spPr bwMode="auto">
          <a:xfrm>
            <a:off x="6019800" y="5096363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16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740F16-99FE-4EAE-AC5D-94FDC00D9699}"/>
              </a:ext>
            </a:extLst>
          </p:cNvPr>
          <p:cNvSpPr/>
          <p:nvPr/>
        </p:nvSpPr>
        <p:spPr bwMode="auto">
          <a:xfrm>
            <a:off x="7573107" y="5095874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17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2DDF053-734C-4305-840D-6E6AB10EE8C5}"/>
              </a:ext>
            </a:extLst>
          </p:cNvPr>
          <p:cNvSpPr/>
          <p:nvPr/>
        </p:nvSpPr>
        <p:spPr bwMode="auto">
          <a:xfrm>
            <a:off x="3776296" y="5603876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18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C5D2DD47-A11A-4ACF-AC67-74C3DA10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290" y="5812451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7797312" y="5687893"/>
            <a:ext cx="931822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5799910" y="5694730"/>
            <a:ext cx="1997401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444174" y="5694730"/>
            <a:ext cx="931822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1463125" y="4892803"/>
            <a:ext cx="2024490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3496325" y="4893175"/>
            <a:ext cx="2074985" cy="9192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461107" y="4892861"/>
            <a:ext cx="931822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6285075" y="4905008"/>
            <a:ext cx="2477925" cy="9192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6019800" y="4099068"/>
            <a:ext cx="990600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5051893" y="4099068"/>
            <a:ext cx="990600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441456" y="4099068"/>
            <a:ext cx="990600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1987773" y="4102101"/>
            <a:ext cx="3020912" cy="9192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7086600" y="4099068"/>
            <a:ext cx="990600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2999244" y="3334546"/>
            <a:ext cx="4024181" cy="9192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468087" y="3321909"/>
            <a:ext cx="931822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7116549" y="3321909"/>
            <a:ext cx="931822" cy="823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457067" y="2524970"/>
            <a:ext cx="7620133" cy="9192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Greedy Search</a:t>
            </a:r>
            <a:br>
              <a:rPr lang="en-US" altLang="en-US" dirty="0"/>
            </a:br>
            <a:r>
              <a:rPr lang="en-US" altLang="en-US" sz="3600" dirty="0" smtClean="0"/>
              <a:t>(also known as Best-1st </a:t>
            </a:r>
            <a:r>
              <a:rPr lang="en-US" altLang="en-US" sz="3600" dirty="0"/>
              <a:t>Search)</a:t>
            </a:r>
            <a:endParaRPr lang="en-US" altLang="en-US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5005396" y="3364468"/>
            <a:ext cx="36840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Newly inserted paths are shown in green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994751" y="4572000"/>
            <a:ext cx="3980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193&lt;R,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374&lt;Z,A&gt;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5028842" y="5830669"/>
            <a:ext cx="4019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193&lt;R, S, A&gt; 329&lt;T,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374&lt;Z,A&gt; 380&lt;O, S, A&gt;]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411401" y="41910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92334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35996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6A5E22-826A-4596-9BE1-FD8A5A26C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2819400" cy="1143000"/>
          </a:xfrm>
        </p:spPr>
        <p:txBody>
          <a:bodyPr/>
          <a:lstStyle/>
          <a:p>
            <a:pPr algn="l"/>
            <a:r>
              <a:rPr lang="en-US" altLang="en-US" sz="3600" dirty="0"/>
              <a:t>A* 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34904B-80AA-4D17-A618-4861D1BBDC55}"/>
              </a:ext>
            </a:extLst>
          </p:cNvPr>
          <p:cNvSpPr txBox="1"/>
          <p:nvPr/>
        </p:nvSpPr>
        <p:spPr>
          <a:xfrm>
            <a:off x="4906823" y="1367153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50B542-4524-4FC4-9776-F57F8DD942DA}"/>
              </a:ext>
            </a:extLst>
          </p:cNvPr>
          <p:cNvSpPr txBox="1"/>
          <p:nvPr/>
        </p:nvSpPr>
        <p:spPr>
          <a:xfrm>
            <a:off x="4906822" y="2133600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393&lt;S, A&gt; 447&lt;T, A&gt; 449&lt;Z,A&gt;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9BCB3-08F2-446A-9EB9-BD644BF8A9AD}"/>
              </a:ext>
            </a:extLst>
          </p:cNvPr>
          <p:cNvSpPr txBox="1"/>
          <p:nvPr/>
        </p:nvSpPr>
        <p:spPr>
          <a:xfrm>
            <a:off x="4906823" y="2819400"/>
            <a:ext cx="3980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413&lt;R, S, A&gt; 415&lt;F,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449&lt;Z,A&gt;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671&lt;O,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61120C-20A5-493B-A17E-3CECC15AA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3503"/>
            <a:ext cx="4114800" cy="55610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AC0BB9-F72A-4125-8B4A-E0FF857D8273}"/>
              </a:ext>
            </a:extLst>
          </p:cNvPr>
          <p:cNvSpPr txBox="1"/>
          <p:nvPr/>
        </p:nvSpPr>
        <p:spPr>
          <a:xfrm>
            <a:off x="4876800" y="3834825"/>
            <a:ext cx="3938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[415&lt;F,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417&lt;P,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449&lt;Z,A&gt;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526&lt;C,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671&lt;O, S, A&gt;]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653FEA-0449-4CA5-9BA5-00F4D68F0AF5}"/>
              </a:ext>
            </a:extLst>
          </p:cNvPr>
          <p:cNvSpPr txBox="1"/>
          <p:nvPr/>
        </p:nvSpPr>
        <p:spPr>
          <a:xfrm>
            <a:off x="4052966" y="4876800"/>
            <a:ext cx="493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[417&lt;P, R, S, A&gt; 447&lt;T, A&gt; 449&lt;Z,A&gt;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450&lt;B, F, S,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526&lt;C, R, S, A&gt; 671&lt;O, S, A&gt;]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C6633-0B70-4EDC-984B-0FFE3069D89C}"/>
              </a:ext>
            </a:extLst>
          </p:cNvPr>
          <p:cNvSpPr txBox="1"/>
          <p:nvPr/>
        </p:nvSpPr>
        <p:spPr>
          <a:xfrm>
            <a:off x="4052966" y="5757213"/>
            <a:ext cx="5171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418&lt;B, 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449&lt;Z,A&gt; 450&lt;B, F, S,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526&lt;C,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615&lt;C, 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671&lt;O, S, A&gt;]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20698F-5182-4DBC-8223-E5F46413D13F}"/>
              </a:ext>
            </a:extLst>
          </p:cNvPr>
          <p:cNvSpPr/>
          <p:nvPr/>
        </p:nvSpPr>
        <p:spPr bwMode="auto">
          <a:xfrm>
            <a:off x="907216" y="2007632"/>
            <a:ext cx="3055183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AF8372-F024-4FBB-B559-B3497F7AE568}"/>
              </a:ext>
            </a:extLst>
          </p:cNvPr>
          <p:cNvSpPr/>
          <p:nvPr/>
        </p:nvSpPr>
        <p:spPr bwMode="auto">
          <a:xfrm>
            <a:off x="682208" y="3164521"/>
            <a:ext cx="3508792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81EF1F-C2FC-4DDC-BC2E-75F75CE0C580}"/>
              </a:ext>
            </a:extLst>
          </p:cNvPr>
          <p:cNvSpPr/>
          <p:nvPr/>
        </p:nvSpPr>
        <p:spPr bwMode="auto">
          <a:xfrm>
            <a:off x="70812" y="4306170"/>
            <a:ext cx="2062788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32188C-D225-4801-8FAE-FED80ED87CD0}"/>
              </a:ext>
            </a:extLst>
          </p:cNvPr>
          <p:cNvSpPr/>
          <p:nvPr/>
        </p:nvSpPr>
        <p:spPr bwMode="auto">
          <a:xfrm>
            <a:off x="533400" y="5416642"/>
            <a:ext cx="2062788" cy="1178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6D2803-A7A6-4A7E-A09B-5FD39D6CDAC8}"/>
              </a:ext>
            </a:extLst>
          </p:cNvPr>
          <p:cNvSpPr/>
          <p:nvPr/>
        </p:nvSpPr>
        <p:spPr bwMode="auto">
          <a:xfrm>
            <a:off x="2133600" y="4300073"/>
            <a:ext cx="1072188" cy="1178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E49FE7-AFE9-476C-A5FA-3CCAACB9CA69}"/>
              </a:ext>
            </a:extLst>
          </p:cNvPr>
          <p:cNvSpPr/>
          <p:nvPr/>
        </p:nvSpPr>
        <p:spPr bwMode="auto">
          <a:xfrm>
            <a:off x="2669694" y="129762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375594-25F9-4738-857D-0030ADFA4BF9}"/>
              </a:ext>
            </a:extLst>
          </p:cNvPr>
          <p:cNvSpPr/>
          <p:nvPr/>
        </p:nvSpPr>
        <p:spPr bwMode="auto">
          <a:xfrm>
            <a:off x="2667000" y="2133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2049AF2-E65E-402C-8B12-CDB92C937096}"/>
              </a:ext>
            </a:extLst>
          </p:cNvPr>
          <p:cNvSpPr/>
          <p:nvPr/>
        </p:nvSpPr>
        <p:spPr bwMode="auto">
          <a:xfrm>
            <a:off x="381000" y="359951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0FAFE1F-E1FC-4FEF-B87E-59EBA898281F}"/>
              </a:ext>
            </a:extLst>
          </p:cNvPr>
          <p:cNvSpPr/>
          <p:nvPr/>
        </p:nvSpPr>
        <p:spPr bwMode="auto">
          <a:xfrm>
            <a:off x="1905000" y="363663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C001D1-4293-4F9E-93FB-7CE9FB6CD155}"/>
              </a:ext>
            </a:extLst>
          </p:cNvPr>
          <p:cNvSpPr/>
          <p:nvPr/>
        </p:nvSpPr>
        <p:spPr bwMode="auto">
          <a:xfrm>
            <a:off x="1981200" y="4419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B114E5-8DFA-417D-818E-942F0841AD08}"/>
              </a:ext>
            </a:extLst>
          </p:cNvPr>
          <p:cNvSpPr/>
          <p:nvPr/>
        </p:nvSpPr>
        <p:spPr bwMode="auto">
          <a:xfrm>
            <a:off x="987906" y="64769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FFAA61E3-432B-4079-97D4-7B8A96BBA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958" y="6488668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166409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1" y="381000"/>
            <a:ext cx="8686800" cy="1143000"/>
          </a:xfrm>
        </p:spPr>
        <p:txBody>
          <a:bodyPr/>
          <a:lstStyle/>
          <a:p>
            <a:r>
              <a:rPr lang="en-US" altLang="en-US" dirty="0"/>
              <a:t>Hill-Climbing </a:t>
            </a:r>
            <a:r>
              <a:rPr lang="en-US" altLang="en-US" dirty="0" smtClean="0"/>
              <a:t>Search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/>
              <a:t>version1</a:t>
            </a:r>
            <a:r>
              <a:rPr lang="en-US" altLang="en-US" sz="3200" dirty="0" smtClean="0"/>
              <a:t>: with backtracking: </a:t>
            </a:r>
            <a:r>
              <a:rPr lang="en-US" altLang="en-US" sz="2400" dirty="0" smtClean="0"/>
              <a:t>queue keeps alternative paths</a:t>
            </a:r>
            <a:endParaRPr lang="en-US" altLang="en-US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4983028" y="3358634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936509" y="4645268"/>
            <a:ext cx="4209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193&lt;R, S, A&gt; 380&lt;O,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  374&lt;Z,A&gt;]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4895849" y="5830669"/>
            <a:ext cx="4248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193&lt;R, S, A&gt; 380&lt;O,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329&lt;T, A&gt;   374&lt;Z,A&gt;]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382280" y="4161637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139933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26958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1583</Words>
  <Application>Microsoft Office PowerPoint</Application>
  <PresentationFormat>On-screen Show (4:3)</PresentationFormat>
  <Paragraphs>208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MS Org Chart</vt:lpstr>
      <vt:lpstr>Search</vt:lpstr>
      <vt:lpstr>Depth 1st Search</vt:lpstr>
      <vt:lpstr>Breadth 1st Search</vt:lpstr>
      <vt:lpstr>Depth-Limited Search (shown for limit = 5)</vt:lpstr>
      <vt:lpstr>Iterative Deepening Search</vt:lpstr>
      <vt:lpstr>Uniform-Cost Search (also known as Branch-and-Bound Search)</vt:lpstr>
      <vt:lpstr>Greedy Search (also known as Best-1st Search)</vt:lpstr>
      <vt:lpstr>A* Search</vt:lpstr>
      <vt:lpstr>Hill-Climbing Search version1: with backtracking: queue keeps alternative paths</vt:lpstr>
      <vt:lpstr>Hill-Climbing Search version2: with no backtracking: queue keeps just one path this is arguably the most common version of Hill-Climbing</vt:lpstr>
      <vt:lpstr>Beam Search (shown here for W = 3)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1st Search</dc:title>
  <dc:creator>Ahmedul Kabir</dc:creator>
  <cp:lastModifiedBy>Ruiz</cp:lastModifiedBy>
  <cp:revision>115</cp:revision>
  <cp:lastPrinted>2000-01-21T14:26:54Z</cp:lastPrinted>
  <dcterms:created xsi:type="dcterms:W3CDTF">1996-09-30T18:28:10Z</dcterms:created>
  <dcterms:modified xsi:type="dcterms:W3CDTF">2019-01-12T23:26:03Z</dcterms:modified>
</cp:coreProperties>
</file>