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637" autoAdjust="0"/>
  </p:normalViewPr>
  <p:slideViewPr>
    <p:cSldViewPr>
      <p:cViewPr varScale="1">
        <p:scale>
          <a:sx n="70" d="100"/>
          <a:sy n="70" d="100"/>
        </p:scale>
        <p:origin x="80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024E4-8F3A-4E9D-89A7-CAFA4A88C8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EF2447-D28D-4863-86D5-CB41AC93F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68526C-0FA1-4A74-B702-D53B152F54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1FAE15E-F1AC-459D-80B0-94F33C771C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F45E17-C406-42A0-B9B1-4483CE852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32690-FD99-4281-A015-CB2D2DD73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09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50C1F-60DE-4C73-B0B5-8ACE1FA1C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9696E0-8926-497A-A477-F78BC325C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C97DB9-6DB4-4DC6-8226-7BEFD2A511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562E1C-CF27-4CF3-A8AE-582BE5F58A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B4F54E-F4DC-45CF-8543-02D42EC60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43E-B07A-49D3-A704-A6A3A9A8B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55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1E717-0224-4935-90D1-11CA868A6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541F8-6A0E-40EF-A3EC-A426CFD8BA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B3B0A6-CB46-44CC-8E1B-8D6CF7FB2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DFDA70-DAA2-410C-999D-3ADC4E411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EF8BD71-DC44-4C86-A8E9-92DE298574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61910-5AD7-4BB5-95F1-2AE5E4FA50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5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C059E-8568-4CD3-90A9-D2EAAA25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13070-C0F4-45CD-AF8A-35586518D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705D89-AAF1-44C6-A3FE-67DE2EDC36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C829F-0971-4F96-B3AF-2192338BFC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878E81-672F-4AC7-9F83-957B0BB5BA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2A74E-563D-4B2F-8AA1-0E953F5DF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477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0210-67F8-496C-BCE6-7CC9228A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3E1A0C-5FFD-4826-97DB-2C6C64EEE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6FBFE3-6D51-41ED-8599-1408762881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CD7BBB-2F79-4E6D-8BBD-C268798389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AE1259-AC3F-4D43-8093-F37DFC9547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99C71-E138-4B18-A16E-E5ED1C1CAB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186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3156A-940D-4ED8-922E-FD2A72325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B62F4-5D66-443B-9625-1F976F707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E46EF2-88E9-4BBC-BF18-CE70A37837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A4E3F6-4C01-4F41-8FBE-47CE850333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6615FE-B03B-4879-91ED-DB7ADC0987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B39FF7-C9C4-464E-BBD5-50CB83D009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A7A66-E537-4612-804C-E9F7513D1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779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B8F9D-B637-42C6-B65C-597B5B5A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41526-3D83-4485-A070-350610C9B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EF63-81CB-4A7D-8D6D-8906576B1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5F099-6FBB-48C3-B174-2577B969A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953D9E-56A9-4672-9C4E-A15CCE8C2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9DDED64-36EB-4866-B8E6-C6C005E63A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B4F0087-05CA-4C2D-9FD7-A21DE6739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282081-19EC-4EBE-9287-21D1B7D7F3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D1D8F-F819-49A6-AB4F-14DEA07537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11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D955-9A61-40D1-854C-A34411141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923E7B-D471-42E3-A886-4A108F5149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C8E579-BEAE-411E-8C77-AE8AA92B6F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0893415-D557-4BE3-8535-8B40EF4971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8FAB4-B883-4549-89DB-5BFE471C33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250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194788E-97D8-4207-8216-7A219724DE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DD5BD61-E1FB-4394-BE37-DC02ED516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B4636ED-E4B1-40BF-B54C-E2A454056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5F52A-99E8-4589-89B8-245CBE2FCC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2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4774E-7CC7-45D2-A375-4F960E369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E4BDA-5860-41A5-B353-6E725BBB1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7B2F8-D0EA-42F9-99FF-54345D9F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E89BFA-2AA6-4E1F-9994-B6B797FC27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58973-9373-43F1-BC0E-88BEEE0DD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15DBFA-1565-49B7-B079-8398A7D685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8C649-D324-4556-A46B-5E6A05D19B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55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568C0-5D70-4F58-B089-2FFA342A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DDDF59-5AA2-4972-8B4F-F92F731E1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7E9F49-FE88-4D17-B2CE-D86291B3D1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C23464-AD1B-449D-80A6-CE41F30C62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9A4842E-0362-499B-8F81-BA94A27ED2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A099AD-0CA0-4223-9554-9B2B386A3B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119D1-30FB-4220-AD6E-58A223CEC8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68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3ED8124-5410-4E8C-874B-3CFD8B68F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80F7C5C-0467-42C8-B9BE-AC4050666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ABAE62-5D9A-443A-8AE8-D011AF6CA3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257D474-B607-4736-8BC6-3ECBFDA327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57643A5-391D-459B-B89F-0C20998A86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62B6BFC-DDD0-469B-8CDD-24427BE048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FA11EB69-E2CC-4DD7-8E49-3A95E65CE75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en-US" sz="4000" dirty="0"/>
              <a:t>	</a:t>
            </a:r>
            <a:br>
              <a:rPr lang="en-US" altLang="en-US" sz="4000" dirty="0"/>
            </a:br>
            <a:r>
              <a:rPr lang="en-US" altLang="en-US" sz="4000" dirty="0" smtClean="0"/>
              <a:t>Artificial </a:t>
            </a:r>
            <a:r>
              <a:rPr lang="en-US" altLang="en-US" sz="4000" dirty="0"/>
              <a:t>Intelligence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105605D-3DEB-4A9A-9286-01AC28C2285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Chapter 2: Agents</a:t>
            </a:r>
          </a:p>
          <a:p>
            <a:pPr eaLnBrk="1" hangingPunct="1"/>
            <a:r>
              <a:rPr lang="en-US" sz="2000" dirty="0"/>
              <a:t>Based on Russell &amp; </a:t>
            </a:r>
            <a:r>
              <a:rPr lang="en-US" sz="2000" dirty="0" err="1"/>
              <a:t>Norvig’s</a:t>
            </a:r>
            <a:r>
              <a:rPr lang="en-US" sz="2000" dirty="0"/>
              <a:t> textbook 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sz="2800" dirty="0" smtClean="0"/>
              <a:t>Prof</a:t>
            </a:r>
            <a:r>
              <a:rPr lang="en-US" altLang="en-US" sz="2800" dirty="0"/>
              <a:t>. Carolina Ruiz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C2A79C-77A0-445C-8E7A-4B4DAE2A005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800600"/>
            <a:ext cx="2383531" cy="18416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As a 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27400" y="2146790"/>
            <a:ext cx="2286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34533" y="2014577"/>
            <a:ext cx="1366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Stimulus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Percept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587" y="2014577"/>
            <a:ext cx="15728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79" y="4066529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(through sensors)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041129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(through actuators)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0600" y="46482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Given: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goal</a:t>
            </a:r>
            <a:endParaRPr lang="en-US" sz="2800" dirty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 smtClean="0"/>
              <a:t>A performance </a:t>
            </a:r>
            <a:r>
              <a:rPr lang="en-US" sz="2800" dirty="0"/>
              <a:t>measure: </a:t>
            </a:r>
            <a:r>
              <a:rPr lang="en-US" sz="2400" dirty="0" smtClean="0"/>
              <a:t>Criteria </a:t>
            </a:r>
            <a:r>
              <a:rPr lang="en-US" sz="2400" dirty="0"/>
              <a:t>to </a:t>
            </a:r>
            <a:r>
              <a:rPr lang="en-US" sz="2400" dirty="0" smtClean="0"/>
              <a:t>determine how </a:t>
            </a:r>
            <a:r>
              <a:rPr lang="en-US" sz="2400" dirty="0"/>
              <a:t>successful an agent is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667000" y="2743200"/>
            <a:ext cx="449967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97826" y="2718290"/>
            <a:ext cx="449967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08488" y="1350050"/>
            <a:ext cx="27238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>
                  <a:noFill/>
                </a:ln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environment</a:t>
            </a:r>
            <a:endParaRPr lang="en-US" sz="3600" b="0" cap="none" spc="0" dirty="0">
              <a:ln w="0">
                <a:noFill/>
              </a:ln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9647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4525963"/>
          </a:xfrm>
        </p:spPr>
        <p:txBody>
          <a:bodyPr/>
          <a:lstStyle/>
          <a:p>
            <a:pPr marL="0" indent="0">
              <a:lnSpc>
                <a:spcPct val="125000"/>
              </a:lnSpc>
              <a:buNone/>
            </a:pPr>
            <a:r>
              <a:rPr lang="en-US" dirty="0"/>
              <a:t>An agent may be:</a:t>
            </a:r>
          </a:p>
          <a:p>
            <a:pPr>
              <a:lnSpc>
                <a:spcPct val="125000"/>
              </a:lnSpc>
            </a:pPr>
            <a:r>
              <a:rPr lang="en-US" b="1" dirty="0"/>
              <a:t>Rational</a:t>
            </a:r>
            <a:r>
              <a:rPr lang="en-US" dirty="0"/>
              <a:t>: </a:t>
            </a:r>
            <a:r>
              <a:rPr lang="en-US" sz="2800" dirty="0"/>
              <a:t>does the right </a:t>
            </a:r>
            <a:r>
              <a:rPr lang="en-US" sz="2800" dirty="0" smtClean="0"/>
              <a:t>thing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b="1" dirty="0"/>
              <a:t>Omniscient</a:t>
            </a:r>
            <a:r>
              <a:rPr lang="en-US" dirty="0"/>
              <a:t>: </a:t>
            </a:r>
            <a:r>
              <a:rPr lang="en-US" sz="2800" dirty="0"/>
              <a:t>does the perfect </a:t>
            </a:r>
            <a:r>
              <a:rPr lang="en-US" sz="2800" dirty="0" smtClean="0"/>
              <a:t>thing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b="1" dirty="0"/>
              <a:t>Ideal</a:t>
            </a:r>
            <a:r>
              <a:rPr lang="en-US" dirty="0"/>
              <a:t>: </a:t>
            </a:r>
            <a:r>
              <a:rPr lang="en-US" sz="2800" dirty="0"/>
              <a:t>does the optimal thing given its state of </a:t>
            </a:r>
            <a:r>
              <a:rPr lang="en-US" sz="2800" dirty="0" smtClean="0"/>
              <a:t>knowledge</a:t>
            </a:r>
            <a:endParaRPr lang="en-US" dirty="0"/>
          </a:p>
          <a:p>
            <a:pPr>
              <a:lnSpc>
                <a:spcPct val="125000"/>
              </a:lnSpc>
            </a:pPr>
            <a:r>
              <a:rPr lang="en-US" b="1" dirty="0"/>
              <a:t>Autonomous</a:t>
            </a:r>
            <a:r>
              <a:rPr lang="en-US" dirty="0"/>
              <a:t>: </a:t>
            </a:r>
            <a:r>
              <a:rPr lang="en-US" sz="2800" dirty="0"/>
              <a:t>Initial </a:t>
            </a:r>
            <a:r>
              <a:rPr lang="en-US" sz="2800" dirty="0" smtClean="0"/>
              <a:t>knowledge </a:t>
            </a:r>
            <a:r>
              <a:rPr lang="en-US" sz="2800" dirty="0"/>
              <a:t>+ ability to </a:t>
            </a:r>
            <a:r>
              <a:rPr lang="en-US" sz="2800" dirty="0" smtClean="0"/>
              <a:t>learn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26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Types of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b="1" dirty="0" smtClean="0"/>
              <a:t>Simple </a:t>
            </a:r>
            <a:r>
              <a:rPr lang="en-US" b="1" dirty="0"/>
              <a:t>reflex agents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Model–based </a:t>
            </a:r>
            <a:r>
              <a:rPr lang="en-US" b="1" dirty="0"/>
              <a:t>reflex </a:t>
            </a:r>
            <a:r>
              <a:rPr lang="en-US" b="1" dirty="0" smtClean="0"/>
              <a:t>agents</a:t>
            </a:r>
            <a:r>
              <a:rPr lang="en-US" dirty="0" smtClean="0"/>
              <a:t>: </a:t>
            </a:r>
            <a:r>
              <a:rPr lang="en-US" sz="2800" dirty="0" smtClean="0"/>
              <a:t>keep </a:t>
            </a:r>
            <a:r>
              <a:rPr lang="en-US" sz="2800" dirty="0"/>
              <a:t>track of the </a:t>
            </a:r>
            <a:r>
              <a:rPr lang="en-US" sz="2800" dirty="0" smtClean="0"/>
              <a:t>world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Goal-based agents</a:t>
            </a:r>
            <a:r>
              <a:rPr lang="en-US" dirty="0" smtClean="0"/>
              <a:t>: </a:t>
            </a:r>
            <a:r>
              <a:rPr lang="en-US" sz="2800" dirty="0" smtClean="0"/>
              <a:t>keep </a:t>
            </a:r>
            <a:r>
              <a:rPr lang="en-US" sz="2800" dirty="0"/>
              <a:t>track of the </a:t>
            </a:r>
            <a:r>
              <a:rPr lang="en-US" sz="2800" dirty="0" smtClean="0"/>
              <a:t>world and their own goal</a:t>
            </a:r>
            <a:endParaRPr lang="en-US" sz="2800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Utility-based agents</a:t>
            </a:r>
            <a:r>
              <a:rPr lang="en-US" dirty="0" smtClean="0"/>
              <a:t>: </a:t>
            </a:r>
            <a:r>
              <a:rPr lang="en-US" sz="2800" dirty="0"/>
              <a:t>keep track of the </a:t>
            </a:r>
            <a:r>
              <a:rPr lang="en-US" sz="2800" dirty="0" smtClean="0"/>
              <a:t>world, their </a:t>
            </a:r>
            <a:r>
              <a:rPr lang="en-US" sz="2800" dirty="0"/>
              <a:t>own </a:t>
            </a:r>
            <a:r>
              <a:rPr lang="en-US" sz="2800" dirty="0" smtClean="0"/>
              <a:t>goal, and the utility function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b="1" dirty="0" smtClean="0"/>
              <a:t>Learning </a:t>
            </a:r>
            <a:r>
              <a:rPr lang="en-US" b="1" dirty="0"/>
              <a:t>agents</a:t>
            </a:r>
          </a:p>
        </p:txBody>
      </p:sp>
    </p:spTree>
    <p:extLst>
      <p:ext uri="{BB962C8B-B14F-4D97-AF65-F5344CB8AC3E}">
        <p14:creationId xmlns:p14="http://schemas.microsoft.com/office/powerpoint/2010/main" val="36039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latin typeface="CMBX12"/>
              </a:rPr>
              <a:t>Agents are expected to: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MBX12"/>
              </a:rPr>
              <a:t>Achieve </a:t>
            </a:r>
            <a:r>
              <a:rPr lang="en-US" b="1" dirty="0">
                <a:latin typeface="CMBX12"/>
              </a:rPr>
              <a:t>goals</a:t>
            </a:r>
            <a:r>
              <a:rPr lang="en-US" dirty="0">
                <a:latin typeface="CMBX12"/>
              </a:rPr>
              <a:t>: </a:t>
            </a:r>
            <a:r>
              <a:rPr lang="en-US" sz="2800" dirty="0">
                <a:latin typeface="CMR17"/>
              </a:rPr>
              <a:t>search and planning</a:t>
            </a:r>
            <a:endParaRPr lang="en-US" dirty="0">
              <a:latin typeface="CMR17"/>
            </a:endParaRPr>
          </a:p>
          <a:p>
            <a:pPr>
              <a:lnSpc>
                <a:spcPct val="150000"/>
              </a:lnSpc>
            </a:pPr>
            <a:r>
              <a:rPr lang="fr-FR" b="1" dirty="0" err="1" smtClean="0">
                <a:latin typeface="CMBX12"/>
              </a:rPr>
              <a:t>Sense</a:t>
            </a:r>
            <a:r>
              <a:rPr lang="fr-FR" b="1" dirty="0" smtClean="0">
                <a:latin typeface="CMBX12"/>
              </a:rPr>
              <a:t> </a:t>
            </a:r>
            <a:r>
              <a:rPr lang="fr-FR" b="1" dirty="0" err="1">
                <a:latin typeface="CMBX12"/>
              </a:rPr>
              <a:t>environment</a:t>
            </a:r>
            <a:r>
              <a:rPr lang="fr-FR" dirty="0">
                <a:latin typeface="CMBX12"/>
              </a:rPr>
              <a:t>: </a:t>
            </a:r>
            <a:r>
              <a:rPr lang="fr-FR" sz="2800" dirty="0">
                <a:latin typeface="CMR17"/>
              </a:rPr>
              <a:t>machine vision, NLP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MBX12"/>
              </a:rPr>
              <a:t>Be </a:t>
            </a:r>
            <a:r>
              <a:rPr lang="en-US" b="1" dirty="0">
                <a:latin typeface="CMBX12"/>
              </a:rPr>
              <a:t>autonomous</a:t>
            </a:r>
            <a:r>
              <a:rPr lang="en-US" dirty="0">
                <a:latin typeface="CMBX12"/>
              </a:rPr>
              <a:t>: </a:t>
            </a:r>
            <a:r>
              <a:rPr lang="en-US" sz="2800" dirty="0">
                <a:latin typeface="CMR17"/>
              </a:rPr>
              <a:t>machine learning</a:t>
            </a:r>
            <a:endParaRPr lang="en-US" dirty="0">
              <a:latin typeface="CMR17"/>
            </a:endParaRPr>
          </a:p>
          <a:p>
            <a:pPr>
              <a:lnSpc>
                <a:spcPct val="150000"/>
              </a:lnSpc>
            </a:pPr>
            <a:r>
              <a:rPr lang="en-US" b="1" dirty="0" smtClean="0">
                <a:latin typeface="CMBX12"/>
              </a:rPr>
              <a:t>Store </a:t>
            </a:r>
            <a:r>
              <a:rPr lang="en-US" b="1" dirty="0">
                <a:latin typeface="CMBX12"/>
              </a:rPr>
              <a:t>knowledge</a:t>
            </a:r>
            <a:r>
              <a:rPr lang="en-US" dirty="0">
                <a:latin typeface="CMBX12"/>
              </a:rPr>
              <a:t>: </a:t>
            </a:r>
            <a:r>
              <a:rPr lang="en-US" sz="2800" dirty="0">
                <a:latin typeface="CMR17"/>
              </a:rPr>
              <a:t>knowledge representation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Agents: Inside the black box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327400" y="2146790"/>
            <a:ext cx="2286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Mapping</a:t>
            </a:r>
          </a:p>
          <a:p>
            <a:pPr algn="ctr"/>
            <a:r>
              <a:rPr lang="en-US" sz="2000" dirty="0" smtClean="0"/>
              <a:t>/</a:t>
            </a:r>
          </a:p>
          <a:p>
            <a:pPr algn="ctr"/>
            <a:r>
              <a:rPr lang="en-US" sz="2000" dirty="0" smtClean="0"/>
              <a:t>Function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134533" y="2014577"/>
            <a:ext cx="136608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Stimulus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Percept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587" y="2014577"/>
            <a:ext cx="157286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Output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Response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Action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79" y="4066529"/>
            <a:ext cx="2598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(through sensors)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4041129"/>
            <a:ext cx="2786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(through actuators)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275" y="5105400"/>
            <a:ext cx="74831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/>
              <a:t>This </a:t>
            </a:r>
            <a:r>
              <a:rPr lang="en-US" sz="2800" i="1" dirty="0" smtClean="0"/>
              <a:t>mapping / function </a:t>
            </a:r>
            <a:r>
              <a:rPr lang="en-US" sz="2800" i="1" dirty="0"/>
              <a:t>is implemented using </a:t>
            </a:r>
            <a:endParaRPr lang="en-US" sz="2800" i="1" dirty="0" smtClean="0"/>
          </a:p>
          <a:p>
            <a:pPr algn="ctr"/>
            <a:r>
              <a:rPr lang="en-US" sz="2800" i="1" dirty="0" smtClean="0"/>
              <a:t>a program </a:t>
            </a:r>
            <a:r>
              <a:rPr lang="en-US" sz="2800" i="1" dirty="0"/>
              <a:t>that runs on an </a:t>
            </a:r>
            <a:r>
              <a:rPr lang="en-US" sz="2800" i="1" dirty="0" smtClean="0"/>
              <a:t>architecture</a:t>
            </a:r>
            <a:endParaRPr lang="en-US" sz="2800" i="1" dirty="0"/>
          </a:p>
        </p:txBody>
      </p:sp>
      <p:sp>
        <p:nvSpPr>
          <p:cNvPr id="13" name="Right Arrow 12"/>
          <p:cNvSpPr/>
          <p:nvPr/>
        </p:nvSpPr>
        <p:spPr>
          <a:xfrm>
            <a:off x="2667000" y="2743200"/>
            <a:ext cx="449967" cy="3048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5797826" y="2718290"/>
            <a:ext cx="449967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108488" y="1350050"/>
            <a:ext cx="272382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 smtClean="0">
                <a:ln w="0">
                  <a:noFill/>
                </a:ln>
                <a:solidFill>
                  <a:srgbClr val="C00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reflection blurRad="6350" stA="53000" endA="300" endPos="35500" dir="5400000" sy="-90000" algn="bl" rotWithShape="0"/>
                </a:effectLst>
              </a:rPr>
              <a:t>environment</a:t>
            </a:r>
            <a:endParaRPr lang="en-US" sz="3600" b="0" cap="none" spc="0" dirty="0">
              <a:ln w="0">
                <a:noFill/>
              </a:ln>
              <a:solidFill>
                <a:srgbClr val="C00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88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3606</TotalTime>
  <Words>207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CMBX12</vt:lpstr>
      <vt:lpstr>CMR17</vt:lpstr>
      <vt:lpstr>Default Design</vt:lpstr>
      <vt:lpstr>  Artificial Intelligence</vt:lpstr>
      <vt:lpstr>Agents: As a black box</vt:lpstr>
      <vt:lpstr>Agents: Properties</vt:lpstr>
      <vt:lpstr>Agents: Types of Agents</vt:lpstr>
      <vt:lpstr>Agents: Expectations</vt:lpstr>
      <vt:lpstr>Agents: Inside the black box</vt:lpstr>
    </vt:vector>
  </TitlesOfParts>
  <Company>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Min-Yen Kan</dc:creator>
  <cp:lastModifiedBy>Ruiz</cp:lastModifiedBy>
  <cp:revision>76</cp:revision>
  <dcterms:created xsi:type="dcterms:W3CDTF">2003-12-17T02:04:52Z</dcterms:created>
  <dcterms:modified xsi:type="dcterms:W3CDTF">2019-01-09T03:55:02Z</dcterms:modified>
</cp:coreProperties>
</file>