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7" r:id="rId3"/>
    <p:sldId id="282" r:id="rId4"/>
    <p:sldId id="278" r:id="rId5"/>
    <p:sldId id="271" r:id="rId6"/>
    <p:sldId id="290" r:id="rId7"/>
    <p:sldId id="279" r:id="rId8"/>
    <p:sldId id="281" r:id="rId9"/>
    <p:sldId id="286" r:id="rId10"/>
    <p:sldId id="284" r:id="rId11"/>
    <p:sldId id="283" r:id="rId12"/>
    <p:sldId id="285" r:id="rId13"/>
    <p:sldId id="280" r:id="rId14"/>
    <p:sldId id="287" r:id="rId15"/>
    <p:sldId id="289" r:id="rId16"/>
    <p:sldId id="288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253" autoAdjust="0"/>
  </p:normalViewPr>
  <p:slideViewPr>
    <p:cSldViewPr snapToGrid="0">
      <p:cViewPr varScale="1">
        <p:scale>
          <a:sx n="82" d="100"/>
          <a:sy n="82" d="100"/>
        </p:scale>
        <p:origin x="720" y="8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</a:t>
            </a:r>
            <a:r>
              <a:rPr lang="en-US" baseline="0" dirty="0" smtClean="0"/>
              <a:t> http://dashif.org/mpeg-dash/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07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http://www.chromium.org/spdy/spdy-whitepaper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3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http://www.chromium.org/spdy/spdy-whitepaper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1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http://www.chromium.org/spdy/spdy-whitepaper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5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4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http://www.ietf.org/blog/2015/02/http2-approved/</a:t>
            </a:r>
          </a:p>
          <a:p>
            <a:r>
              <a:rPr lang="en-US" dirty="0" smtClean="0"/>
              <a:t>https://http2.github.io/</a:t>
            </a:r>
          </a:p>
          <a:p>
            <a:r>
              <a:rPr lang="en-US" dirty="0" smtClean="0"/>
              <a:t>Sample</a:t>
            </a:r>
            <a:r>
              <a:rPr lang="en-US" baseline="0" dirty="0" smtClean="0"/>
              <a:t> performance demo: http://http2.golang.org/gophertiles?latency=30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http://www.ietf.org/blog/2015/02/http2-approved/</a:t>
            </a:r>
          </a:p>
          <a:p>
            <a:r>
              <a:rPr lang="en-US" dirty="0" smtClean="0"/>
              <a:t>https://http2.github.io/</a:t>
            </a:r>
          </a:p>
          <a:p>
            <a:r>
              <a:rPr lang="en-US" dirty="0" smtClean="0"/>
              <a:t>Sample</a:t>
            </a:r>
            <a:r>
              <a:rPr lang="en-US" baseline="0" dirty="0" smtClean="0"/>
              <a:t> performance demo: http://http2.golang.org/gophertiles?latency=30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0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http://www.ietf.org/blog/2015/02/http2-approved/</a:t>
            </a:r>
          </a:p>
          <a:p>
            <a:r>
              <a:rPr lang="en-US" dirty="0" smtClean="0"/>
              <a:t>https://http2.github.io/</a:t>
            </a:r>
          </a:p>
          <a:p>
            <a:r>
              <a:rPr lang="en-US" dirty="0" smtClean="0"/>
              <a:t>Sample</a:t>
            </a:r>
            <a:r>
              <a:rPr lang="en-US" baseline="0" dirty="0" smtClean="0"/>
              <a:t> performance demo: http://http2.golang.org/gophertiles?latency=30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5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Dynamic Adaptive Streaming over HTTP2.0</a:t>
            </a:r>
            <a:br>
              <a:rPr lang="en-US" sz="4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937956"/>
            <a:ext cx="9601201" cy="738444"/>
          </a:xfrm>
        </p:spPr>
        <p:txBody>
          <a:bodyPr/>
          <a:lstStyle/>
          <a:p>
            <a:r>
              <a:rPr lang="en-US" sz="3600" dirty="0" smtClean="0"/>
              <a:t>Link Utilization HTTP1/1.1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399" y="1880558"/>
            <a:ext cx="5497287" cy="3863441"/>
          </a:xfrm>
        </p:spPr>
        <p:txBody>
          <a:bodyPr/>
          <a:lstStyle/>
          <a:p>
            <a:r>
              <a:rPr lang="en-US" dirty="0" smtClean="0"/>
              <a:t>Restricted bandwidth and RTT </a:t>
            </a:r>
          </a:p>
          <a:p>
            <a:r>
              <a:rPr lang="en-US" dirty="0" smtClean="0"/>
              <a:t>RTT ranges 0-150ms: 0-25 </a:t>
            </a:r>
            <a:r>
              <a:rPr lang="en-US" dirty="0" err="1" smtClean="0"/>
              <a:t>ms</a:t>
            </a:r>
            <a:r>
              <a:rPr lang="en-US" dirty="0" smtClean="0"/>
              <a:t> for LANs, 50-100 </a:t>
            </a:r>
            <a:r>
              <a:rPr lang="en-US" dirty="0" err="1" smtClean="0"/>
              <a:t>ms</a:t>
            </a:r>
            <a:r>
              <a:rPr lang="en-US" dirty="0" smtClean="0"/>
              <a:t> for fixed lines and 150 </a:t>
            </a:r>
            <a:r>
              <a:rPr lang="en-US" dirty="0" err="1" smtClean="0"/>
              <a:t>ms</a:t>
            </a:r>
            <a:r>
              <a:rPr lang="en-US" dirty="0" smtClean="0"/>
              <a:t> for wireless</a:t>
            </a:r>
            <a:endParaRPr lang="en-US" dirty="0"/>
          </a:p>
          <a:p>
            <a:r>
              <a:rPr lang="en-US" dirty="0" smtClean="0"/>
              <a:t>media throughput/available bandwidth</a:t>
            </a:r>
          </a:p>
          <a:p>
            <a:r>
              <a:rPr lang="en-US" dirty="0" smtClean="0"/>
              <a:t>HTTP1.1 takes advantage of pipelining and persistent connections</a:t>
            </a:r>
          </a:p>
          <a:p>
            <a:r>
              <a:rPr lang="en-US" dirty="0" smtClean="0"/>
              <a:t>Only 1 TCP connection used for a session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39" y="3405674"/>
            <a:ext cx="3001922" cy="2925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387248"/>
            <a:ext cx="3088432" cy="288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5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95738"/>
            <a:ext cx="4526902" cy="780661"/>
          </a:xfrm>
        </p:spPr>
        <p:txBody>
          <a:bodyPr/>
          <a:lstStyle/>
          <a:p>
            <a:r>
              <a:rPr lang="en-US" sz="3600" dirty="0" smtClean="0"/>
              <a:t>Link Utilization SPDY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0416" y="1789343"/>
            <a:ext cx="5383763" cy="133641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62910"/>
            <a:ext cx="3575180" cy="3521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62" y="2262910"/>
            <a:ext cx="3667690" cy="3527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1676399"/>
            <a:ext cx="624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excessive processing power consumed is not apparent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5991808" cy="1257300"/>
          </a:xfrm>
        </p:spPr>
        <p:txBody>
          <a:bodyPr/>
          <a:lstStyle/>
          <a:p>
            <a:r>
              <a:rPr lang="en-US" sz="3600" dirty="0" smtClean="0"/>
              <a:t>Bandwidth Shaping for tests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5315466" cy="4449148"/>
          </a:xfrm>
        </p:spPr>
        <p:txBody>
          <a:bodyPr>
            <a:normAutofit/>
          </a:bodyPr>
          <a:lstStyle/>
          <a:p>
            <a:r>
              <a:rPr lang="en-US" dirty="0" smtClean="0"/>
              <a:t>Buffer restricted to 40 seconds</a:t>
            </a:r>
          </a:p>
          <a:p>
            <a:r>
              <a:rPr lang="en-US" dirty="0" smtClean="0"/>
              <a:t>Experiment lasts 160 seconds</a:t>
            </a:r>
          </a:p>
          <a:p>
            <a:r>
              <a:rPr lang="en-US" dirty="0" smtClean="0"/>
              <a:t>The values plotted on the graph are averages of several repetitions</a:t>
            </a:r>
          </a:p>
          <a:p>
            <a:r>
              <a:rPr lang="en-US" dirty="0" smtClean="0"/>
              <a:t>Avg. maximum throughput has been calculated as the average from pre-defined trace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286" y="309466"/>
            <a:ext cx="3568550" cy="2974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160" y="3379510"/>
            <a:ext cx="3568550" cy="29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Future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8763000" cy="978159"/>
          </a:xfrm>
        </p:spPr>
        <p:txBody>
          <a:bodyPr/>
          <a:lstStyle/>
          <a:p>
            <a:r>
              <a:rPr lang="en-US" dirty="0" smtClean="0"/>
              <a:t>Evaluation of SPDY on real world mobile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8763000" cy="4267200"/>
          </a:xfrm>
        </p:spPr>
        <p:txBody>
          <a:bodyPr/>
          <a:lstStyle/>
          <a:p>
            <a:r>
              <a:rPr lang="en-US" dirty="0" smtClean="0"/>
              <a:t>HTTP2.0 standard has been </a:t>
            </a:r>
            <a:r>
              <a:rPr lang="en-US" dirty="0"/>
              <a:t>approved by </a:t>
            </a:r>
            <a:r>
              <a:rPr lang="en-US" dirty="0" smtClean="0"/>
              <a:t>IESG on </a:t>
            </a:r>
            <a:r>
              <a:rPr lang="en-US" dirty="0" smtClean="0">
                <a:solidFill>
                  <a:srgbClr val="FFC000"/>
                </a:solidFill>
              </a:rPr>
              <a:t>Feb 17</a:t>
            </a:r>
            <a:r>
              <a:rPr lang="en-US" baseline="30000" dirty="0" smtClean="0">
                <a:solidFill>
                  <a:srgbClr val="FFC000"/>
                </a:solidFill>
              </a:rPr>
              <a:t>th</a:t>
            </a:r>
            <a:r>
              <a:rPr lang="en-US" dirty="0" smtClean="0">
                <a:solidFill>
                  <a:srgbClr val="FFC000"/>
                </a:solidFill>
              </a:rPr>
              <a:t> 2015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Substantial change to the format, compression scheme and mapping to HTTP</a:t>
            </a:r>
          </a:p>
          <a:p>
            <a:r>
              <a:rPr lang="en-US" dirty="0" smtClean="0"/>
              <a:t>Focus is not the API but performance: perceived latency and network resource usage</a:t>
            </a:r>
          </a:p>
          <a:p>
            <a:r>
              <a:rPr lang="en-US" dirty="0" smtClean="0"/>
              <a:t>Approved HTTP/2 </a:t>
            </a:r>
            <a:r>
              <a:rPr lang="en-US" dirty="0"/>
              <a:t>is comprised of two </a:t>
            </a:r>
            <a:r>
              <a:rPr lang="en-US" dirty="0" smtClean="0"/>
              <a:t>specifications:</a:t>
            </a:r>
          </a:p>
          <a:p>
            <a:pPr marL="502920" lvl="2" indent="0">
              <a:buNone/>
            </a:pPr>
            <a:r>
              <a:rPr lang="en-US" dirty="0"/>
              <a:t>Hypertext Transfer Protocol version </a:t>
            </a:r>
            <a:r>
              <a:rPr lang="en-US" dirty="0" smtClean="0"/>
              <a:t>2</a:t>
            </a:r>
          </a:p>
          <a:p>
            <a:pPr marL="502920" lvl="2" indent="0">
              <a:buNone/>
            </a:pPr>
            <a:r>
              <a:rPr lang="en-US" dirty="0"/>
              <a:t>HPACK - Header Compression for HTTP/2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25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HTTP2.0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8763000" cy="4267200"/>
          </a:xfrm>
        </p:spPr>
        <p:txBody>
          <a:bodyPr/>
          <a:lstStyle/>
          <a:p>
            <a:r>
              <a:rPr lang="en-US" dirty="0" smtClean="0"/>
              <a:t>Flow control not applicable to control frames</a:t>
            </a:r>
            <a:endParaRPr lang="en-US" dirty="0"/>
          </a:p>
          <a:p>
            <a:r>
              <a:rPr lang="en-US" dirty="0" smtClean="0"/>
              <a:t>Multiple algorithms for flow control</a:t>
            </a:r>
          </a:p>
          <a:p>
            <a:r>
              <a:rPr lang="en-US" dirty="0" smtClean="0"/>
              <a:t>Streams are bidirectional and can be closed from either end</a:t>
            </a:r>
          </a:p>
          <a:p>
            <a:r>
              <a:rPr lang="en-US" dirty="0" smtClean="0"/>
              <a:t>Streams are denoted by integers</a:t>
            </a:r>
          </a:p>
          <a:p>
            <a:r>
              <a:rPr lang="en-US" dirty="0" smtClean="0"/>
              <a:t>Header lists are serialized into a header block divided into octet sequences</a:t>
            </a:r>
          </a:p>
          <a:p>
            <a:r>
              <a:rPr lang="en-US" dirty="0" smtClean="0"/>
              <a:t>Frame sizes varies between 2^14 – 2^24 -1</a:t>
            </a:r>
          </a:p>
        </p:txBody>
      </p:sp>
    </p:spTree>
    <p:extLst>
      <p:ext uri="{BB962C8B-B14F-4D97-AF65-F5344CB8AC3E}">
        <p14:creationId xmlns:p14="http://schemas.microsoft.com/office/powerpoint/2010/main" val="41831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4090" y="2901820"/>
            <a:ext cx="4058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Thank you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What’s in store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8763000" cy="4267200"/>
          </a:xfrm>
        </p:spPr>
        <p:txBody>
          <a:bodyPr/>
          <a:lstStyle/>
          <a:p>
            <a:r>
              <a:rPr lang="en-US" dirty="0" smtClean="0"/>
              <a:t>All about – MPEG DASH, pipelining, persistent connections and caching</a:t>
            </a:r>
          </a:p>
          <a:p>
            <a:r>
              <a:rPr lang="en-US" dirty="0" smtClean="0"/>
              <a:t>Google SPDY - Past, Present and Future Perfect (HTTP2.0)</a:t>
            </a:r>
          </a:p>
          <a:p>
            <a:r>
              <a:rPr lang="en-US" dirty="0" smtClean="0"/>
              <a:t>Test </a:t>
            </a:r>
            <a:r>
              <a:rPr lang="en-US" dirty="0" smtClean="0"/>
              <a:t>setup </a:t>
            </a:r>
          </a:p>
          <a:p>
            <a:r>
              <a:rPr lang="en-US" dirty="0" smtClean="0"/>
              <a:t>Parameters Evaluated: Overhead and Bandwidth utilization</a:t>
            </a:r>
          </a:p>
          <a:p>
            <a:r>
              <a:rPr lang="en-US" dirty="0" smtClean="0"/>
              <a:t>Bandwidth shaping for tests</a:t>
            </a:r>
          </a:p>
          <a:p>
            <a:r>
              <a:rPr lang="en-US" dirty="0" smtClean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35844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MPEG-DASH over HTTP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887747"/>
            <a:ext cx="9704717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MPEG issued a call for proposal for an HTTP streaming standard in April 2009</a:t>
            </a:r>
          </a:p>
          <a:p>
            <a:r>
              <a:rPr lang="en-US" dirty="0" smtClean="0"/>
              <a:t>Traditional streaming uses stateful RTSP, in contrast HTTP is stateless</a:t>
            </a:r>
          </a:p>
          <a:p>
            <a:pPr lvl="3"/>
            <a:r>
              <a:rPr lang="en-US" dirty="0" smtClean="0"/>
              <a:t>Tracks client state until client disconnects</a:t>
            </a:r>
          </a:p>
          <a:p>
            <a:pPr lvl="3"/>
            <a:r>
              <a:rPr lang="en-US" dirty="0" smtClean="0"/>
              <a:t>Frequent client server communication related to state (overhead)</a:t>
            </a:r>
          </a:p>
          <a:p>
            <a:r>
              <a:rPr lang="en-US" dirty="0" smtClean="0"/>
              <a:t>HTTP based streaming (or, progressive download) from servers</a:t>
            </a:r>
          </a:p>
          <a:p>
            <a:pPr lvl="3"/>
            <a:r>
              <a:rPr lang="en-US" dirty="0" smtClean="0"/>
              <a:t>Waste of bandwidth if user moves away</a:t>
            </a:r>
          </a:p>
          <a:p>
            <a:pPr lvl="3"/>
            <a:r>
              <a:rPr lang="en-US" dirty="0" smtClean="0"/>
              <a:t>Not bit rate adaptive</a:t>
            </a:r>
          </a:p>
          <a:p>
            <a:pPr lvl="3"/>
            <a:r>
              <a:rPr lang="en-US" dirty="0" smtClean="0"/>
              <a:t>No support for live media</a:t>
            </a:r>
          </a:p>
          <a:p>
            <a:r>
              <a:rPr lang="en-US" dirty="0" smtClean="0"/>
              <a:t>DASH uses existing setup like HTTP based CDNs, caching at web proxies and redirection</a:t>
            </a:r>
          </a:p>
          <a:p>
            <a:r>
              <a:rPr lang="en-US" dirty="0" smtClean="0"/>
              <a:t>Media exists in 2 parts - Media Presentation Description(MPD) and actual content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MPEG-DASH over HTTP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Video and audio are encoded at different bitrates</a:t>
            </a:r>
            <a:endParaRPr lang="en-US" dirty="0"/>
          </a:p>
          <a:p>
            <a:r>
              <a:rPr lang="en-US" dirty="0" smtClean="0"/>
              <a:t>Playback starts in one quality, switches to a lower quality based on bandwidth</a:t>
            </a:r>
          </a:p>
          <a:p>
            <a:r>
              <a:rPr lang="en-US" dirty="0"/>
              <a:t>A</a:t>
            </a:r>
            <a:r>
              <a:rPr lang="en-US" dirty="0" smtClean="0"/>
              <a:t>udio bitrate independently varied </a:t>
            </a:r>
          </a:p>
          <a:p>
            <a:r>
              <a:rPr lang="en-US" dirty="0" smtClean="0"/>
              <a:t>User pauses and rewinds, trick-mode used without sound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04" y="1905000"/>
            <a:ext cx="5502112" cy="3171806"/>
          </a:xfrm>
        </p:spPr>
      </p:pic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Pipelining, Persistent Connections, Caching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87630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Sending multiple requests</a:t>
            </a:r>
          </a:p>
          <a:p>
            <a:r>
              <a:rPr lang="en-US" dirty="0" smtClean="0"/>
              <a:t>Not closing connections</a:t>
            </a:r>
          </a:p>
          <a:p>
            <a:r>
              <a:rPr lang="en-US" dirty="0" smtClean="0"/>
              <a:t>Maintaining cache data despite expiry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678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Google SPeeDY for Chrome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87630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Part of the “let’s make the web faster” initiative for chrome browser to reduce latency</a:t>
            </a:r>
          </a:p>
          <a:p>
            <a:r>
              <a:rPr lang="en-US" dirty="0" smtClean="0"/>
              <a:t>Its an session layer protocol that resulted in 64% reduction in load times</a:t>
            </a:r>
          </a:p>
          <a:p>
            <a:r>
              <a:rPr lang="en-US" dirty="0" smtClean="0"/>
              <a:t>Allows multiplexing HTTP requests over a single TCP connection</a:t>
            </a:r>
          </a:p>
          <a:p>
            <a:r>
              <a:rPr lang="en-US" dirty="0" smtClean="0"/>
              <a:t>Less number of TCP connections less chance of window size delaying load time</a:t>
            </a:r>
          </a:p>
          <a:p>
            <a:r>
              <a:rPr lang="en-US" dirty="0" smtClean="0"/>
              <a:t>Header compression and server push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816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SPDY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399" y="1880558"/>
            <a:ext cx="5795513" cy="4291642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 byte header for both types of frames</a:t>
            </a:r>
            <a:endParaRPr lang="en-US" dirty="0"/>
          </a:p>
          <a:p>
            <a:r>
              <a:rPr lang="en-US" dirty="0" smtClean="0"/>
              <a:t>SYN_STREAM, SYN_REPLY, RST_STREAM SETTINGS, NOOP, PING, GOAWAY</a:t>
            </a:r>
            <a:r>
              <a:rPr lang="en-US" dirty="0"/>
              <a:t> </a:t>
            </a:r>
            <a:r>
              <a:rPr lang="en-US" dirty="0" smtClean="0"/>
              <a:t>etc.</a:t>
            </a:r>
          </a:p>
          <a:p>
            <a:r>
              <a:rPr lang="en-US" dirty="0" smtClean="0"/>
              <a:t>Priority from 0-7 sent as part of SYN_STREAM</a:t>
            </a:r>
          </a:p>
          <a:p>
            <a:r>
              <a:rPr lang="en-US" dirty="0" smtClean="0"/>
              <a:t>31 bit stream identifier</a:t>
            </a:r>
          </a:p>
          <a:p>
            <a:r>
              <a:rPr lang="en-US" dirty="0" smtClean="0"/>
              <a:t>Name-Value pairs in data portion of control frame are header block contents from HTTP</a:t>
            </a:r>
          </a:p>
          <a:p>
            <a:r>
              <a:rPr lang="en-US" dirty="0" smtClean="0"/>
              <a:t>Status codes for termination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1525" y="1047750"/>
            <a:ext cx="3495075" cy="2190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21" y="3705225"/>
            <a:ext cx="3483879" cy="21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Experimental Setup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8800322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client, Bandwidth Shaping, Network Emulation</a:t>
            </a:r>
          </a:p>
          <a:p>
            <a:r>
              <a:rPr lang="en-US" dirty="0" smtClean="0"/>
              <a:t>Content encoded at 14 different bit rates 100 – 4500 kbps</a:t>
            </a:r>
          </a:p>
          <a:p>
            <a:r>
              <a:rPr lang="en-US" dirty="0" smtClean="0"/>
              <a:t>Bandwidth restriction using </a:t>
            </a:r>
            <a:r>
              <a:rPr lang="en-US" dirty="0"/>
              <a:t>L</a:t>
            </a:r>
            <a:r>
              <a:rPr lang="en-US" dirty="0" smtClean="0"/>
              <a:t>inux traffic control </a:t>
            </a:r>
            <a:r>
              <a:rPr lang="en-US" dirty="0" smtClean="0"/>
              <a:t>- </a:t>
            </a:r>
            <a:r>
              <a:rPr lang="en-US" dirty="0" err="1" smtClean="0"/>
              <a:t>tc</a:t>
            </a:r>
            <a:endParaRPr lang="en-US" dirty="0" smtClean="0"/>
          </a:p>
          <a:p>
            <a:r>
              <a:rPr lang="en-US" dirty="0" smtClean="0"/>
              <a:t>Linux ‘</a:t>
            </a:r>
            <a:r>
              <a:rPr lang="en-US" dirty="0" err="1" smtClean="0"/>
              <a:t>netem</a:t>
            </a:r>
            <a:r>
              <a:rPr lang="en-US" dirty="0" smtClean="0"/>
              <a:t>’ </a:t>
            </a:r>
            <a:r>
              <a:rPr lang="en-US" dirty="0" smtClean="0"/>
              <a:t>used for RTT configuration, </a:t>
            </a:r>
          </a:p>
          <a:p>
            <a:r>
              <a:rPr lang="en-US" dirty="0" smtClean="0"/>
              <a:t>Apache server with SPDY plugin</a:t>
            </a:r>
          </a:p>
          <a:p>
            <a:r>
              <a:rPr lang="en-US" dirty="0" smtClean="0"/>
              <a:t>Evaluation client is VLC MPEG DASH plugin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86" y="3523358"/>
            <a:ext cx="4538841" cy="24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4900127" cy="1257300"/>
          </a:xfrm>
        </p:spPr>
        <p:txBody>
          <a:bodyPr/>
          <a:lstStyle/>
          <a:p>
            <a:r>
              <a:rPr lang="en-US" sz="3600" dirty="0" smtClean="0"/>
              <a:t>Overhead Evaluation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80558"/>
            <a:ext cx="5543940" cy="3894528"/>
          </a:xfrm>
        </p:spPr>
        <p:txBody>
          <a:bodyPr/>
          <a:lstStyle/>
          <a:p>
            <a:r>
              <a:rPr lang="en-US" dirty="0" smtClean="0"/>
              <a:t>Overhead evaluation done at 3 times and the average is used</a:t>
            </a:r>
          </a:p>
          <a:p>
            <a:r>
              <a:rPr lang="en-US" dirty="0" smtClean="0"/>
              <a:t>Bandwidth shaping is disabled</a:t>
            </a:r>
            <a:endParaRPr lang="en-US" dirty="0"/>
          </a:p>
          <a:p>
            <a:r>
              <a:rPr lang="en-US" dirty="0" smtClean="0"/>
              <a:t>Overhead = 1 – (media throughput/overall throughput)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15" y="821657"/>
            <a:ext cx="4801016" cy="49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3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675</Words>
  <Application>Microsoft Office PowerPoint</Application>
  <PresentationFormat>Widescreen</PresentationFormat>
  <Paragraphs>107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Franklin Gothic Medium</vt:lpstr>
      <vt:lpstr>Blue Tan Gradient 16x9</vt:lpstr>
      <vt:lpstr>Dynamic Adaptive Streaming over HTTP2.0 </vt:lpstr>
      <vt:lpstr>What’s in store</vt:lpstr>
      <vt:lpstr>MPEG-DASH over HTTP</vt:lpstr>
      <vt:lpstr>MPEG-DASH over HTTP</vt:lpstr>
      <vt:lpstr>Pipelining, Persistent Connections, Caching </vt:lpstr>
      <vt:lpstr>Google SPeeDY for Chrome</vt:lpstr>
      <vt:lpstr>SPDY </vt:lpstr>
      <vt:lpstr>Experimental Setup</vt:lpstr>
      <vt:lpstr>Overhead Evaluation</vt:lpstr>
      <vt:lpstr>Link Utilization HTTP1/1.1</vt:lpstr>
      <vt:lpstr>Link Utilization SPDY</vt:lpstr>
      <vt:lpstr>Bandwidth Shaping for tests</vt:lpstr>
      <vt:lpstr>Future work</vt:lpstr>
      <vt:lpstr>Breaking News!</vt:lpstr>
      <vt:lpstr>HTTP2.0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2015-02-21T00:26:39Z</dcterms:created>
  <dcterms:modified xsi:type="dcterms:W3CDTF">2015-02-27T20:07:18Z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