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59" r:id="rId10"/>
    <p:sldId id="260" r:id="rId11"/>
    <p:sldId id="266" r:id="rId12"/>
    <p:sldId id="267" r:id="rId13"/>
    <p:sldId id="270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069643E-3012-5446-9047-D26A6FEE7D8B}">
          <p14:sldIdLst>
            <p14:sldId id="256"/>
            <p14:sldId id="257"/>
            <p14:sldId id="258"/>
            <p14:sldId id="261"/>
            <p14:sldId id="262"/>
            <p14:sldId id="263"/>
            <p14:sldId id="264"/>
            <p14:sldId id="265"/>
            <p14:sldId id="259"/>
            <p14:sldId id="260"/>
            <p14:sldId id="266"/>
            <p14:sldId id="267"/>
            <p14:sldId id="270"/>
            <p14:sldId id="268"/>
            <p14:sldId id="269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6" autoAdjust="0"/>
    <p:restoredTop sz="94751" autoAdjust="0"/>
  </p:normalViewPr>
  <p:slideViewPr>
    <p:cSldViewPr snapToGrid="0" snapToObjects="1">
      <p:cViewPr varScale="1">
        <p:scale>
          <a:sx n="106" d="100"/>
          <a:sy n="106" d="100"/>
        </p:scale>
        <p:origin x="-11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C76CB-6F8D-4C41-8940-51B98ACE2B66}" type="datetimeFigureOut">
              <a:rPr kumimoji="1" lang="zh-CN" altLang="en-US" smtClean="0"/>
              <a:t>3/3/15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3C8AE-0040-AB46-9208-D0E4FA8F1C2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55203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3C8AE-0040-AB46-9208-D0E4FA8F1C2D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56982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3C8AE-0040-AB46-9208-D0E4FA8F1C2D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3836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标题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cxnSp>
        <p:nvCxnSpPr>
          <p:cNvPr id="8" name="直线连接符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日期占位符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3/3/15</a:t>
            </a:fld>
            <a:endParaRPr lang="en-US"/>
          </a:p>
        </p:txBody>
      </p:sp>
      <p:sp>
        <p:nvSpPr>
          <p:cNvPr id="16" name="幻灯片编号占位符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3/3/15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3/3/15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3/3/15</a:t>
            </a:fld>
            <a:endParaRPr lang="en-US"/>
          </a:p>
        </p:txBody>
      </p:sp>
      <p:sp>
        <p:nvSpPr>
          <p:cNvPr id="15" name="幻灯片编号占位符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3/3/15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cxnSp>
        <p:nvCxnSpPr>
          <p:cNvPr id="7" name="直线连接符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3/3/15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3/3/15</a:t>
            </a:fld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2" name="内容占位符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  <p:sp>
        <p:nvSpPr>
          <p:cNvPr id="34" name="内容占位符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cxnSp>
        <p:nvCxnSpPr>
          <p:cNvPr id="10" name="直线连接符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3/3/15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3/3/15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内容占位符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1" name="标题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3/3/15</a:t>
            </a:fld>
            <a:endParaRPr 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zh-CN" altLang="en-US" smtClean="0"/>
              <a:t>将图片拖动到占位符，或单击添加图标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3/3/15</a:t>
            </a:fld>
            <a:endParaRPr 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二级</a:t>
            </a:r>
          </a:p>
          <a:p>
            <a:pPr lvl="2" eaLnBrk="1" latinLnBrk="0" hangingPunct="1"/>
            <a:r>
              <a:rPr kumimoji="0" lang="zh-CN" altLang="en-US" smtClean="0"/>
              <a:t>三级</a:t>
            </a:r>
          </a:p>
          <a:p>
            <a:pPr lvl="3" eaLnBrk="1" latinLnBrk="0" hangingPunct="1"/>
            <a:r>
              <a:rPr kumimoji="0" lang="zh-CN" altLang="en-US" smtClean="0"/>
              <a:t>四级</a:t>
            </a:r>
          </a:p>
          <a:p>
            <a:pPr lvl="4" eaLnBrk="1" latinLnBrk="0" hangingPunct="1"/>
            <a:r>
              <a:rPr kumimoji="0" lang="zh-CN" altLang="en-US" smtClean="0"/>
              <a:t>五级</a:t>
            </a:r>
            <a:endParaRPr kumimoji="0" lang="en-US"/>
          </a:p>
        </p:txBody>
      </p:sp>
      <p:sp>
        <p:nvSpPr>
          <p:cNvPr id="24" name="日期占位符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3/3/15</a:t>
            </a:fld>
            <a:endParaRPr 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幻灯片编号占位符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标题占位符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p-adress.com/ip_tracer/" TargetMode="Externa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dirty="0" smtClean="0"/>
              <a:t>Presented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Tianhe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Wang</a:t>
            </a:r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 smtClean="0"/>
              <a:t>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Empirical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Study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Video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Messaging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Services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Smartphones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5089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Upload time for sender</a:t>
            </a:r>
          </a:p>
          <a:p>
            <a:r>
              <a:rPr kumimoji="1" lang="en-US" altLang="zh-CN" dirty="0" smtClean="0"/>
              <a:t>Notification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Latency</a:t>
            </a:r>
          </a:p>
          <a:p>
            <a:r>
              <a:rPr kumimoji="1" lang="en-US" altLang="zh-CN" dirty="0" smtClean="0"/>
              <a:t>Download time for receiver</a:t>
            </a:r>
          </a:p>
          <a:p>
            <a:r>
              <a:rPr kumimoji="1" lang="en-US" altLang="zh-CN" dirty="0" err="1" smtClean="0"/>
              <a:t>Wireshark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capture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analyze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captured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traffic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offline</a:t>
            </a:r>
            <a:r>
              <a:rPr kumimoji="1" lang="zh-CN" altLang="en-US" dirty="0" smtClean="0"/>
              <a:t>.</a:t>
            </a:r>
            <a:endParaRPr kumimoji="1" lang="en-US" altLang="zh-CN" dirty="0" smtClean="0"/>
          </a:p>
          <a:p>
            <a:r>
              <a:rPr kumimoji="1" lang="en-US" altLang="zh-CN" dirty="0" err="1" smtClean="0"/>
              <a:t>Wireshark</a:t>
            </a:r>
            <a:r>
              <a:rPr kumimoji="1" lang="en-US" altLang="zh-CN" dirty="0" smtClean="0"/>
              <a:t>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network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protocol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zh-CN" altLang="zh-CN" dirty="0"/>
              <a:t> 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Analyzer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Unix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Windows</a:t>
            </a:r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Methodology(2/2):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Process</a:t>
            </a:r>
            <a:endParaRPr kumimoji="1" lang="zh-CN" altLang="en-US" dirty="0"/>
          </a:p>
        </p:txBody>
      </p:sp>
      <p:pic>
        <p:nvPicPr>
          <p:cNvPr id="4" name="图片 3" descr="wireshark_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3556000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57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Record </a:t>
            </a:r>
            <a:r>
              <a:rPr kumimoji="1" lang="en-US" altLang="zh-CN" dirty="0"/>
              <a:t>f</a:t>
            </a:r>
            <a:r>
              <a:rPr kumimoji="1" lang="en-US" altLang="zh-CN" dirty="0" smtClean="0"/>
              <a:t>rom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first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packet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transmitted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last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TCP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from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server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arrives.</a:t>
            </a:r>
          </a:p>
          <a:p>
            <a:r>
              <a:rPr kumimoji="1" lang="en-US" altLang="zh-CN" dirty="0" smtClean="0"/>
              <a:t>Device: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Andoid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4.0.x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device:</a:t>
            </a:r>
          </a:p>
          <a:p>
            <a:pPr lvl="1"/>
            <a:r>
              <a:rPr kumimoji="1" lang="en-US" altLang="zh-CN" dirty="0" smtClean="0"/>
              <a:t>Galaxy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III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USA</a:t>
            </a:r>
          </a:p>
          <a:p>
            <a:pPr lvl="1"/>
            <a:r>
              <a:rPr kumimoji="1" lang="en-US" altLang="zh-CN" dirty="0" smtClean="0"/>
              <a:t>MX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China</a:t>
            </a:r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Upload time(1/5):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6061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 smtClean="0"/>
              <a:t>Result</a:t>
            </a:r>
            <a:r>
              <a:rPr kumimoji="1" lang="zh-CN" altLang="zh-CN" dirty="0" smtClean="0"/>
              <a:t>: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en-US" altLang="zh-CN" dirty="0" smtClean="0"/>
              <a:t>Bandwidth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issue</a:t>
            </a:r>
            <a:r>
              <a:rPr kumimoji="1" lang="en-US" altLang="zh-CN" dirty="0" smtClean="0"/>
              <a:t>?</a:t>
            </a:r>
          </a:p>
          <a:p>
            <a:pPr lvl="1"/>
            <a:r>
              <a:rPr kumimoji="1" lang="en-US" altLang="zh-CN" dirty="0" smtClean="0"/>
              <a:t>TCP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congestion</a:t>
            </a:r>
          </a:p>
          <a:p>
            <a:pPr marL="365760" lvl="1" indent="0">
              <a:buNone/>
            </a:pPr>
            <a:r>
              <a:rPr kumimoji="1" lang="en-US" altLang="zh-CN" dirty="0"/>
              <a:t>	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control</a:t>
            </a:r>
            <a:endParaRPr kumimoji="1" lang="en-US" altLang="zh-CN" dirty="0" smtClean="0"/>
          </a:p>
          <a:p>
            <a:r>
              <a:rPr kumimoji="1" lang="en-US" altLang="zh-CN" dirty="0" smtClean="0"/>
              <a:t>TCP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window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size</a:t>
            </a:r>
            <a:r>
              <a:rPr kumimoji="1" lang="zh-CN" altLang="en-US" dirty="0" smtClean="0"/>
              <a:t> </a:t>
            </a:r>
            <a:endParaRPr kumimoji="1" lang="en-US" altLang="zh-CN" dirty="0" smtClean="0"/>
          </a:p>
          <a:p>
            <a:pPr marL="0" indent="0">
              <a:buNone/>
            </a:pPr>
            <a:r>
              <a:rPr kumimoji="1" lang="en-US" altLang="zh-CN" dirty="0"/>
              <a:t>	</a:t>
            </a:r>
            <a:r>
              <a:rPr kumimoji="1" lang="en-US" altLang="zh-CN" dirty="0" smtClean="0"/>
              <a:t>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server-side</a:t>
            </a:r>
            <a:r>
              <a:rPr kumimoji="1" lang="en-US" altLang="zh-CN" dirty="0" smtClean="0"/>
              <a:t>?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150KByte/s</a:t>
            </a:r>
          </a:p>
          <a:p>
            <a:pPr lvl="1"/>
            <a:r>
              <a:rPr kumimoji="1" lang="zh-CN" altLang="zh-CN" dirty="0" smtClean="0"/>
              <a:t>2</a:t>
            </a:r>
            <a:r>
              <a:rPr kumimoji="1" lang="en-US" altLang="zh-CN" dirty="0" smtClean="0"/>
              <a:t>.8KByte/s</a:t>
            </a:r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Upload time(2/5):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468" y="1524000"/>
            <a:ext cx="5521427" cy="16811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579" y="3480847"/>
            <a:ext cx="4966051" cy="225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30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WeChat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 smtClean="0"/>
              <a:t>small </a:t>
            </a:r>
            <a:r>
              <a:rPr lang="en-US" altLang="zh-CN" dirty="0"/>
              <a:t>TCP window size for each such connection </a:t>
            </a:r>
          </a:p>
          <a:p>
            <a:pPr lvl="1"/>
            <a:r>
              <a:rPr lang="en-US" altLang="zh-CN" dirty="0"/>
              <a:t>beneficial for supporting text messages or photo messages where the message size is relatively small</a:t>
            </a:r>
            <a:r>
              <a:rPr lang="en-US" altLang="zh-CN" dirty="0" smtClean="0"/>
              <a:t>.</a:t>
            </a:r>
            <a:endParaRPr lang="en-US" altLang="zh-CN" dirty="0"/>
          </a:p>
          <a:p>
            <a:r>
              <a:rPr kumimoji="1" lang="en-US" altLang="zh-CN" dirty="0" err="1" smtClean="0"/>
              <a:t>WhatsApp</a:t>
            </a:r>
            <a:r>
              <a:rPr kumimoji="1" lang="en-US" altLang="zh-CN" dirty="0" smtClean="0"/>
              <a:t>: </a:t>
            </a:r>
            <a:r>
              <a:rPr lang="en-US" altLang="zh-CN" dirty="0"/>
              <a:t>single connection with a single server for all messages </a:t>
            </a:r>
            <a:endParaRPr lang="en-US" altLang="zh-CN" dirty="0" smtClean="0"/>
          </a:p>
          <a:p>
            <a:pPr lvl="1"/>
            <a:r>
              <a:rPr lang="en-US" altLang="zh-CN" dirty="0"/>
              <a:t>Separating video messages from text messages give the </a:t>
            </a:r>
            <a:r>
              <a:rPr lang="en-US" altLang="zh-CN" dirty="0" err="1"/>
              <a:t>WhatsApp</a:t>
            </a:r>
            <a:r>
              <a:rPr lang="en-US" altLang="zh-CN" dirty="0"/>
              <a:t> server more chances for optimization without </a:t>
            </a:r>
            <a:r>
              <a:rPr lang="en-US" altLang="zh-CN" dirty="0" smtClean="0"/>
              <a:t>sacrificing </a:t>
            </a:r>
            <a:r>
              <a:rPr lang="en-US" altLang="zh-CN" dirty="0"/>
              <a:t>the user experience. </a:t>
            </a:r>
          </a:p>
          <a:p>
            <a:pPr lvl="1"/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Upload time(3/5):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2527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File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size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video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messages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affects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uploading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time</a:t>
            </a:r>
          </a:p>
          <a:p>
            <a:r>
              <a:rPr kumimoji="1" lang="en-US" altLang="zh-CN" dirty="0" err="1" smtClean="0"/>
              <a:t>WhatsApp</a:t>
            </a:r>
            <a:r>
              <a:rPr kumimoji="1" lang="en-US" altLang="zh-CN" dirty="0" smtClean="0"/>
              <a:t>:</a:t>
            </a:r>
          </a:p>
          <a:p>
            <a:pPr lvl="1"/>
            <a:r>
              <a:rPr kumimoji="1" lang="en-US" altLang="zh-CN" dirty="0" smtClean="0"/>
              <a:t>IOS: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Around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marL="365760" lvl="1" indent="0">
              <a:buNone/>
            </a:pPr>
            <a:r>
              <a:rPr kumimoji="1" lang="en-US" altLang="zh-CN" dirty="0"/>
              <a:t>	800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Kbps</a:t>
            </a:r>
          </a:p>
          <a:p>
            <a:pPr lvl="1"/>
            <a:r>
              <a:rPr kumimoji="1" lang="en-US" altLang="zh-CN" dirty="0" err="1" smtClean="0"/>
              <a:t>Andoid</a:t>
            </a:r>
            <a:r>
              <a:rPr kumimoji="1" lang="en-US" altLang="zh-CN" dirty="0" smtClean="0"/>
              <a:t>:</a:t>
            </a:r>
          </a:p>
          <a:p>
            <a:pPr marL="365760" lvl="1" indent="0">
              <a:buNone/>
            </a:pPr>
            <a:r>
              <a:rPr kumimoji="1" lang="en-US" altLang="zh-CN" dirty="0"/>
              <a:t>	</a:t>
            </a:r>
            <a:r>
              <a:rPr kumimoji="1" lang="en-US" altLang="zh-CN" dirty="0" smtClean="0"/>
              <a:t>Around</a:t>
            </a:r>
          </a:p>
          <a:p>
            <a:pPr marL="365760" lvl="1" indent="0">
              <a:buNone/>
            </a:pPr>
            <a:r>
              <a:rPr kumimoji="1" lang="en-US" altLang="zh-CN" dirty="0"/>
              <a:t>	</a:t>
            </a:r>
            <a:r>
              <a:rPr kumimoji="1" lang="en-US" altLang="zh-CN" dirty="0" smtClean="0"/>
              <a:t>2400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Kbps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Upload time(4/5):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346" y="2522321"/>
            <a:ext cx="4940300" cy="16891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649" y="4418316"/>
            <a:ext cx="27940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39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File</a:t>
            </a:r>
            <a:r>
              <a:rPr kumimoji="1" lang="zh-CN" altLang="en-US" dirty="0"/>
              <a:t> </a:t>
            </a:r>
            <a:r>
              <a:rPr kumimoji="1" lang="en-US" altLang="zh-CN" dirty="0"/>
              <a:t>size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video</a:t>
            </a:r>
            <a:r>
              <a:rPr kumimoji="1" lang="zh-CN" altLang="en-US" dirty="0"/>
              <a:t> </a:t>
            </a:r>
            <a:r>
              <a:rPr kumimoji="1" lang="en-US" altLang="zh-CN" dirty="0"/>
              <a:t>messages</a:t>
            </a:r>
            <a:r>
              <a:rPr kumimoji="1" lang="zh-CN" altLang="en-US" dirty="0"/>
              <a:t> </a:t>
            </a:r>
            <a:r>
              <a:rPr kumimoji="1" lang="en-US" altLang="zh-CN" dirty="0"/>
              <a:t>affects</a:t>
            </a:r>
            <a:r>
              <a:rPr kumimoji="1" lang="zh-CN" altLang="en-US" dirty="0"/>
              <a:t> </a:t>
            </a:r>
            <a:r>
              <a:rPr kumimoji="1" lang="en-US" altLang="zh-CN" dirty="0"/>
              <a:t>uploading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time</a:t>
            </a:r>
          </a:p>
          <a:p>
            <a:r>
              <a:rPr kumimoji="1" lang="en-US" altLang="zh-CN" dirty="0" err="1" smtClean="0"/>
              <a:t>WeChat</a:t>
            </a:r>
            <a:r>
              <a:rPr kumimoji="1" lang="en-US" altLang="zh-CN" dirty="0" smtClean="0"/>
              <a:t>:</a:t>
            </a:r>
          </a:p>
          <a:p>
            <a:pPr lvl="1"/>
            <a:r>
              <a:rPr kumimoji="1" lang="en-US" altLang="zh-CN" dirty="0"/>
              <a:t>IOS:</a:t>
            </a:r>
            <a:r>
              <a:rPr kumimoji="1" lang="zh-CN" altLang="en-US" dirty="0"/>
              <a:t> </a:t>
            </a:r>
            <a:r>
              <a:rPr kumimoji="1" lang="en-US" altLang="zh-CN" dirty="0"/>
              <a:t>Around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marL="365760" lvl="1" indent="0">
              <a:buNone/>
            </a:pPr>
            <a:r>
              <a:rPr kumimoji="1" lang="en-US" altLang="zh-CN" dirty="0"/>
              <a:t>	800</a:t>
            </a:r>
            <a:r>
              <a:rPr kumimoji="1" lang="zh-CN" altLang="en-US" dirty="0"/>
              <a:t> </a:t>
            </a:r>
            <a:r>
              <a:rPr kumimoji="1" lang="en-US" altLang="zh-CN" dirty="0"/>
              <a:t>Kbps</a:t>
            </a:r>
          </a:p>
          <a:p>
            <a:pPr lvl="1"/>
            <a:r>
              <a:rPr kumimoji="1" lang="en-US" altLang="zh-CN" dirty="0" err="1"/>
              <a:t>Andoid</a:t>
            </a:r>
            <a:r>
              <a:rPr kumimoji="1" lang="en-US" altLang="zh-CN" dirty="0"/>
              <a:t>:</a:t>
            </a:r>
          </a:p>
          <a:p>
            <a:pPr marL="365760" lvl="1" indent="0">
              <a:buNone/>
            </a:pPr>
            <a:r>
              <a:rPr kumimoji="1" lang="en-US" altLang="zh-CN" dirty="0"/>
              <a:t>	Around</a:t>
            </a:r>
          </a:p>
          <a:p>
            <a:pPr marL="365760" lvl="1" indent="0">
              <a:buNone/>
            </a:pPr>
            <a:r>
              <a:rPr kumimoji="1" lang="en-US" altLang="zh-CN" dirty="0"/>
              <a:t>	</a:t>
            </a:r>
            <a:r>
              <a:rPr kumimoji="1" lang="zh-CN" altLang="zh-CN" dirty="0" smtClean="0"/>
              <a:t>1</a:t>
            </a:r>
            <a:r>
              <a:rPr kumimoji="1" lang="en-US" altLang="zh-CN" dirty="0" smtClean="0"/>
              <a:t>60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Kbps</a:t>
            </a:r>
            <a:endParaRPr kumimoji="1"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Upload time(5/5):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456" y="2489200"/>
            <a:ext cx="4927600" cy="1879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462" y="4558611"/>
            <a:ext cx="28321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36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</a:t>
            </a:r>
            <a:r>
              <a:rPr lang="en-US" altLang="zh-CN" dirty="0" smtClean="0"/>
              <a:t>he </a:t>
            </a:r>
            <a:r>
              <a:rPr lang="en-US" altLang="zh-CN" dirty="0"/>
              <a:t>sever will send a </a:t>
            </a:r>
            <a:r>
              <a:rPr lang="en-US" altLang="zh-CN" dirty="0" smtClean="0"/>
              <a:t>notification </a:t>
            </a:r>
            <a:r>
              <a:rPr lang="en-US" altLang="zh-CN" dirty="0"/>
              <a:t>message to the recipient. </a:t>
            </a:r>
          </a:p>
          <a:p>
            <a:r>
              <a:rPr lang="en-US" altLang="zh-CN" dirty="0"/>
              <a:t>F</a:t>
            </a:r>
            <a:r>
              <a:rPr lang="en-US" altLang="zh-CN" dirty="0" smtClean="0"/>
              <a:t>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when </a:t>
            </a:r>
            <a:r>
              <a:rPr lang="en-US" altLang="zh-CN" dirty="0"/>
              <a:t>the last </a:t>
            </a:r>
            <a:r>
              <a:rPr lang="en-US" altLang="zh-CN" dirty="0" smtClean="0"/>
              <a:t>uploading </a:t>
            </a:r>
            <a:r>
              <a:rPr lang="en-US" altLang="zh-CN" dirty="0"/>
              <a:t>packet is sent out by the sending device to when the </a:t>
            </a:r>
            <a:r>
              <a:rPr lang="en-US" altLang="zh-CN" dirty="0" smtClean="0"/>
              <a:t>notification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message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arrives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receiving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device.</a:t>
            </a:r>
          </a:p>
          <a:p>
            <a:r>
              <a:rPr lang="en-US" altLang="zh-CN" dirty="0" err="1" smtClean="0"/>
              <a:t>WhatsApp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USA,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WeChat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China</a:t>
            </a:r>
            <a:endParaRPr lang="en-US" altLang="zh-CN" dirty="0"/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Notification Latency: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468" y="4189986"/>
            <a:ext cx="5932409" cy="175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29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Video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Messages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from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iOS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devices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via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both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WeChat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WhatsApp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separately.</a:t>
            </a:r>
          </a:p>
          <a:p>
            <a:r>
              <a:rPr kumimoji="1" lang="en-US" altLang="zh-CN" dirty="0" smtClean="0"/>
              <a:t>Received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Galaxy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III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USA,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MX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China</a:t>
            </a:r>
          </a:p>
          <a:p>
            <a:r>
              <a:rPr kumimoji="1" lang="en-US" altLang="zh-CN" dirty="0" smtClean="0"/>
              <a:t>Message: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around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2MB,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20-secs</a:t>
            </a:r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r>
              <a:rPr lang="en-US" altLang="zh-CN" dirty="0" smtClean="0"/>
              <a:t>Clients </a:t>
            </a:r>
            <a:r>
              <a:rPr lang="en-US" altLang="zh-CN" dirty="0"/>
              <a:t>in different locations can experience significantly different downloading throughput. </a:t>
            </a:r>
          </a:p>
          <a:p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Download time(1/2):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400" y="3422650"/>
            <a:ext cx="45212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56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Sent from different devices</a:t>
            </a:r>
          </a:p>
          <a:p>
            <a:r>
              <a:rPr kumimoji="1" lang="en-US" altLang="zh-CN" dirty="0"/>
              <a:t>Both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WhatsApp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WeChat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client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USA</a:t>
            </a:r>
          </a:p>
          <a:p>
            <a:r>
              <a:rPr kumimoji="1" lang="en-US" altLang="zh-CN" dirty="0" smtClean="0"/>
              <a:t>Video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messages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size</a:t>
            </a:r>
            <a:endParaRPr kumimoji="1" lang="en-US" altLang="zh-CN" dirty="0" smtClean="0"/>
          </a:p>
          <a:p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Download time(2</a:t>
            </a:r>
            <a:r>
              <a:rPr kumimoji="1" lang="en-US" altLang="en-US" dirty="0" smtClean="0"/>
              <a:t>/2)</a:t>
            </a:r>
            <a:r>
              <a:rPr kumimoji="1" lang="en-US" altLang="zh-CN" dirty="0" smtClean="0"/>
              <a:t>: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86901"/>
            <a:ext cx="8253504" cy="273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53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Two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factors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affect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transmission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speed:</a:t>
            </a:r>
          </a:p>
          <a:p>
            <a:pPr lvl="1"/>
            <a:r>
              <a:rPr kumimoji="1" lang="en-US" altLang="zh-CN" dirty="0"/>
              <a:t>File</a:t>
            </a:r>
            <a:r>
              <a:rPr kumimoji="1" lang="zh-CN" altLang="en-US" dirty="0"/>
              <a:t> </a:t>
            </a:r>
            <a:r>
              <a:rPr kumimoji="1" lang="en-US" altLang="zh-CN" dirty="0"/>
              <a:t>size</a:t>
            </a:r>
          </a:p>
          <a:p>
            <a:pPr lvl="1"/>
            <a:r>
              <a:rPr kumimoji="1" lang="en-US" altLang="zh-CN" dirty="0"/>
              <a:t>Client/server</a:t>
            </a:r>
            <a:r>
              <a:rPr kumimoji="1" lang="zh-CN" altLang="en-US" dirty="0"/>
              <a:t> </a:t>
            </a:r>
            <a:r>
              <a:rPr kumimoji="1" lang="en-US" altLang="zh-CN" dirty="0"/>
              <a:t>location</a:t>
            </a:r>
          </a:p>
          <a:p>
            <a:pPr marL="0" indent="0">
              <a:buNone/>
            </a:pPr>
            <a:endParaRPr kumimoji="1" lang="en-US" altLang="zh-CN" dirty="0" smtClean="0"/>
          </a:p>
          <a:p>
            <a:r>
              <a:rPr kumimoji="1" lang="en-US" altLang="zh-CN" dirty="0" smtClean="0"/>
              <a:t>Improvements?</a:t>
            </a:r>
          </a:p>
          <a:p>
            <a:pPr lvl="1"/>
            <a:r>
              <a:rPr kumimoji="1" lang="en-US" altLang="zh-CN" dirty="0" smtClean="0"/>
              <a:t>Reduce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size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when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uploading</a:t>
            </a:r>
            <a:r>
              <a:rPr kumimoji="1" lang="zh-CN" altLang="en-US" dirty="0" smtClean="0"/>
              <a:t>/</a:t>
            </a:r>
            <a:r>
              <a:rPr kumimoji="1" lang="en-US" altLang="zh-CN" dirty="0" smtClean="0"/>
              <a:t>downloading content</a:t>
            </a:r>
          </a:p>
          <a:p>
            <a:pPr lvl="1"/>
            <a:r>
              <a:rPr lang="en-US" altLang="zh-CN" dirty="0" smtClean="0"/>
              <a:t>Set </a:t>
            </a:r>
            <a:r>
              <a:rPr lang="en-US" altLang="zh-CN" dirty="0"/>
              <a:t>up servers at different data centers in the cloud all over the </a:t>
            </a:r>
            <a:r>
              <a:rPr lang="en-US" altLang="zh-CN" dirty="0" smtClean="0"/>
              <a:t>world</a:t>
            </a:r>
            <a:endParaRPr lang="en-US" altLang="zh-CN" dirty="0"/>
          </a:p>
          <a:p>
            <a:pPr lvl="1"/>
            <a:endParaRPr kumimoji="1"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Summary: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244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Client-server-model.svg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4" b="3704"/>
          <a:stretch>
            <a:fillRect/>
          </a:stretch>
        </p:blipFill>
        <p:spPr>
          <a:xfrm>
            <a:off x="855736" y="2155582"/>
            <a:ext cx="7092752" cy="3940418"/>
          </a:xfr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03182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Background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Knowledge:</a:t>
            </a:r>
            <a:br>
              <a:rPr kumimoji="1" lang="en-US" altLang="zh-CN" dirty="0" smtClean="0"/>
            </a:br>
            <a:r>
              <a:rPr kumimoji="1" lang="en-US" altLang="zh-CN" dirty="0" smtClean="0"/>
              <a:t>Client-server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model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0766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Client-side transcoding:</a:t>
            </a:r>
          </a:p>
          <a:p>
            <a:pPr lvl="1"/>
            <a:r>
              <a:rPr lang="en-US" altLang="zh-CN" dirty="0" smtClean="0"/>
              <a:t>Record</a:t>
            </a:r>
            <a:r>
              <a:rPr lang="zh-CN" altLang="en-US" dirty="0" smtClean="0"/>
              <a:t> </a:t>
            </a:r>
            <a:r>
              <a:rPr lang="en-US" altLang="zh-CN" dirty="0" smtClean="0"/>
              <a:t>high</a:t>
            </a:r>
            <a:r>
              <a:rPr lang="zh-CN" altLang="en-US" dirty="0" smtClean="0"/>
              <a:t> </a:t>
            </a:r>
            <a:r>
              <a:rPr lang="en-US" altLang="zh-CN" dirty="0" smtClean="0"/>
              <a:t>quality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video</a:t>
            </a:r>
            <a:r>
              <a:rPr lang="zh-CN" altLang="en-US" dirty="0" smtClean="0"/>
              <a:t> </a:t>
            </a:r>
            <a:r>
              <a:rPr lang="en-US" altLang="zh-CN" dirty="0" smtClean="0"/>
              <a:t>but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transmit</a:t>
            </a:r>
            <a:r>
              <a:rPr lang="zh-CN" altLang="en-US" dirty="0" smtClean="0"/>
              <a:t> </a:t>
            </a:r>
            <a:r>
              <a:rPr lang="en-US" altLang="zh-CN" dirty="0" smtClean="0"/>
              <a:t>low</a:t>
            </a:r>
            <a:r>
              <a:rPr lang="zh-CN" altLang="en-US" dirty="0" smtClean="0"/>
              <a:t> </a:t>
            </a:r>
            <a:r>
              <a:rPr lang="en-US" altLang="zh-CN" dirty="0" smtClean="0"/>
              <a:t>quality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video messages</a:t>
            </a:r>
            <a:r>
              <a:rPr lang="zh-CN" altLang="en-US" dirty="0" smtClean="0"/>
              <a:t> </a:t>
            </a:r>
            <a:r>
              <a:rPr lang="en-US" altLang="zh-CN" dirty="0" smtClean="0"/>
              <a:t>if</a:t>
            </a:r>
            <a:r>
              <a:rPr lang="zh-CN" altLang="en-US" dirty="0" smtClean="0"/>
              <a:t> </a:t>
            </a:r>
            <a:r>
              <a:rPr lang="en-US" altLang="zh-CN" dirty="0" smtClean="0"/>
              <a:t>only</a:t>
            </a:r>
            <a:r>
              <a:rPr lang="zh-CN" altLang="en-US" dirty="0" smtClean="0"/>
              <a:t> </a:t>
            </a:r>
            <a:r>
              <a:rPr lang="en-US" altLang="zh-CN" dirty="0" smtClean="0"/>
              <a:t>limited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bandwidth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available.</a:t>
            </a:r>
          </a:p>
          <a:p>
            <a:pPr lvl="1"/>
            <a:r>
              <a:rPr lang="en-US" altLang="zh-CN" dirty="0" smtClean="0"/>
              <a:t>Powerful</a:t>
            </a:r>
            <a:r>
              <a:rPr lang="zh-CN" altLang="en-US" dirty="0" smtClean="0"/>
              <a:t> </a:t>
            </a:r>
            <a:r>
              <a:rPr lang="en-US" altLang="zh-CN" dirty="0" smtClean="0"/>
              <a:t>hardware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smartphone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do</a:t>
            </a:r>
            <a:r>
              <a:rPr lang="zh-CN" altLang="en-US" dirty="0" smtClean="0"/>
              <a:t> </a:t>
            </a:r>
            <a:r>
              <a:rPr lang="en-US" altLang="zh-CN" dirty="0"/>
              <a:t>computation intensive transcoding tasks. </a:t>
            </a:r>
          </a:p>
          <a:p>
            <a:pPr lvl="1"/>
            <a:r>
              <a:rPr lang="en-US" altLang="zh-CN" dirty="0" smtClean="0"/>
              <a:t>Using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ffmpeg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Nexus</a:t>
            </a:r>
            <a:r>
              <a:rPr lang="zh-CN" altLang="en-US" dirty="0" smtClean="0"/>
              <a:t> </a:t>
            </a:r>
            <a:r>
              <a:rPr lang="en-US" altLang="zh-CN" dirty="0" smtClean="0"/>
              <a:t>4: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cross-platform</a:t>
            </a:r>
            <a:r>
              <a:rPr lang="zh-CN" altLang="en-US" dirty="0" smtClean="0"/>
              <a:t> </a:t>
            </a:r>
            <a:r>
              <a:rPr lang="en-US" altLang="zh-CN" dirty="0" smtClean="0"/>
              <a:t>solution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record,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convert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stream</a:t>
            </a:r>
            <a:r>
              <a:rPr lang="zh-CN" altLang="en-US" dirty="0" smtClean="0"/>
              <a:t> </a:t>
            </a:r>
            <a:r>
              <a:rPr lang="en-US" altLang="zh-CN" dirty="0" smtClean="0"/>
              <a:t>audio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video.</a:t>
            </a: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Improvement(1/5):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0627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Client-side transcoding:</a:t>
            </a:r>
          </a:p>
          <a:p>
            <a:pPr lvl="1"/>
            <a:r>
              <a:rPr lang="en-US" altLang="zh-CN" dirty="0" smtClean="0"/>
              <a:t>Resolution:</a:t>
            </a:r>
            <a:r>
              <a:rPr lang="zh-CN" altLang="en-US" dirty="0" smtClean="0"/>
              <a:t> </a:t>
            </a:r>
            <a:r>
              <a:rPr lang="en-US" altLang="zh-CN" dirty="0" smtClean="0"/>
              <a:t>1920 </a:t>
            </a:r>
            <a:r>
              <a:rPr lang="en-US" altLang="zh-CN" dirty="0"/>
              <a:t>× 1080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/>
              <a:t>480×270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Bit</a:t>
            </a:r>
            <a:r>
              <a:rPr lang="zh-CN" altLang="en-US" dirty="0" smtClean="0"/>
              <a:t> </a:t>
            </a:r>
            <a:r>
              <a:rPr lang="en-US" altLang="zh-CN" dirty="0" smtClean="0"/>
              <a:t>rate:</a:t>
            </a:r>
            <a:r>
              <a:rPr lang="zh-CN" altLang="en-US" dirty="0" smtClean="0"/>
              <a:t> </a:t>
            </a:r>
            <a:r>
              <a:rPr lang="en-US" altLang="zh-CN" dirty="0" smtClean="0"/>
              <a:t>12,000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430</a:t>
            </a:r>
            <a:r>
              <a:rPr lang="zh-CN" altLang="en-US" dirty="0" smtClean="0"/>
              <a:t> </a:t>
            </a:r>
            <a:r>
              <a:rPr lang="en-US" altLang="zh-CN" dirty="0" smtClean="0"/>
              <a:t>kbps</a:t>
            </a:r>
          </a:p>
          <a:p>
            <a:pPr lvl="1"/>
            <a:r>
              <a:rPr lang="en-US" altLang="zh-CN" dirty="0"/>
              <a:t>96% reduction 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r>
              <a:rPr lang="en-US" altLang="zh-CN" dirty="0" smtClean="0"/>
              <a:t>Used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urgent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message,</a:t>
            </a:r>
            <a:r>
              <a:rPr lang="zh-CN" altLang="en-US" dirty="0" smtClean="0"/>
              <a:t> </a:t>
            </a:r>
            <a:r>
              <a:rPr lang="en-US" altLang="zh-CN" dirty="0" smtClean="0"/>
              <a:t>reduce</a:t>
            </a:r>
            <a:r>
              <a:rPr lang="zh-CN" altLang="en-US" dirty="0" smtClean="0"/>
              <a:t> </a:t>
            </a:r>
            <a:r>
              <a:rPr lang="en-US" altLang="zh-CN" dirty="0" smtClean="0"/>
              <a:t>sending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</a:t>
            </a:r>
            <a:endParaRPr lang="zh-CN" altLang="en-US" dirty="0"/>
          </a:p>
          <a:p>
            <a:pPr lvl="1"/>
            <a:endParaRPr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Improvement(2/5):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3013871"/>
            <a:ext cx="25146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47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Server</a:t>
            </a:r>
            <a:r>
              <a:rPr kumimoji="1" lang="zh-CN" altLang="en-US" dirty="0" smtClean="0"/>
              <a:t>-</a:t>
            </a:r>
            <a:r>
              <a:rPr kumimoji="1" lang="en-US" altLang="zh-CN" dirty="0" smtClean="0"/>
              <a:t>side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transcoding:</a:t>
            </a:r>
          </a:p>
          <a:p>
            <a:pPr lvl="1"/>
            <a:r>
              <a:rPr lang="en-US" altLang="zh-CN" dirty="0"/>
              <a:t>Record</a:t>
            </a:r>
            <a:r>
              <a:rPr lang="zh-CN" altLang="en-US" dirty="0"/>
              <a:t> </a:t>
            </a:r>
            <a:r>
              <a:rPr lang="en-US" altLang="zh-CN" dirty="0"/>
              <a:t>high</a:t>
            </a:r>
            <a:r>
              <a:rPr lang="zh-CN" altLang="en-US" dirty="0"/>
              <a:t> </a:t>
            </a:r>
            <a:r>
              <a:rPr lang="en-US" altLang="zh-CN" dirty="0"/>
              <a:t>quality</a:t>
            </a:r>
            <a:r>
              <a:rPr lang="zh-CN" altLang="en-US" dirty="0"/>
              <a:t> </a:t>
            </a:r>
            <a:r>
              <a:rPr lang="en-US" altLang="zh-CN" dirty="0"/>
              <a:t>video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transmit</a:t>
            </a:r>
            <a:r>
              <a:rPr lang="zh-CN" altLang="en-US" dirty="0"/>
              <a:t> </a:t>
            </a:r>
            <a:r>
              <a:rPr lang="en-US" altLang="zh-CN" dirty="0"/>
              <a:t>low</a:t>
            </a:r>
            <a:r>
              <a:rPr lang="zh-CN" altLang="en-US" dirty="0"/>
              <a:t> </a:t>
            </a:r>
            <a:r>
              <a:rPr lang="en-US" altLang="zh-CN" dirty="0"/>
              <a:t>quality</a:t>
            </a:r>
            <a:r>
              <a:rPr lang="zh-CN" altLang="en-US" dirty="0"/>
              <a:t> </a:t>
            </a:r>
            <a:r>
              <a:rPr lang="en-US" altLang="zh-CN" dirty="0"/>
              <a:t>video messages</a:t>
            </a:r>
            <a:r>
              <a:rPr lang="zh-CN" altLang="en-US" dirty="0"/>
              <a:t> </a:t>
            </a:r>
            <a:endParaRPr lang="en-US" altLang="zh-CN" dirty="0" smtClean="0"/>
          </a:p>
          <a:p>
            <a:pPr lvl="1"/>
            <a:r>
              <a:rPr kumimoji="1" lang="en-US" altLang="zh-CN" dirty="0" smtClean="0"/>
              <a:t>Server:</a:t>
            </a:r>
            <a:r>
              <a:rPr kumimoji="1" lang="zh-CN" altLang="en-US" dirty="0" smtClean="0"/>
              <a:t> </a:t>
            </a:r>
            <a:r>
              <a:rPr lang="en-US" altLang="zh-CN" dirty="0"/>
              <a:t>Amazon Elastic </a:t>
            </a:r>
            <a:r>
              <a:rPr lang="en-US" altLang="zh-CN" dirty="0" smtClean="0"/>
              <a:t>Transcoder:</a:t>
            </a:r>
            <a:r>
              <a:rPr lang="zh-CN" altLang="en-US" dirty="0"/>
              <a:t> </a:t>
            </a:r>
            <a:r>
              <a:rPr lang="en-US" altLang="zh-CN" dirty="0" smtClean="0"/>
              <a:t>allows </a:t>
            </a:r>
            <a:r>
              <a:rPr lang="en-US" altLang="zh-CN" dirty="0"/>
              <a:t>users to utilize cloud resources including Amazon </a:t>
            </a:r>
            <a:r>
              <a:rPr lang="en-US" altLang="zh-CN" dirty="0" smtClean="0"/>
              <a:t>Elastic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Compute</a:t>
            </a:r>
            <a:r>
              <a:rPr lang="zh-CN" altLang="en-US" dirty="0" smtClean="0"/>
              <a:t> </a:t>
            </a:r>
            <a:r>
              <a:rPr lang="en-US" altLang="zh-CN" dirty="0" smtClean="0"/>
              <a:t>Cloud</a:t>
            </a:r>
            <a:r>
              <a:rPr lang="zh-CN" altLang="en-US" dirty="0" smtClean="0"/>
              <a:t> </a:t>
            </a:r>
            <a:r>
              <a:rPr lang="en-US" altLang="zh-CN" dirty="0" smtClean="0"/>
              <a:t>(EC2) </a:t>
            </a:r>
            <a:r>
              <a:rPr lang="en-US" altLang="zh-CN" dirty="0"/>
              <a:t>and </a:t>
            </a:r>
            <a:r>
              <a:rPr lang="en-US" altLang="zh-CN" dirty="0" smtClean="0"/>
              <a:t>Amazon Simple</a:t>
            </a:r>
            <a:r>
              <a:rPr lang="zh-CN" altLang="en-US" dirty="0" smtClean="0"/>
              <a:t> </a:t>
            </a:r>
            <a:r>
              <a:rPr lang="en-US" altLang="zh-CN" dirty="0" smtClean="0"/>
              <a:t>Storage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Service</a:t>
            </a:r>
            <a:r>
              <a:rPr lang="zh-CN" altLang="en-US" dirty="0" smtClean="0"/>
              <a:t> </a:t>
            </a:r>
            <a:r>
              <a:rPr lang="en-US" altLang="zh-CN" dirty="0" smtClean="0"/>
              <a:t>(S3) </a:t>
            </a:r>
            <a:r>
              <a:rPr lang="en-US" altLang="zh-CN" dirty="0"/>
              <a:t>in an easy way for transcoding video content between </a:t>
            </a:r>
            <a:r>
              <a:rPr lang="en-US" altLang="zh-CN" dirty="0" smtClean="0"/>
              <a:t>different </a:t>
            </a:r>
            <a:r>
              <a:rPr lang="en-US" altLang="zh-CN" dirty="0"/>
              <a:t>codecs, formats, and sizes </a:t>
            </a:r>
          </a:p>
          <a:p>
            <a:pPr lvl="1"/>
            <a:endParaRPr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Improvement(3/5):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3561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Server</a:t>
            </a:r>
            <a:r>
              <a:rPr kumimoji="1" lang="zh-CN" altLang="en-US" dirty="0"/>
              <a:t>-</a:t>
            </a:r>
            <a:r>
              <a:rPr kumimoji="1" lang="en-US" altLang="zh-CN" dirty="0"/>
              <a:t>side</a:t>
            </a:r>
            <a:r>
              <a:rPr kumimoji="1" lang="zh-CN" altLang="en-US" dirty="0"/>
              <a:t> </a:t>
            </a:r>
            <a:r>
              <a:rPr kumimoji="1" lang="en-US" altLang="zh-CN" dirty="0"/>
              <a:t>transcoding:</a:t>
            </a:r>
          </a:p>
          <a:p>
            <a:pPr lvl="1"/>
            <a:r>
              <a:rPr lang="en-US" altLang="zh-CN" dirty="0"/>
              <a:t>Resolution:</a:t>
            </a:r>
            <a:r>
              <a:rPr lang="zh-CN" altLang="en-US" dirty="0"/>
              <a:t> </a:t>
            </a:r>
            <a:r>
              <a:rPr lang="en-US" altLang="zh-CN" dirty="0"/>
              <a:t>1920 × 1080 to</a:t>
            </a:r>
            <a:r>
              <a:rPr lang="zh-CN" altLang="en-US" dirty="0"/>
              <a:t> </a:t>
            </a:r>
            <a:r>
              <a:rPr lang="en-US" altLang="zh-CN" dirty="0"/>
              <a:t>480×270 </a:t>
            </a:r>
          </a:p>
          <a:p>
            <a:pPr lvl="1"/>
            <a:r>
              <a:rPr lang="en-US" altLang="zh-CN" dirty="0"/>
              <a:t>Bit</a:t>
            </a:r>
            <a:r>
              <a:rPr lang="zh-CN" altLang="en-US" dirty="0"/>
              <a:t> </a:t>
            </a:r>
            <a:r>
              <a:rPr lang="en-US" altLang="zh-CN" dirty="0"/>
              <a:t>rate:</a:t>
            </a:r>
            <a:r>
              <a:rPr lang="zh-CN" altLang="en-US" dirty="0"/>
              <a:t> </a:t>
            </a:r>
            <a:r>
              <a:rPr lang="en-US" altLang="zh-CN" dirty="0"/>
              <a:t>12,000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zh-CN" altLang="zh-CN" dirty="0" smtClean="0"/>
              <a:t>7</a:t>
            </a:r>
            <a:r>
              <a:rPr lang="en-US" altLang="zh-CN" dirty="0" smtClean="0"/>
              <a:t>20</a:t>
            </a:r>
            <a:r>
              <a:rPr lang="zh-CN" altLang="en-US" dirty="0" smtClean="0"/>
              <a:t> </a:t>
            </a:r>
            <a:r>
              <a:rPr lang="en-US" altLang="zh-CN" dirty="0"/>
              <a:t>kbps</a:t>
            </a:r>
          </a:p>
          <a:p>
            <a:pPr lvl="1"/>
            <a:r>
              <a:rPr lang="en-US" altLang="zh-CN" dirty="0" smtClean="0"/>
              <a:t>9</a:t>
            </a:r>
            <a:r>
              <a:rPr lang="zh-CN" altLang="zh-CN" dirty="0"/>
              <a:t>4</a:t>
            </a:r>
            <a:r>
              <a:rPr lang="en-US" altLang="zh-CN" dirty="0" smtClean="0"/>
              <a:t>% reduction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r>
              <a:rPr lang="en-US" altLang="zh-CN" dirty="0" smtClean="0"/>
              <a:t> </a:t>
            </a:r>
            <a:r>
              <a:rPr lang="en-US" altLang="zh-CN" dirty="0"/>
              <a:t>N</a:t>
            </a:r>
            <a:r>
              <a:rPr lang="en-US" altLang="zh-CN" dirty="0" smtClean="0"/>
              <a:t>ot desirable</a:t>
            </a: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Improvement(4/5):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997565"/>
            <a:ext cx="24384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46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Cloud-assisted Video Message </a:t>
            </a:r>
            <a:r>
              <a:rPr lang="en-US" altLang="zh-CN" dirty="0" smtClean="0"/>
              <a:t>Delivery</a:t>
            </a:r>
          </a:p>
          <a:p>
            <a:pPr lvl="1"/>
            <a:r>
              <a:rPr lang="en-US" altLang="zh-CN" dirty="0" smtClean="0"/>
              <a:t>Location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awareness</a:t>
            </a:r>
          </a:p>
          <a:p>
            <a:pPr lvl="1"/>
            <a:r>
              <a:rPr lang="en-US" altLang="zh-CN" dirty="0"/>
              <a:t>S</a:t>
            </a:r>
            <a:r>
              <a:rPr lang="en-US" altLang="zh-CN" dirty="0" smtClean="0"/>
              <a:t>et </a:t>
            </a:r>
            <a:r>
              <a:rPr lang="en-US" altLang="zh-CN" dirty="0"/>
              <a:t>up servers at different data centers in the cloud all over the world </a:t>
            </a:r>
            <a:endParaRPr lang="en-US" altLang="zh-CN" dirty="0" smtClean="0"/>
          </a:p>
          <a:p>
            <a:pPr lvl="1"/>
            <a:r>
              <a:rPr lang="en-US" altLang="zh-CN" dirty="0"/>
              <a:t>leverage the inter-datacenter bandwidth</a:t>
            </a:r>
          </a:p>
          <a:p>
            <a:pPr lvl="1"/>
            <a:r>
              <a:rPr lang="en-US" altLang="zh-CN" dirty="0" smtClean="0"/>
              <a:t>Existing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research</a:t>
            </a:r>
            <a:r>
              <a:rPr lang="zh-CN" altLang="en-US" dirty="0" smtClean="0"/>
              <a:t>: </a:t>
            </a:r>
            <a:r>
              <a:rPr lang="en-US" altLang="zh-CN" dirty="0" smtClean="0"/>
              <a:t>Airlift</a:t>
            </a:r>
            <a:r>
              <a:rPr lang="zh-CN" altLang="en-US" dirty="0" smtClean="0"/>
              <a:t> </a:t>
            </a:r>
            <a:r>
              <a:rPr lang="en-US" altLang="zh-CN" dirty="0" smtClean="0"/>
              <a:t>[9]</a:t>
            </a: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Improvement(5/5):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046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Short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Message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Service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(SMS):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bulk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message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delivery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cause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network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congestion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[12]</a:t>
            </a:r>
          </a:p>
          <a:p>
            <a:r>
              <a:rPr kumimoji="1" lang="en-US" altLang="zh-CN" dirty="0" smtClean="0"/>
              <a:t>Signaling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load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delivering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SMS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messages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[13]</a:t>
            </a:r>
          </a:p>
          <a:p>
            <a:r>
              <a:rPr kumimoji="1" lang="en-US" altLang="zh-CN" dirty="0" smtClean="0"/>
              <a:t>Message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security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WhatsApp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[14]</a:t>
            </a:r>
          </a:p>
          <a:p>
            <a:r>
              <a:rPr kumimoji="1" lang="en-US" altLang="zh-CN" dirty="0" smtClean="0"/>
              <a:t>Watching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stream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videos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online: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address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heterogeneity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problem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leveraging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server-side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resource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transcoding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[10,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11]</a:t>
            </a:r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Related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w</a:t>
            </a:r>
            <a:r>
              <a:rPr kumimoji="1" lang="en-US" altLang="zh-CN" dirty="0" smtClean="0"/>
              <a:t>ork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7612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Larger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number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users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make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even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difficult</a:t>
            </a:r>
          </a:p>
          <a:p>
            <a:r>
              <a:rPr kumimoji="1" lang="en-US" altLang="zh-CN" dirty="0" smtClean="0"/>
              <a:t>Existing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video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messaging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services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lack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adequate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network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support.</a:t>
            </a:r>
          </a:p>
          <a:p>
            <a:r>
              <a:rPr kumimoji="1" lang="en-US" altLang="zh-CN" dirty="0" smtClean="0"/>
              <a:t>Enhancement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r</a:t>
            </a:r>
            <a:r>
              <a:rPr kumimoji="1" lang="en-US" altLang="zh-CN" dirty="0" smtClean="0"/>
              <a:t>eadily-available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techniques</a:t>
            </a:r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Conclusion: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8221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zh-CN" sz="4000" dirty="0" smtClean="0"/>
          </a:p>
          <a:p>
            <a:pPr marL="0" indent="0" algn="ctr">
              <a:buNone/>
            </a:pPr>
            <a:endParaRPr kumimoji="1" lang="en-US" altLang="zh-CN" sz="4000" dirty="0" smtClean="0"/>
          </a:p>
          <a:p>
            <a:pPr marL="0" indent="0" algn="ctr">
              <a:buNone/>
            </a:pPr>
            <a:r>
              <a:rPr kumimoji="1" lang="en-US" altLang="zh-CN" sz="4000" dirty="0" smtClean="0"/>
              <a:t>End</a:t>
            </a:r>
          </a:p>
          <a:p>
            <a:pPr marL="0" indent="0" algn="ctr">
              <a:buNone/>
            </a:pPr>
            <a:r>
              <a:rPr kumimoji="1" lang="en-US" altLang="zh-CN" sz="4000" dirty="0" smtClean="0"/>
              <a:t>Thanks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83537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Motivation</a:t>
            </a:r>
            <a:endParaRPr kumimoji="1"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Mobile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applications: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People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send/receive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messages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using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wireless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network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much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frequently</a:t>
            </a:r>
            <a:r>
              <a:rPr kumimoji="1" lang="zh-CN" altLang="en-US" dirty="0"/>
              <a:t>.</a:t>
            </a:r>
            <a:endParaRPr kumimoji="1" lang="en-US" altLang="zh-CN" dirty="0" smtClean="0"/>
          </a:p>
          <a:p>
            <a:r>
              <a:rPr kumimoji="1" lang="en-US" altLang="zh-CN" dirty="0" smtClean="0"/>
              <a:t>Multimedia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m</a:t>
            </a:r>
            <a:r>
              <a:rPr kumimoji="1" lang="en-US" altLang="zh-CN" dirty="0" smtClean="0"/>
              <a:t>essages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often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much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larger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text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messages</a:t>
            </a:r>
          </a:p>
          <a:p>
            <a:r>
              <a:rPr kumimoji="1" lang="en-US" altLang="zh-CN" dirty="0" smtClean="0"/>
              <a:t>Challenging for delivering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video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messages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real-time.</a:t>
            </a:r>
            <a:endParaRPr kumimoji="1" lang="zh-CN" altLang="en-US" dirty="0"/>
          </a:p>
        </p:txBody>
      </p:sp>
      <p:pic>
        <p:nvPicPr>
          <p:cNvPr id="7" name="图片 6" descr="w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540" y="4100763"/>
            <a:ext cx="2412579" cy="199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12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err="1" smtClean="0"/>
              <a:t>WhatsApp</a:t>
            </a:r>
            <a:r>
              <a:rPr kumimoji="1" lang="zh-CN" altLang="en-US" dirty="0" smtClean="0"/>
              <a:t> </a:t>
            </a:r>
            <a:r>
              <a:rPr kumimoji="1" lang="zh-CN" altLang="zh-CN" dirty="0" smtClean="0"/>
              <a:t>(</a:t>
            </a:r>
            <a:r>
              <a:rPr kumimoji="1" lang="en-US" altLang="zh-CN" dirty="0" smtClean="0"/>
              <a:t>store</a:t>
            </a:r>
            <a:r>
              <a:rPr kumimoji="1" lang="zh-CN" altLang="en-US" dirty="0" smtClean="0"/>
              <a:t>-</a:t>
            </a:r>
            <a:r>
              <a:rPr kumimoji="1" lang="en-US" altLang="zh-CN" dirty="0" smtClean="0"/>
              <a:t>and</a:t>
            </a:r>
            <a:r>
              <a:rPr kumimoji="1" lang="zh-CN" altLang="zh-CN" dirty="0"/>
              <a:t>-</a:t>
            </a:r>
            <a:r>
              <a:rPr kumimoji="1" lang="en-US" altLang="zh-CN" dirty="0" smtClean="0"/>
              <a:t>forward)</a:t>
            </a:r>
            <a:r>
              <a:rPr kumimoji="1" lang="en-US" altLang="zh-CN" dirty="0" smtClean="0"/>
              <a:t>:</a:t>
            </a:r>
            <a:r>
              <a:rPr kumimoji="1" lang="zh-CN" altLang="en-US" dirty="0" smtClean="0"/>
              <a:t> 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Sender:</a:t>
            </a:r>
          </a:p>
          <a:p>
            <a:pPr lvl="2"/>
            <a:r>
              <a:rPr kumimoji="1" lang="en-US" altLang="zh-CN" dirty="0" smtClean="0"/>
              <a:t>TCP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connection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with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c.whatsapp.net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updating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status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transmission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text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messages</a:t>
            </a:r>
          </a:p>
          <a:p>
            <a:pPr lvl="2"/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TCP connection with </a:t>
            </a:r>
            <a:r>
              <a:rPr kumimoji="1" lang="en-US" altLang="zh-CN" dirty="0" err="1" smtClean="0"/>
              <a:t>mms.whatsapp.net</a:t>
            </a:r>
            <a:r>
              <a:rPr kumimoji="1" lang="en-US" altLang="zh-CN" dirty="0" smtClean="0"/>
              <a:t> for uploading multimedia messages</a:t>
            </a:r>
          </a:p>
          <a:p>
            <a:pPr lvl="1"/>
            <a:r>
              <a:rPr kumimoji="1" lang="en-US" altLang="zh-CN" dirty="0" smtClean="0"/>
              <a:t>Recipient:</a:t>
            </a:r>
          </a:p>
          <a:p>
            <a:pPr lvl="2"/>
            <a:r>
              <a:rPr kumimoji="1" lang="en-US" altLang="zh-CN" dirty="0"/>
              <a:t> TCP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connection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c.whatsapp.net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receiving text messages</a:t>
            </a:r>
          </a:p>
          <a:p>
            <a:pPr lvl="2"/>
            <a:r>
              <a:rPr kumimoji="1" lang="en-US" altLang="zh-CN" dirty="0"/>
              <a:t>TCP connection with mms***.</a:t>
            </a:r>
            <a:r>
              <a:rPr kumimoji="1" lang="en-US" altLang="zh-CN" dirty="0" err="1"/>
              <a:t>whatsapp.net</a:t>
            </a:r>
            <a:r>
              <a:rPr kumimoji="1" lang="en-US" altLang="zh-CN" dirty="0"/>
              <a:t> for receiving multimedia </a:t>
            </a:r>
            <a:r>
              <a:rPr kumimoji="1" lang="en-US" altLang="zh-CN" dirty="0" smtClean="0"/>
              <a:t>messages</a:t>
            </a:r>
            <a:endParaRPr kumimoji="1" lang="en-US" altLang="zh-CN" dirty="0"/>
          </a:p>
          <a:p>
            <a:pPr lvl="1"/>
            <a:endParaRPr kumimoji="1"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Service Architecture(1/3</a:t>
            </a:r>
            <a:r>
              <a:rPr kumimoji="1" lang="en-US" altLang="zh-CN" dirty="0" smtClean="0"/>
              <a:t>)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9494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err="1" smtClean="0"/>
              <a:t>WeChat</a:t>
            </a:r>
            <a:r>
              <a:rPr kumimoji="1" lang="zh-CN" altLang="zh-CN" dirty="0"/>
              <a:t>(</a:t>
            </a:r>
            <a:r>
              <a:rPr kumimoji="1" lang="en-US" altLang="zh-CN" dirty="0"/>
              <a:t>store</a:t>
            </a:r>
            <a:r>
              <a:rPr kumimoji="1" lang="zh-CN" altLang="en-US" dirty="0"/>
              <a:t>-</a:t>
            </a:r>
            <a:r>
              <a:rPr kumimoji="1" lang="en-US" altLang="zh-CN" dirty="0"/>
              <a:t>and</a:t>
            </a:r>
            <a:r>
              <a:rPr kumimoji="1" lang="zh-CN" altLang="zh-CN" dirty="0"/>
              <a:t>-</a:t>
            </a:r>
            <a:r>
              <a:rPr kumimoji="1" lang="en-US" altLang="zh-CN" dirty="0"/>
              <a:t>forward):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Setting up two TCP connections:</a:t>
            </a:r>
          </a:p>
          <a:p>
            <a:pPr lvl="2"/>
            <a:r>
              <a:rPr kumimoji="1" lang="en-US" altLang="zh-CN" dirty="0" err="1" smtClean="0"/>
              <a:t>Short.weixin.qq.com</a:t>
            </a:r>
            <a:r>
              <a:rPr kumimoji="1" lang="en-US" altLang="zh-CN" dirty="0" smtClean="0"/>
              <a:t> for transmitting periodic heartbeat messages and client-side statistics to </a:t>
            </a:r>
            <a:r>
              <a:rPr kumimoji="1" lang="en-US" altLang="zh-CN" dirty="0" err="1" smtClean="0"/>
              <a:t>WeChat</a:t>
            </a:r>
            <a:r>
              <a:rPr kumimoji="1" lang="en-US" altLang="zh-CN" dirty="0" smtClean="0"/>
              <a:t> server</a:t>
            </a:r>
          </a:p>
          <a:p>
            <a:pPr lvl="2"/>
            <a:r>
              <a:rPr kumimoji="1" lang="en-US" altLang="zh-CN" dirty="0" err="1" smtClean="0"/>
              <a:t>Long.weixin.qq.com</a:t>
            </a:r>
            <a:r>
              <a:rPr kumimoji="1" lang="en-US" altLang="zh-CN" dirty="0" smtClean="0"/>
              <a:t> for sending/receiving both text messages and multimedia messages</a:t>
            </a:r>
          </a:p>
          <a:p>
            <a:pPr lvl="1"/>
            <a:r>
              <a:rPr kumimoji="1" lang="en-US" altLang="zh-CN" dirty="0" smtClean="0"/>
              <a:t>Periodic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Heartbeat:</a:t>
            </a:r>
          </a:p>
          <a:p>
            <a:pPr lvl="2"/>
            <a:r>
              <a:rPr kumimoji="1" lang="en-US" altLang="zh-CN" dirty="0" smtClean="0"/>
              <a:t>Let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receiver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know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sender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longer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available</a:t>
            </a:r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Service </a:t>
            </a:r>
            <a:r>
              <a:rPr kumimoji="1" lang="en-US" altLang="zh-CN" dirty="0" smtClean="0"/>
              <a:t>Architecture(2/3)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4202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EE4A0431-C254-41AA-A3D6-EC3194C5245F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777" b="-24777"/>
          <a:stretch>
            <a:fillRect/>
          </a:stretch>
        </p:blipFill>
        <p:spPr/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Service Architecture(3/3)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4296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Identify</a:t>
            </a:r>
            <a:r>
              <a:rPr kumimoji="1" lang="en-US" altLang="zh-CN" dirty="0" smtClean="0"/>
              <a:t> </a:t>
            </a:r>
            <a:r>
              <a:rPr kumimoji="1" lang="en-US" altLang="zh-CN" dirty="0" smtClean="0"/>
              <a:t>the physical locations of the servers using “IP Locator”.</a:t>
            </a:r>
          </a:p>
          <a:p>
            <a:r>
              <a:rPr kumimoji="1" lang="en-US" altLang="zh-CN" dirty="0" smtClean="0"/>
              <a:t>IP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locator,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>
                <a:hlinkClick r:id="rId2"/>
              </a:rPr>
              <a:t>www.ip-adress.com/ip_tracer/</a:t>
            </a:r>
            <a:r>
              <a:rPr kumimoji="1" lang="zh-CN" altLang="zh-CN" dirty="0"/>
              <a:t> </a:t>
            </a:r>
            <a:r>
              <a:rPr kumimoji="1" lang="en-US" altLang="zh-CN" dirty="0" smtClean="0"/>
              <a:t>:A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reliable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Address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Location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Database</a:t>
            </a:r>
            <a:endParaRPr kumimoji="1" lang="en-US" altLang="zh-CN" dirty="0"/>
          </a:p>
          <a:p>
            <a:r>
              <a:rPr kumimoji="1" lang="en-US" altLang="zh-CN" dirty="0" err="1" smtClean="0"/>
              <a:t>WhatsApp</a:t>
            </a:r>
            <a:r>
              <a:rPr kumimoji="1" lang="en-US" altLang="zh-CN" dirty="0" smtClean="0"/>
              <a:t>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Dallas,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Texas,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USA</a:t>
            </a:r>
          </a:p>
          <a:p>
            <a:r>
              <a:rPr kumimoji="1" lang="en-US" altLang="zh-CN" dirty="0" err="1" smtClean="0"/>
              <a:t>WeChat</a:t>
            </a:r>
            <a:r>
              <a:rPr kumimoji="1" lang="en-US" altLang="zh-CN" dirty="0" smtClean="0"/>
              <a:t>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Shanghai,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China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Server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Location(1/2):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514" y="4241800"/>
            <a:ext cx="38100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01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Server Location(2/2):</a:t>
            </a:r>
            <a:endParaRPr kumimoji="1"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(Elastic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Compute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Cloud)EC</a:t>
            </a:r>
            <a:r>
              <a:rPr kumimoji="1" lang="zh-CN" altLang="zh-CN" dirty="0" smtClean="0"/>
              <a:t>2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instance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each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Amazon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AWS</a:t>
            </a:r>
          </a:p>
          <a:p>
            <a:r>
              <a:rPr kumimoji="1" lang="en-US" altLang="zh-CN" dirty="0" smtClean="0"/>
              <a:t>AWS: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Amazon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Web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Service:</a:t>
            </a:r>
          </a:p>
          <a:p>
            <a:pPr lvl="1"/>
            <a:r>
              <a:rPr kumimoji="1" lang="en-US" altLang="zh-CN" dirty="0" smtClean="0"/>
              <a:t>Offers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reliable,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scalable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inexpensive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cloud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computing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services.</a:t>
            </a:r>
          </a:p>
          <a:p>
            <a:pPr lvl="1"/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897" y="3788190"/>
            <a:ext cx="6030319" cy="255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63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Using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6</a:t>
            </a:r>
            <a:r>
              <a:rPr lang="zh-CN" altLang="en-US" dirty="0" smtClean="0"/>
              <a:t> </a:t>
            </a:r>
            <a:r>
              <a:rPr lang="en-US" altLang="zh-CN" dirty="0" smtClean="0"/>
              <a:t>smartphones:</a:t>
            </a:r>
            <a:r>
              <a:rPr lang="zh-CN" altLang="en-US" dirty="0" smtClean="0"/>
              <a:t> </a:t>
            </a:r>
            <a:r>
              <a:rPr lang="en-US" altLang="zh-CN" dirty="0" smtClean="0"/>
              <a:t>iPhone </a:t>
            </a:r>
            <a:r>
              <a:rPr lang="en-US" altLang="zh-CN" dirty="0"/>
              <a:t>4S (</a:t>
            </a:r>
            <a:r>
              <a:rPr lang="en-US" altLang="zh-CN" dirty="0" err="1"/>
              <a:t>iOS</a:t>
            </a:r>
            <a:r>
              <a:rPr lang="en-US" altLang="zh-CN" dirty="0"/>
              <a:t> 6.0.1), iPhone 3GS (</a:t>
            </a:r>
            <a:r>
              <a:rPr lang="en-US" altLang="zh-CN" dirty="0" err="1"/>
              <a:t>iOS</a:t>
            </a:r>
            <a:r>
              <a:rPr lang="en-US" altLang="zh-CN" dirty="0"/>
              <a:t> 5.0.1), Galaxy S III (Android 4.0.4), Nexus One (Android 2.3.4), Nokia </a:t>
            </a:r>
            <a:r>
              <a:rPr lang="en-US" altLang="zh-CN" dirty="0" err="1"/>
              <a:t>Lumia</a:t>
            </a:r>
            <a:r>
              <a:rPr lang="en-US" altLang="zh-CN" dirty="0"/>
              <a:t> 920 (Windows Phone 8), and </a:t>
            </a:r>
            <a:r>
              <a:rPr lang="en-US" altLang="zh-CN" dirty="0" err="1"/>
              <a:t>Meizu</a:t>
            </a:r>
            <a:r>
              <a:rPr lang="en-US" altLang="zh-CN" dirty="0"/>
              <a:t> MX (Android 4.0). </a:t>
            </a:r>
            <a:endParaRPr lang="en-US" altLang="zh-CN" dirty="0" smtClean="0"/>
          </a:p>
          <a:p>
            <a:r>
              <a:rPr kumimoji="1" lang="en-US" altLang="zh-CN" dirty="0" err="1" smtClean="0"/>
              <a:t>WeChat</a:t>
            </a:r>
            <a:r>
              <a:rPr kumimoji="1" lang="zh-CN" altLang="en-US" dirty="0" smtClean="0"/>
              <a:t>/</a:t>
            </a:r>
            <a:r>
              <a:rPr kumimoji="1" lang="en-US" altLang="zh-CN" dirty="0" err="1" smtClean="0"/>
              <a:t>WhatsApp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versions</a:t>
            </a:r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Methodology(1/2):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setting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up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880" y="3970543"/>
            <a:ext cx="6785047" cy="155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50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纸张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纸张.thmx</Template>
  <TotalTime>1844</TotalTime>
  <Words>1022</Words>
  <Application>Microsoft Macintosh PowerPoint</Application>
  <PresentationFormat>全屏显示(4:3)</PresentationFormat>
  <Paragraphs>156</Paragraphs>
  <Slides>27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纸张</vt:lpstr>
      <vt:lpstr>An Empirical Study of Video Messaging Services on Smartphones</vt:lpstr>
      <vt:lpstr>Background Knowledge: Client-server model</vt:lpstr>
      <vt:lpstr>Motivation</vt:lpstr>
      <vt:lpstr>Service Architecture(1/3)</vt:lpstr>
      <vt:lpstr>Service Architecture(2/3)</vt:lpstr>
      <vt:lpstr>Service Architecture(3/3)</vt:lpstr>
      <vt:lpstr>Server Location(1/2):</vt:lpstr>
      <vt:lpstr>Server Location(2/2):</vt:lpstr>
      <vt:lpstr>Methodology(1/2): setting up</vt:lpstr>
      <vt:lpstr>Methodology(2/2): Process</vt:lpstr>
      <vt:lpstr>Upload time(1/5):</vt:lpstr>
      <vt:lpstr>Upload time(2/5):</vt:lpstr>
      <vt:lpstr>Upload time(3/5):</vt:lpstr>
      <vt:lpstr>Upload time(4/5):</vt:lpstr>
      <vt:lpstr>Upload time(5/5):</vt:lpstr>
      <vt:lpstr>Notification Latency:</vt:lpstr>
      <vt:lpstr>Download time(1/2):</vt:lpstr>
      <vt:lpstr>Download time(2/2):</vt:lpstr>
      <vt:lpstr>Summary:</vt:lpstr>
      <vt:lpstr>Improvement(1/5): </vt:lpstr>
      <vt:lpstr>Improvement(2/5):</vt:lpstr>
      <vt:lpstr>Improvement(3/5):</vt:lpstr>
      <vt:lpstr>Improvement(4/5):</vt:lpstr>
      <vt:lpstr>Improvement(5/5):</vt:lpstr>
      <vt:lpstr>Related work</vt:lpstr>
      <vt:lpstr>Conclusion: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Empirical Study of Video Messaging Services on Smartphones</dc:title>
  <dc:creator>Tianhe Wang</dc:creator>
  <cp:lastModifiedBy>Tianhe Wang</cp:lastModifiedBy>
  <cp:revision>53</cp:revision>
  <dcterms:created xsi:type="dcterms:W3CDTF">2015-03-01T23:34:34Z</dcterms:created>
  <dcterms:modified xsi:type="dcterms:W3CDTF">2015-03-03T19:40:12Z</dcterms:modified>
</cp:coreProperties>
</file>