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70776" autoAdjust="0"/>
  </p:normalViewPr>
  <p:slideViewPr>
    <p:cSldViewPr snapToGrid="0" snapToObjects="1">
      <p:cViewPr varScale="1">
        <p:scale>
          <a:sx n="128" d="100"/>
          <a:sy n="128" d="100"/>
        </p:scale>
        <p:origin x="-112" y="-70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F2189-CCD2-1B40-A3CD-497AC9BD32BD}" type="datetimeFigureOut">
              <a:rPr lang="en-US" smtClean="0"/>
              <a:t>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6F972-7E0F-444C-8289-FF0AE8D5624F}" type="slidenum">
              <a:rPr lang="en-US" smtClean="0"/>
              <a:t>‹#›</a:t>
            </a:fld>
            <a:endParaRPr lang="en-US"/>
          </a:p>
        </p:txBody>
      </p:sp>
    </p:spTree>
    <p:extLst>
      <p:ext uri="{BB962C8B-B14F-4D97-AF65-F5344CB8AC3E}">
        <p14:creationId xmlns:p14="http://schemas.microsoft.com/office/powerpoint/2010/main" val="4233675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paper was published only a few years ago, which is nice because it’s very relevant.</a:t>
            </a:r>
          </a:p>
          <a:p>
            <a:endParaRPr lang="en-US" baseline="0" dirty="0" smtClean="0"/>
          </a:p>
          <a:p>
            <a:r>
              <a:rPr lang="en-US" baseline="0" dirty="0" smtClean="0"/>
              <a:t>The title is of course humorous, but I think it also accurately describes the experience we often have while trying to stream online video. It can be kind of a mess, at times.</a:t>
            </a:r>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1</a:t>
            </a:fld>
            <a:endParaRPr lang="en-US"/>
          </a:p>
        </p:txBody>
      </p:sp>
    </p:spTree>
    <p:extLst>
      <p:ext uri="{BB962C8B-B14F-4D97-AF65-F5344CB8AC3E}">
        <p14:creationId xmlns:p14="http://schemas.microsoft.com/office/powerpoint/2010/main" val="420276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uncanny</a:t>
            </a:r>
            <a:r>
              <a:rPr lang="en-US" baseline="0" dirty="0" smtClean="0"/>
              <a:t> that every one of these streaming clients from different places would exhibit such similarly inefficient behavior.</a:t>
            </a:r>
          </a:p>
          <a:p>
            <a:endParaRPr lang="en-US" baseline="0" dirty="0" smtClean="0"/>
          </a:p>
          <a:p>
            <a:r>
              <a:rPr lang="en-US" baseline="0" dirty="0" smtClean="0"/>
              <a:t>Your forced to wonder: are we missing something? Is this somehow an inherent characteristic of streaming video over HTTP that we cannot avoid? Or are all of these clients legitimately just making bad decisions about what to request and when.</a:t>
            </a:r>
          </a:p>
          <a:p>
            <a:endParaRPr lang="en-US" baseline="0" dirty="0" smtClean="0"/>
          </a:p>
          <a:p>
            <a:r>
              <a:rPr lang="en-US" baseline="0" dirty="0" smtClean="0"/>
              <a:t>It turns out the client for Service A has a feature which allows you to manually select the desired rate, and disable the client’s rate selection algorithm.</a:t>
            </a:r>
          </a:p>
          <a:p>
            <a:endParaRPr lang="en-US" baseline="0" dirty="0" smtClean="0"/>
          </a:p>
          <a:p>
            <a:r>
              <a:rPr lang="en-US" dirty="0" smtClean="0"/>
              <a:t>So they set it to play at</a:t>
            </a:r>
            <a:r>
              <a:rPr lang="en-US" baseline="0" dirty="0" smtClean="0"/>
              <a:t> what to original optimal rate was: 1.75 Mb/s</a:t>
            </a:r>
          </a:p>
          <a:p>
            <a:endParaRPr lang="en-US" baseline="0" dirty="0" smtClean="0"/>
          </a:p>
          <a:p>
            <a:r>
              <a:rPr lang="en-US" baseline="0" dirty="0" smtClean="0"/>
              <a:t>And it worked great.</a:t>
            </a:r>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10</a:t>
            </a:fld>
            <a:endParaRPr lang="en-US"/>
          </a:p>
        </p:txBody>
      </p:sp>
    </p:spTree>
    <p:extLst>
      <p:ext uri="{BB962C8B-B14F-4D97-AF65-F5344CB8AC3E}">
        <p14:creationId xmlns:p14="http://schemas.microsoft.com/office/powerpoint/2010/main" val="279186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one of the rate selection algorithms is highly prone to fall into this downward spiral, and not recover.</a:t>
            </a:r>
          </a:p>
          <a:p>
            <a:endParaRPr lang="en-US" baseline="0" dirty="0" smtClean="0"/>
          </a:p>
          <a:p>
            <a:r>
              <a:rPr lang="en-US" baseline="0" dirty="0" smtClean="0"/>
              <a:t>The next step is to walk through one of these failures step by step, monitoring every parameter you can, in hopes of getting some insight as to where exactly these algorithms mess up, and why.</a:t>
            </a:r>
          </a:p>
          <a:p>
            <a:endParaRPr lang="en-US" baseline="0" dirty="0" smtClean="0"/>
          </a:p>
          <a:p>
            <a:r>
              <a:rPr lang="en-US" baseline="0" dirty="0" smtClean="0"/>
              <a:t>For brevity, the analysis starts to concern primarily Service A – with a couple details specific to the other two services addressed at the end.</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F46F972-7E0F-444C-8289-FF0AE8D5624F}" type="slidenum">
              <a:rPr lang="en-US" smtClean="0"/>
              <a:t>11</a:t>
            </a:fld>
            <a:endParaRPr lang="en-US"/>
          </a:p>
        </p:txBody>
      </p:sp>
    </p:spTree>
    <p:extLst>
      <p:ext uri="{BB962C8B-B14F-4D97-AF65-F5344CB8AC3E}">
        <p14:creationId xmlns:p14="http://schemas.microsoft.com/office/powerpoint/2010/main" val="199201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Carefully looking</a:t>
            </a:r>
            <a:r>
              <a:rPr lang="en-US" baseline="0" dirty="0" smtClean="0"/>
              <a:t> at the client’s network behavior is a good place to start.</a:t>
            </a:r>
          </a:p>
          <a:p>
            <a:endParaRPr lang="en-US" baseline="0" dirty="0" smtClean="0"/>
          </a:p>
          <a:p>
            <a:r>
              <a:rPr lang="en-US" baseline="0" dirty="0" smtClean="0"/>
              <a:t>On the left, we have a graph of the raw TCP throughput for the connection. On the right, we have a graph of how frequently requests are being made.</a:t>
            </a:r>
          </a:p>
          <a:p>
            <a:endParaRPr lang="en-US" baseline="0" dirty="0" smtClean="0"/>
          </a:p>
          <a:p>
            <a:r>
              <a:rPr lang="en-US" baseline="0" dirty="0" smtClean="0"/>
              <a:t>Neither of these figures is showing us a competing flow: this is before that.  </a:t>
            </a:r>
          </a:p>
          <a:p>
            <a:r>
              <a:rPr lang="en-US" baseline="0" dirty="0" smtClean="0"/>
              <a:t>These two figures are looking at how the client changes </a:t>
            </a:r>
            <a:r>
              <a:rPr lang="en-US" i="1" baseline="0" dirty="0" smtClean="0"/>
              <a:t>once the buffer fills.</a:t>
            </a:r>
            <a:endParaRPr lang="en-US" i="0" baseline="0" dirty="0" smtClean="0"/>
          </a:p>
          <a:p>
            <a:endParaRPr lang="en-US" i="0" baseline="0" dirty="0" smtClean="0"/>
          </a:p>
          <a:p>
            <a:r>
              <a:rPr lang="en-US" baseline="0" dirty="0" smtClean="0"/>
              <a:t>Once that happens, the client enters a periodic ON-OFF sequence. Originally it was requesting 4s of video every 1.5s, but drops to 4s of video every 4s. To maintain the buffer instead of filling it.</a:t>
            </a:r>
          </a:p>
          <a:p>
            <a:endParaRPr lang="en-US" baseline="0" dirty="0" smtClean="0"/>
          </a:p>
          <a:p>
            <a:r>
              <a:rPr lang="en-US" baseline="0" dirty="0" smtClean="0"/>
              <a:t>So, does this tell us much? Give us any insight? Well, no. I think I would have implemented something very similar myself: When the buffer is full, slow down! No need to be greedy.</a:t>
            </a:r>
          </a:p>
          <a:p>
            <a:endParaRPr lang="en-US" baseline="0" dirty="0" smtClean="0"/>
          </a:p>
          <a:p>
            <a:r>
              <a:rPr lang="en-US" baseline="0" dirty="0" smtClean="0"/>
              <a:t>And like we saw – this is working just fine when the home network is quiet. So what exactly goes wrong when a competing flow is introduced?</a:t>
            </a:r>
          </a:p>
          <a:p>
            <a:endParaRPr lang="en-US" baseline="0" dirty="0" smtClean="0"/>
          </a:p>
          <a:p>
            <a:r>
              <a:rPr lang="en-US" baseline="0" dirty="0" smtClean="0"/>
              <a:t>It turns out, those longer OFF periods become kind of a problem.</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F46F972-7E0F-444C-8289-FF0AE8D5624F}" type="slidenum">
              <a:rPr lang="en-US" smtClean="0"/>
              <a:t>12</a:t>
            </a:fld>
            <a:endParaRPr lang="en-US"/>
          </a:p>
        </p:txBody>
      </p:sp>
    </p:spTree>
    <p:extLst>
      <p:ext uri="{BB962C8B-B14F-4D97-AF65-F5344CB8AC3E}">
        <p14:creationId xmlns:p14="http://schemas.microsoft.com/office/powerpoint/2010/main" val="1845157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why,</a:t>
            </a:r>
            <a:r>
              <a:rPr lang="en-US" baseline="0" dirty="0" smtClean="0"/>
              <a:t> we’ve got to think down to exactly how TCP handles the ON-OFF period.</a:t>
            </a:r>
          </a:p>
          <a:p>
            <a:endParaRPr lang="en-US" baseline="0" dirty="0" smtClean="0"/>
          </a:p>
          <a:p>
            <a:r>
              <a:rPr lang="en-US" baseline="0" dirty="0" smtClean="0"/>
              <a:t>We have the TCP congestion window, which of course TCP is varying over time to control congestion. </a:t>
            </a:r>
          </a:p>
          <a:p>
            <a:endParaRPr lang="en-US" baseline="0" dirty="0" smtClean="0"/>
          </a:p>
          <a:p>
            <a:r>
              <a:rPr lang="en-US" dirty="0" smtClean="0"/>
              <a:t>It times out from more than</a:t>
            </a:r>
            <a:r>
              <a:rPr lang="en-US" baseline="0" dirty="0" smtClean="0"/>
              <a:t> 200ms of inactivity, so after 4 seconds of inactivity the window size will always be reset to its initial value of 10 packets.</a:t>
            </a:r>
          </a:p>
          <a:p>
            <a:endParaRPr lang="en-US" baseline="0" dirty="0" smtClean="0"/>
          </a:p>
          <a:p>
            <a:r>
              <a:rPr lang="en-US" baseline="0" dirty="0" smtClean="0"/>
              <a:t>The connection has to ramp up from a slow start every time a new segment is requested.</a:t>
            </a:r>
          </a:p>
          <a:p>
            <a:endParaRPr lang="en-US" baseline="0" dirty="0" smtClean="0"/>
          </a:p>
          <a:p>
            <a:r>
              <a:rPr lang="en-US" baseline="0" dirty="0" smtClean="0"/>
              <a:t>Artificially limits the bandwidth available to the client.</a:t>
            </a:r>
          </a:p>
          <a:p>
            <a:endParaRPr lang="en-US" baseline="0" dirty="0" smtClean="0"/>
          </a:p>
          <a:p>
            <a:r>
              <a:rPr lang="en-US" baseline="0" dirty="0" smtClean="0"/>
              <a:t>Clearly it’s not bad enough to confuse the client on a quiet network. But can we see a more significant impact from these slow starts when there is a competing flow?</a:t>
            </a:r>
          </a:p>
        </p:txBody>
      </p:sp>
      <p:sp>
        <p:nvSpPr>
          <p:cNvPr id="4" name="Slide Number Placeholder 3"/>
          <p:cNvSpPr>
            <a:spLocks noGrp="1"/>
          </p:cNvSpPr>
          <p:nvPr>
            <p:ph type="sldNum" sz="quarter" idx="10"/>
          </p:nvPr>
        </p:nvSpPr>
        <p:spPr/>
        <p:txBody>
          <a:bodyPr/>
          <a:lstStyle/>
          <a:p>
            <a:fld id="{9F46F972-7E0F-444C-8289-FF0AE8D5624F}" type="slidenum">
              <a:rPr lang="en-US" smtClean="0"/>
              <a:t>13</a:t>
            </a:fld>
            <a:endParaRPr lang="en-US"/>
          </a:p>
        </p:txBody>
      </p:sp>
    </p:spTree>
    <p:extLst>
      <p:ext uri="{BB962C8B-B14F-4D97-AF65-F5344CB8AC3E}">
        <p14:creationId xmlns:p14="http://schemas.microsoft.com/office/powerpoint/2010/main" val="615786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that the TCP congestion window is of course maintained and adjusted by the server – the client has absolutely no knowledge about it. </a:t>
            </a:r>
          </a:p>
          <a:p>
            <a:endParaRPr lang="en-US" baseline="0" dirty="0" smtClean="0"/>
          </a:p>
          <a:p>
            <a:r>
              <a:rPr lang="en-US" dirty="0" smtClean="0"/>
              <a:t>To investigate</a:t>
            </a:r>
            <a:r>
              <a:rPr lang="en-US" baseline="0" dirty="0" smtClean="0"/>
              <a:t> this, they set up their local proxy in front of the CDNs, and used </a:t>
            </a:r>
            <a:r>
              <a:rPr lang="en-US" baseline="0" dirty="0" err="1" smtClean="0"/>
              <a:t>tcp_probe</a:t>
            </a:r>
            <a:r>
              <a:rPr lang="en-US" baseline="0" dirty="0" smtClean="0"/>
              <a:t> to keep track of the congestion window for the video stream, and for the competing download.</a:t>
            </a:r>
          </a:p>
          <a:p>
            <a:endParaRPr lang="en-US" baseline="0" dirty="0" smtClean="0"/>
          </a:p>
          <a:p>
            <a:r>
              <a:rPr lang="en-US" baseline="0" dirty="0" smtClean="0"/>
              <a:t>Here they found their first root cause of the problem.</a:t>
            </a:r>
          </a:p>
          <a:p>
            <a:endParaRPr lang="en-US" baseline="0" dirty="0" smtClean="0"/>
          </a:p>
          <a:p>
            <a:r>
              <a:rPr lang="en-US" baseline="0" dirty="0" smtClean="0"/>
              <a:t>When the video stream goes on for each segment, it is immediately beaten down by the competing download. During the OFF period, the competition has already filled the buffer, so the video stream sees high packet loss at the beginning of every segment it requests. </a:t>
            </a:r>
          </a:p>
          <a:p>
            <a:endParaRPr lang="en-US" baseline="0" dirty="0" smtClean="0"/>
          </a:p>
          <a:p>
            <a:r>
              <a:rPr lang="en-US" baseline="0" dirty="0" smtClean="0"/>
              <a:t>So its bandwidth is being kept artificially low – and the client has no way to tell. </a:t>
            </a:r>
          </a:p>
          <a:p>
            <a:endParaRPr lang="en-US" baseline="0" dirty="0" smtClean="0"/>
          </a:p>
          <a:p>
            <a:r>
              <a:rPr lang="en-US" baseline="0" dirty="0" smtClean="0"/>
              <a:t>The congestion window is managed on the server. For the client, there’s no difference between legitimately not having bandwidth available and having it temporarily low because TCP is adjusting.</a:t>
            </a:r>
          </a:p>
          <a:p>
            <a:endParaRPr lang="en-US" baseline="0" dirty="0" smtClean="0"/>
          </a:p>
          <a:p>
            <a:r>
              <a:rPr lang="en-US" baseline="0" dirty="0" smtClean="0"/>
              <a:t>So is that the issue? Clients estimate this artificially low bandwidth, and adjust accordingly?</a:t>
            </a:r>
          </a:p>
        </p:txBody>
      </p:sp>
      <p:sp>
        <p:nvSpPr>
          <p:cNvPr id="4" name="Slide Number Placeholder 3"/>
          <p:cNvSpPr>
            <a:spLocks noGrp="1"/>
          </p:cNvSpPr>
          <p:nvPr>
            <p:ph type="sldNum" sz="quarter" idx="10"/>
          </p:nvPr>
        </p:nvSpPr>
        <p:spPr/>
        <p:txBody>
          <a:bodyPr/>
          <a:lstStyle/>
          <a:p>
            <a:fld id="{9F46F972-7E0F-444C-8289-FF0AE8D5624F}" type="slidenum">
              <a:rPr lang="en-US" smtClean="0"/>
              <a:t>14</a:t>
            </a:fld>
            <a:endParaRPr lang="en-US"/>
          </a:p>
        </p:txBody>
      </p:sp>
    </p:spTree>
    <p:extLst>
      <p:ext uri="{BB962C8B-B14F-4D97-AF65-F5344CB8AC3E}">
        <p14:creationId xmlns:p14="http://schemas.microsoft.com/office/powerpoint/2010/main" val="3563880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perform</a:t>
            </a:r>
            <a:r>
              <a:rPr lang="en-US" baseline="0" dirty="0" smtClean="0"/>
              <a:t> one simple test to see how the client adjust its playback rate given the bandwidth it perceives.</a:t>
            </a:r>
          </a:p>
          <a:p>
            <a:endParaRPr lang="en-US" baseline="0" dirty="0" smtClean="0"/>
          </a:p>
          <a:p>
            <a:r>
              <a:rPr lang="en-US" baseline="0" dirty="0" smtClean="0"/>
              <a:t>This is on a quiet network, no competition. The client is able to make accurate estimates about the bandwidth available.</a:t>
            </a:r>
          </a:p>
          <a:p>
            <a:endParaRPr lang="en-US" baseline="0" dirty="0" smtClean="0"/>
          </a:p>
          <a:p>
            <a:r>
              <a:rPr lang="en-US" baseline="0" dirty="0" smtClean="0"/>
              <a:t>And it does exactly what you would think: Use the highest rate possible with the given bandwidth.</a:t>
            </a:r>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15</a:t>
            </a:fld>
            <a:endParaRPr lang="en-US"/>
          </a:p>
        </p:txBody>
      </p:sp>
    </p:spTree>
    <p:extLst>
      <p:ext uri="{BB962C8B-B14F-4D97-AF65-F5344CB8AC3E}">
        <p14:creationId xmlns:p14="http://schemas.microsoft.com/office/powerpoint/2010/main" val="3700896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combine those last two ideas to start to get a more complete idea of what’s happening.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16</a:t>
            </a:fld>
            <a:endParaRPr lang="en-US"/>
          </a:p>
        </p:txBody>
      </p:sp>
    </p:spTree>
    <p:extLst>
      <p:ext uri="{BB962C8B-B14F-4D97-AF65-F5344CB8AC3E}">
        <p14:creationId xmlns:p14="http://schemas.microsoft.com/office/powerpoint/2010/main" val="130139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another thing to consider about this process.</a:t>
            </a:r>
          </a:p>
          <a:p>
            <a:endParaRPr lang="en-US" baseline="0" dirty="0" smtClean="0"/>
          </a:p>
          <a:p>
            <a:r>
              <a:rPr lang="en-US" baseline="0" dirty="0" smtClean="0"/>
              <a:t>On the left we have the figure you’ve already seen, with the congestion window getting beaten down.</a:t>
            </a:r>
          </a:p>
          <a:p>
            <a:endParaRPr lang="en-US" baseline="0" dirty="0" smtClean="0"/>
          </a:p>
          <a:p>
            <a:r>
              <a:rPr lang="en-US" baseline="0" dirty="0" smtClean="0"/>
              <a:t>The slow start isn’t ideal, but what’s even worse is that the window doesn’t have nearly enough time to climb back up to its steady state value, before its done downloading the segment.</a:t>
            </a:r>
          </a:p>
          <a:p>
            <a:endParaRPr lang="en-US" baseline="0" dirty="0" smtClean="0"/>
          </a:p>
          <a:p>
            <a:r>
              <a:rPr lang="en-US" baseline="0" dirty="0" smtClean="0"/>
              <a:t>So if the client were downloading much longer segments, we would still see this slow start behavior but overall the bandwidth perceived will be much higher because the congestion window size has time to work at its steady state size for a while.</a:t>
            </a:r>
          </a:p>
          <a:p>
            <a:endParaRPr lang="en-US" baseline="0" dirty="0" smtClean="0"/>
          </a:p>
          <a:p>
            <a:r>
              <a:rPr lang="en-US" baseline="0" dirty="0" smtClean="0"/>
              <a:t>In the right figure here, they confirm this assumption experimentally by measuring the congestion window if the client were to instead download segments five times as long.</a:t>
            </a:r>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17</a:t>
            </a:fld>
            <a:endParaRPr lang="en-US"/>
          </a:p>
        </p:txBody>
      </p:sp>
    </p:spTree>
    <p:extLst>
      <p:ext uri="{BB962C8B-B14F-4D97-AF65-F5344CB8AC3E}">
        <p14:creationId xmlns:p14="http://schemas.microsoft.com/office/powerpoint/2010/main" val="1301392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another thing to consider about this process.</a:t>
            </a:r>
          </a:p>
          <a:p>
            <a:endParaRPr lang="en-US" baseline="0" dirty="0" smtClean="0"/>
          </a:p>
          <a:p>
            <a:r>
              <a:rPr lang="en-US" baseline="0" dirty="0" smtClean="0"/>
              <a:t>On the left we have the figure you’ve already seen, with the congestion window getting beaten down.</a:t>
            </a:r>
          </a:p>
          <a:p>
            <a:endParaRPr lang="en-US" baseline="0" dirty="0" smtClean="0"/>
          </a:p>
          <a:p>
            <a:r>
              <a:rPr lang="en-US" baseline="0" dirty="0" smtClean="0"/>
              <a:t>The slow start isn’t ideal, but what’s even worse is that the window doesn’t have nearly enough time to climb back up to its steady state value, before its done downloading the segment.</a:t>
            </a:r>
          </a:p>
          <a:p>
            <a:endParaRPr lang="en-US" baseline="0" dirty="0" smtClean="0"/>
          </a:p>
          <a:p>
            <a:r>
              <a:rPr lang="en-US" baseline="0" dirty="0" smtClean="0"/>
              <a:t>So if the client were downloading much longer segments, we would still see this slow start behavior but overall the bandwidth perceived will be much higher because the congestion window size has time to work at its steady state size for a while.</a:t>
            </a:r>
          </a:p>
          <a:p>
            <a:endParaRPr lang="en-US" baseline="0" dirty="0" smtClean="0"/>
          </a:p>
          <a:p>
            <a:r>
              <a:rPr lang="en-US" baseline="0" dirty="0" smtClean="0"/>
              <a:t>In the right figure here, they confirm this assumption experimentally by measuring the congestion window if the client were to instead download segments five times as long.</a:t>
            </a:r>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18</a:t>
            </a:fld>
            <a:endParaRPr lang="en-US"/>
          </a:p>
        </p:txBody>
      </p:sp>
    </p:spTree>
    <p:extLst>
      <p:ext uri="{BB962C8B-B14F-4D97-AF65-F5344CB8AC3E}">
        <p14:creationId xmlns:p14="http://schemas.microsoft.com/office/powerpoint/2010/main" val="1301392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equipped with a pretty solid understanding of what’s causing this downward spiral, the next step is of course to see what can be done to mitigate it.</a:t>
            </a:r>
          </a:p>
          <a:p>
            <a:endParaRPr lang="en-US" baseline="0" dirty="0" smtClean="0"/>
          </a:p>
          <a:p>
            <a:r>
              <a:rPr lang="en-US" baseline="0" dirty="0" smtClean="0"/>
              <a:t>They start by implementing their own custom client, which behaves as similarly as possible to Service A’s client – especially in the downward spiral behavior.</a:t>
            </a:r>
          </a:p>
          <a:p>
            <a:endParaRPr lang="en-US" baseline="0" dirty="0" smtClean="0"/>
          </a:p>
          <a:p>
            <a:r>
              <a:rPr lang="en-US" baseline="0" dirty="0" smtClean="0"/>
              <a:t>Then, they test out a few different adjustments to their algorithms to see what helps the most.</a:t>
            </a:r>
          </a:p>
        </p:txBody>
      </p:sp>
      <p:sp>
        <p:nvSpPr>
          <p:cNvPr id="4" name="Slide Number Placeholder 3"/>
          <p:cNvSpPr>
            <a:spLocks noGrp="1"/>
          </p:cNvSpPr>
          <p:nvPr>
            <p:ph type="sldNum" sz="quarter" idx="10"/>
          </p:nvPr>
        </p:nvSpPr>
        <p:spPr/>
        <p:txBody>
          <a:bodyPr/>
          <a:lstStyle/>
          <a:p>
            <a:fld id="{9F46F972-7E0F-444C-8289-FF0AE8D5624F}" type="slidenum">
              <a:rPr lang="en-US" smtClean="0"/>
              <a:t>19</a:t>
            </a:fld>
            <a:endParaRPr lang="en-US"/>
          </a:p>
        </p:txBody>
      </p:sp>
    </p:spTree>
    <p:extLst>
      <p:ext uri="{BB962C8B-B14F-4D97-AF65-F5344CB8AC3E}">
        <p14:creationId xmlns:p14="http://schemas.microsoft.com/office/powerpoint/2010/main" val="199201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some</a:t>
            </a:r>
            <a:r>
              <a:rPr lang="en-US" baseline="0" dirty="0" smtClean="0"/>
              <a:t> quick background that I believe we’re all comfortable with. </a:t>
            </a:r>
          </a:p>
          <a:p>
            <a:endParaRPr lang="en-US" baseline="0" dirty="0" smtClean="0"/>
          </a:p>
          <a:p>
            <a:r>
              <a:rPr lang="en-US" baseline="0" dirty="0" smtClean="0"/>
              <a:t>As you’ll see, these guys are specifically interested in streaming video over HTTP.</a:t>
            </a:r>
          </a:p>
          <a:p>
            <a:endParaRPr lang="en-US" baseline="0" dirty="0" smtClean="0"/>
          </a:p>
          <a:p>
            <a:r>
              <a:rPr lang="en-US" baseline="0" dirty="0" smtClean="0"/>
              <a:t>This is this our typical HTTP video streaming architecture, where:</a:t>
            </a:r>
          </a:p>
          <a:p>
            <a:pPr marL="171450" indent="-171450">
              <a:buFontTx/>
              <a:buChar char="-"/>
            </a:pPr>
            <a:r>
              <a:rPr lang="en-US" baseline="0" dirty="0" smtClean="0"/>
              <a:t>First the client connects to and authenticates with the video streaming service provider.</a:t>
            </a:r>
          </a:p>
          <a:p>
            <a:pPr marL="171450" indent="-171450">
              <a:buFontTx/>
              <a:buChar char="-"/>
            </a:pPr>
            <a:r>
              <a:rPr lang="en-US" baseline="0" dirty="0" smtClean="0"/>
              <a:t>Ultimately switch communicating with the CDN to get the video.</a:t>
            </a:r>
          </a:p>
          <a:p>
            <a:pPr marL="171450" indent="-171450">
              <a:buFontTx/>
              <a:buChar char="-"/>
            </a:pPr>
            <a:r>
              <a:rPr lang="en-US" baseline="0" dirty="0" smtClean="0"/>
              <a:t>It’s HTTP, so the client is responsible for requesting what it needs at any given time.</a:t>
            </a:r>
          </a:p>
          <a:p>
            <a:pPr marL="171450" indent="-171450">
              <a:buFontTx/>
              <a:buChar char="-"/>
            </a:pPr>
            <a:r>
              <a:rPr lang="en-US" baseline="0" dirty="0" smtClean="0"/>
              <a:t>There is a careful balance to maintain, not wanting to cause a re-buffer, and not wanting to deliver unnecessarily low quality.</a:t>
            </a:r>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2</a:t>
            </a:fld>
            <a:endParaRPr lang="en-US"/>
          </a:p>
        </p:txBody>
      </p:sp>
    </p:spTree>
    <p:extLst>
      <p:ext uri="{BB962C8B-B14F-4D97-AF65-F5344CB8AC3E}">
        <p14:creationId xmlns:p14="http://schemas.microsoft.com/office/powerpoint/2010/main" val="1992016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a:t>
            </a:r>
            <a:r>
              <a:rPr lang="en-US" baseline="0" dirty="0" smtClean="0"/>
              <a:t> let’s take advantage of the fact that we know we’re getting consistent underestimates for bandwidth. Since this is the case, we really don’t need to be so conservative in what we’ll allow ourselves to request.</a:t>
            </a:r>
          </a:p>
          <a:p>
            <a:endParaRPr lang="en-US" baseline="0" dirty="0" smtClean="0"/>
          </a:p>
          <a:p>
            <a:r>
              <a:rPr lang="en-US" baseline="0" dirty="0" smtClean="0"/>
              <a:t>Service A operates with about 40% conservatism, meaning that if it thinks there’s 1 MB/s of bandwidth available, it will use only 600 kb/s – and conserve 40% of it.</a:t>
            </a:r>
          </a:p>
          <a:p>
            <a:endParaRPr lang="en-US" baseline="0" dirty="0" smtClean="0"/>
          </a:p>
          <a:p>
            <a:r>
              <a:rPr lang="en-US" baseline="0" dirty="0" smtClean="0"/>
              <a:t>Here they have the results of tuning their custom client to be 10% conservative – and the improvement is clear. It’s still choppier than it needs to be. But it’s not such a vicious spiral, and it maintains optimal quality for some of the time.</a:t>
            </a:r>
          </a:p>
        </p:txBody>
      </p:sp>
      <p:sp>
        <p:nvSpPr>
          <p:cNvPr id="4" name="Slide Number Placeholder 3"/>
          <p:cNvSpPr>
            <a:spLocks noGrp="1"/>
          </p:cNvSpPr>
          <p:nvPr>
            <p:ph type="sldNum" sz="quarter" idx="10"/>
          </p:nvPr>
        </p:nvSpPr>
        <p:spPr/>
        <p:txBody>
          <a:bodyPr/>
          <a:lstStyle/>
          <a:p>
            <a:fld id="{9F46F972-7E0F-444C-8289-FF0AE8D5624F}" type="slidenum">
              <a:rPr lang="en-US" smtClean="0"/>
              <a:t>20</a:t>
            </a:fld>
            <a:endParaRPr lang="en-US"/>
          </a:p>
        </p:txBody>
      </p:sp>
    </p:spTree>
    <p:extLst>
      <p:ext uri="{BB962C8B-B14F-4D97-AF65-F5344CB8AC3E}">
        <p14:creationId xmlns:p14="http://schemas.microsoft.com/office/powerpoint/2010/main" val="727597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they take a look at how the bandwidth estimations</a:t>
            </a:r>
            <a:r>
              <a:rPr lang="en-US" baseline="0" dirty="0" smtClean="0"/>
              <a:t> are actually made.</a:t>
            </a:r>
          </a:p>
          <a:p>
            <a:endParaRPr lang="en-US" baseline="0" dirty="0" smtClean="0"/>
          </a:p>
          <a:p>
            <a:r>
              <a:rPr lang="en-US" baseline="0" dirty="0" smtClean="0"/>
              <a:t>The closest the couple come to mimicking the behavior of Service A was by implementing a 10-sample moving average of the last measured throughputs.</a:t>
            </a:r>
          </a:p>
          <a:p>
            <a:endParaRPr lang="en-US" baseline="0" dirty="0" smtClean="0"/>
          </a:p>
          <a:p>
            <a:r>
              <a:rPr lang="en-US" baseline="0" dirty="0" smtClean="0"/>
              <a:t>However, outliers have a big impact on moving averages. So when, for instance, the connection has to ramp up from slow start briefly for a new segment, bandwidth estimates suffer.</a:t>
            </a:r>
          </a:p>
          <a:p>
            <a:endParaRPr lang="en-US" baseline="0" dirty="0" smtClean="0"/>
          </a:p>
          <a:p>
            <a:r>
              <a:rPr lang="en-US" baseline="0" dirty="0" smtClean="0"/>
              <a:t>To neutralize the impact of outliers, they implement a filter which estimates bandwidth as the 80</a:t>
            </a:r>
            <a:r>
              <a:rPr lang="en-US" baseline="30000" dirty="0" smtClean="0"/>
              <a:t>th</a:t>
            </a:r>
            <a:r>
              <a:rPr lang="en-US" baseline="0" dirty="0" smtClean="0"/>
              <a:t> percentile of the last 10 measurements, not as a moving average.</a:t>
            </a:r>
          </a:p>
          <a:p>
            <a:endParaRPr lang="en-US" baseline="0" dirty="0" smtClean="0"/>
          </a:p>
          <a:p>
            <a:r>
              <a:rPr lang="en-US" baseline="0" dirty="0" smtClean="0"/>
              <a:t>The results here are dramatically improved. The rate drops briefly once or twice, but is no where near a </a:t>
            </a:r>
            <a:r>
              <a:rPr lang="en-US" baseline="0" dirty="0" err="1" smtClean="0"/>
              <a:t>rebuffer</a:t>
            </a:r>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21</a:t>
            </a:fld>
            <a:endParaRPr lang="en-US"/>
          </a:p>
        </p:txBody>
      </p:sp>
    </p:spTree>
    <p:extLst>
      <p:ext uri="{BB962C8B-B14F-4D97-AF65-F5344CB8AC3E}">
        <p14:creationId xmlns:p14="http://schemas.microsoft.com/office/powerpoint/2010/main" val="2805594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but not least, like we said earlier a longer time spent downloading each segment would allow the congestion window to climb to its steady state size more frequently. </a:t>
            </a:r>
          </a:p>
          <a:p>
            <a:endParaRPr lang="en-US" baseline="0" dirty="0" smtClean="0"/>
          </a:p>
          <a:p>
            <a:r>
              <a:rPr lang="en-US" dirty="0" smtClean="0"/>
              <a:t>By now,</a:t>
            </a:r>
            <a:r>
              <a:rPr lang="en-US" baseline="0" dirty="0" smtClean="0"/>
              <a:t> they’ve got they’re custom client doing exactly what we would like it to in the presence of a competing flow.</a:t>
            </a:r>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22</a:t>
            </a:fld>
            <a:endParaRPr lang="en-US"/>
          </a:p>
        </p:txBody>
      </p:sp>
    </p:spTree>
    <p:extLst>
      <p:ext uri="{BB962C8B-B14F-4D97-AF65-F5344CB8AC3E}">
        <p14:creationId xmlns:p14="http://schemas.microsoft.com/office/powerpoint/2010/main" val="1545119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46F972-7E0F-444C-8289-FF0AE8D5624F}" type="slidenum">
              <a:rPr lang="en-US" smtClean="0"/>
              <a:t>23</a:t>
            </a:fld>
            <a:endParaRPr lang="en-US"/>
          </a:p>
        </p:txBody>
      </p:sp>
    </p:spTree>
    <p:extLst>
      <p:ext uri="{BB962C8B-B14F-4D97-AF65-F5344CB8AC3E}">
        <p14:creationId xmlns:p14="http://schemas.microsoft.com/office/powerpoint/2010/main" val="1992016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24</a:t>
            </a:fld>
            <a:endParaRPr lang="en-US"/>
          </a:p>
        </p:txBody>
      </p:sp>
    </p:spTree>
    <p:extLst>
      <p:ext uri="{BB962C8B-B14F-4D97-AF65-F5344CB8AC3E}">
        <p14:creationId xmlns:p14="http://schemas.microsoft.com/office/powerpoint/2010/main" val="123560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experiment</a:t>
            </a:r>
            <a:r>
              <a:rPr lang="en-US" baseline="0" dirty="0" smtClean="0"/>
              <a:t> begins with them asking the question “how accurately do typical service providers make these estimations?”</a:t>
            </a:r>
          </a:p>
          <a:p>
            <a:endParaRPr lang="en-US" baseline="0" dirty="0" smtClean="0"/>
          </a:p>
          <a:p>
            <a:r>
              <a:rPr lang="en-US" baseline="0" dirty="0" smtClean="0"/>
              <a:t>Are they making requests that maximize quality the quality delivered with the bandwidth available.</a:t>
            </a:r>
          </a:p>
          <a:p>
            <a:endParaRPr lang="en-US" baseline="0" dirty="0" smtClean="0"/>
          </a:p>
          <a:p>
            <a:r>
              <a:rPr lang="en-US" baseline="0" dirty="0" smtClean="0"/>
              <a:t>They consider these three of the largest video streaming service providers: </a:t>
            </a:r>
            <a:r>
              <a:rPr lang="en-US" baseline="0" dirty="0" err="1" smtClean="0"/>
              <a:t>hulu</a:t>
            </a:r>
            <a:r>
              <a:rPr lang="en-US" baseline="0" dirty="0" smtClean="0"/>
              <a:t>, </a:t>
            </a:r>
            <a:r>
              <a:rPr lang="en-US" baseline="0" dirty="0" err="1" smtClean="0"/>
              <a:t>netflix</a:t>
            </a:r>
            <a:r>
              <a:rPr lang="en-US" baseline="0" dirty="0" smtClean="0"/>
              <a:t> and </a:t>
            </a:r>
            <a:r>
              <a:rPr lang="en-US" baseline="0" dirty="0" err="1" smtClean="0"/>
              <a:t>vudu</a:t>
            </a:r>
            <a:endParaRPr lang="en-US" baseline="0" dirty="0" smtClean="0"/>
          </a:p>
          <a:p>
            <a:endParaRPr lang="en-US" baseline="0" dirty="0" smtClean="0"/>
          </a:p>
          <a:p>
            <a:r>
              <a:rPr lang="en-US" baseline="0" dirty="0" smtClean="0"/>
              <a:t>However, they’re not looking for how these services compare to each other: they’re looking to analyze problems that affect HTTP streaming in general.</a:t>
            </a:r>
          </a:p>
          <a:p>
            <a:endParaRPr lang="en-US" baseline="0" dirty="0" smtClean="0"/>
          </a:p>
          <a:p>
            <a:r>
              <a:rPr lang="en-US" baseline="0" dirty="0" smtClean="0"/>
              <a:t>Thus they are referred to as Services A, B, and C throughout the paper.</a:t>
            </a:r>
          </a:p>
          <a:p>
            <a:endParaRPr lang="en-US" baseline="0" dirty="0" smtClean="0"/>
          </a:p>
          <a:p>
            <a:r>
              <a:rPr lang="en-US" baseline="0" dirty="0" smtClean="0"/>
              <a:t>Anyway, they found initially that if you’re streaming video and your home network is otherwise quiet, then all three services do a fine job maintaining consistent optimal quality.</a:t>
            </a:r>
          </a:p>
          <a:p>
            <a:endParaRPr lang="en-US" baseline="0" dirty="0" smtClean="0"/>
          </a:p>
          <a:p>
            <a:r>
              <a:rPr lang="en-US" baseline="0" dirty="0" smtClean="0"/>
              <a:t>But of course, with nothing competing on the network that’s not super hard to do.</a:t>
            </a:r>
          </a:p>
          <a:p>
            <a:endParaRPr lang="en-US" baseline="0" dirty="0" smtClean="0"/>
          </a:p>
          <a:p>
            <a:r>
              <a:rPr lang="en-US" baseline="0" dirty="0" smtClean="0"/>
              <a:t>More importantly: how do these services react and adjust when competing connections are introduced? </a:t>
            </a:r>
          </a:p>
          <a:p>
            <a:r>
              <a:rPr lang="en-US" baseline="0" dirty="0" smtClean="0"/>
              <a:t/>
            </a:r>
            <a:br>
              <a:rPr lang="en-US" baseline="0" dirty="0" smtClean="0"/>
            </a:b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F46F972-7E0F-444C-8289-FF0AE8D5624F}" type="slidenum">
              <a:rPr lang="en-US" smtClean="0"/>
              <a:t>3</a:t>
            </a:fld>
            <a:endParaRPr lang="en-US"/>
          </a:p>
        </p:txBody>
      </p:sp>
    </p:spTree>
    <p:extLst>
      <p:ext uri="{BB962C8B-B14F-4D97-AF65-F5344CB8AC3E}">
        <p14:creationId xmlns:p14="http://schemas.microsoft.com/office/powerpoint/2010/main" val="199201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it’s pretty bad. They</a:t>
            </a:r>
            <a:r>
              <a:rPr lang="en-US" baseline="0" dirty="0" smtClean="0"/>
              <a:t> don’t handle it well.</a:t>
            </a:r>
            <a:endParaRPr lang="en-US" dirty="0" smtClean="0"/>
          </a:p>
          <a:p>
            <a:endParaRPr lang="en-US" baseline="0" dirty="0" smtClean="0"/>
          </a:p>
          <a:p>
            <a:r>
              <a:rPr lang="en-US" baseline="0" dirty="0" smtClean="0"/>
              <a:t>This example happens to be from Service A, but it is a typical example of how all three of them behave.</a:t>
            </a:r>
          </a:p>
          <a:p>
            <a:endParaRPr lang="en-US" baseline="0" dirty="0" smtClean="0"/>
          </a:p>
          <a:p>
            <a:r>
              <a:rPr lang="en-US" baseline="0" dirty="0" smtClean="0"/>
              <a:t>When a competing connection is introduced about 400 seconds into the stream, the streaming client reduces its rate far below optimal quality, even though the optimal quality (1.75 MB/s) which it was already streaming at is still much less than its reasonable fair share (2.5 MB/s).</a:t>
            </a:r>
          </a:p>
          <a:p>
            <a:endParaRPr lang="en-US" baseline="0" dirty="0" smtClean="0"/>
          </a:p>
          <a:p>
            <a:r>
              <a:rPr lang="en-US" baseline="0" dirty="0" smtClean="0"/>
              <a:t>And so, this experiment ultimately considers the question: Why is this happening? </a:t>
            </a:r>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4</a:t>
            </a:fld>
            <a:endParaRPr lang="en-US"/>
          </a:p>
        </p:txBody>
      </p:sp>
    </p:spTree>
    <p:extLst>
      <p:ext uri="{BB962C8B-B14F-4D97-AF65-F5344CB8AC3E}">
        <p14:creationId xmlns:p14="http://schemas.microsoft.com/office/powerpoint/2010/main" val="107989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let’s look at how they designed the experiment and measurements, to ideally treat each of the three services equally.</a:t>
            </a:r>
          </a:p>
          <a:p>
            <a:endParaRPr lang="en-US" baseline="0" dirty="0" smtClean="0"/>
          </a:p>
          <a:p>
            <a:r>
              <a:rPr lang="en-US" baseline="0" dirty="0" smtClean="0"/>
              <a:t>All three services are similar in that they offer some kind of HTTP video streaming. </a:t>
            </a:r>
          </a:p>
          <a:p>
            <a:endParaRPr lang="en-US" baseline="0" dirty="0" smtClean="0"/>
          </a:p>
          <a:p>
            <a:r>
              <a:rPr lang="en-US" baseline="0" dirty="0" smtClean="0"/>
              <a:t>But of course they don’t all implement it in the same way.</a:t>
            </a:r>
          </a:p>
          <a:p>
            <a:endParaRPr lang="en-US" baseline="0" dirty="0" smtClean="0"/>
          </a:p>
          <a:p>
            <a:r>
              <a:rPr lang="en-US" baseline="0" dirty="0" smtClean="0"/>
              <a:t>Companies tend to keep implementation details like that private. In order to make good accurate experimental measurements, our researchers had to do a little reverse engineering.</a:t>
            </a:r>
          </a:p>
        </p:txBody>
      </p:sp>
      <p:sp>
        <p:nvSpPr>
          <p:cNvPr id="4" name="Slide Number Placeholder 3"/>
          <p:cNvSpPr>
            <a:spLocks noGrp="1"/>
          </p:cNvSpPr>
          <p:nvPr>
            <p:ph type="sldNum" sz="quarter" idx="10"/>
          </p:nvPr>
        </p:nvSpPr>
        <p:spPr/>
        <p:txBody>
          <a:bodyPr/>
          <a:lstStyle/>
          <a:p>
            <a:fld id="{9F46F972-7E0F-444C-8289-FF0AE8D5624F}" type="slidenum">
              <a:rPr lang="en-US" smtClean="0"/>
              <a:t>5</a:t>
            </a:fld>
            <a:endParaRPr lang="en-US"/>
          </a:p>
        </p:txBody>
      </p:sp>
    </p:spTree>
    <p:extLst>
      <p:ext uri="{BB962C8B-B14F-4D97-AF65-F5344CB8AC3E}">
        <p14:creationId xmlns:p14="http://schemas.microsoft.com/office/powerpoint/2010/main" val="199201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a:t>
            </a:r>
            <a:r>
              <a:rPr lang="en-US" baseline="0" dirty="0" smtClean="0"/>
              <a:t> B and C for example each have web-browser clients which do not implement HTTP but instead a proprietary protocol. </a:t>
            </a:r>
          </a:p>
          <a:p>
            <a:endParaRPr lang="en-US" baseline="0" dirty="0" smtClean="0"/>
          </a:p>
          <a:p>
            <a:r>
              <a:rPr lang="en-US" baseline="0" dirty="0" smtClean="0"/>
              <a:t>Fortunately each of them has a </a:t>
            </a:r>
            <a:r>
              <a:rPr lang="en-US" baseline="0" dirty="0" err="1" smtClean="0"/>
              <a:t>Playstation</a:t>
            </a:r>
            <a:r>
              <a:rPr lang="en-US" baseline="0" dirty="0" smtClean="0"/>
              <a:t> 3 client as well which does use HTTP.</a:t>
            </a:r>
          </a:p>
          <a:p>
            <a:endParaRPr lang="en-US" baseline="0" dirty="0" smtClean="0"/>
          </a:p>
          <a:p>
            <a:r>
              <a:rPr lang="en-US" baseline="0" dirty="0" smtClean="0"/>
              <a:t>The formatting of the HTTP GET requests varies a little from service to service as well.</a:t>
            </a:r>
          </a:p>
          <a:p>
            <a:endParaRPr lang="en-US" baseline="0" dirty="0" smtClean="0"/>
          </a:p>
          <a:p>
            <a:r>
              <a:rPr lang="en-US" baseline="0" dirty="0" smtClean="0"/>
              <a:t>Really, we don</a:t>
            </a:r>
            <a:r>
              <a:rPr lang="fr-FR" baseline="0" dirty="0" smtClean="0"/>
              <a:t>’</a:t>
            </a:r>
            <a:r>
              <a:rPr lang="en-US" baseline="0" dirty="0" smtClean="0"/>
              <a:t>t need to worry about this too much – what’s important is that they account for these differences as they come up in measurements and analysis.</a:t>
            </a:r>
          </a:p>
        </p:txBody>
      </p:sp>
      <p:sp>
        <p:nvSpPr>
          <p:cNvPr id="4" name="Slide Number Placeholder 3"/>
          <p:cNvSpPr>
            <a:spLocks noGrp="1"/>
          </p:cNvSpPr>
          <p:nvPr>
            <p:ph type="sldNum" sz="quarter" idx="10"/>
          </p:nvPr>
        </p:nvSpPr>
        <p:spPr/>
        <p:txBody>
          <a:bodyPr/>
          <a:lstStyle/>
          <a:p>
            <a:fld id="{9F46F972-7E0F-444C-8289-FF0AE8D5624F}" type="slidenum">
              <a:rPr lang="en-US" smtClean="0"/>
              <a:t>6</a:t>
            </a:fld>
            <a:endParaRPr lang="en-US"/>
          </a:p>
        </p:txBody>
      </p:sp>
    </p:spTree>
    <p:extLst>
      <p:ext uri="{BB962C8B-B14F-4D97-AF65-F5344CB8AC3E}">
        <p14:creationId xmlns:p14="http://schemas.microsoft.com/office/powerpoint/2010/main" val="170569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a few controlling factors introduced for the experiment.</a:t>
            </a:r>
          </a:p>
          <a:p>
            <a:endParaRPr lang="en-US" baseline="0" dirty="0" smtClean="0"/>
          </a:p>
          <a:p>
            <a:r>
              <a:rPr lang="en-US" baseline="0" dirty="0" smtClean="0"/>
              <a:t>The </a:t>
            </a:r>
            <a:r>
              <a:rPr lang="en-US" baseline="0" dirty="0" err="1" smtClean="0"/>
              <a:t>NetFPGA</a:t>
            </a:r>
            <a:r>
              <a:rPr lang="en-US" baseline="0" dirty="0" smtClean="0"/>
              <a:t> machine sits in the middle of every connection, and forcefully limits the bandwidth to whatever exact value they want – 5 Mb/s in most cases.</a:t>
            </a:r>
          </a:p>
          <a:p>
            <a:endParaRPr lang="en-US" baseline="0" dirty="0" smtClean="0"/>
          </a:p>
          <a:p>
            <a:r>
              <a:rPr lang="en-US" baseline="0" dirty="0" smtClean="0"/>
              <a:t>When necessary, a local proxy was introduced in front of the CDN to eliminate variance in CDN server locations and internet paths.</a:t>
            </a:r>
          </a:p>
          <a:p>
            <a:endParaRPr lang="en-US" baseline="0" dirty="0" smtClean="0"/>
          </a:p>
          <a:p>
            <a:r>
              <a:rPr lang="en-US" baseline="0" dirty="0" smtClean="0"/>
              <a:t>In the bottom left of the diagram we have the source of the competing connection on the network, which is introduced 400 seconds or so into the streaming session. </a:t>
            </a:r>
          </a:p>
          <a:p>
            <a:endParaRPr lang="en-US" baseline="0" dirty="0" smtClean="0"/>
          </a:p>
          <a:p>
            <a:r>
              <a:rPr lang="en-US" baseline="0" dirty="0" smtClean="0"/>
              <a:t>The competing connection which they introduce, in each case, is made to be a simple TCP file download for the same exact file, from the same exact CDN.</a:t>
            </a:r>
          </a:p>
          <a:p>
            <a:endParaRPr lang="en-US" baseline="0" dirty="0" smtClean="0"/>
          </a:p>
          <a:p>
            <a:r>
              <a:rPr lang="en-US" baseline="0" dirty="0" smtClean="0"/>
              <a:t>So, the only real difference between the connections is that the competing flow is limited by the TCP congestion control algorithm, while original video stream is being limited by whichever video streaming client algorithm</a:t>
            </a:r>
          </a:p>
        </p:txBody>
      </p:sp>
      <p:sp>
        <p:nvSpPr>
          <p:cNvPr id="4" name="Slide Number Placeholder 3"/>
          <p:cNvSpPr>
            <a:spLocks noGrp="1"/>
          </p:cNvSpPr>
          <p:nvPr>
            <p:ph type="sldNum" sz="quarter" idx="10"/>
          </p:nvPr>
        </p:nvSpPr>
        <p:spPr/>
        <p:txBody>
          <a:bodyPr/>
          <a:lstStyle/>
          <a:p>
            <a:fld id="{9F46F972-7E0F-444C-8289-FF0AE8D5624F}" type="slidenum">
              <a:rPr lang="en-US" smtClean="0"/>
              <a:t>7</a:t>
            </a:fld>
            <a:endParaRPr lang="en-US"/>
          </a:p>
        </p:txBody>
      </p:sp>
    </p:spTree>
    <p:extLst>
      <p:ext uri="{BB962C8B-B14F-4D97-AF65-F5344CB8AC3E}">
        <p14:creationId xmlns:p14="http://schemas.microsoft.com/office/powerpoint/2010/main" val="170569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that we’ve seen the context that these measurements are taken with, let’s look at the results for each service.</a:t>
            </a:r>
          </a:p>
          <a:p>
            <a:endParaRPr lang="en-US" baseline="0" dirty="0" smtClean="0"/>
          </a:p>
          <a:p>
            <a:r>
              <a:rPr lang="en-US" baseline="0" dirty="0" smtClean="0"/>
              <a:t>Like I said earlier though, that graph was a typical example.</a:t>
            </a:r>
          </a:p>
        </p:txBody>
      </p:sp>
      <p:sp>
        <p:nvSpPr>
          <p:cNvPr id="4" name="Slide Number Placeholder 3"/>
          <p:cNvSpPr>
            <a:spLocks noGrp="1"/>
          </p:cNvSpPr>
          <p:nvPr>
            <p:ph type="sldNum" sz="quarter" idx="10"/>
          </p:nvPr>
        </p:nvSpPr>
        <p:spPr/>
        <p:txBody>
          <a:bodyPr/>
          <a:lstStyle/>
          <a:p>
            <a:fld id="{9F46F972-7E0F-444C-8289-FF0AE8D5624F}" type="slidenum">
              <a:rPr lang="en-US" smtClean="0"/>
              <a:t>8</a:t>
            </a:fld>
            <a:endParaRPr lang="en-US"/>
          </a:p>
        </p:txBody>
      </p:sp>
    </p:spTree>
    <p:extLst>
      <p:ext uri="{BB962C8B-B14F-4D97-AF65-F5344CB8AC3E}">
        <p14:creationId xmlns:p14="http://schemas.microsoft.com/office/powerpoint/2010/main" val="199201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have the results from each service side by side.</a:t>
            </a:r>
          </a:p>
          <a:p>
            <a:endParaRPr lang="en-US" baseline="0" dirty="0" smtClean="0"/>
          </a:p>
          <a:p>
            <a:r>
              <a:rPr lang="en-US" baseline="0" dirty="0" smtClean="0"/>
              <a:t>Each case displays the unnecessary plummet in video playback rate.</a:t>
            </a:r>
          </a:p>
          <a:p>
            <a:endParaRPr lang="en-US" baseline="0" dirty="0" smtClean="0"/>
          </a:p>
          <a:p>
            <a:r>
              <a:rPr lang="en-US" baseline="0" dirty="0" smtClean="0"/>
              <a:t>Note that Service C here has two figures, because it makes a complete distinction between its standard quality streaming service, and its HD quality one which operates at much higher bandwidths. Nonetheless, they are both underperforming.</a:t>
            </a:r>
            <a:endParaRPr lang="en-US" dirty="0"/>
          </a:p>
        </p:txBody>
      </p:sp>
      <p:sp>
        <p:nvSpPr>
          <p:cNvPr id="4" name="Slide Number Placeholder 3"/>
          <p:cNvSpPr>
            <a:spLocks noGrp="1"/>
          </p:cNvSpPr>
          <p:nvPr>
            <p:ph type="sldNum" sz="quarter" idx="10"/>
          </p:nvPr>
        </p:nvSpPr>
        <p:spPr/>
        <p:txBody>
          <a:bodyPr/>
          <a:lstStyle/>
          <a:p>
            <a:fld id="{9F46F972-7E0F-444C-8289-FF0AE8D5624F}" type="slidenum">
              <a:rPr lang="en-US" smtClean="0"/>
              <a:t>9</a:t>
            </a:fld>
            <a:endParaRPr lang="en-US"/>
          </a:p>
        </p:txBody>
      </p:sp>
    </p:spTree>
    <p:extLst>
      <p:ext uri="{BB962C8B-B14F-4D97-AF65-F5344CB8AC3E}">
        <p14:creationId xmlns:p14="http://schemas.microsoft.com/office/powerpoint/2010/main" val="426368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2/20/15</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2/20/15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2/20/15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90529"/>
            <a:ext cx="7342188" cy="2281393"/>
          </a:xfrm>
        </p:spPr>
        <p:txBody>
          <a:bodyPr anchor="ctr"/>
          <a:lstStyle/>
          <a:p>
            <a:pPr>
              <a:lnSpc>
                <a:spcPct val="150000"/>
              </a:lnSpc>
            </a:pPr>
            <a:r>
              <a:rPr lang="en-US" sz="3200" dirty="0" smtClean="0"/>
              <a:t>Confused, Timid, and Unstable:</a:t>
            </a:r>
            <a:br>
              <a:rPr lang="en-US" sz="3200" dirty="0" smtClean="0"/>
            </a:br>
            <a:r>
              <a:rPr lang="en-US" sz="3200" dirty="0" smtClean="0"/>
              <a:t>Picking a Video Streaming Rate is Hard</a:t>
            </a:r>
            <a:endParaRPr lang="en-US" sz="3200" dirty="0"/>
          </a:p>
        </p:txBody>
      </p:sp>
      <p:sp>
        <p:nvSpPr>
          <p:cNvPr id="3" name="Subtitle 2"/>
          <p:cNvSpPr>
            <a:spLocks noGrp="1"/>
          </p:cNvSpPr>
          <p:nvPr>
            <p:ph type="subTitle" idx="1"/>
          </p:nvPr>
        </p:nvSpPr>
        <p:spPr>
          <a:xfrm>
            <a:off x="3077555" y="3247912"/>
            <a:ext cx="5179033" cy="2667243"/>
          </a:xfrm>
        </p:spPr>
        <p:txBody>
          <a:bodyPr anchor="ctr">
            <a:normAutofit/>
          </a:bodyPr>
          <a:lstStyle/>
          <a:p>
            <a:pPr marL="285750" indent="-285750" algn="l">
              <a:buFont typeface="Arial"/>
              <a:buChar char="•"/>
            </a:pPr>
            <a:r>
              <a:rPr lang="en-US" sz="1600" dirty="0" smtClean="0"/>
              <a:t>Published in 2012</a:t>
            </a:r>
          </a:p>
          <a:p>
            <a:pPr marL="285750" indent="-285750" algn="l">
              <a:buFont typeface="Arial"/>
              <a:buChar char="•"/>
            </a:pPr>
            <a:r>
              <a:rPr lang="en-US" sz="1600" dirty="0" smtClean="0"/>
              <a:t>ACM’s Internet Measurement Conference (IMC)</a:t>
            </a:r>
          </a:p>
          <a:p>
            <a:pPr marL="285750" indent="-285750" algn="l">
              <a:buFont typeface="Arial"/>
              <a:buChar char="•"/>
            </a:pPr>
            <a:r>
              <a:rPr lang="en-US" sz="1600" dirty="0" smtClean="0"/>
              <a:t>Five students from Stanford</a:t>
            </a:r>
          </a:p>
        </p:txBody>
      </p:sp>
      <p:pic>
        <p:nvPicPr>
          <p:cNvPr id="4" name="Picture 3" descr="paper_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33" y="3247913"/>
            <a:ext cx="2060189" cy="2667243"/>
          </a:xfrm>
          <a:prstGeom prst="rect">
            <a:avLst/>
          </a:prstGeom>
          <a:effectLst>
            <a:outerShdw blurRad="247650" dist="38100" dir="2700000" algn="tl" rotWithShape="0">
              <a:srgbClr val="000000">
                <a:alpha val="43000"/>
              </a:srgbClr>
            </a:outerShdw>
          </a:effectLst>
        </p:spPr>
      </p:pic>
    </p:spTree>
    <p:extLst>
      <p:ext uri="{BB962C8B-B14F-4D97-AF65-F5344CB8AC3E}">
        <p14:creationId xmlns:p14="http://schemas.microsoft.com/office/powerpoint/2010/main" val="333189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Sanity Check?</a:t>
            </a:r>
            <a:endParaRPr lang="en-US" sz="3600" dirty="0"/>
          </a:p>
        </p:txBody>
      </p:sp>
      <p:pic>
        <p:nvPicPr>
          <p:cNvPr id="4" name="Content Placeholder 3" descr="a_forced_rate.png"/>
          <p:cNvPicPr>
            <a:picLocks noGrp="1" noChangeAspect="1"/>
          </p:cNvPicPr>
          <p:nvPr>
            <p:ph idx="1"/>
          </p:nvPr>
        </p:nvPicPr>
        <p:blipFill>
          <a:blip r:embed="rId3">
            <a:extLst>
              <a:ext uri="{28A0092B-C50C-407E-A947-70E740481C1C}">
                <a14:useLocalDpi xmlns:a14="http://schemas.microsoft.com/office/drawing/2010/main" val="0"/>
              </a:ext>
            </a:extLst>
          </a:blip>
          <a:srcRect l="-23407" r="-23407"/>
          <a:stretch>
            <a:fillRect/>
          </a:stretch>
        </p:blipFill>
        <p:spPr>
          <a:xfrm>
            <a:off x="3839661" y="2197974"/>
            <a:ext cx="5661515" cy="3030568"/>
          </a:xfrm>
        </p:spPr>
      </p:pic>
      <p:pic>
        <p:nvPicPr>
          <p:cNvPr id="5" name="Picture 4" descr="a_resul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48" y="2356712"/>
            <a:ext cx="3809897" cy="3138629"/>
          </a:xfrm>
          <a:prstGeom prst="rect">
            <a:avLst/>
          </a:prstGeom>
        </p:spPr>
      </p:pic>
    </p:spTree>
    <p:extLst>
      <p:ext uri="{BB962C8B-B14F-4D97-AF65-F5344CB8AC3E}">
        <p14:creationId xmlns:p14="http://schemas.microsoft.com/office/powerpoint/2010/main" val="163436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225" y="609600"/>
            <a:ext cx="3008313" cy="5465763"/>
          </a:xfrm>
        </p:spPr>
        <p:txBody>
          <a:bodyPr>
            <a:normAutofit/>
          </a:bodyPr>
          <a:lstStyle/>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Background Knowledge</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Research Motivation</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Experimental Setup</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First Results</a:t>
            </a:r>
          </a:p>
          <a:p>
            <a:pPr marL="285750" indent="-285750">
              <a:buClr>
                <a:schemeClr val="tx1">
                  <a:lumMod val="50000"/>
                  <a:lumOff val="50000"/>
                </a:schemeClr>
              </a:buClr>
              <a:buFont typeface="Courier New"/>
              <a:buChar char="o"/>
            </a:pPr>
            <a:r>
              <a:rPr lang="en-US" sz="1800" dirty="0"/>
              <a:t>Downward </a:t>
            </a:r>
            <a:r>
              <a:rPr lang="en-US" sz="1800" dirty="0" smtClean="0"/>
              <a:t>Spiral</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Intervention</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Before, After</a:t>
            </a:r>
            <a:endParaRPr lang="en-US" sz="1800" dirty="0">
              <a:solidFill>
                <a:schemeClr val="tx1">
                  <a:lumMod val="50000"/>
                  <a:lumOff val="50000"/>
                </a:schemeClr>
              </a:solidFill>
            </a:endParaRPr>
          </a:p>
          <a:p>
            <a:pPr marL="285750" indent="-285750">
              <a:buClr>
                <a:schemeClr val="tx1">
                  <a:lumMod val="50000"/>
                  <a:lumOff val="50000"/>
                </a:schemeClr>
              </a:buClr>
              <a:buFont typeface="Courier New"/>
              <a:buChar char="o"/>
            </a:pPr>
            <a:endParaRPr lang="en-US" sz="1800" dirty="0" smtClean="0">
              <a:solidFill>
                <a:schemeClr val="tx1">
                  <a:lumMod val="50000"/>
                  <a:lumOff val="50000"/>
                </a:schemeClr>
              </a:solidFill>
            </a:endParaRPr>
          </a:p>
          <a:p>
            <a:pPr marL="285750" indent="-285750">
              <a:buFont typeface="Courier New"/>
              <a:buChar char="o"/>
            </a:pPr>
            <a:endParaRPr lang="en-US" sz="1800" dirty="0" smtClean="0">
              <a:solidFill>
                <a:schemeClr val="tx1">
                  <a:lumMod val="50000"/>
                  <a:lumOff val="50000"/>
                </a:schemeClr>
              </a:solidFill>
            </a:endParaRPr>
          </a:p>
        </p:txBody>
      </p:sp>
      <p:sp>
        <p:nvSpPr>
          <p:cNvPr id="8" name="TextBox 7"/>
          <p:cNvSpPr txBox="1"/>
          <p:nvPr/>
        </p:nvSpPr>
        <p:spPr>
          <a:xfrm>
            <a:off x="4328319" y="609600"/>
            <a:ext cx="4114800" cy="4247317"/>
          </a:xfrm>
          <a:prstGeom prst="rect">
            <a:avLst/>
          </a:prstGeom>
          <a:noFill/>
        </p:spPr>
        <p:txBody>
          <a:bodyPr wrap="square" rtlCol="0" anchor="t">
            <a:spAutoFit/>
          </a:bodyPr>
          <a:lstStyle/>
          <a:p>
            <a:r>
              <a:rPr lang="en-US" dirty="0" smtClean="0"/>
              <a:t>Follow the spiral down</a:t>
            </a:r>
          </a:p>
          <a:p>
            <a:endParaRPr lang="en-US" dirty="0" smtClean="0"/>
          </a:p>
          <a:p>
            <a:endParaRPr lang="en-US" dirty="0"/>
          </a:p>
          <a:p>
            <a:r>
              <a:rPr lang="en-US" dirty="0" smtClean="0"/>
              <a:t>Monitor everything:</a:t>
            </a:r>
          </a:p>
          <a:p>
            <a:endParaRPr lang="en-US" dirty="0"/>
          </a:p>
          <a:p>
            <a:pPr marL="285750" indent="-285750">
              <a:buFont typeface="Arial"/>
              <a:buChar char="•"/>
            </a:pPr>
            <a:r>
              <a:rPr lang="en-US" dirty="0" smtClean="0"/>
              <a:t>TCP throughput</a:t>
            </a:r>
          </a:p>
          <a:p>
            <a:pPr marL="285750" indent="-285750">
              <a:buFont typeface="Arial"/>
              <a:buChar char="•"/>
            </a:pPr>
            <a:endParaRPr lang="en-US" dirty="0"/>
          </a:p>
          <a:p>
            <a:pPr marL="285750" indent="-285750">
              <a:buFont typeface="Arial"/>
              <a:buChar char="•"/>
            </a:pPr>
            <a:r>
              <a:rPr lang="en-US" dirty="0" smtClean="0"/>
              <a:t>Buffer size</a:t>
            </a:r>
          </a:p>
          <a:p>
            <a:pPr marL="285750" indent="-285750">
              <a:buFont typeface="Arial"/>
              <a:buChar char="•"/>
            </a:pPr>
            <a:endParaRPr lang="en-US" dirty="0"/>
          </a:p>
          <a:p>
            <a:pPr marL="285750" indent="-285750">
              <a:buFont typeface="Arial"/>
              <a:buChar char="•"/>
            </a:pPr>
            <a:r>
              <a:rPr lang="en-US" dirty="0" smtClean="0"/>
              <a:t>Request interval</a:t>
            </a:r>
          </a:p>
          <a:p>
            <a:pPr marL="285750" indent="-285750">
              <a:buFont typeface="Arial"/>
              <a:buChar char="•"/>
            </a:pPr>
            <a:endParaRPr lang="en-US" dirty="0"/>
          </a:p>
          <a:p>
            <a:pPr marL="285750" indent="-285750">
              <a:buFont typeface="Arial"/>
              <a:buChar char="•"/>
            </a:pPr>
            <a:r>
              <a:rPr lang="en-US" dirty="0" smtClean="0"/>
              <a:t>Congestion window</a:t>
            </a:r>
          </a:p>
          <a:p>
            <a:pPr marL="285750" indent="-285750">
              <a:buFont typeface="Arial"/>
              <a:buChar char="•"/>
            </a:pPr>
            <a:endParaRPr lang="en-US" dirty="0" smtClean="0"/>
          </a:p>
          <a:p>
            <a:pPr marL="285750" indent="-285750">
              <a:buFont typeface="Arial"/>
              <a:buChar char="•"/>
            </a:pPr>
            <a:endParaRPr lang="en-US" dirty="0"/>
          </a:p>
          <a:p>
            <a:r>
              <a:rPr lang="en-US" dirty="0" smtClean="0"/>
              <a:t>Where do these algorithms go wrong?</a:t>
            </a:r>
          </a:p>
        </p:txBody>
      </p:sp>
    </p:spTree>
    <p:extLst>
      <p:ext uri="{BB962C8B-B14F-4D97-AF65-F5344CB8AC3E}">
        <p14:creationId xmlns:p14="http://schemas.microsoft.com/office/powerpoint/2010/main" val="420296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Client Network Behavior</a:t>
            </a:r>
            <a:endParaRPr lang="en-US" sz="3600" dirty="0"/>
          </a:p>
        </p:txBody>
      </p:sp>
      <p:pic>
        <p:nvPicPr>
          <p:cNvPr id="4" name="Content Placeholder 3" descr="client_tcp.png"/>
          <p:cNvPicPr>
            <a:picLocks noGrp="1" noChangeAspect="1"/>
          </p:cNvPicPr>
          <p:nvPr>
            <p:ph idx="1"/>
          </p:nvPr>
        </p:nvPicPr>
        <p:blipFill>
          <a:blip r:embed="rId3">
            <a:extLst>
              <a:ext uri="{28A0092B-C50C-407E-A947-70E740481C1C}">
                <a14:useLocalDpi xmlns:a14="http://schemas.microsoft.com/office/drawing/2010/main" val="0"/>
              </a:ext>
            </a:extLst>
          </a:blip>
          <a:srcRect t="-7053" b="-7053"/>
          <a:stretch>
            <a:fillRect/>
          </a:stretch>
        </p:blipFill>
        <p:spPr>
          <a:xfrm>
            <a:off x="590448" y="1807882"/>
            <a:ext cx="7953851" cy="4257639"/>
          </a:xfrm>
        </p:spPr>
      </p:pic>
    </p:spTree>
    <p:extLst>
      <p:ext uri="{BB962C8B-B14F-4D97-AF65-F5344CB8AC3E}">
        <p14:creationId xmlns:p14="http://schemas.microsoft.com/office/powerpoint/2010/main" val="338608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TCP Congestion Window</a:t>
            </a:r>
            <a:endParaRPr lang="en-US" sz="3600" dirty="0"/>
          </a:p>
        </p:txBody>
      </p:sp>
      <p:sp>
        <p:nvSpPr>
          <p:cNvPr id="3" name="Content Placeholder 2"/>
          <p:cNvSpPr>
            <a:spLocks noGrp="1"/>
          </p:cNvSpPr>
          <p:nvPr>
            <p:ph idx="1"/>
          </p:nvPr>
        </p:nvSpPr>
        <p:spPr/>
        <p:txBody>
          <a:bodyPr/>
          <a:lstStyle/>
          <a:p>
            <a:r>
              <a:rPr lang="en-US" dirty="0" smtClean="0"/>
              <a:t>Times out in 4s OFF period</a:t>
            </a:r>
          </a:p>
          <a:p>
            <a:r>
              <a:rPr lang="en-US" dirty="0" smtClean="0"/>
              <a:t>Reset to initial value of 10 packets, every time</a:t>
            </a:r>
          </a:p>
          <a:p>
            <a:r>
              <a:rPr lang="en-US" dirty="0" smtClean="0"/>
              <a:t>Single persistent connection</a:t>
            </a:r>
          </a:p>
          <a:p>
            <a:r>
              <a:rPr lang="en-US" dirty="0" smtClean="0"/>
              <a:t>Ramp up from slow start for each segment anyway</a:t>
            </a:r>
          </a:p>
          <a:p>
            <a:r>
              <a:rPr lang="en-US" dirty="0" smtClean="0"/>
              <a:t>No competing flow? No problem</a:t>
            </a:r>
          </a:p>
          <a:p>
            <a:endParaRPr lang="en-US" dirty="0"/>
          </a:p>
        </p:txBody>
      </p:sp>
    </p:spTree>
    <p:extLst>
      <p:ext uri="{BB962C8B-B14F-4D97-AF65-F5344CB8AC3E}">
        <p14:creationId xmlns:p14="http://schemas.microsoft.com/office/powerpoint/2010/main" val="318630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Completely Squashed</a:t>
            </a:r>
            <a:endParaRPr lang="en-US" sz="3600" dirty="0"/>
          </a:p>
        </p:txBody>
      </p:sp>
      <p:pic>
        <p:nvPicPr>
          <p:cNvPr id="6" name="Content Placeholder 5" descr="squashed.png"/>
          <p:cNvPicPr>
            <a:picLocks noGrp="1" noChangeAspect="1"/>
          </p:cNvPicPr>
          <p:nvPr>
            <p:ph idx="1"/>
          </p:nvPr>
        </p:nvPicPr>
        <p:blipFill>
          <a:blip r:embed="rId3">
            <a:extLst>
              <a:ext uri="{28A0092B-C50C-407E-A947-70E740481C1C}">
                <a14:useLocalDpi xmlns:a14="http://schemas.microsoft.com/office/drawing/2010/main" val="0"/>
              </a:ext>
            </a:extLst>
          </a:blip>
          <a:srcRect l="-27267" r="-27267"/>
          <a:stretch>
            <a:fillRect/>
          </a:stretch>
        </p:blipFill>
        <p:spPr/>
      </p:pic>
    </p:spTree>
    <p:extLst>
      <p:ext uri="{BB962C8B-B14F-4D97-AF65-F5344CB8AC3E}">
        <p14:creationId xmlns:p14="http://schemas.microsoft.com/office/powerpoint/2010/main" val="166825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Rational Behavior</a:t>
            </a:r>
            <a:endParaRPr lang="en-US" sz="3600" dirty="0"/>
          </a:p>
        </p:txBody>
      </p:sp>
      <p:pic>
        <p:nvPicPr>
          <p:cNvPr id="4" name="Content Placeholder 3" descr="adjusting.png"/>
          <p:cNvPicPr>
            <a:picLocks noGrp="1" noChangeAspect="1"/>
          </p:cNvPicPr>
          <p:nvPr>
            <p:ph idx="1"/>
          </p:nvPr>
        </p:nvPicPr>
        <p:blipFill>
          <a:blip r:embed="rId3">
            <a:extLst>
              <a:ext uri="{28A0092B-C50C-407E-A947-70E740481C1C}">
                <a14:useLocalDpi xmlns:a14="http://schemas.microsoft.com/office/drawing/2010/main" val="0"/>
              </a:ext>
            </a:extLst>
          </a:blip>
          <a:srcRect l="-19427" r="-19427"/>
          <a:stretch>
            <a:fillRect/>
          </a:stretch>
        </p:blipFill>
        <p:spPr/>
      </p:pic>
    </p:spTree>
    <p:extLst>
      <p:ext uri="{BB962C8B-B14F-4D97-AF65-F5344CB8AC3E}">
        <p14:creationId xmlns:p14="http://schemas.microsoft.com/office/powerpoint/2010/main" val="428259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More Complete Picture</a:t>
            </a:r>
            <a:endParaRPr lang="en-US" sz="3600" dirty="0"/>
          </a:p>
        </p:txBody>
      </p:sp>
      <p:sp>
        <p:nvSpPr>
          <p:cNvPr id="3" name="Content Placeholder 2"/>
          <p:cNvSpPr>
            <a:spLocks noGrp="1"/>
          </p:cNvSpPr>
          <p:nvPr>
            <p:ph idx="1"/>
          </p:nvPr>
        </p:nvSpPr>
        <p:spPr/>
        <p:txBody>
          <a:bodyPr>
            <a:normAutofit/>
          </a:bodyPr>
          <a:lstStyle/>
          <a:p>
            <a:r>
              <a:rPr lang="en-US" dirty="0" smtClean="0"/>
              <a:t>Playback buffer fills – starts periodic ON-OFF</a:t>
            </a:r>
          </a:p>
          <a:p>
            <a:r>
              <a:rPr lang="en-US" dirty="0" smtClean="0"/>
              <a:t>During OFF period:</a:t>
            </a:r>
          </a:p>
          <a:p>
            <a:pPr lvl="1"/>
            <a:r>
              <a:rPr lang="en-US" dirty="0" smtClean="0"/>
              <a:t>Video stream congestion window idle resets</a:t>
            </a:r>
          </a:p>
          <a:p>
            <a:pPr lvl="1"/>
            <a:r>
              <a:rPr lang="en-US" dirty="0" smtClean="0"/>
              <a:t>Competing flow is still going, filling the routers buffer</a:t>
            </a:r>
          </a:p>
          <a:p>
            <a:r>
              <a:rPr lang="en-US" dirty="0" smtClean="0"/>
              <a:t>ON period starts:</a:t>
            </a:r>
          </a:p>
          <a:p>
            <a:pPr lvl="1"/>
            <a:r>
              <a:rPr lang="en-US" dirty="0" smtClean="0"/>
              <a:t>Very high initial packet loss</a:t>
            </a:r>
          </a:p>
          <a:p>
            <a:pPr lvl="1"/>
            <a:r>
              <a:rPr lang="en-US" dirty="0" smtClean="0"/>
              <a:t>Estimate artificially low bandwidth</a:t>
            </a:r>
          </a:p>
          <a:p>
            <a:pPr lvl="1"/>
            <a:r>
              <a:rPr lang="en-US" dirty="0" smtClean="0"/>
              <a:t>Lower playback rate</a:t>
            </a:r>
          </a:p>
          <a:p>
            <a:endParaRPr lang="en-US" dirty="0"/>
          </a:p>
        </p:txBody>
      </p:sp>
    </p:spTree>
    <p:extLst>
      <p:ext uri="{BB962C8B-B14F-4D97-AF65-F5344CB8AC3E}">
        <p14:creationId xmlns:p14="http://schemas.microsoft.com/office/powerpoint/2010/main" val="1472413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Another Thing - Timing</a:t>
            </a:r>
            <a:endParaRPr lang="en-US" sz="3600" dirty="0"/>
          </a:p>
        </p:txBody>
      </p:sp>
      <p:pic>
        <p:nvPicPr>
          <p:cNvPr id="5" name="Content Placeholder 4" descr="cwnd.png"/>
          <p:cNvPicPr>
            <a:picLocks noGrp="1" noChangeAspect="1"/>
          </p:cNvPicPr>
          <p:nvPr>
            <p:ph idx="1"/>
          </p:nvPr>
        </p:nvPicPr>
        <p:blipFill>
          <a:blip r:embed="rId3">
            <a:extLst>
              <a:ext uri="{28A0092B-C50C-407E-A947-70E740481C1C}">
                <a14:useLocalDpi xmlns:a14="http://schemas.microsoft.com/office/drawing/2010/main" val="0"/>
              </a:ext>
            </a:extLst>
          </a:blip>
          <a:srcRect t="-4762" b="-4762"/>
          <a:stretch>
            <a:fillRect/>
          </a:stretch>
        </p:blipFill>
        <p:spPr/>
      </p:pic>
    </p:spTree>
    <p:extLst>
      <p:ext uri="{BB962C8B-B14F-4D97-AF65-F5344CB8AC3E}">
        <p14:creationId xmlns:p14="http://schemas.microsoft.com/office/powerpoint/2010/main" val="69674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“Spiral” Part</a:t>
            </a:r>
            <a:endParaRPr lang="en-US" sz="3600" dirty="0"/>
          </a:p>
        </p:txBody>
      </p:sp>
      <p:sp>
        <p:nvSpPr>
          <p:cNvPr id="3" name="Content Placeholder 2"/>
          <p:cNvSpPr>
            <a:spLocks noGrp="1"/>
          </p:cNvSpPr>
          <p:nvPr>
            <p:ph idx="1"/>
          </p:nvPr>
        </p:nvSpPr>
        <p:spPr/>
        <p:txBody>
          <a:bodyPr/>
          <a:lstStyle/>
          <a:p>
            <a:r>
              <a:rPr lang="en-US" dirty="0"/>
              <a:t>ON period starts:</a:t>
            </a:r>
          </a:p>
          <a:p>
            <a:pPr lvl="1"/>
            <a:r>
              <a:rPr lang="en-US" dirty="0"/>
              <a:t>Very high initial packet loss</a:t>
            </a:r>
          </a:p>
          <a:p>
            <a:pPr lvl="1"/>
            <a:r>
              <a:rPr lang="en-US" dirty="0"/>
              <a:t>Estimate artificially low bandwidth</a:t>
            </a:r>
          </a:p>
          <a:p>
            <a:pPr lvl="1"/>
            <a:r>
              <a:rPr lang="en-US" dirty="0"/>
              <a:t>Lower playback </a:t>
            </a:r>
            <a:r>
              <a:rPr lang="en-US" dirty="0" smtClean="0"/>
              <a:t>rate – which means </a:t>
            </a:r>
            <a:r>
              <a:rPr lang="en-US" i="1" dirty="0" smtClean="0"/>
              <a:t>shorter</a:t>
            </a:r>
            <a:r>
              <a:rPr lang="en-US" dirty="0" smtClean="0"/>
              <a:t> segments</a:t>
            </a:r>
          </a:p>
          <a:p>
            <a:r>
              <a:rPr lang="en-US" dirty="0" smtClean="0"/>
              <a:t>Each estimate is ever lower than the previous</a:t>
            </a:r>
          </a:p>
          <a:p>
            <a:r>
              <a:rPr lang="en-US" dirty="0" smtClean="0"/>
              <a:t>Spiral down until you can’t play lower quality</a:t>
            </a:r>
          </a:p>
          <a:p>
            <a:pPr lvl="1"/>
            <a:endParaRPr lang="en-US" dirty="0"/>
          </a:p>
          <a:p>
            <a:endParaRPr lang="en-US" dirty="0"/>
          </a:p>
        </p:txBody>
      </p:sp>
    </p:spTree>
    <p:extLst>
      <p:ext uri="{BB962C8B-B14F-4D97-AF65-F5344CB8AC3E}">
        <p14:creationId xmlns:p14="http://schemas.microsoft.com/office/powerpoint/2010/main" val="179720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225" y="609600"/>
            <a:ext cx="3008313" cy="5465763"/>
          </a:xfrm>
        </p:spPr>
        <p:txBody>
          <a:bodyPr>
            <a:normAutofit/>
          </a:bodyPr>
          <a:lstStyle/>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Background Knowledge</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Research Motivation</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Experimental Setup</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First Results</a:t>
            </a:r>
          </a:p>
          <a:p>
            <a:pPr marL="285750" indent="-285750">
              <a:buClr>
                <a:schemeClr val="tx1">
                  <a:lumMod val="50000"/>
                  <a:lumOff val="50000"/>
                </a:schemeClr>
              </a:buClr>
              <a:buFont typeface="Wingdings" charset="2"/>
              <a:buChar char="ü"/>
            </a:pPr>
            <a:r>
              <a:rPr lang="en-US" sz="1800" dirty="0">
                <a:solidFill>
                  <a:schemeClr val="tx1">
                    <a:lumMod val="50000"/>
                    <a:lumOff val="50000"/>
                  </a:schemeClr>
                </a:solidFill>
              </a:rPr>
              <a:t>Downward </a:t>
            </a:r>
            <a:r>
              <a:rPr lang="en-US" sz="1800" dirty="0" smtClean="0">
                <a:solidFill>
                  <a:schemeClr val="tx1">
                    <a:lumMod val="50000"/>
                    <a:lumOff val="50000"/>
                  </a:schemeClr>
                </a:solidFill>
              </a:rPr>
              <a:t>Spiral</a:t>
            </a:r>
          </a:p>
          <a:p>
            <a:pPr marL="285750" indent="-285750">
              <a:buClr>
                <a:schemeClr val="tx1">
                  <a:lumMod val="50000"/>
                  <a:lumOff val="50000"/>
                </a:schemeClr>
              </a:buClr>
              <a:buFont typeface="Courier New"/>
              <a:buChar char="o"/>
            </a:pPr>
            <a:r>
              <a:rPr lang="en-US" sz="1800" dirty="0" smtClean="0"/>
              <a:t>Intervention</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Before, After</a:t>
            </a:r>
            <a:endParaRPr lang="en-US" sz="1800" dirty="0">
              <a:solidFill>
                <a:schemeClr val="tx1">
                  <a:lumMod val="50000"/>
                  <a:lumOff val="50000"/>
                </a:schemeClr>
              </a:solidFill>
            </a:endParaRPr>
          </a:p>
          <a:p>
            <a:pPr marL="285750" indent="-285750">
              <a:buClr>
                <a:schemeClr val="tx1">
                  <a:lumMod val="50000"/>
                  <a:lumOff val="50000"/>
                </a:schemeClr>
              </a:buClr>
              <a:buFont typeface="Courier New"/>
              <a:buChar char="o"/>
            </a:pPr>
            <a:endParaRPr lang="en-US" sz="1800" dirty="0" smtClean="0">
              <a:solidFill>
                <a:schemeClr val="tx1">
                  <a:lumMod val="50000"/>
                  <a:lumOff val="50000"/>
                </a:schemeClr>
              </a:solidFill>
            </a:endParaRPr>
          </a:p>
          <a:p>
            <a:pPr marL="285750" indent="-285750">
              <a:buFont typeface="Courier New"/>
              <a:buChar char="o"/>
            </a:pPr>
            <a:endParaRPr lang="en-US" sz="1800" dirty="0" smtClean="0">
              <a:solidFill>
                <a:schemeClr val="tx1">
                  <a:lumMod val="50000"/>
                  <a:lumOff val="50000"/>
                </a:schemeClr>
              </a:solidFill>
            </a:endParaRPr>
          </a:p>
        </p:txBody>
      </p:sp>
      <p:sp>
        <p:nvSpPr>
          <p:cNvPr id="8" name="TextBox 7"/>
          <p:cNvSpPr txBox="1"/>
          <p:nvPr/>
        </p:nvSpPr>
        <p:spPr>
          <a:xfrm>
            <a:off x="4328319" y="609600"/>
            <a:ext cx="4114800" cy="369332"/>
          </a:xfrm>
          <a:prstGeom prst="rect">
            <a:avLst/>
          </a:prstGeom>
          <a:noFill/>
        </p:spPr>
        <p:txBody>
          <a:bodyPr wrap="square" rtlCol="0" anchor="t">
            <a:spAutoFit/>
          </a:bodyPr>
          <a:lstStyle/>
          <a:p>
            <a:r>
              <a:rPr lang="en-US" dirty="0" smtClean="0"/>
              <a:t>Mimic Service A</a:t>
            </a:r>
          </a:p>
        </p:txBody>
      </p:sp>
      <p:pic>
        <p:nvPicPr>
          <p:cNvPr id="3" name="Picture 2" descr="Screen Shot 2015-02-20 at 2.0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758" y="1438568"/>
            <a:ext cx="4608736" cy="3963892"/>
          </a:xfrm>
          <a:prstGeom prst="rect">
            <a:avLst/>
          </a:prstGeom>
        </p:spPr>
      </p:pic>
    </p:spTree>
    <p:extLst>
      <p:ext uri="{BB962C8B-B14F-4D97-AF65-F5344CB8AC3E}">
        <p14:creationId xmlns:p14="http://schemas.microsoft.com/office/powerpoint/2010/main" val="423275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rchitecture.png"/>
          <p:cNvPicPr>
            <a:picLocks noGrp="1" noChangeAspect="1"/>
          </p:cNvPicPr>
          <p:nvPr>
            <p:ph idx="1"/>
          </p:nvPr>
        </p:nvPicPr>
        <p:blipFill>
          <a:blip r:embed="rId3">
            <a:extLst>
              <a:ext uri="{28A0092B-C50C-407E-A947-70E740481C1C}">
                <a14:useLocalDpi xmlns:a14="http://schemas.microsoft.com/office/drawing/2010/main" val="0"/>
              </a:ext>
            </a:extLst>
          </a:blip>
          <a:srcRect t="-64575" b="-64575"/>
          <a:stretch>
            <a:fillRect/>
          </a:stretch>
        </p:blipFill>
        <p:spPr>
          <a:xfrm>
            <a:off x="4314732" y="1574463"/>
            <a:ext cx="4114800" cy="5465763"/>
          </a:xfrm>
        </p:spPr>
      </p:pic>
      <p:sp>
        <p:nvSpPr>
          <p:cNvPr id="4" name="Text Placeholder 3"/>
          <p:cNvSpPr>
            <a:spLocks noGrp="1"/>
          </p:cNvSpPr>
          <p:nvPr>
            <p:ph type="body" sz="half" idx="2"/>
          </p:nvPr>
        </p:nvSpPr>
        <p:spPr>
          <a:xfrm>
            <a:off x="530225" y="609600"/>
            <a:ext cx="3008313" cy="5465763"/>
          </a:xfrm>
        </p:spPr>
        <p:txBody>
          <a:bodyPr>
            <a:normAutofit/>
          </a:bodyPr>
          <a:lstStyle/>
          <a:p>
            <a:pPr marL="285750" indent="-285750">
              <a:buClr>
                <a:schemeClr val="tx1">
                  <a:lumMod val="50000"/>
                  <a:lumOff val="50000"/>
                </a:schemeClr>
              </a:buClr>
              <a:buFont typeface="Courier New"/>
              <a:buChar char="o"/>
            </a:pPr>
            <a:r>
              <a:rPr lang="en-US" sz="1800" dirty="0" smtClean="0"/>
              <a:t>Background Knowledge</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Research Motivation</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Experimental Setup</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First Results</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Downward Spiral</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Intervention</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Before, After</a:t>
            </a:r>
            <a:endParaRPr lang="en-US" sz="1800" dirty="0" smtClean="0">
              <a:solidFill>
                <a:schemeClr val="tx1">
                  <a:lumMod val="50000"/>
                  <a:lumOff val="50000"/>
                </a:schemeClr>
              </a:solidFill>
            </a:endParaRPr>
          </a:p>
          <a:p>
            <a:pPr marL="285750" indent="-285750">
              <a:buFont typeface="Courier New"/>
              <a:buChar char="o"/>
            </a:pPr>
            <a:endParaRPr lang="en-US" sz="1800" dirty="0" smtClean="0"/>
          </a:p>
        </p:txBody>
      </p:sp>
      <p:sp>
        <p:nvSpPr>
          <p:cNvPr id="7" name="TextBox 6"/>
          <p:cNvSpPr txBox="1"/>
          <p:nvPr/>
        </p:nvSpPr>
        <p:spPr>
          <a:xfrm>
            <a:off x="4328319" y="609600"/>
            <a:ext cx="4114800" cy="1754327"/>
          </a:xfrm>
          <a:prstGeom prst="rect">
            <a:avLst/>
          </a:prstGeom>
          <a:noFill/>
        </p:spPr>
        <p:txBody>
          <a:bodyPr wrap="square" rtlCol="0">
            <a:spAutoFit/>
          </a:bodyPr>
          <a:lstStyle/>
          <a:p>
            <a:r>
              <a:rPr lang="en-US" dirty="0" smtClean="0"/>
              <a:t>Typical HTTP streaming setup</a:t>
            </a:r>
          </a:p>
          <a:p>
            <a:pPr marL="285750" indent="-285750">
              <a:buFont typeface="Arial"/>
              <a:buChar char="•"/>
            </a:pPr>
            <a:endParaRPr lang="en-US" dirty="0"/>
          </a:p>
          <a:p>
            <a:pPr marL="285750" indent="-285750">
              <a:buFont typeface="Arial"/>
              <a:buChar char="•"/>
            </a:pPr>
            <a:r>
              <a:rPr lang="en-US" dirty="0" smtClean="0"/>
              <a:t>Client must pick what to request</a:t>
            </a:r>
          </a:p>
          <a:p>
            <a:pPr marL="285750" indent="-285750">
              <a:buFont typeface="Arial"/>
              <a:buChar char="•"/>
            </a:pPr>
            <a:endParaRPr lang="en-US" dirty="0"/>
          </a:p>
          <a:p>
            <a:pPr marL="285750" indent="-285750">
              <a:buFont typeface="Arial"/>
              <a:buChar char="•"/>
            </a:pPr>
            <a:r>
              <a:rPr lang="en-US" dirty="0" smtClean="0"/>
              <a:t>Careful balance for user satisfaction</a:t>
            </a:r>
          </a:p>
          <a:p>
            <a:pPr marL="285750" indent="-285750">
              <a:buFont typeface="Arial"/>
              <a:buChar char="•"/>
            </a:pPr>
            <a:endParaRPr lang="en-US" dirty="0"/>
          </a:p>
        </p:txBody>
      </p:sp>
    </p:spTree>
    <p:extLst>
      <p:ext uri="{BB962C8B-B14F-4D97-AF65-F5344CB8AC3E}">
        <p14:creationId xmlns:p14="http://schemas.microsoft.com/office/powerpoint/2010/main" val="276872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Less Conservative</a:t>
            </a:r>
            <a:endParaRPr lang="en-US" sz="3600" dirty="0"/>
          </a:p>
        </p:txBody>
      </p:sp>
      <p:sp>
        <p:nvSpPr>
          <p:cNvPr id="3" name="Content Placeholder 2"/>
          <p:cNvSpPr>
            <a:spLocks noGrp="1"/>
          </p:cNvSpPr>
          <p:nvPr>
            <p:ph sz="half" idx="1"/>
          </p:nvPr>
        </p:nvSpPr>
        <p:spPr/>
        <p:txBody>
          <a:bodyPr/>
          <a:lstStyle/>
          <a:p>
            <a:r>
              <a:rPr lang="en-US" dirty="0" smtClean="0"/>
              <a:t>Service A ~40%</a:t>
            </a:r>
          </a:p>
          <a:p>
            <a:r>
              <a:rPr lang="en-US" dirty="0" smtClean="0"/>
              <a:t>Try out 10%</a:t>
            </a:r>
            <a:endParaRPr lang="en-US" dirty="0"/>
          </a:p>
        </p:txBody>
      </p:sp>
      <p:pic>
        <p:nvPicPr>
          <p:cNvPr id="5" name="Content Placeholder 4" descr="Screen Shot 2015-02-20 at 2.09.09 PM.png"/>
          <p:cNvPicPr>
            <a:picLocks noGrp="1" noChangeAspect="1"/>
          </p:cNvPicPr>
          <p:nvPr>
            <p:ph sz="half" idx="2"/>
          </p:nvPr>
        </p:nvPicPr>
        <p:blipFill>
          <a:blip r:embed="rId3">
            <a:extLst>
              <a:ext uri="{28A0092B-C50C-407E-A947-70E740481C1C}">
                <a14:useLocalDpi xmlns:a14="http://schemas.microsoft.com/office/drawing/2010/main" val="0"/>
              </a:ext>
            </a:extLst>
          </a:blip>
          <a:srcRect t="-31359" b="-31359"/>
          <a:stretch>
            <a:fillRect/>
          </a:stretch>
        </p:blipFill>
        <p:spPr>
          <a:xfrm>
            <a:off x="4206762" y="1951206"/>
            <a:ext cx="4007598" cy="4413638"/>
          </a:xfrm>
        </p:spPr>
      </p:pic>
    </p:spTree>
    <p:extLst>
      <p:ext uri="{BB962C8B-B14F-4D97-AF65-F5344CB8AC3E}">
        <p14:creationId xmlns:p14="http://schemas.microsoft.com/office/powerpoint/2010/main" val="3099997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Better Filtering</a:t>
            </a:r>
            <a:endParaRPr lang="en-US" sz="3600" dirty="0"/>
          </a:p>
        </p:txBody>
      </p:sp>
      <p:sp>
        <p:nvSpPr>
          <p:cNvPr id="3" name="Content Placeholder 2"/>
          <p:cNvSpPr>
            <a:spLocks noGrp="1"/>
          </p:cNvSpPr>
          <p:nvPr>
            <p:ph sz="half" idx="1"/>
          </p:nvPr>
        </p:nvSpPr>
        <p:spPr/>
        <p:txBody>
          <a:bodyPr/>
          <a:lstStyle/>
          <a:p>
            <a:r>
              <a:rPr lang="en-US" dirty="0" smtClean="0"/>
              <a:t>Service A: ten sample moving average</a:t>
            </a:r>
          </a:p>
          <a:p>
            <a:r>
              <a:rPr lang="en-US" dirty="0" smtClean="0"/>
              <a:t>Try: 80</a:t>
            </a:r>
            <a:r>
              <a:rPr lang="en-US" baseline="30000" dirty="0" smtClean="0"/>
              <a:t>th</a:t>
            </a:r>
            <a:r>
              <a:rPr lang="en-US" dirty="0" smtClean="0"/>
              <a:t> percentile</a:t>
            </a:r>
            <a:endParaRPr lang="en-US" dirty="0"/>
          </a:p>
        </p:txBody>
      </p:sp>
      <p:pic>
        <p:nvPicPr>
          <p:cNvPr id="5" name="Content Placeholder 4" descr="Screen Shot 2015-02-20 at 2.15.54 PM.png"/>
          <p:cNvPicPr>
            <a:picLocks noGrp="1" noChangeAspect="1"/>
          </p:cNvPicPr>
          <p:nvPr>
            <p:ph sz="half" idx="2"/>
          </p:nvPr>
        </p:nvPicPr>
        <p:blipFill>
          <a:blip r:embed="rId3">
            <a:extLst>
              <a:ext uri="{28A0092B-C50C-407E-A947-70E740481C1C}">
                <a14:useLocalDpi xmlns:a14="http://schemas.microsoft.com/office/drawing/2010/main" val="0"/>
              </a:ext>
            </a:extLst>
          </a:blip>
          <a:srcRect t="-19907" b="-19907"/>
          <a:stretch>
            <a:fillRect/>
          </a:stretch>
        </p:blipFill>
        <p:spPr>
          <a:xfrm>
            <a:off x="4277670" y="1934626"/>
            <a:ext cx="3936689" cy="4335545"/>
          </a:xfrm>
        </p:spPr>
      </p:pic>
    </p:spTree>
    <p:extLst>
      <p:ext uri="{BB962C8B-B14F-4D97-AF65-F5344CB8AC3E}">
        <p14:creationId xmlns:p14="http://schemas.microsoft.com/office/powerpoint/2010/main" val="2509869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Finally: Bigger Segments</a:t>
            </a:r>
            <a:endParaRPr lang="en-US" sz="3600" dirty="0"/>
          </a:p>
        </p:txBody>
      </p:sp>
      <p:pic>
        <p:nvPicPr>
          <p:cNvPr id="4" name="Content Placeholder 3" descr="Screen Shot 2015-02-20 at 2.23.11 PM.png"/>
          <p:cNvPicPr>
            <a:picLocks noGrp="1" noChangeAspect="1"/>
          </p:cNvPicPr>
          <p:nvPr>
            <p:ph idx="1"/>
          </p:nvPr>
        </p:nvPicPr>
        <p:blipFill>
          <a:blip r:embed="rId3">
            <a:extLst>
              <a:ext uri="{28A0092B-C50C-407E-A947-70E740481C1C}">
                <a14:useLocalDpi xmlns:a14="http://schemas.microsoft.com/office/drawing/2010/main" val="0"/>
              </a:ext>
            </a:extLst>
          </a:blip>
          <a:srcRect l="-25685" r="-25685"/>
          <a:stretch>
            <a:fillRect/>
          </a:stretch>
        </p:blipFill>
        <p:spPr/>
      </p:pic>
    </p:spTree>
    <p:extLst>
      <p:ext uri="{BB962C8B-B14F-4D97-AF65-F5344CB8AC3E}">
        <p14:creationId xmlns:p14="http://schemas.microsoft.com/office/powerpoint/2010/main" val="324744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225" y="609600"/>
            <a:ext cx="3008313" cy="5465763"/>
          </a:xfrm>
        </p:spPr>
        <p:txBody>
          <a:bodyPr>
            <a:normAutofit/>
          </a:bodyPr>
          <a:lstStyle/>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Background Knowledge</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Research Motivation</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Experimental Setup</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First Results</a:t>
            </a:r>
          </a:p>
          <a:p>
            <a:pPr marL="342900" indent="-342900">
              <a:buClr>
                <a:schemeClr val="tx1">
                  <a:lumMod val="50000"/>
                  <a:lumOff val="50000"/>
                </a:schemeClr>
              </a:buClr>
              <a:buFont typeface="Wingdings" charset="2"/>
              <a:buChar char="ü"/>
            </a:pPr>
            <a:r>
              <a:rPr lang="en-US" sz="1800" dirty="0">
                <a:solidFill>
                  <a:schemeClr val="tx1">
                    <a:lumMod val="50000"/>
                    <a:lumOff val="50000"/>
                  </a:schemeClr>
                </a:solidFill>
              </a:rPr>
              <a:t>Downward </a:t>
            </a:r>
            <a:r>
              <a:rPr lang="en-US" sz="1800" dirty="0" smtClean="0">
                <a:solidFill>
                  <a:schemeClr val="tx1">
                    <a:lumMod val="50000"/>
                    <a:lumOff val="50000"/>
                  </a:schemeClr>
                </a:solidFill>
              </a:rPr>
              <a:t>Spiral</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Intervention</a:t>
            </a:r>
          </a:p>
          <a:p>
            <a:pPr marL="285750" indent="-285750">
              <a:buClr>
                <a:schemeClr val="tx1">
                  <a:lumMod val="50000"/>
                  <a:lumOff val="50000"/>
                </a:schemeClr>
              </a:buClr>
              <a:buFont typeface="Courier New"/>
              <a:buChar char="o"/>
            </a:pPr>
            <a:r>
              <a:rPr lang="en-US" sz="1800" dirty="0" smtClean="0"/>
              <a:t>Before, After</a:t>
            </a:r>
            <a:endParaRPr lang="en-US" sz="1800" dirty="0"/>
          </a:p>
          <a:p>
            <a:pPr marL="285750" indent="-285750">
              <a:buClr>
                <a:schemeClr val="tx1">
                  <a:lumMod val="50000"/>
                  <a:lumOff val="50000"/>
                </a:schemeClr>
              </a:buClr>
              <a:buFont typeface="Courier New"/>
              <a:buChar char="o"/>
            </a:pPr>
            <a:endParaRPr lang="en-US" sz="1800" dirty="0" smtClean="0">
              <a:solidFill>
                <a:schemeClr val="tx1">
                  <a:lumMod val="50000"/>
                  <a:lumOff val="50000"/>
                </a:schemeClr>
              </a:solidFill>
            </a:endParaRPr>
          </a:p>
          <a:p>
            <a:pPr marL="285750" indent="-285750">
              <a:buFont typeface="Courier New"/>
              <a:buChar char="o"/>
            </a:pPr>
            <a:endParaRPr lang="en-US" sz="1800" dirty="0" smtClean="0">
              <a:solidFill>
                <a:schemeClr val="tx1">
                  <a:lumMod val="50000"/>
                  <a:lumOff val="50000"/>
                </a:schemeClr>
              </a:solidFill>
            </a:endParaRPr>
          </a:p>
        </p:txBody>
      </p:sp>
      <p:pic>
        <p:nvPicPr>
          <p:cNvPr id="2" name="Picture 1" descr="Screen Shot 2015-02-20 at 2.28.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819" y="420393"/>
            <a:ext cx="4066391" cy="2982563"/>
          </a:xfrm>
          <a:prstGeom prst="rect">
            <a:avLst/>
          </a:prstGeom>
        </p:spPr>
      </p:pic>
      <p:pic>
        <p:nvPicPr>
          <p:cNvPr id="3" name="Picture 2" descr="Screen Shot 2015-02-20 at 2.28.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819" y="3442640"/>
            <a:ext cx="4232805" cy="2914963"/>
          </a:xfrm>
          <a:prstGeom prst="rect">
            <a:avLst/>
          </a:prstGeom>
        </p:spPr>
      </p:pic>
    </p:spTree>
    <p:extLst>
      <p:ext uri="{BB962C8B-B14F-4D97-AF65-F5344CB8AC3E}">
        <p14:creationId xmlns:p14="http://schemas.microsoft.com/office/powerpoint/2010/main" val="248392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To Conclude</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On the one hand, there are changes to how the client estimates bandwidth which can improve its interplay with TCPs congestion control</a:t>
            </a:r>
          </a:p>
          <a:p>
            <a:r>
              <a:rPr lang="en-US" dirty="0" smtClean="0"/>
              <a:t>A more radical solution:</a:t>
            </a:r>
          </a:p>
          <a:p>
            <a:pPr lvl="1"/>
            <a:r>
              <a:rPr lang="en-US" dirty="0" smtClean="0"/>
              <a:t>Don’t attempt to estimate bandwidth at all</a:t>
            </a:r>
          </a:p>
          <a:p>
            <a:pPr lvl="1"/>
            <a:r>
              <a:rPr lang="en-US" dirty="0" smtClean="0"/>
              <a:t>Competing goals: highest bitrate, and no </a:t>
            </a:r>
            <a:r>
              <a:rPr lang="en-US" dirty="0" err="1" smtClean="0"/>
              <a:t>underruns</a:t>
            </a:r>
            <a:endParaRPr lang="en-US" dirty="0" smtClean="0"/>
          </a:p>
          <a:p>
            <a:pPr lvl="1"/>
            <a:r>
              <a:rPr lang="en-US" dirty="0" smtClean="0"/>
              <a:t>Goal is NOT “keep the buffer full”</a:t>
            </a:r>
          </a:p>
          <a:p>
            <a:pPr lvl="1"/>
            <a:r>
              <a:rPr lang="en-US" dirty="0" smtClean="0"/>
              <a:t>Goal is “don’t let the buffer get empty”</a:t>
            </a:r>
          </a:p>
          <a:p>
            <a:pPr lvl="1"/>
            <a:r>
              <a:rPr lang="en-US" dirty="0" smtClean="0"/>
              <a:t>Increase the playback bitrate when the buffer is high</a:t>
            </a:r>
          </a:p>
          <a:p>
            <a:pPr lvl="1"/>
            <a:r>
              <a:rPr lang="en-US" dirty="0" smtClean="0"/>
              <a:t>Decrease the playback bitrate when the buffer is low</a:t>
            </a:r>
          </a:p>
          <a:p>
            <a:r>
              <a:rPr lang="en-US" dirty="0" smtClean="0"/>
              <a:t>Perfect layer of separation:</a:t>
            </a:r>
          </a:p>
          <a:p>
            <a:pPr lvl="1"/>
            <a:r>
              <a:rPr lang="en-US" dirty="0" smtClean="0"/>
              <a:t>TCP responsible for delivering fair share bandwidth</a:t>
            </a:r>
          </a:p>
          <a:p>
            <a:pPr lvl="1"/>
            <a:r>
              <a:rPr lang="en-US" dirty="0" smtClean="0"/>
              <a:t>Video player responsible for showing the highest rate it can</a:t>
            </a:r>
            <a:endParaRPr lang="en-US" dirty="0"/>
          </a:p>
        </p:txBody>
      </p:sp>
    </p:spTree>
    <p:extLst>
      <p:ext uri="{BB962C8B-B14F-4D97-AF65-F5344CB8AC3E}">
        <p14:creationId xmlns:p14="http://schemas.microsoft.com/office/powerpoint/2010/main" val="85471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225" y="609600"/>
            <a:ext cx="3008313" cy="5465763"/>
          </a:xfrm>
        </p:spPr>
        <p:txBody>
          <a:bodyPr>
            <a:normAutofit/>
          </a:bodyPr>
          <a:lstStyle/>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Background Knowledge</a:t>
            </a:r>
          </a:p>
          <a:p>
            <a:pPr marL="285750" indent="-285750">
              <a:buClr>
                <a:schemeClr val="tx1">
                  <a:lumMod val="50000"/>
                  <a:lumOff val="50000"/>
                </a:schemeClr>
              </a:buClr>
              <a:buFont typeface="Courier New"/>
              <a:buChar char="o"/>
            </a:pPr>
            <a:r>
              <a:rPr lang="en-US" sz="1800" dirty="0" smtClean="0"/>
              <a:t>Research Motivation</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Experimental Setup</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First Results</a:t>
            </a:r>
          </a:p>
          <a:p>
            <a:pPr marL="285750" indent="-285750">
              <a:buClr>
                <a:schemeClr val="tx1">
                  <a:lumMod val="50000"/>
                  <a:lumOff val="50000"/>
                </a:schemeClr>
              </a:buClr>
              <a:buFont typeface="Courier New"/>
              <a:buChar char="o"/>
            </a:pPr>
            <a:r>
              <a:rPr lang="en-US" sz="1800" dirty="0">
                <a:solidFill>
                  <a:schemeClr val="tx1">
                    <a:lumMod val="50000"/>
                    <a:lumOff val="50000"/>
                  </a:schemeClr>
                </a:solidFill>
              </a:rPr>
              <a:t>Downward </a:t>
            </a:r>
            <a:r>
              <a:rPr lang="en-US" sz="1800" dirty="0" smtClean="0">
                <a:solidFill>
                  <a:schemeClr val="tx1">
                    <a:lumMod val="50000"/>
                    <a:lumOff val="50000"/>
                  </a:schemeClr>
                </a:solidFill>
              </a:rPr>
              <a:t>Spiral</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Intervention</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Before, After</a:t>
            </a:r>
            <a:endParaRPr lang="en-US" sz="1800" dirty="0">
              <a:solidFill>
                <a:schemeClr val="tx1">
                  <a:lumMod val="50000"/>
                  <a:lumOff val="50000"/>
                </a:schemeClr>
              </a:solidFill>
            </a:endParaRPr>
          </a:p>
          <a:p>
            <a:pPr marL="285750" indent="-285750">
              <a:buClr>
                <a:schemeClr val="tx1">
                  <a:lumMod val="50000"/>
                  <a:lumOff val="50000"/>
                </a:schemeClr>
              </a:buClr>
              <a:buFont typeface="Courier New"/>
              <a:buChar char="o"/>
            </a:pPr>
            <a:endParaRPr lang="en-US" sz="1800" dirty="0" smtClean="0">
              <a:solidFill>
                <a:schemeClr val="tx1">
                  <a:lumMod val="50000"/>
                  <a:lumOff val="50000"/>
                </a:schemeClr>
              </a:solidFill>
            </a:endParaRPr>
          </a:p>
          <a:p>
            <a:pPr marL="285750" indent="-285750">
              <a:buFont typeface="Courier New"/>
              <a:buChar char="o"/>
            </a:pPr>
            <a:endParaRPr lang="en-US" sz="1800" dirty="0" smtClean="0"/>
          </a:p>
        </p:txBody>
      </p:sp>
      <p:sp>
        <p:nvSpPr>
          <p:cNvPr id="7" name="TextBox 6"/>
          <p:cNvSpPr txBox="1"/>
          <p:nvPr/>
        </p:nvSpPr>
        <p:spPr>
          <a:xfrm>
            <a:off x="4328319" y="609600"/>
            <a:ext cx="4114800" cy="369332"/>
          </a:xfrm>
          <a:prstGeom prst="rect">
            <a:avLst/>
          </a:prstGeom>
          <a:noFill/>
        </p:spPr>
        <p:txBody>
          <a:bodyPr wrap="square" rtlCol="0">
            <a:spAutoFit/>
          </a:bodyPr>
          <a:lstStyle/>
          <a:p>
            <a:r>
              <a:rPr lang="en-US" dirty="0" smtClean="0"/>
              <a:t>How well do they pick what to request?</a:t>
            </a:r>
            <a:endParaRPr lang="en-US" dirty="0"/>
          </a:p>
        </p:txBody>
      </p:sp>
      <p:pic>
        <p:nvPicPr>
          <p:cNvPr id="9" name="Picture 8" descr="hul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099" y="1395315"/>
            <a:ext cx="2724150" cy="1009650"/>
          </a:xfrm>
          <a:prstGeom prst="rect">
            <a:avLst/>
          </a:prstGeom>
        </p:spPr>
      </p:pic>
      <p:pic>
        <p:nvPicPr>
          <p:cNvPr id="10" name="Picture 9" descr="netfli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127" y="2721939"/>
            <a:ext cx="3413843" cy="1706922"/>
          </a:xfrm>
          <a:prstGeom prst="rect">
            <a:avLst/>
          </a:prstGeom>
        </p:spPr>
      </p:pic>
      <p:pic>
        <p:nvPicPr>
          <p:cNvPr id="11" name="Picture 10" descr="vudu.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283" y="4214132"/>
            <a:ext cx="2842966" cy="1393970"/>
          </a:xfrm>
          <a:prstGeom prst="rect">
            <a:avLst/>
          </a:prstGeom>
        </p:spPr>
      </p:pic>
    </p:spTree>
    <p:extLst>
      <p:ext uri="{BB962C8B-B14F-4D97-AF65-F5344CB8AC3E}">
        <p14:creationId xmlns:p14="http://schemas.microsoft.com/office/powerpoint/2010/main" val="144931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bad</a:t>
            </a:r>
            <a:endParaRPr lang="en-US" dirty="0"/>
          </a:p>
        </p:txBody>
      </p:sp>
      <p:sp>
        <p:nvSpPr>
          <p:cNvPr id="3" name="Content Placeholder 2"/>
          <p:cNvSpPr>
            <a:spLocks noGrp="1"/>
          </p:cNvSpPr>
          <p:nvPr>
            <p:ph sz="half" idx="1"/>
          </p:nvPr>
        </p:nvSpPr>
        <p:spPr>
          <a:xfrm>
            <a:off x="496579" y="2310713"/>
            <a:ext cx="2971344" cy="3927475"/>
          </a:xfrm>
        </p:spPr>
        <p:txBody>
          <a:bodyPr anchor="t">
            <a:normAutofit/>
          </a:bodyPr>
          <a:lstStyle/>
          <a:p>
            <a:pPr marL="0" indent="0">
              <a:buNone/>
            </a:pPr>
            <a:r>
              <a:rPr lang="en-US" sz="1600" dirty="0" smtClean="0"/>
              <a:t>Maximum:	5 Mb/s</a:t>
            </a:r>
          </a:p>
          <a:p>
            <a:pPr marL="0" indent="0">
              <a:buNone/>
            </a:pPr>
            <a:r>
              <a:rPr lang="en-US" sz="1600" dirty="0" smtClean="0"/>
              <a:t>Fair Share:	2.5 Mb/s</a:t>
            </a:r>
          </a:p>
          <a:p>
            <a:pPr marL="0" indent="0">
              <a:buNone/>
            </a:pPr>
            <a:r>
              <a:rPr lang="en-US" sz="1600" dirty="0" smtClean="0"/>
              <a:t>Optimal:		1.75 Mb/s</a:t>
            </a:r>
          </a:p>
          <a:p>
            <a:pPr marL="0" indent="0">
              <a:buNone/>
            </a:pPr>
            <a:r>
              <a:rPr lang="en-US" sz="1600" dirty="0" smtClean="0"/>
              <a:t>Used:		235 kb/s</a:t>
            </a:r>
          </a:p>
          <a:p>
            <a:pPr marL="0" indent="0">
              <a:buNone/>
            </a:pPr>
            <a:endParaRPr lang="en-US" sz="1600" dirty="0"/>
          </a:p>
          <a:p>
            <a:pPr marL="0" indent="0">
              <a:buNone/>
            </a:pPr>
            <a:r>
              <a:rPr lang="en-US" sz="1600" dirty="0" smtClean="0"/>
              <a:t>What makes this so difficult?</a:t>
            </a:r>
            <a:endParaRPr lang="en-US" sz="1600" dirty="0"/>
          </a:p>
        </p:txBody>
      </p:sp>
      <p:pic>
        <p:nvPicPr>
          <p:cNvPr id="5" name="Content Placeholder 4" descr="typical_spiral.png"/>
          <p:cNvPicPr>
            <a:picLocks noGrp="1" noChangeAspect="1"/>
          </p:cNvPicPr>
          <p:nvPr>
            <p:ph sz="half" idx="2"/>
          </p:nvPr>
        </p:nvPicPr>
        <p:blipFill>
          <a:blip r:embed="rId3">
            <a:extLst>
              <a:ext uri="{28A0092B-C50C-407E-A947-70E740481C1C}">
                <a14:useLocalDpi xmlns:a14="http://schemas.microsoft.com/office/drawing/2010/main" val="0"/>
              </a:ext>
            </a:extLst>
          </a:blip>
          <a:srcRect t="-6906" b="-6906"/>
          <a:stretch>
            <a:fillRect/>
          </a:stretch>
        </p:blipFill>
        <p:spPr>
          <a:xfrm>
            <a:off x="3908245" y="2147888"/>
            <a:ext cx="4679950" cy="3927475"/>
          </a:xfrm>
        </p:spPr>
      </p:pic>
    </p:spTree>
    <p:extLst>
      <p:ext uri="{BB962C8B-B14F-4D97-AF65-F5344CB8AC3E}">
        <p14:creationId xmlns:p14="http://schemas.microsoft.com/office/powerpoint/2010/main" val="15314361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225" y="609600"/>
            <a:ext cx="3008313" cy="5465763"/>
          </a:xfrm>
        </p:spPr>
        <p:txBody>
          <a:bodyPr>
            <a:normAutofit/>
          </a:bodyPr>
          <a:lstStyle/>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Background Knowledge</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Research Motivation</a:t>
            </a:r>
          </a:p>
          <a:p>
            <a:pPr marL="285750" indent="-285750">
              <a:buClr>
                <a:schemeClr val="tx1">
                  <a:lumMod val="50000"/>
                  <a:lumOff val="50000"/>
                </a:schemeClr>
              </a:buClr>
              <a:buFont typeface="Courier New"/>
              <a:buChar char="o"/>
            </a:pPr>
            <a:r>
              <a:rPr lang="en-US" sz="1800" dirty="0" smtClean="0"/>
              <a:t>Experimental Setup</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First Results</a:t>
            </a:r>
          </a:p>
          <a:p>
            <a:pPr marL="285750" indent="-285750">
              <a:buClr>
                <a:schemeClr val="tx1">
                  <a:lumMod val="50000"/>
                  <a:lumOff val="50000"/>
                </a:schemeClr>
              </a:buClr>
              <a:buFont typeface="Courier New"/>
              <a:buChar char="o"/>
            </a:pPr>
            <a:r>
              <a:rPr lang="en-US" sz="1800" dirty="0">
                <a:solidFill>
                  <a:schemeClr val="tx1">
                    <a:lumMod val="50000"/>
                    <a:lumOff val="50000"/>
                  </a:schemeClr>
                </a:solidFill>
              </a:rPr>
              <a:t>Downward </a:t>
            </a:r>
            <a:r>
              <a:rPr lang="en-US" sz="1800" dirty="0" smtClean="0">
                <a:solidFill>
                  <a:schemeClr val="tx1">
                    <a:lumMod val="50000"/>
                    <a:lumOff val="50000"/>
                  </a:schemeClr>
                </a:solidFill>
              </a:rPr>
              <a:t>Spiral</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Intervention</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Before, After</a:t>
            </a:r>
            <a:endParaRPr lang="en-US" sz="1800" dirty="0">
              <a:solidFill>
                <a:schemeClr val="tx1">
                  <a:lumMod val="50000"/>
                  <a:lumOff val="50000"/>
                </a:schemeClr>
              </a:solidFill>
            </a:endParaRPr>
          </a:p>
          <a:p>
            <a:pPr marL="285750" indent="-285750">
              <a:buClr>
                <a:schemeClr val="tx1">
                  <a:lumMod val="50000"/>
                  <a:lumOff val="50000"/>
                </a:schemeClr>
              </a:buClr>
              <a:buFont typeface="Courier New"/>
              <a:buChar char="o"/>
            </a:pPr>
            <a:endParaRPr lang="en-US" sz="1800" dirty="0" smtClean="0">
              <a:solidFill>
                <a:schemeClr val="tx1">
                  <a:lumMod val="50000"/>
                  <a:lumOff val="50000"/>
                </a:schemeClr>
              </a:solidFill>
            </a:endParaRPr>
          </a:p>
          <a:p>
            <a:pPr marL="285750" indent="-285750">
              <a:buFont typeface="Courier New"/>
              <a:buChar char="o"/>
            </a:pPr>
            <a:endParaRPr lang="en-US" sz="1800" dirty="0" smtClean="0">
              <a:solidFill>
                <a:schemeClr val="tx1">
                  <a:lumMod val="50000"/>
                  <a:lumOff val="50000"/>
                </a:schemeClr>
              </a:solidFill>
            </a:endParaRPr>
          </a:p>
        </p:txBody>
      </p:sp>
      <p:sp>
        <p:nvSpPr>
          <p:cNvPr id="8" name="TextBox 7"/>
          <p:cNvSpPr txBox="1"/>
          <p:nvPr/>
        </p:nvSpPr>
        <p:spPr>
          <a:xfrm>
            <a:off x="4328319" y="609600"/>
            <a:ext cx="4114800" cy="2862323"/>
          </a:xfrm>
          <a:prstGeom prst="rect">
            <a:avLst/>
          </a:prstGeom>
          <a:noFill/>
        </p:spPr>
        <p:txBody>
          <a:bodyPr wrap="square" rtlCol="0" anchor="t">
            <a:spAutoFit/>
          </a:bodyPr>
          <a:lstStyle/>
          <a:p>
            <a:r>
              <a:rPr lang="en-US" dirty="0" smtClean="0"/>
              <a:t>Services are similar - not identical</a:t>
            </a:r>
          </a:p>
          <a:p>
            <a:endParaRPr lang="en-US" dirty="0" smtClean="0"/>
          </a:p>
          <a:p>
            <a:endParaRPr lang="en-US" dirty="0"/>
          </a:p>
          <a:p>
            <a:r>
              <a:rPr lang="en-US" dirty="0" smtClean="0"/>
              <a:t>Ways to stream HTTP video:</a:t>
            </a:r>
          </a:p>
          <a:p>
            <a:pPr lvl="1"/>
            <a:endParaRPr lang="en-US" dirty="0"/>
          </a:p>
          <a:p>
            <a:pPr marL="742950" lvl="1" indent="-285750">
              <a:buFont typeface="Arial"/>
              <a:buChar char="•"/>
            </a:pPr>
            <a:r>
              <a:rPr lang="en-US" dirty="0" smtClean="0"/>
              <a:t>Web browser vs. PS3</a:t>
            </a:r>
          </a:p>
          <a:p>
            <a:pPr marL="742950" lvl="1" indent="-285750">
              <a:buFont typeface="Arial"/>
              <a:buChar char="•"/>
            </a:pPr>
            <a:endParaRPr lang="en-US" dirty="0"/>
          </a:p>
          <a:p>
            <a:pPr marL="742950" lvl="1" indent="-285750">
              <a:buFont typeface="Arial"/>
              <a:buChar char="•"/>
            </a:pPr>
            <a:r>
              <a:rPr lang="en-US" dirty="0" smtClean="0"/>
              <a:t>Single connection vs. many</a:t>
            </a:r>
          </a:p>
          <a:p>
            <a:pPr marL="742950" lvl="1" indent="-285750">
              <a:buFont typeface="Arial"/>
              <a:buChar char="•"/>
            </a:pPr>
            <a:endParaRPr lang="en-US" dirty="0"/>
          </a:p>
          <a:p>
            <a:pPr marL="742950" lvl="1" indent="-285750">
              <a:buFont typeface="Arial"/>
              <a:buChar char="•"/>
            </a:pPr>
            <a:r>
              <a:rPr lang="en-US" dirty="0" smtClean="0"/>
              <a:t>Entire file vs. chunks</a:t>
            </a:r>
          </a:p>
        </p:txBody>
      </p:sp>
    </p:spTree>
    <p:extLst>
      <p:ext uri="{BB962C8B-B14F-4D97-AF65-F5344CB8AC3E}">
        <p14:creationId xmlns:p14="http://schemas.microsoft.com/office/powerpoint/2010/main" val="184611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Implementation Details</a:t>
            </a:r>
            <a:endParaRPr lang="en-US" sz="3600" dirty="0"/>
          </a:p>
        </p:txBody>
      </p:sp>
      <p:pic>
        <p:nvPicPr>
          <p:cNvPr id="4" name="Content Placeholder 3" descr="download_strategy.png"/>
          <p:cNvPicPr>
            <a:picLocks noGrp="1" noChangeAspect="1"/>
          </p:cNvPicPr>
          <p:nvPr>
            <p:ph idx="1"/>
          </p:nvPr>
        </p:nvPicPr>
        <p:blipFill>
          <a:blip r:embed="rId3">
            <a:extLst>
              <a:ext uri="{28A0092B-C50C-407E-A947-70E740481C1C}">
                <a14:useLocalDpi xmlns:a14="http://schemas.microsoft.com/office/drawing/2010/main" val="0"/>
              </a:ext>
            </a:extLst>
          </a:blip>
          <a:srcRect t="-190083" b="-190083"/>
          <a:stretch>
            <a:fillRect/>
          </a:stretch>
        </p:blipFill>
        <p:spPr>
          <a:xfrm>
            <a:off x="900113" y="977541"/>
            <a:ext cx="7345363" cy="3931920"/>
          </a:xfrm>
        </p:spPr>
      </p:pic>
      <p:pic>
        <p:nvPicPr>
          <p:cNvPr id="5" name="Picture 4" descr="request_forma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51" y="4387749"/>
            <a:ext cx="8407400" cy="977900"/>
          </a:xfrm>
          <a:prstGeom prst="rect">
            <a:avLst/>
          </a:prstGeom>
        </p:spPr>
      </p:pic>
    </p:spTree>
    <p:extLst>
      <p:ext uri="{BB962C8B-B14F-4D97-AF65-F5344CB8AC3E}">
        <p14:creationId xmlns:p14="http://schemas.microsoft.com/office/powerpoint/2010/main" val="327108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Network Parameter Controls</a:t>
            </a:r>
            <a:endParaRPr lang="en-US" sz="3600" dirty="0"/>
          </a:p>
        </p:txBody>
      </p:sp>
      <p:pic>
        <p:nvPicPr>
          <p:cNvPr id="6" name="Content Placeholder 5" descr="controls.png"/>
          <p:cNvPicPr>
            <a:picLocks noGrp="1" noChangeAspect="1"/>
          </p:cNvPicPr>
          <p:nvPr>
            <p:ph idx="1"/>
          </p:nvPr>
        </p:nvPicPr>
        <p:blipFill>
          <a:blip r:embed="rId3">
            <a:extLst>
              <a:ext uri="{28A0092B-C50C-407E-A947-70E740481C1C}">
                <a14:useLocalDpi xmlns:a14="http://schemas.microsoft.com/office/drawing/2010/main" val="0"/>
              </a:ext>
            </a:extLst>
          </a:blip>
          <a:srcRect t="-36886" b="-36886"/>
          <a:stretch>
            <a:fillRect/>
          </a:stretch>
        </p:blipFill>
        <p:spPr>
          <a:xfrm>
            <a:off x="900112" y="1584008"/>
            <a:ext cx="7345363" cy="3931920"/>
          </a:xfrm>
        </p:spPr>
      </p:pic>
      <p:sp>
        <p:nvSpPr>
          <p:cNvPr id="10" name="TextBox 9"/>
          <p:cNvSpPr txBox="1"/>
          <p:nvPr/>
        </p:nvSpPr>
        <p:spPr>
          <a:xfrm>
            <a:off x="900113" y="4930602"/>
            <a:ext cx="7533252" cy="923330"/>
          </a:xfrm>
          <a:prstGeom prst="rect">
            <a:avLst/>
          </a:prstGeom>
          <a:noFill/>
        </p:spPr>
        <p:txBody>
          <a:bodyPr wrap="square" rtlCol="0">
            <a:spAutoFit/>
          </a:bodyPr>
          <a:lstStyle/>
          <a:p>
            <a:r>
              <a:rPr lang="en-US" dirty="0" err="1" smtClean="0"/>
              <a:t>NetFPGA</a:t>
            </a:r>
            <a:r>
              <a:rPr lang="en-US" dirty="0" smtClean="0"/>
              <a:t> rate limiter: 5 MB/s</a:t>
            </a:r>
          </a:p>
          <a:p>
            <a:endParaRPr lang="en-US" dirty="0"/>
          </a:p>
          <a:p>
            <a:r>
              <a:rPr lang="en-US" dirty="0" smtClean="0"/>
              <a:t>Competing flow: same file, same CDN, simple TCP file download</a:t>
            </a:r>
            <a:endParaRPr lang="en-US" dirty="0"/>
          </a:p>
        </p:txBody>
      </p:sp>
    </p:spTree>
    <p:extLst>
      <p:ext uri="{BB962C8B-B14F-4D97-AF65-F5344CB8AC3E}">
        <p14:creationId xmlns:p14="http://schemas.microsoft.com/office/powerpoint/2010/main" val="22323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225" y="609600"/>
            <a:ext cx="3008313" cy="5465763"/>
          </a:xfrm>
        </p:spPr>
        <p:txBody>
          <a:bodyPr>
            <a:normAutofit/>
          </a:bodyPr>
          <a:lstStyle/>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Background Knowledge</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Research Motivation</a:t>
            </a:r>
          </a:p>
          <a:p>
            <a:pPr marL="285750" indent="-285750">
              <a:buClr>
                <a:schemeClr val="tx1">
                  <a:lumMod val="50000"/>
                  <a:lumOff val="50000"/>
                </a:schemeClr>
              </a:buClr>
              <a:buFont typeface="Wingdings" charset="2"/>
              <a:buChar char="ü"/>
            </a:pPr>
            <a:r>
              <a:rPr lang="en-US" sz="1800" dirty="0" smtClean="0">
                <a:solidFill>
                  <a:schemeClr val="tx1">
                    <a:lumMod val="50000"/>
                    <a:lumOff val="50000"/>
                  </a:schemeClr>
                </a:solidFill>
              </a:rPr>
              <a:t>Experimental Setup</a:t>
            </a:r>
          </a:p>
          <a:p>
            <a:pPr marL="285750" indent="-285750">
              <a:buClr>
                <a:schemeClr val="tx1">
                  <a:lumMod val="50000"/>
                  <a:lumOff val="50000"/>
                </a:schemeClr>
              </a:buClr>
              <a:buFont typeface="Courier New"/>
              <a:buChar char="o"/>
            </a:pPr>
            <a:r>
              <a:rPr lang="en-US" sz="1800" dirty="0" smtClean="0"/>
              <a:t>First Results</a:t>
            </a:r>
          </a:p>
          <a:p>
            <a:pPr marL="285750" indent="-285750">
              <a:buClr>
                <a:schemeClr val="tx1">
                  <a:lumMod val="50000"/>
                  <a:lumOff val="50000"/>
                </a:schemeClr>
              </a:buClr>
              <a:buFont typeface="Courier New"/>
              <a:buChar char="o"/>
            </a:pPr>
            <a:r>
              <a:rPr lang="en-US" sz="1800" dirty="0">
                <a:solidFill>
                  <a:schemeClr val="tx1">
                    <a:lumMod val="50000"/>
                    <a:lumOff val="50000"/>
                  </a:schemeClr>
                </a:solidFill>
              </a:rPr>
              <a:t>Downward </a:t>
            </a:r>
            <a:r>
              <a:rPr lang="en-US" sz="1800" dirty="0" smtClean="0">
                <a:solidFill>
                  <a:schemeClr val="tx1">
                    <a:lumMod val="50000"/>
                    <a:lumOff val="50000"/>
                  </a:schemeClr>
                </a:solidFill>
              </a:rPr>
              <a:t>Spiral</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Intervention</a:t>
            </a:r>
          </a:p>
          <a:p>
            <a:pPr marL="285750" indent="-285750">
              <a:buClr>
                <a:schemeClr val="tx1">
                  <a:lumMod val="50000"/>
                  <a:lumOff val="50000"/>
                </a:schemeClr>
              </a:buClr>
              <a:buFont typeface="Courier New"/>
              <a:buChar char="o"/>
            </a:pPr>
            <a:r>
              <a:rPr lang="en-US" sz="1800" dirty="0" smtClean="0">
                <a:solidFill>
                  <a:schemeClr val="tx1">
                    <a:lumMod val="50000"/>
                    <a:lumOff val="50000"/>
                  </a:schemeClr>
                </a:solidFill>
              </a:rPr>
              <a:t>Before, After</a:t>
            </a:r>
            <a:endParaRPr lang="en-US" sz="1800" dirty="0">
              <a:solidFill>
                <a:schemeClr val="tx1">
                  <a:lumMod val="50000"/>
                  <a:lumOff val="50000"/>
                </a:schemeClr>
              </a:solidFill>
            </a:endParaRPr>
          </a:p>
          <a:p>
            <a:pPr marL="285750" indent="-285750">
              <a:buClr>
                <a:schemeClr val="tx1">
                  <a:lumMod val="50000"/>
                  <a:lumOff val="50000"/>
                </a:schemeClr>
              </a:buClr>
              <a:buFont typeface="Courier New"/>
              <a:buChar char="o"/>
            </a:pPr>
            <a:endParaRPr lang="en-US" sz="1800" dirty="0" smtClean="0"/>
          </a:p>
          <a:p>
            <a:pPr marL="285750" indent="-285750">
              <a:buFont typeface="Courier New"/>
              <a:buChar char="o"/>
            </a:pPr>
            <a:endParaRPr lang="en-US" sz="1800" dirty="0" smtClean="0">
              <a:solidFill>
                <a:schemeClr val="tx1">
                  <a:lumMod val="50000"/>
                  <a:lumOff val="50000"/>
                </a:schemeClr>
              </a:solidFill>
            </a:endParaRPr>
          </a:p>
        </p:txBody>
      </p:sp>
      <p:sp>
        <p:nvSpPr>
          <p:cNvPr id="8" name="TextBox 7"/>
          <p:cNvSpPr txBox="1"/>
          <p:nvPr/>
        </p:nvSpPr>
        <p:spPr>
          <a:xfrm>
            <a:off x="4328319" y="609600"/>
            <a:ext cx="4114800" cy="1477328"/>
          </a:xfrm>
          <a:prstGeom prst="rect">
            <a:avLst/>
          </a:prstGeom>
          <a:noFill/>
        </p:spPr>
        <p:txBody>
          <a:bodyPr wrap="square" rtlCol="0" anchor="ctr">
            <a:spAutoFit/>
          </a:bodyPr>
          <a:lstStyle/>
          <a:p>
            <a:pPr marL="285750" indent="-285750">
              <a:buFont typeface="Arial"/>
              <a:buChar char="•"/>
            </a:pPr>
            <a:r>
              <a:rPr lang="en-US" dirty="0" smtClean="0"/>
              <a:t>No surprises - they’re terrible </a:t>
            </a:r>
            <a:r>
              <a:rPr lang="en-US" dirty="0" smtClean="0">
                <a:sym typeface="Wingdings"/>
              </a:rPr>
              <a:t></a:t>
            </a:r>
          </a:p>
          <a:p>
            <a:pPr marL="285750" indent="-285750">
              <a:buFont typeface="Arial"/>
              <a:buChar char="•"/>
            </a:pPr>
            <a:endParaRPr lang="en-US" dirty="0">
              <a:sym typeface="Wingdings"/>
            </a:endParaRPr>
          </a:p>
          <a:p>
            <a:pPr marL="285750" indent="-285750">
              <a:buFont typeface="Arial"/>
              <a:buChar char="•"/>
            </a:pPr>
            <a:r>
              <a:rPr lang="en-US" dirty="0" smtClean="0">
                <a:sym typeface="Wingdings"/>
              </a:rPr>
              <a:t>Repeated 76 times over four days</a:t>
            </a:r>
          </a:p>
          <a:p>
            <a:pPr marL="285750" indent="-285750">
              <a:buFont typeface="Arial"/>
              <a:buChar char="•"/>
            </a:pPr>
            <a:endParaRPr lang="en-US" dirty="0">
              <a:sym typeface="Wingdings"/>
            </a:endParaRPr>
          </a:p>
          <a:p>
            <a:pPr marL="285750" indent="-285750">
              <a:buFont typeface="Arial"/>
              <a:buChar char="•"/>
            </a:pPr>
            <a:r>
              <a:rPr lang="en-US" dirty="0" smtClean="0">
                <a:sym typeface="Wingdings"/>
              </a:rPr>
              <a:t>91% of cases failed predictably</a:t>
            </a:r>
            <a:endParaRPr lang="en-US" dirty="0" smtClean="0"/>
          </a:p>
        </p:txBody>
      </p:sp>
    </p:spTree>
    <p:extLst>
      <p:ext uri="{BB962C8B-B14F-4D97-AF65-F5344CB8AC3E}">
        <p14:creationId xmlns:p14="http://schemas.microsoft.com/office/powerpoint/2010/main" val="375204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l_resul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984" y="327398"/>
            <a:ext cx="6865751" cy="5977242"/>
          </a:xfrm>
          <a:prstGeom prst="rect">
            <a:avLst/>
          </a:prstGeom>
        </p:spPr>
      </p:pic>
    </p:spTree>
    <p:extLst>
      <p:ext uri="{BB962C8B-B14F-4D97-AF65-F5344CB8AC3E}">
        <p14:creationId xmlns:p14="http://schemas.microsoft.com/office/powerpoint/2010/main" val="1311681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1409</TotalTime>
  <Words>2881</Words>
  <Application>Microsoft Macintosh PowerPoint</Application>
  <PresentationFormat>On-screen Show (4:3)</PresentationFormat>
  <Paragraphs>344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Capital</vt:lpstr>
      <vt:lpstr>Confused, Timid, and Unstable: Picking a Video Streaming Rate is Hard</vt:lpstr>
      <vt:lpstr>PowerPoint Presentation</vt:lpstr>
      <vt:lpstr>PowerPoint Presentation</vt:lpstr>
      <vt:lpstr>It’s bad</vt:lpstr>
      <vt:lpstr>PowerPoint Presentation</vt:lpstr>
      <vt:lpstr>Implementation Details</vt:lpstr>
      <vt:lpstr>Network Parameter Controls</vt:lpstr>
      <vt:lpstr>PowerPoint Presentation</vt:lpstr>
      <vt:lpstr>PowerPoint Presentation</vt:lpstr>
      <vt:lpstr>Sanity Check?</vt:lpstr>
      <vt:lpstr>PowerPoint Presentation</vt:lpstr>
      <vt:lpstr>Client Network Behavior</vt:lpstr>
      <vt:lpstr>TCP Congestion Window</vt:lpstr>
      <vt:lpstr>Completely Squashed</vt:lpstr>
      <vt:lpstr>Rational Behavior</vt:lpstr>
      <vt:lpstr>A More Complete Picture</vt:lpstr>
      <vt:lpstr>Another Thing - Timing</vt:lpstr>
      <vt:lpstr>The “Spiral” Part</vt:lpstr>
      <vt:lpstr>PowerPoint Presentation</vt:lpstr>
      <vt:lpstr>Less Conservative</vt:lpstr>
      <vt:lpstr>Better Filtering</vt:lpstr>
      <vt:lpstr>Finally: Bigger Segments</vt:lpstr>
      <vt:lpstr>PowerPoint Presentation</vt:lpstr>
      <vt:lpstr>To Conclude</vt:lpstr>
    </vt:vector>
  </TitlesOfParts>
  <Company>Percipient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Confused, Timid, and Unstable: Picking a Video Streaming Rate is Hard</dc:title>
  <dc:creator>Austin Rose</dc:creator>
  <cp:lastModifiedBy>Austin Rose</cp:lastModifiedBy>
  <cp:revision>41</cp:revision>
  <dcterms:created xsi:type="dcterms:W3CDTF">2015-02-19T20:00:38Z</dcterms:created>
  <dcterms:modified xsi:type="dcterms:W3CDTF">2015-02-20T20:19:18Z</dcterms:modified>
</cp:coreProperties>
</file>