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3" r:id="rId4"/>
    <p:sldId id="265" r:id="rId5"/>
    <p:sldId id="274" r:id="rId6"/>
    <p:sldId id="266" r:id="rId7"/>
    <p:sldId id="272" r:id="rId8"/>
    <p:sldId id="279" r:id="rId9"/>
    <p:sldId id="280" r:id="rId10"/>
    <p:sldId id="270" r:id="rId11"/>
    <p:sldId id="275" r:id="rId12"/>
    <p:sldId id="267" r:id="rId13"/>
    <p:sldId id="283" r:id="rId14"/>
    <p:sldId id="259" r:id="rId15"/>
    <p:sldId id="260" r:id="rId16"/>
    <p:sldId id="261" r:id="rId17"/>
    <p:sldId id="281" r:id="rId18"/>
    <p:sldId id="276" r:id="rId19"/>
    <p:sldId id="268" r:id="rId20"/>
    <p:sldId id="258" r:id="rId21"/>
    <p:sldId id="264" r:id="rId22"/>
    <p:sldId id="282" r:id="rId23"/>
    <p:sldId id="277" r:id="rId24"/>
    <p:sldId id="269" r:id="rId25"/>
    <p:sldId id="284" r:id="rId26"/>
    <p:sldId id="262" r:id="rId27"/>
    <p:sldId id="263" r:id="rId28"/>
    <p:sldId id="278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BFE665-ECE5-458E-936B-1C91ACD50E8C}">
          <p14:sldIdLst>
            <p14:sldId id="256"/>
            <p14:sldId id="271"/>
            <p14:sldId id="273"/>
            <p14:sldId id="265"/>
            <p14:sldId id="274"/>
            <p14:sldId id="266"/>
            <p14:sldId id="272"/>
            <p14:sldId id="279"/>
            <p14:sldId id="280"/>
            <p14:sldId id="270"/>
            <p14:sldId id="275"/>
            <p14:sldId id="267"/>
            <p14:sldId id="283"/>
            <p14:sldId id="259"/>
            <p14:sldId id="260"/>
            <p14:sldId id="261"/>
            <p14:sldId id="281"/>
            <p14:sldId id="276"/>
            <p14:sldId id="268"/>
            <p14:sldId id="258"/>
            <p14:sldId id="264"/>
            <p14:sldId id="282"/>
            <p14:sldId id="277"/>
            <p14:sldId id="269"/>
            <p14:sldId id="284"/>
            <p14:sldId id="262"/>
            <p14:sldId id="263"/>
            <p14:sldId id="278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0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8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460CA8-6126-4404-8CF5-BA436010F15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15EDEF-95B4-48EE-8B3C-55976B45D5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Thin to Win? Network Performance Analysis of the </a:t>
            </a:r>
            <a:r>
              <a:rPr lang="en-US" sz="5400" b="1" dirty="0" err="1" smtClean="0"/>
              <a:t>OnLive</a:t>
            </a:r>
            <a:r>
              <a:rPr lang="en-US" sz="5400" b="1" dirty="0" smtClean="0"/>
              <a:t> Thin Client Game System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3183" y="4399005"/>
            <a:ext cx="799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Mark Claypool, David </a:t>
            </a:r>
            <a:r>
              <a:rPr lang="en-US" dirty="0" err="1" smtClean="0"/>
              <a:t>Finkel</a:t>
            </a:r>
            <a:r>
              <a:rPr lang="en-US" dirty="0" smtClean="0"/>
              <a:t>, Alexander Grant, and Michael Solano</a:t>
            </a:r>
          </a:p>
          <a:p>
            <a:r>
              <a:rPr lang="en-US" dirty="0" smtClean="0"/>
              <a:t>Submitted March 2013</a:t>
            </a:r>
          </a:p>
          <a:p>
            <a:endParaRPr lang="en-US" dirty="0"/>
          </a:p>
          <a:p>
            <a:r>
              <a:rPr lang="en-US" dirty="0" smtClean="0"/>
              <a:t>Presented by Anthony Botelho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6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Overall Turbulence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OnLive</a:t>
            </a:r>
            <a:r>
              <a:rPr lang="en-US" sz="3200" dirty="0" smtClean="0"/>
              <a:t> appears very asymmetric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Approx. 50:1 bitrates, 6:1 inter-packet times, 10:1 packet sizes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32" y="3327042"/>
            <a:ext cx="8221691" cy="2144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5199" y="5471471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Onlive</a:t>
            </a:r>
            <a:r>
              <a:rPr lang="en-US" dirty="0" smtClean="0"/>
              <a:t> </a:t>
            </a:r>
            <a:r>
              <a:rPr lang="en-US" dirty="0" err="1" smtClean="0"/>
              <a:t>Up:Down</a:t>
            </a:r>
            <a:r>
              <a:rPr lang="en-US" dirty="0" smtClean="0"/>
              <a:t> </a:t>
            </a:r>
            <a:r>
              <a:rPr lang="en-US" dirty="0" err="1" smtClean="0"/>
              <a:t>Turbulance</a:t>
            </a:r>
            <a:r>
              <a:rPr lang="en-US" dirty="0" smtClean="0"/>
              <a:t> (mean values)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0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smtClean="0"/>
              <a:t>Background/Motivation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err="1" smtClean="0"/>
              <a:t>OnLive</a:t>
            </a:r>
            <a:r>
              <a:rPr lang="en-US" sz="3600" strike="sngStrike" dirty="0" smtClean="0"/>
              <a:t> </a:t>
            </a:r>
            <a:r>
              <a:rPr lang="en-US" sz="3600" i="1" strike="sngStrike" dirty="0" smtClean="0"/>
              <a:t>turbulence</a:t>
            </a:r>
            <a:endParaRPr lang="en-US" sz="3600" strike="sngStrik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Comparison of game genres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err="1" smtClean="0"/>
              <a:t>OnLive</a:t>
            </a:r>
            <a:r>
              <a:rPr lang="en-US" sz="3600" dirty="0" smtClean="0"/>
              <a:t> vs similar applications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smtClean="0"/>
              <a:t>Reactions to network conditions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smtClean="0"/>
              <a:t>Summary/Conclusions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0478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Does the network turbulence for different game genres differ from each other?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The games observed show: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Similar trends, but different rates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Large variance in downstream and upstream traffic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917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Each game’s bitrate, packet size, and frequency of packets is compared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Both downstream and upstream are compared separately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Any differences in the graphs would suggest differences in the genres represented by each game</a:t>
            </a:r>
          </a:p>
        </p:txBody>
      </p:sp>
    </p:spTree>
    <p:extLst>
      <p:ext uri="{BB962C8B-B14F-4D97-AF65-F5344CB8AC3E}">
        <p14:creationId xmlns:p14="http://schemas.microsoft.com/office/powerpoint/2010/main" val="138395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OnLive</a:t>
            </a:r>
            <a:r>
              <a:rPr lang="en-US" b="1" dirty="0" smtClean="0"/>
              <a:t> Client Bitrates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51" y="1845734"/>
            <a:ext cx="5063568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81" y="1845734"/>
            <a:ext cx="5484752" cy="40185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11861" y="1845734"/>
            <a:ext cx="0" cy="4023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OnLive</a:t>
            </a:r>
            <a:r>
              <a:rPr lang="en-US" b="1" dirty="0" smtClean="0"/>
              <a:t> Client Packet Size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99" y="1812644"/>
            <a:ext cx="5402684" cy="4225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48" y="1787930"/>
            <a:ext cx="5471522" cy="42915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76621" y="1845734"/>
            <a:ext cx="0" cy="4023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OnLive</a:t>
            </a:r>
            <a:r>
              <a:rPr lang="en-US" b="1" dirty="0" smtClean="0"/>
              <a:t> Client Inter-Packet Times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8" y="1835954"/>
            <a:ext cx="5270002" cy="449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34" y="1762074"/>
            <a:ext cx="5408080" cy="44568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88298" y="1845734"/>
            <a:ext cx="0" cy="4023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6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There appear to be similar trends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Unreal Tournament III shows higher bitrates and more frequent packets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Illustrates certain genres (like a fast-paced FPS) produce a larger network 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Aspects such as camera angle, and the pace of the game may effect downstream 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53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smtClean="0"/>
              <a:t>Background/Motivation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err="1" smtClean="0"/>
              <a:t>OnLive</a:t>
            </a:r>
            <a:r>
              <a:rPr lang="en-US" sz="3600" strike="sngStrike" dirty="0" smtClean="0"/>
              <a:t> </a:t>
            </a:r>
            <a:r>
              <a:rPr lang="en-US" sz="3600" i="1" strike="sngStrike" dirty="0" smtClean="0"/>
              <a:t>turbulence</a:t>
            </a:r>
            <a:endParaRPr lang="en-US" sz="3600" strike="sngStrik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 smtClean="0"/>
              <a:t> </a:t>
            </a:r>
            <a:r>
              <a:rPr lang="en-US" sz="3600" strike="sngStrike" dirty="0" smtClean="0"/>
              <a:t>Comparison of game genres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OnLive</a:t>
            </a:r>
            <a:r>
              <a:rPr lang="en-US" sz="3600" b="1" dirty="0" smtClean="0">
                <a:solidFill>
                  <a:srgbClr val="FF0000"/>
                </a:solidFill>
              </a:rPr>
              <a:t> vs similar applications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smtClean="0"/>
              <a:t>Reactions to network conditions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smtClean="0"/>
              <a:t>Summary/Conclusions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31461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Does the network turbulence for </a:t>
            </a:r>
            <a:r>
              <a:rPr lang="en-US" sz="3200" dirty="0" err="1" smtClean="0"/>
              <a:t>OnLive</a:t>
            </a:r>
            <a:r>
              <a:rPr lang="en-US" sz="3200" dirty="0" smtClean="0"/>
              <a:t> games differ from traditional games?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When compared: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Upstream traffic appears similar to traditional games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Downstream traffic more resembles live video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628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 Clients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181186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All (or most) of the game computations occur on a server, and send back rendered frames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The client needs only send small amounts of data, and stream back the resulting images (like a video)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11" y="4786160"/>
            <a:ext cx="1981200" cy="140017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179111" y="3765976"/>
            <a:ext cx="2743200" cy="1455575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44212" y="4786160"/>
            <a:ext cx="2706499" cy="9241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62873" y="4473626"/>
            <a:ext cx="1483568" cy="1078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44777" y="4368990"/>
            <a:ext cx="526481" cy="445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17299" y="4453668"/>
            <a:ext cx="526481" cy="445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88963" y="4574966"/>
            <a:ext cx="526481" cy="445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insomnia.ac/reviews/pc/unrealtournament3/screensho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27" y="4676235"/>
            <a:ext cx="541335" cy="4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8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7674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Observe </a:t>
            </a:r>
            <a:r>
              <a:rPr lang="en-US" sz="3200" dirty="0" err="1" smtClean="0"/>
              <a:t>OnLive</a:t>
            </a:r>
            <a:r>
              <a:rPr lang="en-US" sz="3200" dirty="0" smtClean="0"/>
              <a:t> compared to similar applications as well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Traditional Games (UTIII on PC)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Virtual Environment (Second Life)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err="1" smtClean="0"/>
              <a:t>Youtube</a:t>
            </a:r>
            <a:r>
              <a:rPr lang="en-US" sz="3000" dirty="0" smtClean="0"/>
              <a:t> (pre-recorded video)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Skype (live video)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Only Unreal Tournament III is compared</a:t>
            </a:r>
            <a:endParaRPr lang="en-US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65" y="1845734"/>
            <a:ext cx="4821212" cy="398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8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 of </a:t>
            </a:r>
            <a:r>
              <a:rPr lang="en-US" b="1" dirty="0" err="1" smtClean="0"/>
              <a:t>Turbulance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53" y="2055345"/>
            <a:ext cx="7271852" cy="261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0223" y="4889379"/>
            <a:ext cx="355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Medians of downstream turbulence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 of </a:t>
            </a:r>
            <a:r>
              <a:rPr lang="en-US" b="1" dirty="0" err="1" smtClean="0"/>
              <a:t>Turbulance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151220" y="2127379"/>
            <a:ext cx="4757225" cy="2021401"/>
            <a:chOff x="2490553" y="2055345"/>
            <a:chExt cx="7271852" cy="3089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0553" y="2055345"/>
              <a:ext cx="7271852" cy="26194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04564" y="4674775"/>
              <a:ext cx="4285735" cy="470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Medians of downstream turbulence</a:t>
              </a:r>
              <a:endParaRPr lang="en-US" sz="1400" dirty="0"/>
            </a:p>
          </p:txBody>
        </p:sp>
      </p:grp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7674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OnLive</a:t>
            </a:r>
            <a:r>
              <a:rPr lang="en-US" sz="3200" dirty="0" smtClean="0"/>
              <a:t> behaves more like live video streaming than any other in terms of down stream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Even </a:t>
            </a:r>
            <a:r>
              <a:rPr lang="en-US" sz="3200" dirty="0" err="1" smtClean="0"/>
              <a:t>OnLive</a:t>
            </a:r>
            <a:r>
              <a:rPr lang="en-US" sz="3200" dirty="0" smtClean="0"/>
              <a:t> upstream produces more turbulence than traditional games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Suggests large network impact when using thin clients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013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smtClean="0"/>
              <a:t>Background/Motivation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err="1" smtClean="0"/>
              <a:t>OnLive</a:t>
            </a:r>
            <a:r>
              <a:rPr lang="en-US" sz="3600" strike="sngStrike" dirty="0" smtClean="0"/>
              <a:t> </a:t>
            </a:r>
            <a:r>
              <a:rPr lang="en-US" sz="3600" i="1" strike="sngStrike" dirty="0" smtClean="0"/>
              <a:t>turbulence</a:t>
            </a:r>
            <a:endParaRPr lang="en-US" sz="3600" strike="sngStrik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 smtClean="0"/>
              <a:t> </a:t>
            </a:r>
            <a:r>
              <a:rPr lang="en-US" sz="3600" strike="sngStrike" dirty="0" smtClean="0"/>
              <a:t>Comparison of game genres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strike="sngStrike" dirty="0" err="1" smtClean="0"/>
              <a:t>OnLive</a:t>
            </a:r>
            <a:r>
              <a:rPr lang="en-US" sz="3600" strike="sngStrike" dirty="0" smtClean="0"/>
              <a:t> vs similar applications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Reactions to network conditions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smtClean="0"/>
              <a:t>Summary/Conclusions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60262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Does the network turbulence for </a:t>
            </a:r>
            <a:r>
              <a:rPr lang="en-US" sz="3200" dirty="0" err="1" smtClean="0"/>
              <a:t>OnLive</a:t>
            </a:r>
            <a:r>
              <a:rPr lang="en-US" sz="3200" dirty="0" smtClean="0"/>
              <a:t> change with different network conditions?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The </a:t>
            </a:r>
            <a:r>
              <a:rPr lang="en-US" sz="3000" dirty="0" err="1" smtClean="0"/>
              <a:t>OnLive</a:t>
            </a:r>
            <a:r>
              <a:rPr lang="en-US" sz="3000" dirty="0" smtClean="0"/>
              <a:t> client: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Adapts bitrates to capacity limits, but not to loss or latency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Adapts frame rate to capacity limits and loss, but not latency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9959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Different network conditions are simulated to view effects of the </a:t>
            </a:r>
            <a:r>
              <a:rPr lang="en-US" sz="3200" dirty="0" err="1" smtClean="0"/>
              <a:t>OnLive</a:t>
            </a:r>
            <a:r>
              <a:rPr lang="en-US" sz="3200" dirty="0" smtClean="0"/>
              <a:t> downstream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Bitrate capacity restrictions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/>
              <a:t>10 Mb/s and 5 Mb/s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Packet Loss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/>
              <a:t>1% and 1.5% Loss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Latency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/>
              <a:t>40ms and 70ms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Only Unreal Tournament III is observed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6187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Onlive</a:t>
            </a:r>
            <a:r>
              <a:rPr lang="en-US" b="1" dirty="0" smtClean="0"/>
              <a:t> Responses to Network Conditions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032" y="1883834"/>
            <a:ext cx="5207711" cy="3777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58" y="3772803"/>
            <a:ext cx="3899038" cy="226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58" y="1758367"/>
            <a:ext cx="3955922" cy="2126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287" y="5808246"/>
            <a:ext cx="341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Bitrate under capacity restrictions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57564" y="5992912"/>
            <a:ext cx="357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Bitrate with latency and packet loss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9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OnLive</a:t>
            </a:r>
            <a:r>
              <a:rPr lang="en-US" b="1" dirty="0" smtClean="0"/>
              <a:t> Frame 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497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impact on frame rate is also observed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err="1" smtClean="0"/>
              <a:t>OnLive</a:t>
            </a:r>
            <a:r>
              <a:rPr lang="en-US" sz="3200" dirty="0" smtClean="0"/>
              <a:t> client responds to capacity and loss, but does not respond to latency in any observed metrics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89" y="1845734"/>
            <a:ext cx="3476892" cy="25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smtClean="0"/>
              <a:t>Background/Motivation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err="1" smtClean="0"/>
              <a:t>OnLive</a:t>
            </a:r>
            <a:r>
              <a:rPr lang="en-US" sz="3600" strike="sngStrike" dirty="0" smtClean="0"/>
              <a:t> </a:t>
            </a:r>
            <a:r>
              <a:rPr lang="en-US" sz="3600" i="1" strike="sngStrike" dirty="0" smtClean="0"/>
              <a:t>turbulence</a:t>
            </a:r>
            <a:endParaRPr lang="en-US" sz="3600" strike="sngStrike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 smtClean="0"/>
              <a:t> </a:t>
            </a:r>
            <a:r>
              <a:rPr lang="en-US" sz="3600" strike="sngStrike" dirty="0" smtClean="0"/>
              <a:t>Comparison of game genres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strike="sngStrike" dirty="0" err="1" smtClean="0"/>
              <a:t>OnLive</a:t>
            </a:r>
            <a:r>
              <a:rPr lang="en-US" sz="3600" strike="sngStrike" dirty="0" smtClean="0"/>
              <a:t> vs similar applications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strike="sngStrike" dirty="0" smtClean="0"/>
              <a:t>Reactions to network conditions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Summary/Conclusions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OnLive</a:t>
            </a:r>
            <a:r>
              <a:rPr lang="en-US" sz="3200" dirty="0" smtClean="0"/>
              <a:t> traffic is asymmetric, and illustrate similar trends in turbulence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Genres do seem to display variance in actual values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use of a thin client reduces hardware requirements, but increases network turbulence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Even when comparing the upstream to traditional games</a:t>
            </a:r>
          </a:p>
        </p:txBody>
      </p:sp>
    </p:spTree>
    <p:extLst>
      <p:ext uri="{BB962C8B-B14F-4D97-AF65-F5344CB8AC3E}">
        <p14:creationId xmlns:p14="http://schemas.microsoft.com/office/powerpoint/2010/main" val="387185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Network load is important to plan infrastructures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A variety of applications have been studied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/>
              <a:t>PC &amp; console games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/>
              <a:t>Video streaming (both live and pre-recorded)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No comparisons exist between thin clients and these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84726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client behaves more similarly to live video streaming in terms of </a:t>
            </a:r>
            <a:r>
              <a:rPr lang="en-US" sz="3200" dirty="0" smtClean="0"/>
              <a:t>downstream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</a:t>
            </a:r>
            <a:r>
              <a:rPr lang="en-US" sz="3200" dirty="0" err="1"/>
              <a:t>OnLive</a:t>
            </a:r>
            <a:r>
              <a:rPr lang="en-US" sz="3200" dirty="0"/>
              <a:t> client does not appear to respond to </a:t>
            </a:r>
            <a:r>
              <a:rPr lang="en-US" sz="3200" dirty="0" smtClean="0"/>
              <a:t>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It does respond to capacity limitations in terms of lowering bitrate and frame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It also responds to loss by lowering frame rate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457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Turbulence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A way is needed to compare applications in similar 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Turbulence describes common network characteristics: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Overall bitrate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Packet size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Frequency of packets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Together can be used to build traffic models and classifiers</a:t>
            </a:r>
          </a:p>
          <a:p>
            <a:pPr marL="0" indent="0"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22582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strike="sngStrike" dirty="0" smtClean="0"/>
              <a:t>Background/Motivation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OnLive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turbulence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 smtClean="0"/>
              <a:t> </a:t>
            </a:r>
            <a:r>
              <a:rPr lang="en-US" sz="3600" dirty="0" smtClean="0"/>
              <a:t>Comparison of game genres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err="1" smtClean="0"/>
              <a:t>OnLive</a:t>
            </a:r>
            <a:r>
              <a:rPr lang="en-US" sz="3600" dirty="0" smtClean="0"/>
              <a:t> vs similar applications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smtClean="0"/>
              <a:t>Reactions to network conditions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i="1" dirty="0"/>
              <a:t> </a:t>
            </a:r>
            <a:r>
              <a:rPr lang="en-US" sz="3600" dirty="0" smtClean="0"/>
              <a:t>Summary/Conclusions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6730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What is the network turbulence for </a:t>
            </a:r>
            <a:r>
              <a:rPr lang="en-US" sz="3200" dirty="0" err="1" smtClean="0"/>
              <a:t>OnLive</a:t>
            </a:r>
            <a:r>
              <a:rPr lang="en-US" sz="3200" dirty="0" smtClean="0"/>
              <a:t> games?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Games are shown to have: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High downstream bitrates: ~5Mb/s with 1000 byte packets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Moderate upstream bitrates: ~100Kb/s with 150 byte packets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9723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OnLive</a:t>
            </a:r>
            <a:r>
              <a:rPr lang="en-US" b="1" dirty="0" smtClean="0"/>
              <a:t> Thin Client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4499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MicroConsole</a:t>
            </a:r>
            <a:r>
              <a:rPr lang="en-US" sz="2800" dirty="0" smtClean="0"/>
              <a:t> runs games connected to HDTV over HDMI running at 1080p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All </a:t>
            </a:r>
            <a:r>
              <a:rPr lang="en-US" sz="2800" dirty="0" err="1" smtClean="0"/>
              <a:t>OnLive</a:t>
            </a:r>
            <a:r>
              <a:rPr lang="en-US" sz="2800" dirty="0" smtClean="0"/>
              <a:t> traffic uses UDP for both up and down streams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Want to first look at the overall turbulence of games using </a:t>
            </a:r>
            <a:r>
              <a:rPr lang="en-US" sz="2800" dirty="0" err="1" smtClean="0"/>
              <a:t>OnLive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75" y="1845734"/>
            <a:ext cx="4821212" cy="398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8122" y="2985796"/>
            <a:ext cx="1950098" cy="85841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33452" y="4264090"/>
            <a:ext cx="1604865" cy="156760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58808" y="4044646"/>
            <a:ext cx="419879" cy="21944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Three popular games with comparable graphics qualities chosen to represent possible differences in turbulence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Unreal Tournament III (2007)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Batman: </a:t>
            </a:r>
            <a:r>
              <a:rPr lang="en-US" sz="2600" dirty="0" err="1" smtClean="0"/>
              <a:t>Arkham</a:t>
            </a:r>
            <a:r>
              <a:rPr lang="en-US" sz="2600" dirty="0" smtClean="0"/>
              <a:t> Asylum (2009)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Grand Ages: Rome (2009)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Each has similar system requirements, differing slightly in minimum RAM and processor requirements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282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Each game was played for 2.5 minutes in a chosen scenario that best represents that game’s gameplay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Long enough to experience all core game interactions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1026" name="Picture 2" descr="http://insomnia.ac/reviews/pc/unrealtournament3/screensho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06337"/>
            <a:ext cx="3203445" cy="25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24658"/>
            <a:ext cx="4081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http://insomnia.ac/reviews/pc/unrealtournament3/screenshot1.jpg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597" y="5822591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Unreal Tournament III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62" y="3306337"/>
            <a:ext cx="3220370" cy="2562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91465"/>
            <a:ext cx="5692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http://static.gamespot.com/uploads/original/mig/7/2/3/5/1267235-952337_20100304_004.jpg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286" y="5822591"/>
            <a:ext cx="24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Batman: </a:t>
            </a:r>
            <a:r>
              <a:rPr lang="en-US" dirty="0" err="1" smtClean="0"/>
              <a:t>Arkham</a:t>
            </a:r>
            <a:r>
              <a:rPr lang="en-US" dirty="0" smtClean="0"/>
              <a:t> Asylum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923" y="3306337"/>
            <a:ext cx="3364779" cy="2563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68453" y="5823578"/>
            <a:ext cx="19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 Ages: Rome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33531"/>
            <a:ext cx="3289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http://i.ytimg.com/vi/fN-extoW7Rs/maxresdefault.jpg</a:t>
            </a:r>
          </a:p>
        </p:txBody>
      </p:sp>
    </p:spTree>
    <p:extLst>
      <p:ext uri="{BB962C8B-B14F-4D97-AF65-F5344CB8AC3E}">
        <p14:creationId xmlns:p14="http://schemas.microsoft.com/office/powerpoint/2010/main" val="5533552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541</TotalTime>
  <Words>934</Words>
  <Application>Microsoft Office PowerPoint</Application>
  <PresentationFormat>Widescreen</PresentationFormat>
  <Paragraphs>160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Retrospect</vt:lpstr>
      <vt:lpstr>Thin to Win? Network Performance Analysis of the OnLive Thin Client Game System</vt:lpstr>
      <vt:lpstr>Thin Clients</vt:lpstr>
      <vt:lpstr>Motivation</vt:lpstr>
      <vt:lpstr>Turbulence</vt:lpstr>
      <vt:lpstr>Overview</vt:lpstr>
      <vt:lpstr>Research Question 1</vt:lpstr>
      <vt:lpstr>OnLive Thin Client</vt:lpstr>
      <vt:lpstr>First Experiment</vt:lpstr>
      <vt:lpstr>First Experiment</vt:lpstr>
      <vt:lpstr>Overall Turbulence</vt:lpstr>
      <vt:lpstr>Overview</vt:lpstr>
      <vt:lpstr>Research Question 2</vt:lpstr>
      <vt:lpstr>Experiment 2</vt:lpstr>
      <vt:lpstr>OnLive Client Bitrates</vt:lpstr>
      <vt:lpstr>OnLive Client Packet Size</vt:lpstr>
      <vt:lpstr>OnLive Client Inter-Packet Times</vt:lpstr>
      <vt:lpstr>Comparison</vt:lpstr>
      <vt:lpstr>Overview</vt:lpstr>
      <vt:lpstr>Research Question 3</vt:lpstr>
      <vt:lpstr>Experiment 3</vt:lpstr>
      <vt:lpstr>Comparison of Turbulance</vt:lpstr>
      <vt:lpstr>Comparison of Turbulance</vt:lpstr>
      <vt:lpstr>Overview</vt:lpstr>
      <vt:lpstr>Research Question 4</vt:lpstr>
      <vt:lpstr>Experiment 4</vt:lpstr>
      <vt:lpstr>Onlive Responses to Network Conditions</vt:lpstr>
      <vt:lpstr>OnLive Frame Rates</vt:lpstr>
      <vt:lpstr>Overview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Student Knowledge and Aptitude Using Prerequisite Skill Performance</dc:title>
  <dc:creator>Anthony Botelho</dc:creator>
  <cp:lastModifiedBy>Anthony Botelho</cp:lastModifiedBy>
  <cp:revision>53</cp:revision>
  <dcterms:created xsi:type="dcterms:W3CDTF">2014-12-11T08:28:07Z</dcterms:created>
  <dcterms:modified xsi:type="dcterms:W3CDTF">2015-03-27T09:43:21Z</dcterms:modified>
</cp:coreProperties>
</file>