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34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85A05-D5AF-4748-9743-D095961FAEF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EC592-FC87-485B-81F2-EA955D08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44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1D55-56EF-496B-9157-2CF0EBD9AAD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1EB1-FB2D-43EC-8F18-91AA3C6ED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0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1D55-56EF-496B-9157-2CF0EBD9AAD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1EB1-FB2D-43EC-8F18-91AA3C6ED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33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1D55-56EF-496B-9157-2CF0EBD9AAD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1EB1-FB2D-43EC-8F18-91AA3C6ED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6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1D55-56EF-496B-9157-2CF0EBD9AAD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1EB1-FB2D-43EC-8F18-91AA3C6ED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9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1D55-56EF-496B-9157-2CF0EBD9AAD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1EB1-FB2D-43EC-8F18-91AA3C6ED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0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1D55-56EF-496B-9157-2CF0EBD9AAD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1EB1-FB2D-43EC-8F18-91AA3C6ED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9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1D55-56EF-496B-9157-2CF0EBD9AAD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1EB1-FB2D-43EC-8F18-91AA3C6ED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1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1D55-56EF-496B-9157-2CF0EBD9AAD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1EB1-FB2D-43EC-8F18-91AA3C6ED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9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1D55-56EF-496B-9157-2CF0EBD9AAD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1EB1-FB2D-43EC-8F18-91AA3C6ED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7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1D55-56EF-496B-9157-2CF0EBD9AAD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1EB1-FB2D-43EC-8F18-91AA3C6ED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5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E1D55-56EF-496B-9157-2CF0EBD9AAD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1EB1-FB2D-43EC-8F18-91AA3C6ED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81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E1D55-56EF-496B-9157-2CF0EBD9AAD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81EB1-FB2D-43EC-8F18-91AA3C6ED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6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00"/>
                </a:solidFill>
              </a:rPr>
              <a:t>The Good, the Bad and the Muffled: the Impact of Different Degradations on Internet Speech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971800"/>
            <a:ext cx="7620000" cy="1752600"/>
          </a:xfrm>
        </p:spPr>
        <p:txBody>
          <a:bodyPr>
            <a:normAutofit/>
          </a:bodyPr>
          <a:lstStyle/>
          <a:p>
            <a:pPr lvl="1">
              <a:spcBef>
                <a:spcPts val="650"/>
              </a:spcBef>
            </a:pPr>
            <a:r>
              <a:rPr lang="en-GB" sz="2400" dirty="0">
                <a:solidFill>
                  <a:srgbClr val="000000"/>
                </a:solidFill>
                <a:latin typeface="Arial" pitchFamily="34" charset="0"/>
              </a:rPr>
              <a:t>Anna Watson and M. Angela </a:t>
            </a:r>
            <a:r>
              <a:rPr lang="en-GB" sz="2400" dirty="0" err="1">
                <a:solidFill>
                  <a:srgbClr val="000000"/>
                </a:solidFill>
                <a:latin typeface="Arial" pitchFamily="34" charset="0"/>
              </a:rPr>
              <a:t>Sasse</a:t>
            </a:r>
            <a:endParaRPr lang="en-GB" sz="2400" dirty="0">
              <a:solidFill>
                <a:srgbClr val="000000"/>
              </a:solidFill>
              <a:latin typeface="Arial" pitchFamily="34" charset="0"/>
            </a:endParaRPr>
          </a:p>
          <a:p>
            <a:pPr lvl="1">
              <a:spcBef>
                <a:spcPts val="650"/>
              </a:spcBef>
            </a:pPr>
            <a:r>
              <a:rPr lang="en-GB" sz="2400" dirty="0">
                <a:solidFill>
                  <a:srgbClr val="000000"/>
                </a:solidFill>
                <a:latin typeface="Arial" pitchFamily="34" charset="0"/>
              </a:rPr>
              <a:t>Department of CS</a:t>
            </a:r>
          </a:p>
          <a:p>
            <a:pPr lvl="1">
              <a:spcBef>
                <a:spcPts val="650"/>
              </a:spcBef>
            </a:pPr>
            <a:r>
              <a:rPr lang="en-GB" sz="2400" dirty="0">
                <a:solidFill>
                  <a:srgbClr val="000000"/>
                </a:solidFill>
                <a:latin typeface="Arial" pitchFamily="34" charset="0"/>
              </a:rPr>
              <a:t>University College London, London, UK</a:t>
            </a:r>
          </a:p>
          <a:p>
            <a:endParaRPr lang="en-US" sz="28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48594" y="4953000"/>
            <a:ext cx="6399213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>
            <a:spAutoFit/>
          </a:bodyPr>
          <a:lstStyle>
            <a:lvl1pPr marL="342900" indent="-3429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ctr">
              <a:spcBef>
                <a:spcPts val="650"/>
              </a:spcBef>
            </a:pPr>
            <a:r>
              <a:rPr lang="en-GB" i="1" dirty="0">
                <a:solidFill>
                  <a:srgbClr val="000000"/>
                </a:solidFill>
                <a:latin typeface="Arial" pitchFamily="34" charset="0"/>
              </a:rPr>
              <a:t>Proceedings of ACM Multimedia</a:t>
            </a:r>
          </a:p>
          <a:p>
            <a:pPr lvl="1" algn="ctr">
              <a:spcBef>
                <a:spcPts val="650"/>
              </a:spcBef>
            </a:pPr>
            <a:r>
              <a:rPr lang="en-GB" dirty="0">
                <a:solidFill>
                  <a:srgbClr val="000000"/>
                </a:solidFill>
                <a:latin typeface="Arial" pitchFamily="34" charset="0"/>
              </a:rPr>
              <a:t>November 2000</a:t>
            </a:r>
          </a:p>
        </p:txBody>
      </p:sp>
    </p:spTree>
    <p:extLst>
      <p:ext uri="{BB962C8B-B14F-4D97-AF65-F5344CB8AC3E}">
        <p14:creationId xmlns:p14="http://schemas.microsoft.com/office/powerpoint/2010/main" val="3277764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Measurement Method: </a:t>
            </a:r>
            <a:br>
              <a:rPr lang="en-US" dirty="0" smtClean="0"/>
            </a:br>
            <a:r>
              <a:rPr lang="en-US" dirty="0" smtClean="0"/>
              <a:t>Perceptual Quality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Not ITU standard (paper at ACM MM ‘99)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Text labels </a:t>
            </a:r>
            <a:r>
              <a:rPr lang="en-US" sz="2000" dirty="0" smtClean="0">
                <a:solidFill>
                  <a:srgbClr val="FF0000"/>
                </a:solidFill>
              </a:rPr>
              <a:t>bad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Built for </a:t>
            </a:r>
            <a:r>
              <a:rPr lang="en-US" sz="2000" dirty="0" smtClean="0">
                <a:solidFill>
                  <a:srgbClr val="008000"/>
                </a:solidFill>
              </a:rPr>
              <a:t>television </a:t>
            </a:r>
            <a:r>
              <a:rPr lang="en-US" sz="2000" dirty="0" smtClean="0">
                <a:solidFill>
                  <a:srgbClr val="008000"/>
                </a:solidFill>
              </a:rPr>
              <a:t>quality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Subjective through “slightly” labeled scale</a:t>
            </a:r>
          </a:p>
        </p:txBody>
      </p:sp>
      <p:pic>
        <p:nvPicPr>
          <p:cNvPr id="13316" name="Picture 4" descr="C:\claypool\525\Sasse-Muffled\fig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24200"/>
            <a:ext cx="5345113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33400" y="48006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marL="342900" indent="-342900" defTabSz="457200">
              <a:spcBef>
                <a:spcPts val="65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“</a:t>
            </a:r>
            <a:r>
              <a:rPr lang="en-US" sz="2400" i="1" dirty="0">
                <a:solidFill>
                  <a:srgbClr val="000000"/>
                </a:solidFill>
              </a:rPr>
              <a:t>Fully subscribe that … speech quality should not be treated as a </a:t>
            </a:r>
            <a:r>
              <a:rPr lang="en-US" sz="2400" i="1" dirty="0" err="1">
                <a:solidFill>
                  <a:srgbClr val="000000"/>
                </a:solidFill>
              </a:rPr>
              <a:t>unidimensional</a:t>
            </a:r>
            <a:r>
              <a:rPr lang="en-US" sz="2400" i="1" dirty="0">
                <a:solidFill>
                  <a:srgbClr val="000000"/>
                </a:solidFill>
              </a:rPr>
              <a:t> phenomenon</a:t>
            </a:r>
            <a:r>
              <a:rPr lang="en-US" sz="2400" dirty="0">
                <a:solidFill>
                  <a:srgbClr val="000000"/>
                </a:solidFill>
              </a:rPr>
              <a:t>…”</a:t>
            </a:r>
          </a:p>
          <a:p>
            <a:pPr lvl="1" defTabSz="457200">
              <a:spcBef>
                <a:spcPts val="650"/>
              </a:spcBef>
              <a:buClr>
                <a:schemeClr val="tx1"/>
              </a:buClr>
              <a:buSzPct val="100000"/>
            </a:pPr>
            <a:r>
              <a:rPr lang="en-US" sz="2000" dirty="0">
                <a:solidFill>
                  <a:srgbClr val="000000"/>
                </a:solidFill>
              </a:rPr>
              <a:t>But …</a:t>
            </a:r>
          </a:p>
        </p:txBody>
      </p:sp>
    </p:spTree>
    <p:extLst>
      <p:ext uri="{BB962C8B-B14F-4D97-AF65-F5344CB8AC3E}">
        <p14:creationId xmlns:p14="http://schemas.microsoft.com/office/powerpoint/2010/main" val="706670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Measurement Method: </a:t>
            </a:r>
            <a:br>
              <a:rPr lang="en-US" smtClean="0"/>
            </a:br>
            <a:r>
              <a:rPr lang="en-US" smtClean="0"/>
              <a:t>Physiological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User “cost”</a:t>
            </a:r>
          </a:p>
          <a:p>
            <a:pPr lvl="1"/>
            <a:r>
              <a:rPr lang="en-US" smtClean="0"/>
              <a:t>Fatigue, discomfort, physical strain</a:t>
            </a:r>
          </a:p>
          <a:p>
            <a:r>
              <a:rPr lang="en-US" smtClean="0"/>
              <a:t>Measure user stress</a:t>
            </a:r>
          </a:p>
          <a:p>
            <a:pPr lvl="1"/>
            <a:r>
              <a:rPr lang="en-US" smtClean="0"/>
              <a:t>Using a sensor on the finger</a:t>
            </a:r>
          </a:p>
          <a:p>
            <a:r>
              <a:rPr lang="en-US" smtClean="0"/>
              <a:t>Blood Volume Pulse (BVP)</a:t>
            </a:r>
          </a:p>
          <a:p>
            <a:pPr lvl="1"/>
            <a:r>
              <a:rPr lang="en-US" smtClean="0"/>
              <a:t>Decreases under stress</a:t>
            </a:r>
          </a:p>
          <a:p>
            <a:r>
              <a:rPr lang="en-US" smtClean="0"/>
              <a:t>Heart Rate (HR)</a:t>
            </a:r>
          </a:p>
          <a:p>
            <a:pPr lvl="1"/>
            <a:r>
              <a:rPr lang="en-US" smtClean="0"/>
              <a:t>Increases under stress (“Fight” or “Flight”)</a:t>
            </a:r>
          </a:p>
          <a:p>
            <a:pPr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65817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Experimental Material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Take script from “real” </a:t>
            </a:r>
            <a:r>
              <a:rPr lang="en-US" dirty="0" err="1" smtClean="0"/>
              <a:t>audioconference</a:t>
            </a:r>
            <a:endParaRPr lang="en-US" dirty="0" smtClean="0"/>
          </a:p>
          <a:p>
            <a:r>
              <a:rPr lang="en-US" dirty="0" smtClean="0"/>
              <a:t>Act-out by two males without regional accents</a:t>
            </a:r>
          </a:p>
          <a:p>
            <a:r>
              <a:rPr lang="en-US" dirty="0" smtClean="0"/>
              <a:t>Actors on Sun Ultra workstations on a LAN</a:t>
            </a:r>
          </a:p>
          <a:p>
            <a:pPr lvl="1"/>
            <a:r>
              <a:rPr lang="en-US" dirty="0" smtClean="0"/>
              <a:t>Only audio recorded</a:t>
            </a:r>
          </a:p>
          <a:p>
            <a:pPr lvl="1"/>
            <a:r>
              <a:rPr lang="en-US" dirty="0" smtClean="0"/>
              <a:t>16 bit samples (DVI compresses to 4 bits)</a:t>
            </a:r>
          </a:p>
          <a:p>
            <a:pPr lvl="1"/>
            <a:r>
              <a:rPr lang="en-US" dirty="0" smtClean="0"/>
              <a:t>Used RAT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ith silence </a:t>
            </a:r>
            <a:r>
              <a:rPr lang="en-US" dirty="0" smtClean="0"/>
              <a:t>deletion (hey, project 1!)</a:t>
            </a:r>
          </a:p>
          <a:p>
            <a:r>
              <a:rPr lang="en-US" dirty="0" smtClean="0"/>
              <a:t>Vary volume and feedback (speakers to </a:t>
            </a:r>
            <a:r>
              <a:rPr lang="en-US" dirty="0" err="1" smtClean="0"/>
              <a:t>mic</a:t>
            </a:r>
            <a:r>
              <a:rPr lang="en-US" dirty="0" smtClean="0"/>
              <a:t>)</a:t>
            </a:r>
          </a:p>
          <a:p>
            <a:r>
              <a:rPr lang="en-US" dirty="0" smtClean="0"/>
              <a:t>Split into 2-minute files, 8Khz, 40 </a:t>
            </a:r>
            <a:r>
              <a:rPr lang="en-US" dirty="0" err="1" smtClean="0"/>
              <a:t>ms</a:t>
            </a:r>
            <a:r>
              <a:rPr lang="en-US" dirty="0" smtClean="0"/>
              <a:t> packets</a:t>
            </a:r>
          </a:p>
          <a:p>
            <a:r>
              <a:rPr lang="en-US" dirty="0" smtClean="0"/>
              <a:t>Repetition when loss</a:t>
            </a:r>
          </a:p>
        </p:txBody>
      </p:sp>
    </p:spTree>
    <p:extLst>
      <p:ext uri="{BB962C8B-B14F-4D97-AF65-F5344CB8AC3E}">
        <p14:creationId xmlns:p14="http://schemas.microsoft.com/office/powerpoint/2010/main" val="3348601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Experimental Conditions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Reference</a:t>
            </a:r>
            <a:r>
              <a:rPr lang="en-US" dirty="0" smtClean="0"/>
              <a:t> – non-degraded</a:t>
            </a:r>
          </a:p>
          <a:p>
            <a:r>
              <a:rPr lang="en-US" i="1" dirty="0" smtClean="0"/>
              <a:t>5% loss</a:t>
            </a:r>
            <a:r>
              <a:rPr lang="en-US" dirty="0" smtClean="0"/>
              <a:t> – both voices, with repetition</a:t>
            </a:r>
          </a:p>
          <a:p>
            <a:r>
              <a:rPr lang="en-US" dirty="0" smtClean="0"/>
              <a:t>20% loss – both voices, with repetition</a:t>
            </a:r>
          </a:p>
          <a:p>
            <a:r>
              <a:rPr lang="en-US" i="1" dirty="0" smtClean="0"/>
              <a:t>Echo</a:t>
            </a:r>
            <a:r>
              <a:rPr lang="en-US" dirty="0" smtClean="0"/>
              <a:t> – one had open </a:t>
            </a:r>
            <a:r>
              <a:rPr lang="en-US" dirty="0" err="1" smtClean="0"/>
              <a:t>mic</a:t>
            </a:r>
            <a:r>
              <a:rPr lang="en-US" dirty="0" smtClean="0"/>
              <a:t>, no headset</a:t>
            </a:r>
          </a:p>
          <a:p>
            <a:r>
              <a:rPr lang="en-US" i="1" dirty="0" smtClean="0"/>
              <a:t>Quiet</a:t>
            </a:r>
            <a:r>
              <a:rPr lang="en-US" dirty="0" smtClean="0"/>
              <a:t> – one recorded low volume, other norm</a:t>
            </a:r>
          </a:p>
          <a:p>
            <a:r>
              <a:rPr lang="en-US" i="1" dirty="0" smtClean="0"/>
              <a:t>Loud</a:t>
            </a:r>
            <a:r>
              <a:rPr lang="en-US" dirty="0" smtClean="0"/>
              <a:t> – one recorded high volume, other norm</a:t>
            </a:r>
          </a:p>
          <a:p>
            <a:r>
              <a:rPr lang="en-US" i="1" dirty="0" smtClean="0"/>
              <a:t>Bad </a:t>
            </a:r>
            <a:r>
              <a:rPr lang="en-US" i="1" dirty="0" err="1" smtClean="0"/>
              <a:t>mic</a:t>
            </a:r>
            <a:r>
              <a:rPr lang="en-US" dirty="0" smtClean="0"/>
              <a:t> – one had low quality </a:t>
            </a:r>
            <a:r>
              <a:rPr lang="en-US" dirty="0" err="1" smtClean="0"/>
              <a:t>mic</a:t>
            </a:r>
            <a:r>
              <a:rPr lang="en-US" dirty="0" smtClean="0"/>
              <a:t>, other norm</a:t>
            </a:r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Determined “Intelligibility” not affected by above</a:t>
            </a:r>
          </a:p>
        </p:txBody>
      </p:sp>
    </p:spTree>
    <p:extLst>
      <p:ext uri="{BB962C8B-B14F-4D97-AF65-F5344CB8AC3E}">
        <p14:creationId xmlns:p14="http://schemas.microsoft.com/office/powerpoint/2010/main" val="3008436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Subjects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24 subjects </a:t>
            </a:r>
          </a:p>
          <a:p>
            <a:pPr lvl="1"/>
            <a:r>
              <a:rPr lang="en-US" dirty="0" smtClean="0"/>
              <a:t>12 men</a:t>
            </a:r>
          </a:p>
          <a:p>
            <a:pPr lvl="1"/>
            <a:r>
              <a:rPr lang="en-US" dirty="0" smtClean="0"/>
              <a:t>12 women</a:t>
            </a:r>
          </a:p>
          <a:p>
            <a:r>
              <a:rPr lang="en-US" dirty="0" smtClean="0"/>
              <a:t>All had good hearing</a:t>
            </a:r>
          </a:p>
          <a:p>
            <a:r>
              <a:rPr lang="en-US" dirty="0" smtClean="0"/>
              <a:t>Age 18 – 28	</a:t>
            </a:r>
          </a:p>
          <a:p>
            <a:pPr lvl="1"/>
            <a:r>
              <a:rPr lang="en-US" dirty="0" smtClean="0"/>
              <a:t>(Probably students)</a:t>
            </a:r>
          </a:p>
          <a:p>
            <a:r>
              <a:rPr lang="en-US" dirty="0" smtClean="0"/>
              <a:t>None had previous experience in Internet audio or videoconferencing</a:t>
            </a:r>
          </a:p>
        </p:txBody>
      </p:sp>
    </p:spTree>
    <p:extLst>
      <p:ext uri="{BB962C8B-B14F-4D97-AF65-F5344CB8AC3E}">
        <p14:creationId xmlns:p14="http://schemas.microsoft.com/office/powerpoint/2010/main" val="2510357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Procedure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Each listened to seven 2-minute test files twice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Played out by their audio tool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Used 1-100 slider</a:t>
            </a:r>
          </a:p>
          <a:p>
            <a:pPr>
              <a:lnSpc>
                <a:spcPct val="90000"/>
              </a:lnSpc>
            </a:pPr>
            <a:r>
              <a:rPr lang="en-US" smtClean="0"/>
              <a:t>First file had no degradations (“Perfect”)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Users adjusted volume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Were told it was “best”</a:t>
            </a:r>
          </a:p>
          <a:p>
            <a:pPr>
              <a:lnSpc>
                <a:spcPct val="90000"/>
              </a:lnSpc>
            </a:pPr>
            <a:r>
              <a:rPr lang="en-US" smtClean="0"/>
              <a:t>Randomized order of files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Except “perfect” was 1</a:t>
            </a:r>
            <a:r>
              <a:rPr lang="en-US" baseline="30000" smtClean="0"/>
              <a:t>st</a:t>
            </a:r>
            <a:r>
              <a:rPr lang="en-US" smtClean="0"/>
              <a:t> and 8</a:t>
            </a:r>
            <a:r>
              <a:rPr lang="en-US" baseline="30000" smtClean="0"/>
              <a:t>th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So, 7 conditions heard once than in another order</a:t>
            </a:r>
          </a:p>
          <a:p>
            <a:pPr>
              <a:lnSpc>
                <a:spcPct val="90000"/>
              </a:lnSpc>
            </a:pPr>
            <a:r>
              <a:rPr lang="en-US" smtClean="0"/>
              <a:t>Baseline physiological readings for 15 min</a:t>
            </a:r>
          </a:p>
          <a:p>
            <a:pPr>
              <a:lnSpc>
                <a:spcPct val="90000"/>
              </a:lnSpc>
            </a:pPr>
            <a:r>
              <a:rPr lang="en-US" smtClean="0"/>
              <a:t>When done, explain rating (tape-recorded)</a:t>
            </a:r>
          </a:p>
        </p:txBody>
      </p:sp>
    </p:spTree>
    <p:extLst>
      <p:ext uri="{BB962C8B-B14F-4D97-AF65-F5344CB8AC3E}">
        <p14:creationId xmlns:p14="http://schemas.microsoft.com/office/powerpoint/2010/main" val="3764467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  <a:p>
            <a:r>
              <a:rPr lang="en-US" smtClean="0">
                <a:solidFill>
                  <a:schemeClr val="tx1"/>
                </a:solidFill>
              </a:rPr>
              <a:t>Experiments</a:t>
            </a:r>
          </a:p>
          <a:p>
            <a:r>
              <a:rPr lang="en-US" sz="3200" i="1" u="sng" smtClean="0">
                <a:solidFill>
                  <a:srgbClr val="008000"/>
                </a:solidFill>
              </a:rPr>
              <a:t>Results</a:t>
            </a:r>
          </a:p>
          <a:p>
            <a:r>
              <a:rPr lang="en-US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929349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0813" cy="838200"/>
          </a:xfrm>
        </p:spPr>
        <p:txBody>
          <a:bodyPr/>
          <a:lstStyle/>
          <a:p>
            <a:r>
              <a:rPr lang="en-US" smtClean="0"/>
              <a:t>Quality Under Degradation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6019800"/>
            <a:ext cx="7770812" cy="608013"/>
          </a:xfrm>
        </p:spPr>
        <p:txBody>
          <a:bodyPr/>
          <a:lstStyle/>
          <a:p>
            <a:r>
              <a:rPr lang="en-US" smtClean="0"/>
              <a:t>Statistically significant?</a:t>
            </a:r>
          </a:p>
        </p:txBody>
      </p:sp>
      <p:pic>
        <p:nvPicPr>
          <p:cNvPr id="20484" name="Picture 4" descr="C:\claypool\525\Sasse-Muffled\fig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7546975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749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Statistical Significance Tests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ANOVA Test</a:t>
            </a:r>
          </a:p>
          <a:p>
            <a:pPr lvl="1"/>
            <a:r>
              <a:rPr lang="en-US" smtClean="0"/>
              <a:t>For comparing means of two+ groups: first hearing and second hearing</a:t>
            </a:r>
          </a:p>
          <a:p>
            <a:pPr lvl="1"/>
            <a:r>
              <a:rPr lang="en-US" smtClean="0"/>
              <a:t>No statistical difference between the two groups</a:t>
            </a:r>
          </a:p>
          <a:p>
            <a:r>
              <a:rPr lang="en-US" smtClean="0"/>
              <a:t>Analysis of variance</a:t>
            </a:r>
          </a:p>
          <a:p>
            <a:pPr lvl="1"/>
            <a:r>
              <a:rPr lang="en-US" smtClean="0"/>
              <a:t>Degradation effect significant</a:t>
            </a:r>
          </a:p>
          <a:p>
            <a:pPr lvl="2"/>
            <a:r>
              <a:rPr lang="en-US" i="1" smtClean="0"/>
              <a:t>Reference</a:t>
            </a:r>
            <a:r>
              <a:rPr lang="en-US" smtClean="0"/>
              <a:t> and mean of all others are different</a:t>
            </a:r>
          </a:p>
          <a:p>
            <a:pPr lvl="1"/>
            <a:r>
              <a:rPr lang="en-US" i="1" smtClean="0"/>
              <a:t>Reference</a:t>
            </a:r>
            <a:r>
              <a:rPr lang="en-US" smtClean="0"/>
              <a:t> and </a:t>
            </a:r>
            <a:r>
              <a:rPr lang="en-US" i="1" smtClean="0"/>
              <a:t>5% loss</a:t>
            </a:r>
            <a:r>
              <a:rPr lang="en-US" smtClean="0"/>
              <a:t> the same</a:t>
            </a:r>
          </a:p>
          <a:p>
            <a:pPr lvl="1"/>
            <a:r>
              <a:rPr lang="en-US" i="1" smtClean="0"/>
              <a:t>Reference</a:t>
            </a:r>
            <a:r>
              <a:rPr lang="en-US" smtClean="0"/>
              <a:t> and </a:t>
            </a:r>
            <a:r>
              <a:rPr lang="en-US" i="1" smtClean="0"/>
              <a:t>Quiet</a:t>
            </a:r>
            <a:r>
              <a:rPr lang="en-US" smtClean="0"/>
              <a:t> the same</a:t>
            </a:r>
          </a:p>
          <a:p>
            <a:pPr lvl="1"/>
            <a:r>
              <a:rPr lang="en-US" i="1" smtClean="0"/>
              <a:t>5% Loss</a:t>
            </a:r>
            <a:r>
              <a:rPr lang="en-US" smtClean="0"/>
              <a:t> and </a:t>
            </a:r>
            <a:r>
              <a:rPr lang="en-US" i="1" smtClean="0"/>
              <a:t>Quiet</a:t>
            </a:r>
            <a:r>
              <a:rPr lang="en-US" smtClean="0"/>
              <a:t> the same</a:t>
            </a:r>
          </a:p>
          <a:p>
            <a:pPr lvl="1"/>
            <a:r>
              <a:rPr lang="en-US" i="1" smtClean="0"/>
              <a:t>20% Loss</a:t>
            </a:r>
            <a:r>
              <a:rPr lang="en-US" smtClean="0"/>
              <a:t> and </a:t>
            </a:r>
            <a:r>
              <a:rPr lang="en-US" i="1" smtClean="0"/>
              <a:t>Echo</a:t>
            </a:r>
            <a:r>
              <a:rPr lang="en-US" smtClean="0"/>
              <a:t> and </a:t>
            </a:r>
            <a:r>
              <a:rPr lang="en-US" i="1" smtClean="0"/>
              <a:t>Loud</a:t>
            </a:r>
            <a:r>
              <a:rPr lang="en-US" smtClean="0"/>
              <a:t> the same</a:t>
            </a:r>
          </a:p>
        </p:txBody>
      </p:sp>
    </p:spTree>
    <p:extLst>
      <p:ext uri="{BB962C8B-B14F-4D97-AF65-F5344CB8AC3E}">
        <p14:creationId xmlns:p14="http://schemas.microsoft.com/office/powerpoint/2010/main" val="1717195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Physiological Results: HR</a:t>
            </a:r>
          </a:p>
        </p:txBody>
      </p:sp>
      <p:pic>
        <p:nvPicPr>
          <p:cNvPr id="22531" name="Picture 4" descr="C:\claypool\525\Sasse-Muffled\fig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8428038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191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Multimedia conferencing is a growing area</a:t>
            </a:r>
          </a:p>
          <a:p>
            <a:r>
              <a:rPr lang="en-US" smtClean="0"/>
              <a:t>Well-known that need good quality audio for conferencing to be successful</a:t>
            </a:r>
          </a:p>
          <a:p>
            <a:r>
              <a:rPr lang="en-US" smtClean="0"/>
              <a:t>Much research focused on improving delay, jitter, loss</a:t>
            </a:r>
          </a:p>
          <a:p>
            <a:r>
              <a:rPr lang="en-US" smtClean="0"/>
              <a:t>Many think bandwidth will cure all problems</a:t>
            </a:r>
          </a:p>
          <a:p>
            <a:pPr lvl="1"/>
            <a:r>
              <a:rPr lang="en-US" smtClean="0"/>
              <a:t>But bandwidth has been increasing exponentially while quality has not!</a:t>
            </a:r>
          </a:p>
        </p:txBody>
      </p:sp>
    </p:spTree>
    <p:extLst>
      <p:ext uri="{BB962C8B-B14F-4D97-AF65-F5344CB8AC3E}">
        <p14:creationId xmlns:p14="http://schemas.microsoft.com/office/powerpoint/2010/main" val="2411891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Physiological Results: BVP</a:t>
            </a:r>
          </a:p>
        </p:txBody>
      </p:sp>
      <p:pic>
        <p:nvPicPr>
          <p:cNvPr id="23555" name="Picture 3" descr="C:\claypool\525\Sasse-Muffled\fig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8458200" cy="439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895600" y="6096000"/>
            <a:ext cx="322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/>
              <a:t>Statistically significant?</a:t>
            </a:r>
          </a:p>
        </p:txBody>
      </p:sp>
    </p:spTree>
    <p:extLst>
      <p:ext uri="{BB962C8B-B14F-4D97-AF65-F5344CB8AC3E}">
        <p14:creationId xmlns:p14="http://schemas.microsoft.com/office/powerpoint/2010/main" val="1075529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Physiological Statistical Significance Tests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Bad mic</a:t>
            </a:r>
            <a:r>
              <a:rPr lang="en-US" smtClean="0"/>
              <a:t>, </a:t>
            </a:r>
            <a:r>
              <a:rPr lang="en-US" i="1" smtClean="0"/>
              <a:t>loud</a:t>
            </a:r>
            <a:r>
              <a:rPr lang="en-US" smtClean="0"/>
              <a:t> and </a:t>
            </a:r>
            <a:r>
              <a:rPr lang="en-US" i="1" smtClean="0"/>
              <a:t>20% loss</a:t>
            </a:r>
            <a:r>
              <a:rPr lang="en-US" smtClean="0"/>
              <a:t> all significantly more stressful than </a:t>
            </a:r>
            <a:r>
              <a:rPr lang="en-US" i="1" smtClean="0"/>
              <a:t>quiet</a:t>
            </a:r>
            <a:r>
              <a:rPr lang="en-US" smtClean="0"/>
              <a:t> and </a:t>
            </a:r>
            <a:r>
              <a:rPr lang="en-US" i="1" smtClean="0"/>
              <a:t>5% loss</a:t>
            </a:r>
          </a:p>
          <a:p>
            <a:r>
              <a:rPr lang="en-US" i="1" smtClean="0"/>
              <a:t>Echo</a:t>
            </a:r>
            <a:r>
              <a:rPr lang="en-US" smtClean="0"/>
              <a:t> significantly more stressful than </a:t>
            </a:r>
            <a:r>
              <a:rPr lang="en-US" i="1" smtClean="0"/>
              <a:t>quiet</a:t>
            </a:r>
            <a:r>
              <a:rPr lang="en-US" smtClean="0"/>
              <a:t> in the HR data only</a:t>
            </a:r>
          </a:p>
          <a:p>
            <a:r>
              <a:rPr lang="en-US" smtClean="0"/>
              <a:t>Contrast to quality!</a:t>
            </a:r>
          </a:p>
          <a:p>
            <a:pPr lvl="1"/>
            <a:r>
              <a:rPr lang="en-US" i="1" smtClean="0"/>
              <a:t>Bad Mic</a:t>
            </a:r>
            <a:r>
              <a:rPr lang="en-US" smtClean="0"/>
              <a:t> worse than </a:t>
            </a:r>
            <a:r>
              <a:rPr lang="en-US" i="1" smtClean="0"/>
              <a:t>20% loss</a:t>
            </a:r>
          </a:p>
          <a:p>
            <a:pPr lvl="1"/>
            <a:r>
              <a:rPr lang="en-US" smtClean="0"/>
              <a:t>Least stressful were </a:t>
            </a:r>
            <a:r>
              <a:rPr lang="en-US" i="1" smtClean="0"/>
              <a:t>quiet</a:t>
            </a:r>
            <a:r>
              <a:rPr lang="en-US" smtClean="0"/>
              <a:t> and </a:t>
            </a:r>
            <a:r>
              <a:rPr lang="en-US" i="1" smtClean="0"/>
              <a:t>5% loss</a:t>
            </a:r>
          </a:p>
        </p:txBody>
      </p:sp>
    </p:spTree>
    <p:extLst>
      <p:ext uri="{BB962C8B-B14F-4D97-AF65-F5344CB8AC3E}">
        <p14:creationId xmlns:p14="http://schemas.microsoft.com/office/powerpoint/2010/main" val="2325617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Qualitative Results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Asked subjects to describe why each rating</a:t>
            </a:r>
          </a:p>
          <a:p>
            <a:r>
              <a:rPr lang="en-US" smtClean="0"/>
              <a:t>Could clearly identify</a:t>
            </a:r>
          </a:p>
          <a:p>
            <a:pPr lvl="1"/>
            <a:r>
              <a:rPr lang="en-US" i="1" smtClean="0"/>
              <a:t>quiet</a:t>
            </a:r>
            <a:r>
              <a:rPr lang="en-US" smtClean="0"/>
              <a:t>, </a:t>
            </a:r>
            <a:r>
              <a:rPr lang="en-US" i="1" smtClean="0"/>
              <a:t>loud</a:t>
            </a:r>
            <a:r>
              <a:rPr lang="en-US" smtClean="0"/>
              <a:t> and </a:t>
            </a:r>
            <a:r>
              <a:rPr lang="en-US" i="1" smtClean="0"/>
              <a:t>echo</a:t>
            </a:r>
          </a:p>
          <a:p>
            <a:r>
              <a:rPr lang="en-US" i="1" smtClean="0"/>
              <a:t>Bad mic</a:t>
            </a:r>
          </a:p>
          <a:p>
            <a:pPr lvl="1"/>
            <a:r>
              <a:rPr lang="en-US" smtClean="0"/>
              <a:t>‘distant’, ‘far away’ or ‘muffled’</a:t>
            </a:r>
          </a:p>
          <a:p>
            <a:pPr lvl="1"/>
            <a:r>
              <a:rPr lang="en-US" smtClean="0"/>
              <a:t>‘on the telephone’, ‘walkie-talkie’ or ‘in a box’</a:t>
            </a:r>
          </a:p>
        </p:txBody>
      </p:sp>
    </p:spTree>
    <p:extLst>
      <p:ext uri="{BB962C8B-B14F-4D97-AF65-F5344CB8AC3E}">
        <p14:creationId xmlns:p14="http://schemas.microsoft.com/office/powerpoint/2010/main" val="3378119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Qualitative Results of Loss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i="1" smtClean="0"/>
              <a:t>5% loss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‘fuzzy’ and ‘buzzy’ (13 of 24 times)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From waveform changing in the missing packet and not being in the repeated packet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‘robotic’, ‘metallic’, ‘electronic’ (7 times)</a:t>
            </a:r>
          </a:p>
          <a:p>
            <a:pPr>
              <a:lnSpc>
                <a:spcPct val="90000"/>
              </a:lnSpc>
            </a:pPr>
            <a:r>
              <a:rPr lang="en-US" i="1" smtClean="0"/>
              <a:t>20% loss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‘robotic’, ‘metallic’, ‘digital’, ‘electronic’ (15 times)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‘broken up’ and ‘cutting out’ (10 times)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‘fuzzy’ and ‘buzzy’ infrequently (2 times)</a:t>
            </a:r>
          </a:p>
          <a:p>
            <a:pPr>
              <a:lnSpc>
                <a:spcPct val="90000"/>
              </a:lnSpc>
            </a:pPr>
            <a:r>
              <a:rPr lang="en-US" smtClean="0"/>
              <a:t>5 said ‘</a:t>
            </a:r>
            <a:r>
              <a:rPr lang="en-US" i="1" smtClean="0"/>
              <a:t>echo’</a:t>
            </a:r>
            <a:r>
              <a:rPr lang="en-US" smtClean="0"/>
              <a:t>, 10 described major volume changes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Not able to reliably see the cause of the degradation</a:t>
            </a:r>
          </a:p>
        </p:txBody>
      </p:sp>
    </p:spTree>
    <p:extLst>
      <p:ext uri="{BB962C8B-B14F-4D97-AF65-F5344CB8AC3E}">
        <p14:creationId xmlns:p14="http://schemas.microsoft.com/office/powerpoint/2010/main" val="3426694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smtClean="0"/>
              <a:t>5% loss</a:t>
            </a:r>
            <a:r>
              <a:rPr lang="en-US" smtClean="0"/>
              <a:t> is different than </a:t>
            </a:r>
            <a:r>
              <a:rPr lang="en-US" i="1" smtClean="0"/>
              <a:t>reference</a:t>
            </a:r>
            <a:r>
              <a:rPr lang="en-US" smtClean="0"/>
              <a:t> condition (despite stats) because of descriptions</a:t>
            </a:r>
          </a:p>
          <a:p>
            <a:pPr lvl="1"/>
            <a:r>
              <a:rPr lang="en-US" smtClean="0"/>
              <a:t>But subjects cannot identify it well</a:t>
            </a:r>
          </a:p>
          <a:p>
            <a:pPr lvl="1"/>
            <a:r>
              <a:rPr lang="en-US" smtClean="0"/>
              <a:t>Need a tool to identify impairments</a:t>
            </a:r>
          </a:p>
          <a:p>
            <a:r>
              <a:rPr lang="en-US" i="1" smtClean="0"/>
              <a:t>20% loss</a:t>
            </a:r>
            <a:r>
              <a:rPr lang="en-US" smtClean="0"/>
              <a:t> is worse than </a:t>
            </a:r>
            <a:r>
              <a:rPr lang="en-US" i="1" smtClean="0"/>
              <a:t>bad mic</a:t>
            </a:r>
            <a:r>
              <a:rPr lang="en-US" smtClean="0"/>
              <a:t> based on quality, but is the same based on physiological results</a:t>
            </a:r>
          </a:p>
          <a:p>
            <a:pPr lvl="1"/>
            <a:r>
              <a:rPr lang="en-US" smtClean="0"/>
              <a:t>need to combine physiological and subjective</a:t>
            </a:r>
          </a:p>
          <a:p>
            <a:r>
              <a:rPr lang="en-US" smtClean="0"/>
              <a:t>Methodology of field trials to design controlled experiments can help understand media quality issues</a:t>
            </a:r>
          </a:p>
        </p:txBody>
      </p:sp>
    </p:spTree>
    <p:extLst>
      <p:ext uri="{BB962C8B-B14F-4D97-AF65-F5344CB8AC3E}">
        <p14:creationId xmlns:p14="http://schemas.microsoft.com/office/powerpoint/2010/main" val="19082364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Audio quality degradation not primarily from loss</a:t>
            </a:r>
          </a:p>
          <a:p>
            <a:pPr lvl="1"/>
            <a:r>
              <a:rPr lang="en-US" smtClean="0"/>
              <a:t>Volume, mic and echo are worse</a:t>
            </a:r>
          </a:p>
          <a:p>
            <a:pPr lvl="1"/>
            <a:r>
              <a:rPr lang="en-US" smtClean="0"/>
              <a:t>And these are </a:t>
            </a:r>
            <a:r>
              <a:rPr lang="en-US" i="1" smtClean="0"/>
              <a:t>easy</a:t>
            </a:r>
            <a:r>
              <a:rPr lang="en-US" smtClean="0"/>
              <a:t> to fix! Educating users harder.</a:t>
            </a:r>
          </a:p>
          <a:p>
            <a:r>
              <a:rPr lang="en-US" smtClean="0"/>
              <a:t>By getting descriptions, should be easier to allow users to diagnose problems</a:t>
            </a:r>
          </a:p>
          <a:p>
            <a:pPr lvl="1"/>
            <a:r>
              <a:rPr lang="en-US" smtClean="0"/>
              <a:t>Ex: ‘fuzzy’ or ‘buzzy’ to repetition for repair</a:t>
            </a:r>
          </a:p>
          <a:p>
            <a:r>
              <a:rPr lang="en-US" smtClean="0"/>
              <a:t>Volume changes harder</a:t>
            </a:r>
          </a:p>
          <a:p>
            <a:pPr lvl="1"/>
            <a:r>
              <a:rPr lang="en-US" smtClean="0"/>
              <a:t>Could be reflected back to the user</a:t>
            </a:r>
          </a:p>
          <a:p>
            <a:pPr lvl="1"/>
            <a:r>
              <a:rPr lang="en-US" smtClean="0"/>
              <a:t>Could do expert system to make sure certain quality before being allowed in</a:t>
            </a:r>
          </a:p>
        </p:txBody>
      </p:sp>
    </p:spTree>
    <p:extLst>
      <p:ext uri="{BB962C8B-B14F-4D97-AF65-F5344CB8AC3E}">
        <p14:creationId xmlns:p14="http://schemas.microsoft.com/office/powerpoint/2010/main" val="23265772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03444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Delay and jitter compared with other degradations</a:t>
            </a:r>
          </a:p>
          <a:p>
            <a:r>
              <a:rPr lang="en-US" smtClean="0"/>
              <a:t>Interactive environments rather than just listening</a:t>
            </a:r>
          </a:p>
          <a:p>
            <a:pPr lvl="1"/>
            <a:r>
              <a:rPr lang="en-US" smtClean="0"/>
              <a:t>Ex: </a:t>
            </a:r>
            <a:r>
              <a:rPr lang="en-US" i="1" smtClean="0"/>
              <a:t>echo</a:t>
            </a:r>
            <a:r>
              <a:rPr lang="en-US" smtClean="0"/>
              <a:t> probably worse</a:t>
            </a:r>
          </a:p>
          <a:p>
            <a:r>
              <a:rPr lang="en-US" smtClean="0"/>
              <a:t>Combination effects</a:t>
            </a:r>
          </a:p>
          <a:p>
            <a:pPr lvl="1"/>
            <a:r>
              <a:rPr lang="en-US" smtClean="0"/>
              <a:t>Ex: </a:t>
            </a:r>
            <a:r>
              <a:rPr lang="en-US" i="1" smtClean="0"/>
              <a:t>bad mic</a:t>
            </a:r>
            <a:r>
              <a:rPr lang="en-US" smtClean="0"/>
              <a:t> plus too </a:t>
            </a:r>
            <a:r>
              <a:rPr lang="en-US" i="1" smtClean="0"/>
              <a:t>loud</a:t>
            </a:r>
          </a:p>
          <a:p>
            <a:pPr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7811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Large field trial from 1998-1999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13 UK institutions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150 participants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Recorded user Perceptual Quality (PQ)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Beginning, Middle, End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(Why not only at end?)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(Why not continuously?)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Matched with objective network performance metrics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Analysis suggested that network was not primary influence on PQ!</a:t>
            </a:r>
          </a:p>
        </p:txBody>
      </p:sp>
    </p:spTree>
    <p:extLst>
      <p:ext uri="{BB962C8B-B14F-4D97-AF65-F5344CB8AC3E}">
        <p14:creationId xmlns:p14="http://schemas.microsoft.com/office/powerpoint/2010/main" val="3015796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019800"/>
            <a:ext cx="7770812" cy="531813"/>
          </a:xfrm>
        </p:spPr>
        <p:txBody>
          <a:bodyPr>
            <a:noAutofit/>
          </a:bodyPr>
          <a:lstStyle/>
          <a:p>
            <a:r>
              <a:rPr lang="en-US" sz="2000" dirty="0" smtClean="0"/>
              <a:t>Missing words throughout  </a:t>
            </a:r>
            <a:r>
              <a:rPr lang="en-US" sz="2000" dirty="0" smtClean="0"/>
              <a:t>… but </a:t>
            </a:r>
            <a:r>
              <a:rPr lang="en-US" sz="2000" dirty="0" smtClean="0"/>
              <a:t>loss usually far less than 5%!</a:t>
            </a:r>
          </a:p>
        </p:txBody>
      </p:sp>
      <p:pic>
        <p:nvPicPr>
          <p:cNvPr id="7172" name="Picture 4" descr="C:\claypool\525\Sasse-Muffled\fig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89454"/>
            <a:ext cx="6411969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010400" y="2209800"/>
            <a:ext cx="2030413" cy="1754326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- 1 </a:t>
            </a:r>
            <a:r>
              <a:rPr lang="en-US" sz="1800" dirty="0" smtClean="0"/>
              <a:t>hour meeting</a:t>
            </a:r>
            <a:endParaRPr lang="en-US" sz="1800" dirty="0"/>
          </a:p>
          <a:p>
            <a:r>
              <a:rPr lang="en-US" sz="1800" dirty="0"/>
              <a:t>- UCL </a:t>
            </a:r>
            <a:r>
              <a:rPr lang="en-US" sz="1800" dirty="0" smtClean="0"/>
              <a:t>to </a:t>
            </a:r>
            <a:endParaRPr lang="en-US" sz="1800" dirty="0"/>
          </a:p>
          <a:p>
            <a:r>
              <a:rPr lang="en-US" sz="1800" dirty="0"/>
              <a:t>Glasgow</a:t>
            </a:r>
          </a:p>
          <a:p>
            <a:pPr>
              <a:buFontTx/>
              <a:buChar char="-"/>
            </a:pPr>
            <a:r>
              <a:rPr lang="en-US" sz="1800" dirty="0" smtClean="0"/>
              <a:t> Super Janet</a:t>
            </a:r>
            <a:endParaRPr lang="en-US" sz="1800" dirty="0"/>
          </a:p>
          <a:p>
            <a:pPr>
              <a:buFontTx/>
              <a:buChar char="-"/>
            </a:pPr>
            <a:r>
              <a:rPr lang="en-US" sz="1800" dirty="0" smtClean="0"/>
              <a:t> RTCP reports 2-5 </a:t>
            </a:r>
            <a:r>
              <a:rPr lang="en-US" sz="1800" dirty="0" err="1" smtClean="0"/>
              <a:t>secs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04961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</a:t>
            </a:r>
            <a:r>
              <a:rPr lang="en-US" dirty="0" smtClean="0"/>
              <a:t>Cited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Missing words</a:t>
            </a:r>
          </a:p>
          <a:p>
            <a:pPr lvl="1"/>
            <a:r>
              <a:rPr lang="en-US" smtClean="0"/>
              <a:t>Cause?</a:t>
            </a:r>
          </a:p>
          <a:p>
            <a:r>
              <a:rPr lang="en-US" smtClean="0"/>
              <a:t>Variation in volume</a:t>
            </a:r>
          </a:p>
          <a:p>
            <a:pPr lvl="1"/>
            <a:r>
              <a:rPr lang="en-US" smtClean="0"/>
              <a:t>Cause?</a:t>
            </a:r>
          </a:p>
          <a:p>
            <a:r>
              <a:rPr lang="en-US" smtClean="0"/>
              <a:t>Variation in quality among participants</a:t>
            </a:r>
          </a:p>
          <a:p>
            <a:pPr lvl="1"/>
            <a:r>
              <a:rPr lang="en-US" smtClean="0"/>
              <a:t>Cause?</a:t>
            </a:r>
          </a:p>
          <a:p>
            <a:pPr lvl="1"/>
            <a:endParaRPr lang="en-US" i="1" smtClean="0"/>
          </a:p>
        </p:txBody>
      </p:sp>
    </p:spTree>
    <p:extLst>
      <p:ext uri="{BB962C8B-B14F-4D97-AF65-F5344CB8AC3E}">
        <p14:creationId xmlns:p14="http://schemas.microsoft.com/office/powerpoint/2010/main" val="1550828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</a:t>
            </a:r>
            <a:r>
              <a:rPr lang="en-US" dirty="0" smtClean="0"/>
              <a:t>Cited – Probably Causes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Missing words</a:t>
            </a:r>
          </a:p>
          <a:p>
            <a:pPr lvl="1"/>
            <a:r>
              <a:rPr lang="en-US" smtClean="0"/>
              <a:t>Likely causes: packet loss, poor speech detection, machine glitches</a:t>
            </a:r>
          </a:p>
          <a:p>
            <a:r>
              <a:rPr lang="en-US" smtClean="0"/>
              <a:t>Variation in volume</a:t>
            </a:r>
          </a:p>
          <a:p>
            <a:pPr lvl="1"/>
            <a:r>
              <a:rPr lang="en-US" smtClean="0"/>
              <a:t>Likely causes: insufficient volume settings (mixer), poor headset quality</a:t>
            </a:r>
          </a:p>
          <a:p>
            <a:r>
              <a:rPr lang="en-US" smtClean="0"/>
              <a:t>Variation in quality among participants</a:t>
            </a:r>
          </a:p>
          <a:p>
            <a:pPr lvl="1"/>
            <a:r>
              <a:rPr lang="en-US" smtClean="0"/>
              <a:t>Likely causes: high background noise, poor headset quality</a:t>
            </a:r>
          </a:p>
          <a:p>
            <a:r>
              <a:rPr lang="en-US" i="1" smtClean="0">
                <a:solidFill>
                  <a:srgbClr val="008000"/>
                </a:solidFill>
              </a:rPr>
              <a:t>Experiments</a:t>
            </a:r>
            <a:r>
              <a:rPr lang="en-US" smtClean="0"/>
              <a:t> to measure which affect quality</a:t>
            </a:r>
          </a:p>
        </p:txBody>
      </p:sp>
    </p:spTree>
    <p:extLst>
      <p:ext uri="{BB962C8B-B14F-4D97-AF65-F5344CB8AC3E}">
        <p14:creationId xmlns:p14="http://schemas.microsoft.com/office/powerpoint/2010/main" val="337954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  <a:p>
            <a:r>
              <a:rPr lang="en-US" sz="3200" i="1" u="sng" smtClean="0">
                <a:solidFill>
                  <a:srgbClr val="008000"/>
                </a:solidFill>
              </a:rPr>
              <a:t>Experiments</a:t>
            </a:r>
          </a:p>
          <a:p>
            <a:r>
              <a:rPr lang="en-US" smtClean="0"/>
              <a:t>Results</a:t>
            </a:r>
          </a:p>
          <a:p>
            <a:r>
              <a:rPr lang="en-US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589096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Audioconference Fixed Parameters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Robust Audio Tool (RAT)</a:t>
            </a:r>
          </a:p>
          <a:p>
            <a:pPr lvl="1"/>
            <a:r>
              <a:rPr lang="en-US" smtClean="0"/>
              <a:t>Home brewed in UCL</a:t>
            </a:r>
          </a:p>
          <a:p>
            <a:pPr lvl="1"/>
            <a:r>
              <a:rPr lang="en-US" smtClean="0"/>
              <a:t>Does some repair of packets lost</a:t>
            </a:r>
          </a:p>
          <a:p>
            <a:r>
              <a:rPr lang="en-US" smtClean="0"/>
              <a:t>Coded in DVI</a:t>
            </a:r>
          </a:p>
          <a:p>
            <a:r>
              <a:rPr lang="en-US" smtClean="0"/>
              <a:t>40 ms sample size</a:t>
            </a:r>
          </a:p>
          <a:p>
            <a:r>
              <a:rPr lang="en-US" smtClean="0"/>
              <a:t>Use “repetition” to repair lost packets</a:t>
            </a:r>
          </a:p>
          <a:p>
            <a:pPr lvl="1"/>
            <a:r>
              <a:rPr lang="en-US" smtClean="0"/>
              <a:t>Good for small packets (20ms)</a:t>
            </a:r>
          </a:p>
          <a:p>
            <a:pPr lvl="1"/>
            <a:r>
              <a:rPr lang="en-US" smtClean="0"/>
              <a:t>Not as good for large packets (80ms)</a:t>
            </a:r>
          </a:p>
          <a:p>
            <a:pPr lvl="2"/>
            <a:r>
              <a:rPr lang="en-US" i="1" smtClean="0"/>
              <a:t>(Why not?)</a:t>
            </a:r>
          </a:p>
        </p:txBody>
      </p:sp>
    </p:spTree>
    <p:extLst>
      <p:ext uri="{BB962C8B-B14F-4D97-AF65-F5344CB8AC3E}">
        <p14:creationId xmlns:p14="http://schemas.microsoft.com/office/powerpoint/2010/main" val="1742754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Audioconference Variables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Packet loss rates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5% (typical of multicast) and 20% (upper limit of tolerance)</a:t>
            </a:r>
          </a:p>
          <a:p>
            <a:pPr>
              <a:lnSpc>
                <a:spcPct val="90000"/>
              </a:lnSpc>
            </a:pPr>
            <a:r>
              <a:rPr lang="en-US" smtClean="0"/>
              <a:t>“Bad” microphone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Hard to measure, but Altai A087F</a:t>
            </a:r>
          </a:p>
          <a:p>
            <a:pPr>
              <a:lnSpc>
                <a:spcPct val="90000"/>
              </a:lnSpc>
            </a:pPr>
            <a:r>
              <a:rPr lang="en-US" smtClean="0"/>
              <a:t>Echo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From open microphone</a:t>
            </a:r>
          </a:p>
          <a:p>
            <a:pPr lvl="1">
              <a:lnSpc>
                <a:spcPct val="90000"/>
              </a:lnSpc>
            </a:pPr>
            <a:r>
              <a:rPr lang="en-US" i="1" smtClean="0"/>
              <a:t>(What is this?)</a:t>
            </a:r>
          </a:p>
          <a:p>
            <a:pPr>
              <a:lnSpc>
                <a:spcPct val="90000"/>
              </a:lnSpc>
            </a:pPr>
            <a:r>
              <a:rPr lang="en-US" smtClean="0"/>
              <a:t>Volume differences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Quiet, normal, loud through “pilot studies”</a:t>
            </a:r>
          </a:p>
          <a:p>
            <a:pPr lvl="1">
              <a:lnSpc>
                <a:spcPct val="90000"/>
              </a:lnSpc>
            </a:pPr>
            <a:r>
              <a:rPr lang="en-US" i="1" smtClean="0"/>
              <a:t>(Why can’t users just adjust volume?)</a:t>
            </a:r>
          </a:p>
        </p:txBody>
      </p:sp>
    </p:spTree>
    <p:extLst>
      <p:ext uri="{BB962C8B-B14F-4D97-AF65-F5344CB8AC3E}">
        <p14:creationId xmlns:p14="http://schemas.microsoft.com/office/powerpoint/2010/main" val="131550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1150</Words>
  <Application>Microsoft Office PowerPoint</Application>
  <PresentationFormat>On-screen Show (4:3)</PresentationFormat>
  <Paragraphs>195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The Good, the Bad and the Muffled: the Impact of Different Degradations on Internet Speech</vt:lpstr>
      <vt:lpstr>Introduction</vt:lpstr>
      <vt:lpstr>Motivation</vt:lpstr>
      <vt:lpstr>Example</vt:lpstr>
      <vt:lpstr>Problems Cited</vt:lpstr>
      <vt:lpstr>Problems Cited – Probably Causes</vt:lpstr>
      <vt:lpstr>Outline</vt:lpstr>
      <vt:lpstr>Audioconference Fixed Parameters</vt:lpstr>
      <vt:lpstr>Audioconference Variables</vt:lpstr>
      <vt:lpstr>Measurement Method:  Perceptual Quality</vt:lpstr>
      <vt:lpstr>Measurement Method:  Physiological</vt:lpstr>
      <vt:lpstr>Experimental Material</vt:lpstr>
      <vt:lpstr>Experimental Conditions</vt:lpstr>
      <vt:lpstr>Subjects</vt:lpstr>
      <vt:lpstr>Procedure</vt:lpstr>
      <vt:lpstr>Outline</vt:lpstr>
      <vt:lpstr>Quality Under Degradation</vt:lpstr>
      <vt:lpstr>Statistical Significance Tests</vt:lpstr>
      <vt:lpstr>Physiological Results: HR</vt:lpstr>
      <vt:lpstr>Physiological Results: BVP</vt:lpstr>
      <vt:lpstr>Physiological Statistical Significance Tests</vt:lpstr>
      <vt:lpstr>Qualitative Results</vt:lpstr>
      <vt:lpstr>Qualitative Results of Loss</vt:lpstr>
      <vt:lpstr>Discussion</vt:lpstr>
      <vt:lpstr>Conclusion</vt:lpstr>
      <vt:lpstr>Future Work?</vt:lpstr>
      <vt:lpstr>Future Work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Good, the Bad and the Muffled: the Impact of Different Degradations on Internet Speech</dc:title>
  <dc:creator>Mark Claypool</dc:creator>
  <cp:lastModifiedBy>Mark Claypool</cp:lastModifiedBy>
  <cp:revision>2</cp:revision>
  <dcterms:created xsi:type="dcterms:W3CDTF">2013-02-06T21:27:14Z</dcterms:created>
  <dcterms:modified xsi:type="dcterms:W3CDTF">2013-02-06T21:42:03Z</dcterms:modified>
</cp:coreProperties>
</file>