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F7C1C-024C-405B-B100-736C0695EB4C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384AC-782D-4F9D-A92D-2621676348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FBCE-5C68-48FC-AA2A-801F0FF0696C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928E-0966-4A97-8C1D-F8D489465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162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FBCE-5C68-48FC-AA2A-801F0FF0696C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928E-0966-4A97-8C1D-F8D489465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507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FBCE-5C68-48FC-AA2A-801F0FF0696C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928E-0966-4A97-8C1D-F8D489465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755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FBCE-5C68-48FC-AA2A-801F0FF0696C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928E-0966-4A97-8C1D-F8D489465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971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FBCE-5C68-48FC-AA2A-801F0FF0696C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928E-0966-4A97-8C1D-F8D489465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234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FBCE-5C68-48FC-AA2A-801F0FF0696C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928E-0966-4A97-8C1D-F8D489465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853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FBCE-5C68-48FC-AA2A-801F0FF0696C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928E-0966-4A97-8C1D-F8D489465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595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FBCE-5C68-48FC-AA2A-801F0FF0696C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928E-0966-4A97-8C1D-F8D489465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277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FBCE-5C68-48FC-AA2A-801F0FF0696C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928E-0966-4A97-8C1D-F8D489465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1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FBCE-5C68-48FC-AA2A-801F0FF0696C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928E-0966-4A97-8C1D-F8D489465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252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FBCE-5C68-48FC-AA2A-801F0FF0696C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928E-0966-4A97-8C1D-F8D489465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340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CFBCE-5C68-48FC-AA2A-801F0FF0696C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7928E-0966-4A97-8C1D-F8D489465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455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Empirical Evaluation of VoIP </a:t>
            </a:r>
            <a:r>
              <a:rPr lang="en-US" dirty="0" err="1" smtClean="0"/>
              <a:t>Playout</a:t>
            </a:r>
            <a:r>
              <a:rPr lang="en-US" dirty="0" smtClean="0"/>
              <a:t> Buffer Dimensioning in Skype, Google Talk, and MSN Messenger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895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Chen-Chi Wu, </a:t>
            </a:r>
            <a:r>
              <a:rPr lang="en-US" dirty="0" err="1" smtClean="0">
                <a:solidFill>
                  <a:schemeClr val="tx1"/>
                </a:solidFill>
              </a:rPr>
              <a:t>Kuan</a:t>
            </a:r>
            <a:r>
              <a:rPr lang="en-US" dirty="0" smtClean="0">
                <a:solidFill>
                  <a:schemeClr val="tx1"/>
                </a:solidFill>
              </a:rPr>
              <a:t>-Ta Chen, Yu-Chun Chang, and Chin-</a:t>
            </a:r>
            <a:r>
              <a:rPr lang="en-US" dirty="0" err="1" smtClean="0">
                <a:solidFill>
                  <a:schemeClr val="tx1"/>
                </a:solidFill>
              </a:rPr>
              <a:t>Laung</a:t>
            </a:r>
            <a:r>
              <a:rPr lang="en-US" dirty="0" smtClean="0">
                <a:solidFill>
                  <a:schemeClr val="tx1"/>
                </a:solidFill>
              </a:rPr>
              <a:t> Lei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i="1" dirty="0" smtClean="0">
                <a:solidFill>
                  <a:schemeClr val="tx1"/>
                </a:solidFill>
              </a:rPr>
              <a:t>ACM Workshop on Network and Operating System Support for Digital Audio and Video (NOSSDAV)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Williamsburg, VA, USA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June 2009</a:t>
            </a:r>
          </a:p>
        </p:txBody>
      </p:sp>
    </p:spTree>
    <p:extLst>
      <p:ext uri="{BB962C8B-B14F-4D97-AF65-F5344CB8AC3E}">
        <p14:creationId xmlns:p14="http://schemas.microsoft.com/office/powerpoint/2010/main" xmlns="" val="3757942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  <a:p>
            <a:r>
              <a:rPr lang="en-US" smtClean="0"/>
              <a:t>Related Work</a:t>
            </a:r>
          </a:p>
          <a:p>
            <a:r>
              <a:rPr lang="en-US" smtClean="0">
                <a:solidFill>
                  <a:srgbClr val="FF0000"/>
                </a:solidFill>
              </a:rPr>
              <a:t>Experiments</a:t>
            </a:r>
          </a:p>
          <a:p>
            <a:r>
              <a:rPr lang="en-US" smtClean="0"/>
              <a:t>Results</a:t>
            </a:r>
          </a:p>
          <a:p>
            <a:r>
              <a:rPr lang="en-US" smtClean="0"/>
              <a:t>Optimal</a:t>
            </a:r>
          </a:p>
          <a:p>
            <a:r>
              <a:rPr lang="en-US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xmlns="" val="3333757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 Methodology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00200"/>
            <a:ext cx="4267200" cy="5029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Free BSD w/</a:t>
            </a:r>
            <a:r>
              <a:rPr lang="en-US" sz="2000" dirty="0" err="1" smtClean="0"/>
              <a:t>dummynet</a:t>
            </a:r>
            <a:r>
              <a:rPr lang="en-US" sz="2000" dirty="0" smtClean="0"/>
              <a:t> as router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Control </a:t>
            </a:r>
            <a:r>
              <a:rPr lang="en-US" sz="2000" dirty="0" smtClean="0">
                <a:solidFill>
                  <a:srgbClr val="C00000"/>
                </a:solidFill>
              </a:rPr>
              <a:t>loss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8000"/>
                </a:solidFill>
              </a:rPr>
              <a:t>delay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70C0"/>
                </a:solidFill>
              </a:rPr>
              <a:t>jitter</a:t>
            </a:r>
            <a:r>
              <a:rPr lang="en-US" sz="2000" dirty="0" smtClean="0"/>
              <a:t> (</a:t>
            </a:r>
            <a:r>
              <a:rPr lang="en-US" sz="2000" dirty="0" err="1" smtClean="0"/>
              <a:t>stddev</a:t>
            </a:r>
            <a:r>
              <a:rPr lang="en-US" sz="2000" dirty="0" smtClean="0"/>
              <a:t> of delay)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Link is 1 </a:t>
            </a:r>
            <a:r>
              <a:rPr lang="en-US" sz="2000" dirty="0" smtClean="0"/>
              <a:t>Mb/s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2 PCs running Windows XP with Skype, Google Talk, MSN Messenger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One PC “</a:t>
            </a:r>
            <a:r>
              <a:rPr lang="en-US" sz="2000" dirty="0" smtClean="0">
                <a:solidFill>
                  <a:srgbClr val="008000"/>
                </a:solidFill>
              </a:rPr>
              <a:t>talker</a:t>
            </a:r>
            <a:r>
              <a:rPr lang="en-US" sz="2000" dirty="0" smtClean="0"/>
              <a:t>” the other “</a:t>
            </a:r>
            <a:r>
              <a:rPr lang="en-US" sz="2000" dirty="0" smtClean="0">
                <a:solidFill>
                  <a:srgbClr val="FF0000"/>
                </a:solidFill>
              </a:rPr>
              <a:t>listener</a:t>
            </a:r>
            <a:r>
              <a:rPr lang="en-US" sz="2000" dirty="0" smtClean="0"/>
              <a:t>”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Play recording on </a:t>
            </a:r>
            <a:r>
              <a:rPr lang="en-US" sz="2000" dirty="0" smtClean="0">
                <a:solidFill>
                  <a:srgbClr val="008000"/>
                </a:solidFill>
              </a:rPr>
              <a:t>talker</a:t>
            </a:r>
            <a:r>
              <a:rPr lang="en-US" sz="2000" dirty="0" smtClean="0"/>
              <a:t>, send to </a:t>
            </a:r>
            <a:r>
              <a:rPr lang="en-US" sz="2000" dirty="0" smtClean="0">
                <a:solidFill>
                  <a:srgbClr val="FF0000"/>
                </a:solidFill>
              </a:rPr>
              <a:t>listener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Recording from Open Speech Repository [</a:t>
            </a:r>
            <a:r>
              <a:rPr lang="en-US" sz="2000" dirty="0" smtClean="0">
                <a:solidFill>
                  <a:srgbClr val="008000"/>
                </a:solidFill>
              </a:rPr>
              <a:t>3</a:t>
            </a:r>
            <a:r>
              <a:rPr lang="en-US" sz="2000" dirty="0" smtClean="0"/>
              <a:t>]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Record both </a:t>
            </a:r>
            <a:r>
              <a:rPr lang="en-US" sz="2000" dirty="0" smtClean="0">
                <a:solidFill>
                  <a:srgbClr val="008000"/>
                </a:solidFill>
              </a:rPr>
              <a:t>talker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FF0000"/>
                </a:solidFill>
              </a:rPr>
              <a:t>listener</a:t>
            </a:r>
            <a:r>
              <a:rPr lang="en-US" sz="2000" dirty="0" smtClean="0"/>
              <a:t> speech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Compare to get degradation</a:t>
            </a:r>
          </a:p>
        </p:txBody>
      </p:sp>
      <p:pic>
        <p:nvPicPr>
          <p:cNvPr id="14339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28800"/>
            <a:ext cx="4724400" cy="304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4724400" y="5105400"/>
            <a:ext cx="342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1" lang="en-US" sz="2000" dirty="0"/>
              <a:t>Each </a:t>
            </a:r>
            <a:r>
              <a:rPr kumimoji="1" lang="en-US" sz="2000" dirty="0" smtClean="0"/>
              <a:t>“call” </a:t>
            </a:r>
            <a:r>
              <a:rPr kumimoji="1" lang="en-US" sz="2000" dirty="0"/>
              <a:t>240 seconds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1" lang="en-US" sz="2000" dirty="0"/>
              <a:t>10 calls at each setting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543800" y="2667000"/>
            <a:ext cx="762000" cy="381000"/>
          </a:xfrm>
          <a:prstGeom prst="straightConnector1">
            <a:avLst/>
          </a:prstGeom>
          <a:ln w="571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96200" y="4267200"/>
            <a:ext cx="121919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degraded voice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467600" y="4038600"/>
            <a:ext cx="609600" cy="3810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20000" y="2362200"/>
            <a:ext cx="121919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voice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4532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Buffer Size Estimation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Have two audio samples.  Compare to </a:t>
            </a:r>
            <a:r>
              <a:rPr lang="en-US" dirty="0" smtClean="0">
                <a:solidFill>
                  <a:srgbClr val="008000"/>
                </a:solidFill>
              </a:rPr>
              <a:t>determine delay </a:t>
            </a:r>
            <a:r>
              <a:rPr lang="en-US" dirty="0" smtClean="0"/>
              <a:t>(use cross-correlation coefficient [</a:t>
            </a:r>
            <a:r>
              <a:rPr lang="en-US" dirty="0" smtClean="0">
                <a:solidFill>
                  <a:srgbClr val="008000"/>
                </a:solidFill>
              </a:rPr>
              <a:t>1</a:t>
            </a:r>
            <a:r>
              <a:rPr lang="en-US" dirty="0" smtClean="0"/>
              <a:t>])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(MLC: not validated as a technique?)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Note, not sure of sample interval, compression, etc. (“black box”)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But, estimate to be 50 </a:t>
            </a:r>
            <a:r>
              <a:rPr lang="en-US" dirty="0" err="1" smtClean="0"/>
              <a:t>msec</a:t>
            </a:r>
            <a:r>
              <a:rPr lang="en-US" dirty="0" smtClean="0"/>
              <a:t> based on literature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May not be totally accurate, but want to see how commercial VoIP applications adjust </a:t>
            </a:r>
          </a:p>
        </p:txBody>
      </p:sp>
    </p:spTree>
    <p:extLst>
      <p:ext uri="{BB962C8B-B14F-4D97-AF65-F5344CB8AC3E}">
        <p14:creationId xmlns:p14="http://schemas.microsoft.com/office/powerpoint/2010/main" xmlns="" val="16111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  <a:p>
            <a:r>
              <a:rPr lang="en-US" smtClean="0"/>
              <a:t>Related Work</a:t>
            </a:r>
          </a:p>
          <a:p>
            <a:r>
              <a:rPr lang="en-US" smtClean="0"/>
              <a:t>Experiments</a:t>
            </a:r>
          </a:p>
          <a:p>
            <a:r>
              <a:rPr lang="en-US" smtClean="0">
                <a:solidFill>
                  <a:srgbClr val="FF0000"/>
                </a:solidFill>
              </a:rPr>
              <a:t>Results</a:t>
            </a:r>
          </a:p>
          <a:p>
            <a:r>
              <a:rPr lang="en-US" smtClean="0"/>
              <a:t>Optimal</a:t>
            </a:r>
          </a:p>
          <a:p>
            <a:r>
              <a:rPr lang="en-US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xmlns="" val="2054496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</a:t>
            </a:r>
            <a:r>
              <a:rPr lang="en-US" dirty="0" smtClean="0">
                <a:solidFill>
                  <a:srgbClr val="008000"/>
                </a:solidFill>
              </a:rPr>
              <a:t>Delay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Jitter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4419600"/>
            <a:ext cx="4038600" cy="1630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Delay: </a:t>
            </a:r>
            <a:endParaRPr lang="en-US" dirty="0" smtClean="0">
              <a:solidFill>
                <a:srgbClr val="00800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Skype doesn’t adjust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MSN doesn’t adjust 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Google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may (fig b,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trendlines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differ). 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419600"/>
            <a:ext cx="4038600" cy="1706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Jitter: 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Skype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flat, so doesn’t adjust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Google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adjusts slightly, lots of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variance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MSN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adjusts linearly</a:t>
            </a:r>
          </a:p>
          <a:p>
            <a:endParaRPr lang="en-US" dirty="0"/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79248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39201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70"/>
            <a:ext cx="7772400" cy="1143000"/>
          </a:xfrm>
        </p:spPr>
        <p:txBody>
          <a:bodyPr/>
          <a:lstStyle/>
          <a:p>
            <a:r>
              <a:rPr lang="en-US" dirty="0" smtClean="0"/>
              <a:t>Network </a:t>
            </a:r>
            <a:r>
              <a:rPr lang="en-US" dirty="0" smtClean="0">
                <a:solidFill>
                  <a:srgbClr val="C00000"/>
                </a:solidFill>
              </a:rPr>
              <a:t>Loss Rate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572000"/>
            <a:ext cx="7772400" cy="179105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All flat, so no apparent adaptation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7924800" cy="291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62691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  <a:p>
            <a:r>
              <a:rPr lang="en-US" smtClean="0"/>
              <a:t>Related Work</a:t>
            </a:r>
          </a:p>
          <a:p>
            <a:r>
              <a:rPr lang="en-US" smtClean="0"/>
              <a:t>Experiments</a:t>
            </a:r>
          </a:p>
          <a:p>
            <a:r>
              <a:rPr lang="en-US" smtClean="0"/>
              <a:t>Results</a:t>
            </a:r>
          </a:p>
          <a:p>
            <a:r>
              <a:rPr lang="en-US" smtClean="0">
                <a:solidFill>
                  <a:srgbClr val="FF0000"/>
                </a:solidFill>
              </a:rPr>
              <a:t>Optimal</a:t>
            </a:r>
          </a:p>
          <a:p>
            <a:r>
              <a:rPr lang="en-US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xmlns="" val="3818435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QoE Measurement Model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Based on [</a:t>
            </a:r>
            <a:r>
              <a:rPr lang="en-US" sz="2800" dirty="0" smtClean="0">
                <a:solidFill>
                  <a:srgbClr val="008000"/>
                </a:solidFill>
              </a:rPr>
              <a:t>5</a:t>
            </a:r>
            <a:r>
              <a:rPr lang="en-US" sz="2800" dirty="0" smtClean="0"/>
              <a:t>] …</a:t>
            </a:r>
          </a:p>
          <a:p>
            <a:r>
              <a:rPr lang="en-US" sz="2800" dirty="0" smtClean="0"/>
              <a:t>Given original and degraded clips</a:t>
            </a:r>
          </a:p>
          <a:p>
            <a:r>
              <a:rPr lang="en-US" sz="2800" dirty="0" smtClean="0"/>
              <a:t>Apply </a:t>
            </a:r>
            <a:r>
              <a:rPr lang="en-US" sz="2800" dirty="0" smtClean="0">
                <a:solidFill>
                  <a:srgbClr val="0070C0"/>
                </a:solidFill>
              </a:rPr>
              <a:t>PESQ</a:t>
            </a:r>
            <a:r>
              <a:rPr lang="en-US" sz="2800" dirty="0" smtClean="0"/>
              <a:t> to get </a:t>
            </a:r>
            <a:r>
              <a:rPr lang="en-US" sz="2800" dirty="0" smtClean="0">
                <a:solidFill>
                  <a:srgbClr val="FF0000"/>
                </a:solidFill>
              </a:rPr>
              <a:t>MOS</a:t>
            </a:r>
          </a:p>
          <a:p>
            <a:r>
              <a:rPr lang="en-US" sz="2800" dirty="0" smtClean="0"/>
              <a:t>Convert </a:t>
            </a:r>
            <a:r>
              <a:rPr lang="en-US" sz="2800" dirty="0" smtClean="0">
                <a:solidFill>
                  <a:srgbClr val="FF0000"/>
                </a:solidFill>
              </a:rPr>
              <a:t>MOS</a:t>
            </a:r>
            <a:r>
              <a:rPr lang="en-US" sz="2800" dirty="0" smtClean="0"/>
              <a:t> to </a:t>
            </a:r>
            <a:r>
              <a:rPr lang="en-US" sz="2800" dirty="0" smtClean="0">
                <a:solidFill>
                  <a:srgbClr val="008000"/>
                </a:solidFill>
              </a:rPr>
              <a:t>R</a:t>
            </a:r>
            <a:r>
              <a:rPr lang="en-US" sz="2800" dirty="0" smtClean="0"/>
              <a:t> score</a:t>
            </a:r>
          </a:p>
          <a:p>
            <a:pPr lvl="1"/>
            <a:r>
              <a:rPr lang="en-US" sz="2400" dirty="0"/>
              <a:t>Using </a:t>
            </a:r>
            <a:r>
              <a:rPr lang="en-US" sz="2400" dirty="0" smtClean="0"/>
              <a:t>formula </a:t>
            </a:r>
            <a:r>
              <a:rPr lang="en-US" sz="2400" dirty="0"/>
              <a:t>in ITU-T </a:t>
            </a:r>
            <a:r>
              <a:rPr lang="en-US" sz="2400" dirty="0" smtClean="0"/>
              <a:t>G.107</a:t>
            </a:r>
            <a:r>
              <a:rPr lang="en-US" sz="2400" dirty="0"/>
              <a:t> </a:t>
            </a:r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7</a:t>
            </a:r>
            <a:r>
              <a:rPr lang="en-US" sz="2400" dirty="0" smtClean="0"/>
              <a:t>]</a:t>
            </a:r>
          </a:p>
          <a:p>
            <a:r>
              <a:rPr lang="en-US" sz="2800" dirty="0" smtClean="0"/>
              <a:t>Compute </a:t>
            </a:r>
            <a:r>
              <a:rPr lang="en-US" sz="2800" i="1" dirty="0" smtClean="0"/>
              <a:t>delay impairment </a:t>
            </a:r>
            <a:r>
              <a:rPr lang="en-US" sz="2800" dirty="0" smtClean="0"/>
              <a:t>(I</a:t>
            </a:r>
            <a:r>
              <a:rPr lang="en-US" sz="2800" baseline="-25000" dirty="0" smtClean="0"/>
              <a:t>d</a:t>
            </a:r>
            <a:r>
              <a:rPr lang="en-US" sz="2800" dirty="0" smtClean="0"/>
              <a:t>) from E-model</a:t>
            </a:r>
          </a:p>
          <a:p>
            <a:pPr marL="457200" lvl="1" indent="0">
              <a:buNone/>
            </a:pPr>
            <a:r>
              <a:rPr lang="en-US" sz="2600" dirty="0" smtClean="0"/>
              <a:t>I</a:t>
            </a:r>
            <a:r>
              <a:rPr lang="en-US" sz="2600" baseline="-25000" dirty="0" smtClean="0"/>
              <a:t>d</a:t>
            </a:r>
            <a:r>
              <a:rPr lang="en-US" sz="2600" dirty="0" smtClean="0"/>
              <a:t> = 0.024 x d 				if </a:t>
            </a:r>
            <a:r>
              <a:rPr lang="en-US" sz="2600" dirty="0" smtClean="0"/>
              <a:t>d &lt; </a:t>
            </a:r>
            <a:r>
              <a:rPr lang="en-US" sz="2600" dirty="0" smtClean="0"/>
              <a:t>177.3</a:t>
            </a:r>
          </a:p>
          <a:p>
            <a:pPr marL="457200" lvl="1" indent="0">
              <a:buNone/>
            </a:pPr>
            <a:r>
              <a:rPr lang="en-US" sz="2600" dirty="0" smtClean="0"/>
              <a:t>I</a:t>
            </a:r>
            <a:r>
              <a:rPr lang="en-US" sz="2600" baseline="-25000" dirty="0" smtClean="0"/>
              <a:t>d</a:t>
            </a:r>
            <a:r>
              <a:rPr lang="en-US" sz="2600" dirty="0" smtClean="0"/>
              <a:t> = 0.024 x d x (d – 177.3) 		if d &gt; 177.3 </a:t>
            </a:r>
          </a:p>
          <a:p>
            <a:r>
              <a:rPr lang="en-US" sz="2800" dirty="0" smtClean="0"/>
              <a:t>Subtract I</a:t>
            </a:r>
            <a:r>
              <a:rPr lang="en-US" sz="2800" baseline="-25000" dirty="0" smtClean="0"/>
              <a:t>d </a:t>
            </a:r>
            <a:r>
              <a:rPr lang="en-US" sz="2800" dirty="0" smtClean="0"/>
              <a:t>from </a:t>
            </a:r>
            <a:r>
              <a:rPr lang="en-US" sz="2800" dirty="0" smtClean="0">
                <a:solidFill>
                  <a:srgbClr val="008000"/>
                </a:solidFill>
              </a:rPr>
              <a:t>R</a:t>
            </a:r>
            <a:r>
              <a:rPr lang="en-US" sz="2800" dirty="0" smtClean="0"/>
              <a:t> score to get </a:t>
            </a:r>
            <a:r>
              <a:rPr lang="en-US" sz="2800" dirty="0" smtClean="0">
                <a:solidFill>
                  <a:srgbClr val="008000"/>
                </a:solidFill>
              </a:rPr>
              <a:t>R</a:t>
            </a:r>
            <a:r>
              <a:rPr lang="en-US" sz="2800" dirty="0" smtClean="0"/>
              <a:t>’</a:t>
            </a:r>
          </a:p>
          <a:p>
            <a:r>
              <a:rPr lang="en-US" sz="2800" dirty="0" smtClean="0"/>
              <a:t>Convert </a:t>
            </a:r>
            <a:r>
              <a:rPr lang="en-US" sz="2800" dirty="0" smtClean="0">
                <a:solidFill>
                  <a:srgbClr val="008000"/>
                </a:solidFill>
              </a:rPr>
              <a:t>R</a:t>
            </a:r>
            <a:r>
              <a:rPr lang="en-US" sz="2800" dirty="0" smtClean="0"/>
              <a:t> back to </a:t>
            </a:r>
            <a:r>
              <a:rPr lang="en-US" sz="2800" dirty="0" smtClean="0">
                <a:solidFill>
                  <a:srgbClr val="FF0000"/>
                </a:solidFill>
              </a:rPr>
              <a:t>MOS</a:t>
            </a:r>
          </a:p>
        </p:txBody>
      </p:sp>
    </p:spTree>
    <p:extLst>
      <p:ext uri="{BB962C8B-B14F-4D97-AF65-F5344CB8AC3E}">
        <p14:creationId xmlns:p14="http://schemas.microsoft.com/office/powerpoint/2010/main" xmlns="" val="4222100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Optimal </a:t>
            </a:r>
            <a:r>
              <a:rPr lang="en-US" dirty="0" smtClean="0"/>
              <a:t>Buffer Size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Yields best quality (</a:t>
            </a:r>
            <a:r>
              <a:rPr lang="en-US" dirty="0" err="1" smtClean="0"/>
              <a:t>QoE</a:t>
            </a:r>
            <a:r>
              <a:rPr lang="en-US" dirty="0" smtClean="0"/>
              <a:t>, previous slide)</a:t>
            </a:r>
          </a:p>
          <a:p>
            <a:r>
              <a:rPr lang="en-US" dirty="0" smtClean="0"/>
              <a:t>Encode audio clips from open speech repository [</a:t>
            </a:r>
            <a:r>
              <a:rPr lang="en-US" dirty="0" smtClean="0">
                <a:solidFill>
                  <a:srgbClr val="008000"/>
                </a:solidFill>
              </a:rPr>
              <a:t>3</a:t>
            </a:r>
            <a:r>
              <a:rPr lang="en-US" dirty="0" smtClean="0"/>
              <a:t>] to VoIP using [</a:t>
            </a:r>
            <a:r>
              <a:rPr lang="en-US" dirty="0" smtClean="0">
                <a:solidFill>
                  <a:srgbClr val="008000"/>
                </a:solidFill>
              </a:rPr>
              <a:t>2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Use G.711, popular codec</a:t>
            </a:r>
          </a:p>
          <a:p>
            <a:r>
              <a:rPr lang="en-US" dirty="0" smtClean="0"/>
              <a:t>Simulate any </a:t>
            </a:r>
            <a:r>
              <a:rPr lang="en-US" dirty="0" smtClean="0">
                <a:solidFill>
                  <a:srgbClr val="C00000"/>
                </a:solidFill>
              </a:rPr>
              <a:t>loss</a:t>
            </a:r>
            <a:r>
              <a:rPr lang="en-US" dirty="0" smtClean="0"/>
              <a:t> (using Gilbert model)</a:t>
            </a:r>
          </a:p>
          <a:p>
            <a:r>
              <a:rPr lang="en-US" dirty="0" smtClean="0"/>
              <a:t>Add </a:t>
            </a:r>
            <a:r>
              <a:rPr lang="en-US" dirty="0" smtClean="0">
                <a:solidFill>
                  <a:srgbClr val="008000"/>
                </a:solidFill>
              </a:rPr>
              <a:t>delay</a:t>
            </a:r>
            <a:r>
              <a:rPr lang="en-US" dirty="0" smtClean="0"/>
              <a:t> (Gamma distribution)</a:t>
            </a:r>
          </a:p>
          <a:p>
            <a:pPr lvl="1"/>
            <a:r>
              <a:rPr lang="en-US" dirty="0" smtClean="0"/>
              <a:t>If later than buffer size, </a:t>
            </a:r>
            <a:r>
              <a:rPr lang="en-US" dirty="0" smtClean="0"/>
              <a:t>drop </a:t>
            </a:r>
          </a:p>
          <a:p>
            <a:pPr lvl="2"/>
            <a:r>
              <a:rPr lang="en-US" dirty="0" smtClean="0"/>
              <a:t>(MLC: what policy is this?)</a:t>
            </a:r>
            <a:endParaRPr lang="en-US" dirty="0" smtClean="0"/>
          </a:p>
          <a:p>
            <a:r>
              <a:rPr lang="en-US" dirty="0" smtClean="0"/>
              <a:t>Decode any resulting stream</a:t>
            </a:r>
          </a:p>
          <a:p>
            <a:r>
              <a:rPr lang="en-US" dirty="0" smtClean="0"/>
              <a:t>Apply </a:t>
            </a:r>
            <a:r>
              <a:rPr lang="en-US" dirty="0" err="1" smtClean="0"/>
              <a:t>QoE</a:t>
            </a:r>
            <a:r>
              <a:rPr lang="en-US" dirty="0" smtClean="0"/>
              <a:t> to determine quality</a:t>
            </a:r>
          </a:p>
        </p:txBody>
      </p:sp>
    </p:spTree>
    <p:extLst>
      <p:ext uri="{BB962C8B-B14F-4D97-AF65-F5344CB8AC3E}">
        <p14:creationId xmlns:p14="http://schemas.microsoft.com/office/powerpoint/2010/main" xmlns="" val="3192707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Optimal </a:t>
            </a:r>
            <a:r>
              <a:rPr lang="en-US" dirty="0" smtClean="0"/>
              <a:t>Buffer Size with </a:t>
            </a:r>
            <a:r>
              <a:rPr lang="en-US" dirty="0" smtClean="0">
                <a:solidFill>
                  <a:srgbClr val="008000"/>
                </a:solidFill>
              </a:rPr>
              <a:t>Delay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70C0"/>
                </a:solidFill>
              </a:rPr>
              <a:t>Jitter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3733800"/>
            <a:ext cx="7772400" cy="2133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As expected, MOS decreases with delay (sanity check)</a:t>
            </a:r>
            <a:endParaRPr lang="en-US" sz="2400" dirty="0" smtClean="0"/>
          </a:p>
          <a:p>
            <a:r>
              <a:rPr lang="en-US" sz="2400" dirty="0" smtClean="0"/>
              <a:t>MOS </a:t>
            </a:r>
            <a:r>
              <a:rPr lang="en-US" sz="2400" dirty="0" smtClean="0"/>
              <a:t>varies a lot with </a:t>
            </a:r>
            <a:r>
              <a:rPr lang="en-US" sz="2400" dirty="0" smtClean="0"/>
              <a:t>buffer size</a:t>
            </a:r>
            <a:endParaRPr lang="en-US" sz="2400" dirty="0" smtClean="0"/>
          </a:p>
          <a:p>
            <a:pPr lvl="1"/>
            <a:r>
              <a:rPr lang="en-US" sz="2400" dirty="0" smtClean="0"/>
              <a:t>Important to get </a:t>
            </a:r>
            <a:r>
              <a:rPr lang="en-US" sz="2400" dirty="0" smtClean="0"/>
              <a:t>buffer size right</a:t>
            </a:r>
          </a:p>
          <a:p>
            <a:r>
              <a:rPr lang="en-US" sz="2400" dirty="0" smtClean="0"/>
              <a:t>Optimal </a:t>
            </a:r>
            <a:r>
              <a:rPr lang="en-US" sz="2400" dirty="0" smtClean="0"/>
              <a:t>indicated by ‘X’</a:t>
            </a:r>
          </a:p>
          <a:p>
            <a:pPr lvl="1"/>
            <a:r>
              <a:rPr lang="en-US" sz="2400" dirty="0" smtClean="0"/>
              <a:t>As jitter increases, more delay is necessary</a:t>
            </a:r>
          </a:p>
        </p:txBody>
      </p:sp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4000"/>
            <a:ext cx="45720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0"/>
            <a:ext cx="46482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8243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(1 of 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VoIP increasingly important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Started with inexpensive use at home with friends and family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Now businesses between corporations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Sound quality can be comparable to traditional telephones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Skype reports: 405 million registered users, 15 million online users [</a:t>
            </a:r>
            <a:r>
              <a:rPr lang="en-US" dirty="0" smtClean="0">
                <a:solidFill>
                  <a:srgbClr val="008000"/>
                </a:solidFill>
              </a:rPr>
              <a:t>footnote 1</a:t>
            </a:r>
            <a:r>
              <a:rPr lang="en-US" dirty="0" smtClean="0"/>
              <a:t>]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Reliable service and quality a priority for ISP and VoIP providers</a:t>
            </a:r>
          </a:p>
        </p:txBody>
      </p:sp>
    </p:spTree>
    <p:extLst>
      <p:ext uri="{BB962C8B-B14F-4D97-AF65-F5344CB8AC3E}">
        <p14:creationId xmlns:p14="http://schemas.microsoft.com/office/powerpoint/2010/main" xmlns="" val="2291969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r>
              <a:rPr lang="en-US" dirty="0" smtClean="0"/>
              <a:t>Optimal </a:t>
            </a:r>
            <a:r>
              <a:rPr lang="en-US" dirty="0" smtClean="0"/>
              <a:t>Buffer Size with </a:t>
            </a:r>
            <a:r>
              <a:rPr lang="en-US" dirty="0" smtClean="0">
                <a:solidFill>
                  <a:srgbClr val="C00000"/>
                </a:solidFill>
              </a:rPr>
              <a:t>Loss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3276600"/>
            <a:ext cx="7924800" cy="2819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Method: Delay </a:t>
            </a:r>
            <a:r>
              <a:rPr lang="en-US" dirty="0" smtClean="0"/>
              <a:t>all 100 ms, add loss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Loss </a:t>
            </a:r>
            <a:r>
              <a:rPr lang="en-US" dirty="0" smtClean="0"/>
              <a:t>degrades </a:t>
            </a:r>
            <a:r>
              <a:rPr lang="en-US" dirty="0" smtClean="0"/>
              <a:t>MOS (sanity check)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With jitter, optimal point shifts left with higher loss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May be different with repair (future work)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66800"/>
            <a:ext cx="4475163" cy="169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4724400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04447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9258"/>
            <a:ext cx="7772400" cy="1143000"/>
          </a:xfrm>
        </p:spPr>
        <p:txBody>
          <a:bodyPr/>
          <a:lstStyle/>
          <a:p>
            <a:r>
              <a:rPr lang="en-US" smtClean="0"/>
              <a:t>Optimal for Skype, Google, MSN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4495800"/>
            <a:ext cx="7772400" cy="1066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(They don’t adjust for </a:t>
            </a:r>
            <a:r>
              <a:rPr lang="en-US" sz="2400" dirty="0" smtClean="0">
                <a:solidFill>
                  <a:srgbClr val="C00000"/>
                </a:solidFill>
              </a:rPr>
              <a:t>loss</a:t>
            </a:r>
            <a:r>
              <a:rPr lang="en-US" sz="2400" dirty="0" smtClean="0"/>
              <a:t>, so </a:t>
            </a:r>
            <a:r>
              <a:rPr lang="en-US" sz="2400" dirty="0" smtClean="0"/>
              <a:t>no further analysis)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All are </a:t>
            </a:r>
            <a:r>
              <a:rPr lang="en-US" sz="2400" dirty="0" smtClean="0"/>
              <a:t>conservative (~220 ms buffer) </a:t>
            </a:r>
            <a:r>
              <a:rPr lang="en-US" sz="2400" dirty="0" smtClean="0"/>
              <a:t>with no </a:t>
            </a:r>
            <a:r>
              <a:rPr lang="en-US" sz="2400" dirty="0" smtClean="0">
                <a:solidFill>
                  <a:srgbClr val="0070C0"/>
                </a:solidFill>
              </a:rPr>
              <a:t>jitter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MSN adapts best with </a:t>
            </a:r>
            <a:r>
              <a:rPr lang="en-US" sz="2400" dirty="0" smtClean="0">
                <a:solidFill>
                  <a:srgbClr val="0070C0"/>
                </a:solidFill>
              </a:rPr>
              <a:t>jitter</a:t>
            </a:r>
            <a:r>
              <a:rPr lang="en-US" sz="2400" dirty="0" smtClean="0"/>
              <a:t>, others too conservative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14400"/>
            <a:ext cx="66294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28365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4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for </a:t>
            </a:r>
            <a:r>
              <a:rPr lang="en-US" dirty="0" smtClean="0"/>
              <a:t>Determining Optimal Buffer Size</a:t>
            </a:r>
            <a:endParaRPr 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69106" y="1281906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Can derive optimal via simulations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But </a:t>
            </a:r>
            <a:r>
              <a:rPr lang="en-US" sz="2400" dirty="0" smtClean="0"/>
              <a:t>lot of work, not real-time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Try regression to determine under network scenario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Optimal buffer =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5718" y="2543798"/>
            <a:ext cx="4291013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33400" y="3733800"/>
            <a:ext cx="8610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1" lang="en-US" sz="2400" dirty="0"/>
              <a:t>Delay – average network delay, jitter – </a:t>
            </a:r>
            <a:r>
              <a:rPr kumimoji="1" lang="en-US" sz="2400" dirty="0" err="1"/>
              <a:t>std</a:t>
            </a:r>
            <a:r>
              <a:rPr kumimoji="1" lang="en-US" sz="2400" dirty="0"/>
              <a:t> of delay, </a:t>
            </a:r>
            <a:r>
              <a:rPr kumimoji="1" lang="en-US" sz="2400" dirty="0" err="1"/>
              <a:t>plr</a:t>
            </a:r>
            <a:r>
              <a:rPr kumimoji="1" lang="en-US" sz="2400" dirty="0"/>
              <a:t> - packet loss rate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1" lang="en-US" sz="2400" dirty="0"/>
              <a:t>For G.711, coefficients are below, R</a:t>
            </a:r>
            <a:r>
              <a:rPr kumimoji="1" lang="en-US" sz="2400" baseline="30000" dirty="0"/>
              <a:t>2</a:t>
            </a:r>
            <a:r>
              <a:rPr kumimoji="1" lang="en-US" sz="2400" dirty="0"/>
              <a:t> is 0.885 (good)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kumimoji="1" lang="en-US" sz="2400" dirty="0"/>
          </a:p>
        </p:txBody>
      </p:sp>
      <p:pic>
        <p:nvPicPr>
          <p:cNvPr id="2560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063924"/>
            <a:ext cx="304165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15583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Investigate if gap between academic research and practice exists</a:t>
            </a:r>
          </a:p>
          <a:p>
            <a:pPr lvl="1"/>
            <a:r>
              <a:rPr lang="en-US" smtClean="0"/>
              <a:t>MSN Messenger, Skype, Google Talk</a:t>
            </a:r>
          </a:p>
          <a:p>
            <a:r>
              <a:rPr lang="en-US" smtClean="0"/>
              <a:t>MSN best in terms of buffer dimensioning</a:t>
            </a:r>
          </a:p>
          <a:p>
            <a:r>
              <a:rPr lang="en-US" smtClean="0"/>
              <a:t>Skype, does not adjust much at all</a:t>
            </a:r>
          </a:p>
          <a:p>
            <a:r>
              <a:rPr lang="en-US" smtClean="0"/>
              <a:t>Provide algorithm to compute optimal based on QoE metric and model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9440282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123436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factors</a:t>
            </a:r>
          </a:p>
          <a:p>
            <a:pPr lvl="1"/>
            <a:r>
              <a:rPr lang="en-US" dirty="0" smtClean="0"/>
              <a:t>Frame size</a:t>
            </a:r>
          </a:p>
          <a:p>
            <a:pPr lvl="1"/>
            <a:r>
              <a:rPr lang="en-US" dirty="0" smtClean="0"/>
              <a:t>Repair</a:t>
            </a:r>
          </a:p>
          <a:p>
            <a:pPr lvl="1"/>
            <a:r>
              <a:rPr lang="en-US" dirty="0" smtClean="0"/>
              <a:t>Codec</a:t>
            </a:r>
          </a:p>
          <a:p>
            <a:r>
              <a:rPr lang="en-US" dirty="0" smtClean="0"/>
              <a:t>Use optimal dimensioning model in system</a:t>
            </a:r>
          </a:p>
          <a:p>
            <a:pPr lvl="1"/>
            <a:r>
              <a:rPr lang="en-US" dirty="0" smtClean="0"/>
              <a:t>Real-life experiments </a:t>
            </a:r>
            <a:r>
              <a:rPr lang="en-US" smtClean="0"/>
              <a:t>to </a:t>
            </a:r>
            <a:r>
              <a:rPr lang="en-US" smtClean="0"/>
              <a:t>evaluate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1703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(2 of 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Many factors impacting quality</a:t>
            </a:r>
          </a:p>
          <a:p>
            <a:r>
              <a:rPr lang="en-US" smtClean="0"/>
              <a:t>(This class talks about a lot of them!)</a:t>
            </a:r>
          </a:p>
          <a:p>
            <a:pPr lvl="1"/>
            <a:r>
              <a:rPr lang="en-US" smtClean="0"/>
              <a:t>Codec, Transport protocol, Redundancy and Error Control, and Playout Buffer</a:t>
            </a:r>
          </a:p>
          <a:p>
            <a:r>
              <a:rPr lang="en-US" smtClean="0"/>
              <a:t>This work focuses on the </a:t>
            </a:r>
            <a:r>
              <a:rPr lang="en-US" i="1" smtClean="0"/>
              <a:t>Playout Buffer</a:t>
            </a:r>
          </a:p>
        </p:txBody>
      </p:sp>
    </p:spTree>
    <p:extLst>
      <p:ext uri="{BB962C8B-B14F-4D97-AF65-F5344CB8AC3E}">
        <p14:creationId xmlns:p14="http://schemas.microsoft.com/office/powerpoint/2010/main" xmlns="" val="3341346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Buffering Basics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Sacrifice speech conversational interactivity for better sounding quality </a:t>
            </a:r>
            <a:r>
              <a:rPr lang="en-US" sz="2800" dirty="0" err="1" smtClean="0"/>
              <a:t>playout</a:t>
            </a:r>
            <a:r>
              <a:rPr lang="en-US" sz="2800" dirty="0" smtClean="0"/>
              <a:t> </a:t>
            </a:r>
          </a:p>
          <a:p>
            <a:pPr lvl="1"/>
            <a:r>
              <a:rPr lang="en-US" dirty="0" smtClean="0"/>
              <a:t>“Smoother” sound, plus could repair loss</a:t>
            </a:r>
          </a:p>
          <a:p>
            <a:r>
              <a:rPr lang="en-US" sz="2800" dirty="0" smtClean="0"/>
              <a:t>Typically, transmit packets every 30 </a:t>
            </a:r>
            <a:r>
              <a:rPr lang="en-US" sz="2800" dirty="0" err="1" smtClean="0"/>
              <a:t>ms</a:t>
            </a:r>
            <a:r>
              <a:rPr lang="en-US" sz="2800" dirty="0" smtClean="0"/>
              <a:t>, but can arrive later than 30 </a:t>
            </a:r>
            <a:r>
              <a:rPr lang="en-US" sz="2800" dirty="0" err="1" smtClean="0"/>
              <a:t>ms</a:t>
            </a:r>
            <a:r>
              <a:rPr lang="en-US" sz="2800" dirty="0" smtClean="0"/>
              <a:t> from previous (delay </a:t>
            </a:r>
            <a:r>
              <a:rPr lang="en-US" sz="2800" dirty="0" err="1" smtClean="0"/>
              <a:t>jiiter</a:t>
            </a:r>
            <a:r>
              <a:rPr lang="en-US" sz="2800" dirty="0" smtClean="0"/>
              <a:t>)</a:t>
            </a:r>
          </a:p>
          <a:p>
            <a:pPr lvl="1"/>
            <a:r>
              <a:rPr lang="en-US" dirty="0" smtClean="0"/>
              <a:t>Results is silent periods, noise, unclear speech (depending upon loss concealment)</a:t>
            </a:r>
          </a:p>
          <a:p>
            <a:r>
              <a:rPr lang="en-US" sz="2800" dirty="0" smtClean="0"/>
              <a:t>So, </a:t>
            </a:r>
            <a:r>
              <a:rPr lang="en-US" sz="2800" i="1" dirty="0" err="1" smtClean="0"/>
              <a:t>playout</a:t>
            </a:r>
            <a:r>
              <a:rPr lang="en-US" sz="2800" i="1" dirty="0" smtClean="0"/>
              <a:t> buffer </a:t>
            </a:r>
            <a:r>
              <a:rPr lang="en-US" sz="2800" dirty="0" smtClean="0"/>
              <a:t>holds packet temporarily in order to allow more packets to arrive on time</a:t>
            </a:r>
          </a:p>
        </p:txBody>
      </p:sp>
    </p:spTree>
    <p:extLst>
      <p:ext uri="{BB962C8B-B14F-4D97-AF65-F5344CB8AC3E}">
        <p14:creationId xmlns:p14="http://schemas.microsoft.com/office/powerpoint/2010/main" xmlns="" val="426518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Buffering Challenge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to determine best </a:t>
            </a:r>
            <a:r>
              <a:rPr lang="en-US" dirty="0" err="1" smtClean="0"/>
              <a:t>playout</a:t>
            </a:r>
            <a:r>
              <a:rPr lang="en-US" dirty="0" smtClean="0"/>
              <a:t> buffer size to use?</a:t>
            </a:r>
          </a:p>
          <a:p>
            <a:r>
              <a:rPr lang="en-US" dirty="0" smtClean="0"/>
              <a:t>Larger buffer leads to better sounding voice quality, but lower interactivity and vice versa</a:t>
            </a:r>
          </a:p>
          <a:p>
            <a:r>
              <a:rPr lang="en-US" dirty="0" smtClean="0"/>
              <a:t>Optimal size affected by network delay, delay jitter, repair and compression (codec) implementations</a:t>
            </a:r>
          </a:p>
          <a:p>
            <a:pPr lvl="1"/>
            <a:r>
              <a:rPr lang="en-US" dirty="0" smtClean="0"/>
              <a:t>And network factors may change over time, so buffer size should too!</a:t>
            </a:r>
          </a:p>
        </p:txBody>
      </p:sp>
    </p:spTree>
    <p:extLst>
      <p:ext uri="{BB962C8B-B14F-4D97-AF65-F5344CB8AC3E}">
        <p14:creationId xmlns:p14="http://schemas.microsoft.com/office/powerpoint/2010/main" xmlns="" val="3837762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Buffering in Practice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Academics proposed many algorithms [</a:t>
            </a:r>
            <a:r>
              <a:rPr lang="en-US" sz="2800" dirty="0" smtClean="0">
                <a:solidFill>
                  <a:srgbClr val="008000"/>
                </a:solidFill>
              </a:rPr>
              <a:t>9-11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8000"/>
                </a:solidFill>
              </a:rPr>
              <a:t>13</a:t>
            </a:r>
            <a:r>
              <a:rPr lang="en-US" sz="2800" dirty="0" smtClean="0"/>
              <a:t>]</a:t>
            </a:r>
          </a:p>
          <a:p>
            <a:r>
              <a:rPr lang="en-US" sz="2800" dirty="0" smtClean="0"/>
              <a:t>Most adjust buffer based on linear combination of network delay and jitter</a:t>
            </a:r>
          </a:p>
          <a:p>
            <a:pPr lvl="1"/>
            <a:r>
              <a:rPr lang="en-US" sz="2400" dirty="0" smtClean="0"/>
              <a:t>Combinations vary with network measurements</a:t>
            </a:r>
          </a:p>
          <a:p>
            <a:r>
              <a:rPr lang="en-US" sz="2800" dirty="0" smtClean="0"/>
              <a:t>But what algorithms are used in practice?</a:t>
            </a:r>
          </a:p>
          <a:p>
            <a:r>
              <a:rPr lang="en-US" sz="2800" dirty="0" smtClean="0"/>
              <a:t>Analyze 3 popular VoIP applications: </a:t>
            </a:r>
            <a:r>
              <a:rPr lang="en-US" sz="2800" i="1" dirty="0" smtClean="0"/>
              <a:t>Skype</a:t>
            </a:r>
            <a:r>
              <a:rPr lang="en-US" sz="2800" dirty="0" smtClean="0"/>
              <a:t>, </a:t>
            </a:r>
            <a:r>
              <a:rPr lang="en-US" sz="2800" i="1" dirty="0" smtClean="0"/>
              <a:t>Google Talk</a:t>
            </a:r>
            <a:r>
              <a:rPr lang="en-US" sz="2800" dirty="0" smtClean="0"/>
              <a:t>, </a:t>
            </a:r>
            <a:r>
              <a:rPr lang="en-US" sz="2800" i="1" dirty="0" smtClean="0"/>
              <a:t>MSN Messenger</a:t>
            </a:r>
          </a:p>
          <a:p>
            <a:pPr lvl="1"/>
            <a:r>
              <a:rPr lang="en-US" sz="2400" dirty="0" smtClean="0"/>
              <a:t>Do they differ?  </a:t>
            </a:r>
          </a:p>
          <a:p>
            <a:pPr lvl="1"/>
            <a:r>
              <a:rPr lang="en-US" sz="2400" dirty="0" smtClean="0"/>
              <a:t>Do they adjust?  </a:t>
            </a:r>
          </a:p>
          <a:p>
            <a:pPr lvl="1"/>
            <a:r>
              <a:rPr lang="en-US" sz="2400" dirty="0" smtClean="0"/>
              <a:t>How close to “optimal”?</a:t>
            </a:r>
          </a:p>
        </p:txBody>
      </p:sp>
    </p:spTree>
    <p:extLst>
      <p:ext uri="{BB962C8B-B14F-4D97-AF65-F5344CB8AC3E}">
        <p14:creationId xmlns:p14="http://schemas.microsoft.com/office/powerpoint/2010/main" xmlns="" val="326739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  <a:p>
            <a:r>
              <a:rPr lang="en-US" smtClean="0">
                <a:solidFill>
                  <a:srgbClr val="FF0000"/>
                </a:solidFill>
              </a:rPr>
              <a:t>Related Work</a:t>
            </a:r>
          </a:p>
          <a:p>
            <a:r>
              <a:rPr lang="en-US" smtClean="0"/>
              <a:t>Experiments</a:t>
            </a:r>
          </a:p>
          <a:p>
            <a:r>
              <a:rPr lang="en-US" smtClean="0"/>
              <a:t>Results</a:t>
            </a:r>
          </a:p>
          <a:p>
            <a:r>
              <a:rPr lang="en-US" smtClean="0"/>
              <a:t>Optimal</a:t>
            </a:r>
          </a:p>
          <a:p>
            <a:r>
              <a:rPr lang="en-US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xmlns="" val="181589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Related Work (1 of 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11</a:t>
            </a:r>
            <a:r>
              <a:rPr lang="en-US" sz="2400" dirty="0" smtClean="0"/>
              <a:t>]: Authors use weighted exponential moving average of delay and standard deviation to determine buffer</a:t>
            </a:r>
          </a:p>
          <a:p>
            <a:pPr lvl="1"/>
            <a:r>
              <a:rPr lang="en-US" sz="2400" dirty="0" smtClean="0"/>
              <a:t>weights are hard-coded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10</a:t>
            </a:r>
            <a:r>
              <a:rPr lang="en-US" sz="2400" dirty="0" smtClean="0"/>
              <a:t>]: extends [</a:t>
            </a:r>
            <a:r>
              <a:rPr lang="en-US" sz="2400" dirty="0" smtClean="0">
                <a:solidFill>
                  <a:srgbClr val="008000"/>
                </a:solidFill>
              </a:rPr>
              <a:t>11</a:t>
            </a:r>
            <a:r>
              <a:rPr lang="en-US" sz="2400" dirty="0" smtClean="0"/>
              <a:t>] by adapting the weights according to magnitude of events</a:t>
            </a:r>
          </a:p>
          <a:p>
            <a:pPr lvl="1"/>
            <a:r>
              <a:rPr lang="en-US" sz="2400" dirty="0" smtClean="0"/>
              <a:t>Both [</a:t>
            </a:r>
            <a:r>
              <a:rPr lang="en-US" sz="2400" dirty="0" smtClean="0">
                <a:solidFill>
                  <a:srgbClr val="008000"/>
                </a:solidFill>
              </a:rPr>
              <a:t>10</a:t>
            </a:r>
            <a:r>
              <a:rPr lang="en-US" sz="2400" dirty="0" smtClean="0"/>
              <a:t>] and [</a:t>
            </a:r>
            <a:r>
              <a:rPr lang="en-US" sz="2400" dirty="0" smtClean="0">
                <a:solidFill>
                  <a:srgbClr val="008000"/>
                </a:solidFill>
              </a:rPr>
              <a:t>11</a:t>
            </a:r>
            <a:r>
              <a:rPr lang="en-US" sz="2400" dirty="0" smtClean="0"/>
              <a:t>] by simulation</a:t>
            </a:r>
          </a:p>
          <a:p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8000"/>
                </a:solidFill>
              </a:rPr>
              <a:t>9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008000"/>
                </a:solidFill>
              </a:rPr>
              <a:t>13</a:t>
            </a:r>
            <a:r>
              <a:rPr lang="en-US" sz="2400" dirty="0" smtClean="0"/>
              <a:t>]: extend by adjusting during talk spurt so can adapt to changes in network more quickly</a:t>
            </a:r>
          </a:p>
          <a:p>
            <a:r>
              <a:rPr lang="en-US" sz="2400" dirty="0" smtClean="0"/>
              <a:t>Above, all academic systems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What is used in practice?</a:t>
            </a:r>
          </a:p>
        </p:txBody>
      </p:sp>
    </p:spTree>
    <p:extLst>
      <p:ext uri="{BB962C8B-B14F-4D97-AF65-F5344CB8AC3E}">
        <p14:creationId xmlns:p14="http://schemas.microsoft.com/office/powerpoint/2010/main" xmlns="" val="3408479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Related Work (2 of 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To assess, Perceptual Evaluation of Speech Quality (PESQ) [</a:t>
            </a:r>
            <a:r>
              <a:rPr lang="en-US" sz="2800" dirty="0" smtClean="0">
                <a:solidFill>
                  <a:srgbClr val="008000"/>
                </a:solidFill>
              </a:rPr>
              <a:t>8</a:t>
            </a:r>
            <a:r>
              <a:rPr lang="en-US" sz="2800" dirty="0" smtClean="0"/>
              <a:t>]</a:t>
            </a:r>
          </a:p>
          <a:p>
            <a:pPr lvl="1"/>
            <a:r>
              <a:rPr lang="en-US" sz="2400" dirty="0" smtClean="0"/>
              <a:t>Compare original to degraded, and map to Mean Opinion Score (MOS), value 1-5.</a:t>
            </a:r>
          </a:p>
          <a:p>
            <a:r>
              <a:rPr lang="en-US" sz="2800" dirty="0" smtClean="0"/>
              <a:t>E-Model has arithmetic sum of impairments of delay, equipment and compression [</a:t>
            </a:r>
            <a:r>
              <a:rPr lang="en-US" sz="2800" dirty="0" smtClean="0">
                <a:solidFill>
                  <a:srgbClr val="008000"/>
                </a:solidFill>
              </a:rPr>
              <a:t>7</a:t>
            </a:r>
            <a:r>
              <a:rPr lang="en-US" sz="2800" dirty="0" smtClean="0"/>
              <a:t>]</a:t>
            </a:r>
          </a:p>
          <a:p>
            <a:pPr lvl="1"/>
            <a:r>
              <a:rPr lang="en-US" sz="2400" dirty="0" smtClean="0"/>
              <a:t>R = 94 –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(delay) –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(loss)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i="1" dirty="0" smtClean="0"/>
              <a:t>R factor</a:t>
            </a:r>
            <a:r>
              <a:rPr lang="en-US" sz="2400" dirty="0" smtClean="0"/>
              <a:t>, can map to MOS</a:t>
            </a:r>
          </a:p>
          <a:p>
            <a:r>
              <a:rPr lang="en-US" sz="2800" dirty="0" smtClean="0"/>
              <a:t>Neither is sufficient.  PESQ does not use delay, E-model not accurate nor combines delay and quality</a:t>
            </a:r>
          </a:p>
          <a:p>
            <a:r>
              <a:rPr lang="en-US" sz="2800" dirty="0" smtClean="0"/>
              <a:t>[</a:t>
            </a:r>
            <a:r>
              <a:rPr lang="en-US" sz="2800" dirty="0" smtClean="0">
                <a:solidFill>
                  <a:srgbClr val="008000"/>
                </a:solidFill>
              </a:rPr>
              <a:t>5</a:t>
            </a:r>
            <a:r>
              <a:rPr lang="en-US" sz="2800" dirty="0" smtClean="0"/>
              <a:t>] combines both</a:t>
            </a:r>
          </a:p>
          <a:p>
            <a:pPr lvl="1">
              <a:buFontTx/>
              <a:buNone/>
            </a:pPr>
            <a:r>
              <a:rPr lang="en-US" sz="2400" dirty="0" smtClean="0">
                <a:sym typeface="Wingdings" pitchFamily="2" charset="2"/>
              </a:rPr>
              <a:t> U</a:t>
            </a:r>
            <a:r>
              <a:rPr lang="en-US" sz="2400" dirty="0" smtClean="0"/>
              <a:t>se their technique (later)</a:t>
            </a:r>
          </a:p>
        </p:txBody>
      </p:sp>
    </p:spTree>
    <p:extLst>
      <p:ext uri="{BB962C8B-B14F-4D97-AF65-F5344CB8AC3E}">
        <p14:creationId xmlns:p14="http://schemas.microsoft.com/office/powerpoint/2010/main" xmlns="" val="884294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1126</Words>
  <Application>Microsoft Office PowerPoint</Application>
  <PresentationFormat>On-screen Show (4:3)</PresentationFormat>
  <Paragraphs>171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An Empirical Evaluation of VoIP Playout Buffer Dimensioning in Skype, Google Talk, and MSN Messenger</vt:lpstr>
      <vt:lpstr>Introduction (1 of 2)</vt:lpstr>
      <vt:lpstr>Introduction (2 of 2)</vt:lpstr>
      <vt:lpstr>Buffering Basics</vt:lpstr>
      <vt:lpstr>Buffering Challenge</vt:lpstr>
      <vt:lpstr>Buffering in Practice</vt:lpstr>
      <vt:lpstr>Outline</vt:lpstr>
      <vt:lpstr>Related Work (1 of 2)</vt:lpstr>
      <vt:lpstr>Related Work (2 of 2)</vt:lpstr>
      <vt:lpstr>Outline</vt:lpstr>
      <vt:lpstr>Experiment Methodology</vt:lpstr>
      <vt:lpstr>Buffer Size Estimation</vt:lpstr>
      <vt:lpstr>Outline</vt:lpstr>
      <vt:lpstr>Network Delay and Jitter</vt:lpstr>
      <vt:lpstr>Network Loss Rate</vt:lpstr>
      <vt:lpstr>Outline</vt:lpstr>
      <vt:lpstr>QoE Measurement Model</vt:lpstr>
      <vt:lpstr>Determining Optimal Buffer Size</vt:lpstr>
      <vt:lpstr>Optimal Buffer Size with Delay and Jitter</vt:lpstr>
      <vt:lpstr>Optimal Buffer Size with Loss</vt:lpstr>
      <vt:lpstr>Optimal for Skype, Google, MSN</vt:lpstr>
      <vt:lpstr>Model for Determining Optimal Buffer Size</vt:lpstr>
      <vt:lpstr>Conclusions</vt:lpstr>
      <vt:lpstr>Future Work?</vt:lpstr>
      <vt:lpstr>Future Work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Empirical Evaluation of VoIP Playout Buffer Dimensioning in Skype, Google Talk, and MSN Messenger</dc:title>
  <dc:creator>Mark Claypool</dc:creator>
  <cp:lastModifiedBy>john</cp:lastModifiedBy>
  <cp:revision>14</cp:revision>
  <dcterms:created xsi:type="dcterms:W3CDTF">2013-03-14T13:52:06Z</dcterms:created>
  <dcterms:modified xsi:type="dcterms:W3CDTF">2015-04-03T15:58:45Z</dcterms:modified>
</cp:coreProperties>
</file>