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1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6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7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8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0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F928-A34E-4749-B77D-4261337AEA49}" type="datetimeFigureOut">
              <a:rPr lang="en-US" smtClean="0"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9F0E-4C02-449C-A4A0-86C630A4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4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Empirical Study of Delay Jitter Management Policies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11"/>
          <p:cNvSpPr txBox="1">
            <a:spLocks noChangeArrowheads="1"/>
          </p:cNvSpPr>
          <p:nvPr/>
        </p:nvSpPr>
        <p:spPr>
          <a:xfrm>
            <a:off x="914400" y="23622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D. Stone and K. </a:t>
            </a:r>
            <a:r>
              <a:rPr lang="en-US" dirty="0" err="1" smtClean="0">
                <a:solidFill>
                  <a:schemeClr val="tx1"/>
                </a:solidFill>
              </a:rPr>
              <a:t>Jeffay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Computer Science Department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University of North Carolina, Chapel Hill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ACM Multimedia Systems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Volume 2, Number 6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January 1995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44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14243"/>
            <a:ext cx="8229600" cy="1143000"/>
          </a:xfrm>
        </p:spPr>
        <p:txBody>
          <a:bodyPr/>
          <a:lstStyle/>
          <a:p>
            <a:r>
              <a:rPr lang="en-US" dirty="0" smtClean="0"/>
              <a:t>I-Policy (2)</a:t>
            </a:r>
          </a:p>
        </p:txBody>
      </p:sp>
      <p:pic>
        <p:nvPicPr>
          <p:cNvPr id="13315" name="Picture 3" descr="C:\WINDOWS\Desktop\gif\fig3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199"/>
            <a:ext cx="81724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C:\WINDOWS\Desktop\gif\fig3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274887"/>
            <a:ext cx="4914900" cy="458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08775" y="2928937"/>
            <a:ext cx="1674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One event,</a:t>
            </a:r>
          </a:p>
          <a:p>
            <a:pPr eaLnBrk="1" hangingPunct="1"/>
            <a:r>
              <a:rPr lang="en-US"/>
              <a:t>but latency</a:t>
            </a:r>
          </a:p>
          <a:p>
            <a:pPr eaLnBrk="1" hangingPunct="1"/>
            <a:r>
              <a:rPr lang="en-US"/>
              <a:t>still low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00850" y="4952999"/>
            <a:ext cx="1290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/>
              <a:t>(</a:t>
            </a:r>
            <a:r>
              <a:rPr lang="en-US" sz="1800" i="1"/>
              <a:t>e, f, g</a:t>
            </a:r>
            <a:r>
              <a:rPr lang="en-US" sz="1800"/>
              <a:t>, …)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5657850" y="5257799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3423474"/>
            <a:ext cx="2225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(set display </a:t>
            </a:r>
            <a:r>
              <a:rPr lang="en-US" sz="2000" dirty="0"/>
              <a:t>latency </a:t>
            </a:r>
            <a:endParaRPr lang="en-US" sz="2000" dirty="0" smtClean="0"/>
          </a:p>
          <a:p>
            <a:r>
              <a:rPr lang="en-US" sz="2000" dirty="0" smtClean="0"/>
              <a:t>To 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605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E-Policy (2)</a:t>
            </a:r>
          </a:p>
        </p:txBody>
      </p:sp>
      <p:pic>
        <p:nvPicPr>
          <p:cNvPr id="14339" name="Picture 3" descr="C:\WINDOWS\Desktop\gif\fig3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821821"/>
            <a:ext cx="81724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842125" y="2912559"/>
            <a:ext cx="16621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One event,</a:t>
            </a:r>
          </a:p>
          <a:p>
            <a:pPr eaLnBrk="1" hangingPunct="1"/>
            <a:r>
              <a:rPr lang="en-US"/>
              <a:t>latency</a:t>
            </a:r>
          </a:p>
          <a:p>
            <a:pPr eaLnBrk="1" hangingPunct="1"/>
            <a:r>
              <a:rPr lang="en-US"/>
              <a:t>higher</a:t>
            </a:r>
          </a:p>
        </p:txBody>
      </p:sp>
      <p:pic>
        <p:nvPicPr>
          <p:cNvPr id="14341" name="Picture 6" descr="C:\WINDOWS\Desktop\gif\fig3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1359"/>
            <a:ext cx="4846638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916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Summary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Display latency chosen implicitly with </a:t>
            </a:r>
            <a:r>
              <a:rPr lang="en-US" i="1" smtClean="0"/>
              <a:t>E-policy</a:t>
            </a:r>
          </a:p>
          <a:p>
            <a:pPr>
              <a:lnSpc>
                <a:spcPct val="90000"/>
              </a:lnSpc>
            </a:pPr>
            <a:r>
              <a:rPr lang="en-US" smtClean="0"/>
              <a:t>Choose it explicitly with </a:t>
            </a:r>
            <a:r>
              <a:rPr lang="en-US" i="1" smtClean="0"/>
              <a:t>I-policy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is the right display latency amount?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Depends on application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Example: surgeon interacting during operation vs. viewing televised lecture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Depends on network and machines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Can vary across a long run</a:t>
            </a:r>
          </a:p>
          <a:p>
            <a:pPr>
              <a:lnSpc>
                <a:spcPct val="90000"/>
              </a:lnSpc>
            </a:pPr>
            <a:r>
              <a:rPr lang="en-US" smtClean="0"/>
              <a:t>So, need a policy that allows display latency to be chosen dynamically</a:t>
            </a:r>
          </a:p>
        </p:txBody>
      </p:sp>
    </p:spTree>
    <p:extLst>
      <p:ext uri="{BB962C8B-B14F-4D97-AF65-F5344CB8AC3E}">
        <p14:creationId xmlns:p14="http://schemas.microsoft.com/office/powerpoint/2010/main" val="2108672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			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smtClean="0"/>
              <a:t>The I- and E-policies 	 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r>
              <a:rPr lang="en-US" smtClean="0"/>
              <a:t>	</a:t>
            </a:r>
          </a:p>
          <a:p>
            <a:r>
              <a:rPr lang="en-US" smtClean="0"/>
              <a:t>The Queue Monitoring policy 	</a:t>
            </a:r>
            <a:r>
              <a:rPr lang="en-US" b="1" smtClean="0">
                <a:solidFill>
                  <a:srgbClr val="6699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next</a:t>
            </a:r>
            <a:r>
              <a:rPr lang="en-US" b="1" smtClean="0">
                <a:solidFill>
                  <a:srgbClr val="669900"/>
                </a:solidFill>
              </a:rPr>
              <a:t>)</a:t>
            </a:r>
            <a:endParaRPr lang="en-US" smtClean="0"/>
          </a:p>
          <a:p>
            <a:r>
              <a:rPr lang="en-US" smtClean="0"/>
              <a:t>Evaluation</a:t>
            </a:r>
          </a:p>
          <a:p>
            <a:r>
              <a:rPr lang="en-US" smtClean="0"/>
              <a:t>The Study</a:t>
            </a:r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558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Adjusting Display Latency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VoIP with silence detection can be modeled as series of </a:t>
            </a:r>
            <a:r>
              <a:rPr lang="en-US" i="1" smtClean="0"/>
              <a:t>talkspurts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Sound</a:t>
            </a:r>
            <a:r>
              <a:rPr lang="en-US" smtClean="0"/>
              <a:t> and then </a:t>
            </a:r>
            <a:r>
              <a:rPr lang="en-US" smtClean="0">
                <a:solidFill>
                  <a:srgbClr val="008000"/>
                </a:solidFill>
              </a:rPr>
              <a:t>silence</a:t>
            </a:r>
          </a:p>
          <a:p>
            <a:r>
              <a:rPr lang="en-US" smtClean="0"/>
              <a:t>Adjust display latency between talkspurts</a:t>
            </a:r>
          </a:p>
          <a:p>
            <a:r>
              <a:rPr lang="en-US" smtClean="0"/>
              <a:t>[NK92] said observe last </a:t>
            </a:r>
            <a:r>
              <a:rPr lang="en-US" i="1" smtClean="0"/>
              <a:t>m</a:t>
            </a:r>
            <a:r>
              <a:rPr lang="en-US" smtClean="0"/>
              <a:t> fragments, discard </a:t>
            </a:r>
            <a:r>
              <a:rPr lang="en-US" i="1" smtClean="0"/>
              <a:t>k</a:t>
            </a:r>
            <a:r>
              <a:rPr lang="en-US" smtClean="0"/>
              <a:t> largest delays and choose display latency as greatest delay</a:t>
            </a:r>
          </a:p>
          <a:p>
            <a:pPr lvl="1"/>
            <a:r>
              <a:rPr lang="en-US" smtClean="0"/>
              <a:t>Recommend </a:t>
            </a:r>
            <a:r>
              <a:rPr lang="en-US" i="1" smtClean="0"/>
              <a:t>m </a:t>
            </a:r>
            <a:r>
              <a:rPr lang="en-US" smtClean="0"/>
              <a:t>&gt; 40 and </a:t>
            </a:r>
            <a:r>
              <a:rPr lang="en-US" i="1" smtClean="0"/>
              <a:t>k </a:t>
            </a:r>
            <a:r>
              <a:rPr lang="en-US" smtClean="0"/>
              <a:t>= 0.07 x </a:t>
            </a:r>
            <a:r>
              <a:rPr lang="en-US" i="1" smtClean="0"/>
              <a:t>m</a:t>
            </a:r>
          </a:p>
          <a:p>
            <a:r>
              <a:rPr lang="en-US" smtClean="0"/>
              <a:t>(Other approaches proposed, since)</a:t>
            </a:r>
            <a:endParaRPr lang="en-US" smtClean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9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Monitor the Display Queue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Measuring end-to-end latency is difficult because needs synchronized clocks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Instead, observe length of display queue over time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end-to-end delay </a:t>
            </a:r>
            <a:r>
              <a:rPr lang="en-US" sz="2200" dirty="0" smtClean="0">
                <a:solidFill>
                  <a:srgbClr val="008000"/>
                </a:solidFill>
              </a:rPr>
              <a:t>constant</a:t>
            </a:r>
            <a:r>
              <a:rPr lang="en-US" sz="2200" dirty="0" smtClean="0"/>
              <a:t>, queue size will remain the same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end-to-end delay </a:t>
            </a:r>
            <a:r>
              <a:rPr lang="en-US" sz="2200" dirty="0" smtClean="0">
                <a:solidFill>
                  <a:srgbClr val="C00000"/>
                </a:solidFill>
              </a:rPr>
              <a:t>increases</a:t>
            </a:r>
            <a:r>
              <a:rPr lang="en-US" sz="2200" dirty="0" smtClean="0"/>
              <a:t>, queue shrinks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end-to-end delay </a:t>
            </a:r>
            <a:r>
              <a:rPr lang="en-US" sz="2200" dirty="0" smtClean="0">
                <a:solidFill>
                  <a:srgbClr val="0000CC"/>
                </a:solidFill>
              </a:rPr>
              <a:t>decreases</a:t>
            </a:r>
            <a:r>
              <a:rPr lang="en-US" sz="2200" dirty="0" smtClean="0"/>
              <a:t>, queue expands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If queue length &gt; 2 for some time, can reduce queue (hopefully) without causing a gap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“some time” is parameter, </a:t>
            </a:r>
            <a:r>
              <a:rPr lang="en-US" sz="2200" i="1" dirty="0" smtClean="0"/>
              <a:t>n</a:t>
            </a:r>
            <a:r>
              <a:rPr lang="en-US" sz="2200" dirty="0" smtClean="0"/>
              <a:t>, in frame times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Implement with counters for each of </a:t>
            </a:r>
            <a:r>
              <a:rPr lang="en-US" sz="2200" i="1" dirty="0" smtClean="0"/>
              <a:t>m</a:t>
            </a:r>
            <a:r>
              <a:rPr lang="en-US" sz="2200" dirty="0" smtClean="0"/>
              <a:t> frames in queue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If any of the </a:t>
            </a:r>
            <a:r>
              <a:rPr lang="en-US" sz="2200" i="1" dirty="0" smtClean="0"/>
              <a:t>m</a:t>
            </a:r>
            <a:r>
              <a:rPr lang="en-US" sz="2200" dirty="0" smtClean="0"/>
              <a:t> times &gt; </a:t>
            </a:r>
            <a:r>
              <a:rPr lang="en-US" sz="2200" i="1" dirty="0" smtClean="0"/>
              <a:t>n</a:t>
            </a:r>
            <a:r>
              <a:rPr lang="en-US" sz="2200" dirty="0" smtClean="0"/>
              <a:t>, discard frame and reset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(However, keep queue at least 2)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Use QM-120 as default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Adjust every 120 frames (about 2 seconds)</a:t>
            </a:r>
          </a:p>
        </p:txBody>
      </p:sp>
    </p:spTree>
    <p:extLst>
      <p:ext uri="{BB962C8B-B14F-4D97-AF65-F5344CB8AC3E}">
        <p14:creationId xmlns:p14="http://schemas.microsoft.com/office/powerpoint/2010/main" val="870286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			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smtClean="0"/>
              <a:t>The I- and E-policies 	 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r>
              <a:rPr lang="en-US" smtClean="0"/>
              <a:t>	</a:t>
            </a:r>
          </a:p>
          <a:p>
            <a:r>
              <a:rPr lang="en-US" smtClean="0"/>
              <a:t>The Queue Monitoring policy 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endParaRPr lang="en-US" smtClean="0"/>
          </a:p>
          <a:p>
            <a:r>
              <a:rPr lang="en-US" smtClean="0"/>
              <a:t>Evaluation				</a:t>
            </a:r>
            <a:r>
              <a:rPr lang="en-US" b="1" smtClean="0">
                <a:solidFill>
                  <a:srgbClr val="6699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next</a:t>
            </a:r>
            <a:r>
              <a:rPr lang="en-US" b="1" smtClean="0">
                <a:solidFill>
                  <a:srgbClr val="669900"/>
                </a:solidFill>
              </a:rPr>
              <a:t>)</a:t>
            </a:r>
            <a:endParaRPr lang="en-US" smtClean="0"/>
          </a:p>
          <a:p>
            <a:r>
              <a:rPr lang="en-US" smtClean="0"/>
              <a:t>The Study</a:t>
            </a:r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4487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Policies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A has lower latency </a:t>
            </a:r>
            <a:r>
              <a:rPr lang="en-US" i="1" smtClean="0"/>
              <a:t>and</a:t>
            </a:r>
            <a:r>
              <a:rPr lang="en-US" smtClean="0"/>
              <a:t> gaps than B, then A is better</a:t>
            </a:r>
          </a:p>
          <a:p>
            <a:pPr>
              <a:lnSpc>
                <a:spcPct val="90000"/>
              </a:lnSpc>
            </a:pPr>
            <a:r>
              <a:rPr lang="en-US" smtClean="0"/>
              <a:t>If A lower latency, but also A more gaps then which is better?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Depends upon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relative amounts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resolution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application requirements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Few standards</a:t>
            </a:r>
          </a:p>
        </p:txBody>
      </p:sp>
    </p:spTree>
    <p:extLst>
      <p:ext uri="{BB962C8B-B14F-4D97-AF65-F5344CB8AC3E}">
        <p14:creationId xmlns:p14="http://schemas.microsoft.com/office/powerpoint/2010/main" val="327090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Policies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Assume:</a:t>
            </a:r>
          </a:p>
          <a:p>
            <a:pPr lvl="1"/>
            <a:r>
              <a:rPr lang="en-US" sz="2200" dirty="0" smtClean="0"/>
              <a:t>Differences in latency of </a:t>
            </a:r>
            <a:r>
              <a:rPr lang="en-US" sz="2200" dirty="0" smtClean="0">
                <a:solidFill>
                  <a:srgbClr val="008000"/>
                </a:solidFill>
              </a:rPr>
              <a:t>15 </a:t>
            </a:r>
            <a:r>
              <a:rPr lang="en-US" sz="2200" dirty="0" err="1" smtClean="0">
                <a:solidFill>
                  <a:srgbClr val="008000"/>
                </a:solidFill>
              </a:rPr>
              <a:t>ms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smtClean="0"/>
              <a:t>or more significant</a:t>
            </a:r>
          </a:p>
          <a:p>
            <a:pPr lvl="1"/>
            <a:r>
              <a:rPr lang="en-US" sz="2200" dirty="0" smtClean="0"/>
              <a:t>Difference in gap rate of </a:t>
            </a:r>
            <a:r>
              <a:rPr lang="en-US" sz="2200" dirty="0" smtClean="0">
                <a:solidFill>
                  <a:srgbClr val="008000"/>
                </a:solidFill>
              </a:rPr>
              <a:t>1 per minute </a:t>
            </a:r>
            <a:r>
              <a:rPr lang="en-US" sz="2200" dirty="0" smtClean="0"/>
              <a:t>significant</a:t>
            </a:r>
          </a:p>
          <a:p>
            <a:r>
              <a:rPr lang="en-US" sz="2400" dirty="0" smtClean="0"/>
              <a:t>A is better than B if either gap or latency better </a:t>
            </a:r>
            <a:r>
              <a:rPr lang="en-US" sz="2400" i="1" dirty="0" smtClean="0"/>
              <a:t>and</a:t>
            </a:r>
            <a:r>
              <a:rPr lang="en-US" sz="2400" dirty="0" smtClean="0"/>
              <a:t> other is same or better</a:t>
            </a:r>
          </a:p>
          <a:p>
            <a:r>
              <a:rPr lang="en-US" sz="2400" dirty="0" smtClean="0"/>
              <a:t>Equal if same in both dimensions</a:t>
            </a:r>
          </a:p>
          <a:p>
            <a:r>
              <a:rPr lang="en-US" sz="2400" dirty="0" smtClean="0"/>
              <a:t>Incomparable if each is better in one dimension</a:t>
            </a:r>
          </a:p>
          <a:p>
            <a:r>
              <a:rPr lang="en-US" sz="2400" dirty="0" smtClean="0"/>
              <a:t>Note, for </a:t>
            </a:r>
            <a:r>
              <a:rPr lang="en-US" sz="2400" i="1" dirty="0" smtClean="0"/>
              <a:t>I-policy</a:t>
            </a:r>
            <a:r>
              <a:rPr lang="en-US" sz="2400" dirty="0" smtClean="0"/>
              <a:t>, synchronized clocks difficult</a:t>
            </a:r>
          </a:p>
          <a:p>
            <a:pPr lvl="1"/>
            <a:r>
              <a:rPr lang="en-US" sz="2200" dirty="0" smtClean="0"/>
              <a:t>Instead, delay first packet for amount of time (try 2 and 3 frames in this paper)</a:t>
            </a:r>
          </a:p>
        </p:txBody>
      </p:sp>
    </p:spTree>
    <p:extLst>
      <p:ext uri="{BB962C8B-B14F-4D97-AF65-F5344CB8AC3E}">
        <p14:creationId xmlns:p14="http://schemas.microsoft.com/office/powerpoint/2010/main" val="553209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			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smtClean="0"/>
              <a:t>The I- and E-policies 	 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r>
              <a:rPr lang="en-US" smtClean="0"/>
              <a:t>	</a:t>
            </a:r>
          </a:p>
          <a:p>
            <a:r>
              <a:rPr lang="en-US" smtClean="0"/>
              <a:t>The Queue Monitoring policy 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endParaRPr lang="en-US" smtClean="0"/>
          </a:p>
          <a:p>
            <a:r>
              <a:rPr lang="en-US" smtClean="0"/>
              <a:t>Evaluation 			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  <a:endParaRPr lang="en-US" smtClean="0"/>
          </a:p>
          <a:p>
            <a:r>
              <a:rPr lang="en-US" smtClean="0"/>
              <a:t>The Study				</a:t>
            </a:r>
            <a:r>
              <a:rPr lang="en-US" b="1" smtClean="0">
                <a:solidFill>
                  <a:srgbClr val="6699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next</a:t>
            </a:r>
            <a:r>
              <a:rPr lang="en-US" b="1" smtClean="0">
                <a:solidFill>
                  <a:srgbClr val="669900"/>
                </a:solidFill>
              </a:rPr>
              <a:t>)</a:t>
            </a:r>
            <a:endParaRPr lang="en-US" smtClean="0"/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62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Want to support interactive audio</a:t>
            </a:r>
          </a:p>
          <a:p>
            <a:r>
              <a:rPr lang="en-US" smtClean="0"/>
              <a:t>“Last mile” is LAN (including bridges, hubs) to desktop</a:t>
            </a:r>
          </a:p>
          <a:p>
            <a:pPr lvl="1"/>
            <a:r>
              <a:rPr lang="en-US" smtClean="0"/>
              <a:t>Study that</a:t>
            </a:r>
          </a:p>
          <a:p>
            <a:pPr lvl="1"/>
            <a:r>
              <a:rPr lang="en-US" smtClean="0"/>
              <a:t>(MLC: 1995 LANs looked a lot like today’s WANs)</a:t>
            </a:r>
          </a:p>
          <a:p>
            <a:r>
              <a:rPr lang="en-US" smtClean="0"/>
              <a:t>Transition times vary, causing gaps in playout</a:t>
            </a:r>
          </a:p>
          <a:p>
            <a:pPr lvl="1"/>
            <a:r>
              <a:rPr lang="en-US" smtClean="0"/>
              <a:t>Can ameliorate with </a:t>
            </a:r>
            <a:r>
              <a:rPr lang="en-US" i="1" smtClean="0"/>
              <a:t>display queue</a:t>
            </a:r>
            <a:r>
              <a:rPr lang="en-US" smtClean="0"/>
              <a:t> (buffer)</a:t>
            </a:r>
          </a:p>
        </p:txBody>
      </p:sp>
    </p:spTree>
    <p:extLst>
      <p:ext uri="{BB962C8B-B14F-4D97-AF65-F5344CB8AC3E}">
        <p14:creationId xmlns:p14="http://schemas.microsoft.com/office/powerpoint/2010/main" val="3950603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Study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Run videoconference</a:t>
            </a:r>
          </a:p>
          <a:p>
            <a:pPr lvl="1"/>
            <a:r>
              <a:rPr lang="en-US" smtClean="0"/>
              <a:t>Use audio only</a:t>
            </a:r>
          </a:p>
          <a:p>
            <a:r>
              <a:rPr lang="en-US" smtClean="0"/>
              <a:t>Record end-to-end delay</a:t>
            </a:r>
          </a:p>
          <a:p>
            <a:r>
              <a:rPr lang="en-US" smtClean="0"/>
              <a:t>Input into simulator to evaluate different policies</a:t>
            </a:r>
          </a:p>
          <a:p>
            <a:pPr lvl="1"/>
            <a:r>
              <a:rPr lang="en-US" smtClean="0"/>
              <a:t>Effectively, a trace-driven simulation</a:t>
            </a:r>
          </a:p>
          <a:p>
            <a:pPr lvl="1"/>
            <a:r>
              <a:rPr lang="en-US" smtClean="0"/>
              <a:t>Ensures network conditions “the same” when comparing policies</a:t>
            </a:r>
          </a:p>
        </p:txBody>
      </p:sp>
    </p:spTree>
    <p:extLst>
      <p:ext uri="{BB962C8B-B14F-4D97-AF65-F5344CB8AC3E}">
        <p14:creationId xmlns:p14="http://schemas.microsoft.com/office/powerpoint/2010/main" val="2626439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Videoconference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Built at UNC</a:t>
            </a:r>
          </a:p>
          <a:p>
            <a:r>
              <a:rPr lang="en-US" smtClean="0"/>
              <a:t>Runs on IBM PS/2</a:t>
            </a:r>
          </a:p>
          <a:p>
            <a:r>
              <a:rPr lang="en-US" smtClean="0"/>
              <a:t>Uses UDP</a:t>
            </a:r>
          </a:p>
          <a:p>
            <a:r>
              <a:rPr lang="en-US" smtClean="0"/>
              <a:t>IBM-Intel ActionMedia 750</a:t>
            </a:r>
          </a:p>
          <a:p>
            <a:pPr lvl="1"/>
            <a:r>
              <a:rPr lang="en-US" smtClean="0"/>
              <a:t>30 fps, 256x240, 8-bit color (6-8 k frames)</a:t>
            </a:r>
          </a:p>
          <a:p>
            <a:pPr lvl="2"/>
            <a:r>
              <a:rPr lang="en-US" smtClean="0"/>
              <a:t>But video is disabled</a:t>
            </a:r>
          </a:p>
          <a:p>
            <a:pPr lvl="1"/>
            <a:r>
              <a:rPr lang="en-US" smtClean="0"/>
              <a:t>Audio 60 fps, 128 kb/second into 16.5ms frames (266 byte packets)</a:t>
            </a:r>
          </a:p>
        </p:txBody>
      </p:sp>
    </p:spTree>
    <p:extLst>
      <p:ext uri="{BB962C8B-B14F-4D97-AF65-F5344CB8AC3E}">
        <p14:creationId xmlns:p14="http://schemas.microsoft.com/office/powerpoint/2010/main" val="3593497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10 Mb Ethernets and 16 Mb token rings</a:t>
            </a:r>
          </a:p>
          <a:p>
            <a:r>
              <a:rPr lang="en-US" smtClean="0"/>
              <a:t>400 Unix workstations and Macs</a:t>
            </a:r>
          </a:p>
          <a:p>
            <a:r>
              <a:rPr lang="en-US" smtClean="0"/>
              <a:t>NFS and AFS (file systems)</a:t>
            </a:r>
          </a:p>
          <a:p>
            <a:r>
              <a:rPr lang="en-US" smtClean="0">
                <a:solidFill>
                  <a:srgbClr val="008000"/>
                </a:solidFill>
              </a:rPr>
              <a:t>Send machine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token-ring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gateway </a:t>
            </a:r>
            <a:r>
              <a:rPr lang="en-US" smtClean="0">
                <a:sym typeface="Wingdings" pitchFamily="2" charset="2"/>
              </a:rPr>
              <a:t> department Ethernet  bridge  department Ethernet  gateway  token-ring  </a:t>
            </a:r>
            <a:r>
              <a:rPr lang="en-US" smtClean="0">
                <a:solidFill>
                  <a:srgbClr val="008000"/>
                </a:solidFill>
                <a:sym typeface="Wingdings" pitchFamily="2" charset="2"/>
              </a:rPr>
              <a:t>Display machine</a:t>
            </a:r>
            <a:endParaRPr lang="en-US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5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Gather data for 10 minute interval</a:t>
            </a:r>
          </a:p>
          <a:p>
            <a:r>
              <a:rPr lang="en-US" sz="2400" smtClean="0"/>
              <a:t>28 Runs total</a:t>
            </a:r>
          </a:p>
          <a:p>
            <a:pPr lvl="1"/>
            <a:r>
              <a:rPr lang="en-US" sz="2200" smtClean="0"/>
              <a:t>24 runs between 6am and 5pm</a:t>
            </a:r>
          </a:p>
          <a:p>
            <a:pPr lvl="1"/>
            <a:r>
              <a:rPr lang="en-US" sz="2200" smtClean="0"/>
              <a:t>4 runs between midnight and 1am</a:t>
            </a:r>
          </a:p>
          <a:p>
            <a:r>
              <a:rPr lang="en-US" sz="2400" smtClean="0"/>
              <a:t>Record:</a:t>
            </a:r>
          </a:p>
          <a:p>
            <a:pPr lvl="1"/>
            <a:r>
              <a:rPr lang="en-US" sz="2200" smtClean="0"/>
              <a:t>Acquisition times</a:t>
            </a:r>
          </a:p>
          <a:p>
            <a:pPr lvl="1"/>
            <a:r>
              <a:rPr lang="en-US" sz="2200" smtClean="0"/>
              <a:t>Display times</a:t>
            </a:r>
          </a:p>
          <a:p>
            <a:pPr lvl="1"/>
            <a:r>
              <a:rPr lang="en-US" sz="2200" smtClean="0"/>
              <a:t>Adjust times for clock difference and drift</a:t>
            </a:r>
          </a:p>
          <a:p>
            <a:r>
              <a:rPr lang="en-US" sz="2400" smtClean="0"/>
              <a:t>Input traces into simulator</a:t>
            </a:r>
          </a:p>
          <a:p>
            <a:pPr lvl="1"/>
            <a:r>
              <a:rPr lang="en-US" sz="2200" smtClean="0"/>
              <a:t>Outputs average display latency</a:t>
            </a:r>
          </a:p>
          <a:p>
            <a:pPr lvl="1"/>
            <a:r>
              <a:rPr lang="en-US" sz="2200" smtClean="0"/>
              <a:t>Outputs average gap rate</a:t>
            </a:r>
          </a:p>
        </p:txBody>
      </p:sp>
    </p:spTree>
    <p:extLst>
      <p:ext uri="{BB962C8B-B14F-4D97-AF65-F5344CB8AC3E}">
        <p14:creationId xmlns:p14="http://schemas.microsoft.com/office/powerpoint/2010/main" val="1636068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Basic Data</a:t>
            </a:r>
          </a:p>
        </p:txBody>
      </p:sp>
      <p:pic>
        <p:nvPicPr>
          <p:cNvPr id="27651" name="Picture 3" descr="C:\WINDOWS\Desktop\gif\sj95\fig4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73040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571082" y="5791200"/>
            <a:ext cx="199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(Comments?)</a:t>
            </a:r>
          </a:p>
        </p:txBody>
      </p:sp>
    </p:spTree>
    <p:extLst>
      <p:ext uri="{BB962C8B-B14F-4D97-AF65-F5344CB8AC3E}">
        <p14:creationId xmlns:p14="http://schemas.microsoft.com/office/powerpoint/2010/main" val="894359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C:\WINDOWS\Desktop\gif\sj95\fig5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323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0"/>
            <a:ext cx="6477000" cy="1143000"/>
          </a:xfrm>
        </p:spPr>
        <p:txBody>
          <a:bodyPr/>
          <a:lstStyle/>
          <a:p>
            <a:r>
              <a:rPr lang="en-US" smtClean="0"/>
              <a:t>Two Example Runs</a:t>
            </a:r>
          </a:p>
        </p:txBody>
      </p:sp>
      <p:pic>
        <p:nvPicPr>
          <p:cNvPr id="28676" name="Picture 4" descr="C:\WINDOWS\Desktop\gif\sj95\fig5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81363"/>
            <a:ext cx="6842125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80125" y="1785938"/>
            <a:ext cx="145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Low jitter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0" y="42672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High jitter</a:t>
            </a:r>
          </a:p>
        </p:txBody>
      </p:sp>
    </p:spTree>
    <p:extLst>
      <p:ext uri="{BB962C8B-B14F-4D97-AF65-F5344CB8AC3E}">
        <p14:creationId xmlns:p14="http://schemas.microsoft.com/office/powerpoint/2010/main" val="2348766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06" y="31335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pic>
        <p:nvPicPr>
          <p:cNvPr id="29699" name="Picture 3" descr="C:\WINDOWS\Desktop\gif\sj95\fig6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017588"/>
            <a:ext cx="8904287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27125" y="5976938"/>
            <a:ext cx="6453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QM-120 better than I-2 for all but 11</a:t>
            </a:r>
          </a:p>
          <a:p>
            <a:pPr eaLnBrk="1" hangingPunct="1"/>
            <a:r>
              <a:rPr lang="en-US" dirty="0"/>
              <a:t>(I-2 has gap per 2 seconds </a:t>
            </a:r>
            <a:r>
              <a:rPr lang="en-US" dirty="0" err="1"/>
              <a:t>vs</a:t>
            </a:r>
            <a:r>
              <a:rPr lang="en-US" dirty="0"/>
              <a:t> per 11 seconds)</a:t>
            </a:r>
          </a:p>
        </p:txBody>
      </p:sp>
    </p:spTree>
    <p:extLst>
      <p:ext uri="{BB962C8B-B14F-4D97-AF65-F5344CB8AC3E}">
        <p14:creationId xmlns:p14="http://schemas.microsoft.com/office/powerpoint/2010/main" val="8106720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06" y="9525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pic>
        <p:nvPicPr>
          <p:cNvPr id="30723" name="Picture 3" descr="C:\WINDOWS\Desktop\gif\sj95\fig6.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143000"/>
            <a:ext cx="8869363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19175" y="4953000"/>
            <a:ext cx="5852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QM-120 </a:t>
            </a:r>
            <a:r>
              <a:rPr lang="en-US" dirty="0" smtClean="0"/>
              <a:t>better </a:t>
            </a:r>
            <a:r>
              <a:rPr lang="en-US" dirty="0"/>
              <a:t>than I-3 for all but 15</a:t>
            </a:r>
          </a:p>
          <a:p>
            <a:pPr eaLnBrk="1" hangingPunct="1"/>
            <a:r>
              <a:rPr lang="en-US" dirty="0"/>
              <a:t>Latency of QM-120 better than that of I-3</a:t>
            </a:r>
          </a:p>
          <a:p>
            <a:pPr eaLnBrk="1" hangingPunct="1"/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212013" y="4953000"/>
            <a:ext cx="19605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Better than E</a:t>
            </a:r>
          </a:p>
          <a:p>
            <a:pPr eaLnBrk="1" hangingPunct="1"/>
            <a:r>
              <a:rPr lang="en-US"/>
              <a:t>for low jitter</a:t>
            </a:r>
          </a:p>
          <a:p>
            <a:pPr eaLnBrk="1" hangingPunct="1"/>
            <a:r>
              <a:rPr lang="en-US"/>
              <a:t>runs</a:t>
            </a:r>
          </a:p>
        </p:txBody>
      </p:sp>
    </p:spTree>
    <p:extLst>
      <p:ext uri="{BB962C8B-B14F-4D97-AF65-F5344CB8AC3E}">
        <p14:creationId xmlns:p14="http://schemas.microsoft.com/office/powerpoint/2010/main" val="3545393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Results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73163" y="3962400"/>
            <a:ext cx="7772400" cy="2133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</a:pPr>
            <a:r>
              <a:rPr kumimoji="0" lang="en-US" sz="2400" smtClean="0">
                <a:latin typeface="Tahoma" pitchFamily="34" charset="0"/>
              </a:rPr>
              <a:t>If want low latency, not large gap rate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sz="2400" smtClean="0">
                <a:latin typeface="Tahoma" pitchFamily="34" charset="0"/>
                <a:sym typeface="Wingdings" pitchFamily="2" charset="2"/>
              </a:rPr>
              <a:t> </a:t>
            </a:r>
            <a:r>
              <a:rPr kumimoji="0" lang="en-US" sz="2400" smtClean="0">
                <a:latin typeface="Tahoma" pitchFamily="34" charset="0"/>
              </a:rPr>
              <a:t>QM out performs all I-policies, E-policies</a:t>
            </a:r>
          </a:p>
        </p:txBody>
      </p:sp>
      <p:pic>
        <p:nvPicPr>
          <p:cNvPr id="31748" name="Picture 3" descr="C:\WINDOWS\Desktop\gif\sj95\fig6.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7912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330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as a Parameter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Vary thresholds for adjusting queue latency</a:t>
            </a:r>
          </a:p>
          <a:p>
            <a:r>
              <a:rPr lang="en-US" smtClean="0"/>
              <a:t>30 frame times (.5s)</a:t>
            </a:r>
          </a:p>
          <a:p>
            <a:r>
              <a:rPr lang="en-US" smtClean="0"/>
              <a:t>60 frame times (1s)</a:t>
            </a:r>
          </a:p>
          <a:p>
            <a:r>
              <a:rPr lang="en-US" smtClean="0"/>
              <a:t>120 frame times (2s)</a:t>
            </a:r>
          </a:p>
          <a:p>
            <a:r>
              <a:rPr lang="en-US" smtClean="0"/>
              <a:t>600 frame times (10s)</a:t>
            </a:r>
          </a:p>
          <a:p>
            <a:r>
              <a:rPr lang="en-US" smtClean="0"/>
              <a:t>3600 frame times (1 min)</a:t>
            </a:r>
          </a:p>
        </p:txBody>
      </p:sp>
    </p:spTree>
    <p:extLst>
      <p:ext uri="{BB962C8B-B14F-4D97-AF65-F5344CB8AC3E}">
        <p14:creationId xmlns:p14="http://schemas.microsoft.com/office/powerpoint/2010/main" val="1068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263525" y="457200"/>
            <a:ext cx="8880475" cy="3829050"/>
            <a:chOff x="166" y="288"/>
            <a:chExt cx="5594" cy="2412"/>
          </a:xfrm>
        </p:grpSpPr>
        <p:pic>
          <p:nvPicPr>
            <p:cNvPr id="6149" name="Picture 4" descr="C:\WINDOWS\Desktop\gif\fig1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" y="288"/>
              <a:ext cx="5594" cy="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0" name="Group 7"/>
            <p:cNvGrpSpPr>
              <a:grpSpLocks/>
            </p:cNvGrpSpPr>
            <p:nvPr/>
          </p:nvGrpSpPr>
          <p:grpSpPr bwMode="auto">
            <a:xfrm>
              <a:off x="1392" y="741"/>
              <a:ext cx="1640" cy="459"/>
              <a:chOff x="1392" y="741"/>
              <a:chExt cx="1640" cy="459"/>
            </a:xfrm>
          </p:grpSpPr>
          <p:sp>
            <p:nvSpPr>
              <p:cNvPr id="6151" name="Text Box 5"/>
              <p:cNvSpPr txBox="1">
                <a:spLocks noChangeArrowheads="1"/>
              </p:cNvSpPr>
              <p:nvPr/>
            </p:nvSpPr>
            <p:spPr bwMode="auto">
              <a:xfrm>
                <a:off x="2150" y="741"/>
                <a:ext cx="8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/>
                  <a:t>(Frames)</a:t>
                </a:r>
              </a:p>
            </p:txBody>
          </p:sp>
          <p:sp>
            <p:nvSpPr>
              <p:cNvPr id="6152" name="Line 6"/>
              <p:cNvSpPr>
                <a:spLocks noChangeShapeType="1"/>
              </p:cNvSpPr>
              <p:nvPr/>
            </p:nvSpPr>
            <p:spPr bwMode="auto">
              <a:xfrm flipV="1">
                <a:off x="1392" y="960"/>
                <a:ext cx="768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267200"/>
            <a:ext cx="7772400" cy="2209800"/>
          </a:xfrm>
        </p:spPr>
        <p:txBody>
          <a:bodyPr/>
          <a:lstStyle/>
          <a:p>
            <a:r>
              <a:rPr lang="en-US" sz="2000" i="1" dirty="0" smtClean="0"/>
              <a:t>Display latency</a:t>
            </a:r>
            <a:r>
              <a:rPr lang="en-US" sz="2000" dirty="0" smtClean="0"/>
              <a:t> – time from acquisition at sender to display at receiver (gap occurs if &gt; previous frame)</a:t>
            </a:r>
          </a:p>
          <a:p>
            <a:r>
              <a:rPr lang="en-US" sz="2000" i="1" dirty="0" smtClean="0"/>
              <a:t>End-to-end delay</a:t>
            </a:r>
            <a:r>
              <a:rPr lang="en-US" sz="2000" dirty="0" smtClean="0"/>
              <a:t> – time from acquisition to decompression</a:t>
            </a:r>
          </a:p>
          <a:p>
            <a:pPr lvl="1"/>
            <a:r>
              <a:rPr lang="en-US" sz="2000" dirty="0" smtClean="0"/>
              <a:t>Varies in time (transmit + (de)compress), </a:t>
            </a:r>
            <a:r>
              <a:rPr lang="en-US" sz="2000" i="1" dirty="0" smtClean="0"/>
              <a:t>delay jitter</a:t>
            </a:r>
          </a:p>
          <a:p>
            <a:r>
              <a:rPr lang="en-US" sz="2000" i="1" dirty="0" smtClean="0"/>
              <a:t>Queuing delay</a:t>
            </a:r>
            <a:r>
              <a:rPr lang="en-US" sz="2000" dirty="0" smtClean="0"/>
              <a:t> – time from buffer to display (change size)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8382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79004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 descr="C:\WINDOWS\Desktop\gif\sj95\fig7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868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694113" y="5638800"/>
            <a:ext cx="175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4262928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700338"/>
            <a:ext cx="8229600" cy="34258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QM-600 is best relative to QM-120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QM-120 better than all others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(MLC: what about in between?  Should be optimal for each setting)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QM-3600 similar to E-policy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QM-30 and QM-60 similar to I-2</a:t>
            </a:r>
          </a:p>
        </p:txBody>
      </p:sp>
      <p:pic>
        <p:nvPicPr>
          <p:cNvPr id="34820" name="Picture 3" descr="C:\WINDOWS\Desktop\gif\sj95\fig7.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5516563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8779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Decay Thresholds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 to converge slowly to lowest latency</a:t>
            </a:r>
          </a:p>
          <a:p>
            <a:r>
              <a:rPr lang="en-US" dirty="0" smtClean="0"/>
              <a:t>Define </a:t>
            </a:r>
            <a:r>
              <a:rPr lang="en-US" i="1" dirty="0" smtClean="0"/>
              <a:t>base threshold </a:t>
            </a:r>
            <a:r>
              <a:rPr lang="en-US" dirty="0" smtClean="0"/>
              <a:t>for queue length of 3</a:t>
            </a:r>
          </a:p>
          <a:p>
            <a:r>
              <a:rPr lang="en-US" dirty="0" smtClean="0"/>
              <a:t>Define </a:t>
            </a:r>
            <a:r>
              <a:rPr lang="en-US" i="1" dirty="0" smtClean="0"/>
              <a:t>decay factor </a:t>
            </a:r>
            <a:r>
              <a:rPr lang="en-US" dirty="0" smtClean="0"/>
              <a:t>for other queue lengths</a:t>
            </a:r>
          </a:p>
          <a:p>
            <a:r>
              <a:rPr lang="en-US" dirty="0" smtClean="0"/>
              <a:t>Base of </a:t>
            </a:r>
            <a:r>
              <a:rPr lang="en-US" i="1" dirty="0" smtClean="0"/>
              <a:t>3600</a:t>
            </a:r>
            <a:r>
              <a:rPr lang="en-US" dirty="0" smtClean="0"/>
              <a:t>, decay of </a:t>
            </a:r>
            <a:r>
              <a:rPr lang="en-US" i="1" dirty="0" smtClean="0"/>
              <a:t>2</a:t>
            </a:r>
            <a:r>
              <a:rPr lang="en-US" dirty="0" smtClean="0"/>
              <a:t> would have:</a:t>
            </a:r>
          </a:p>
          <a:p>
            <a:pPr lvl="1"/>
            <a:r>
              <a:rPr lang="en-US" dirty="0" smtClean="0"/>
              <a:t>Wait 3600 frame times when queue is 3</a:t>
            </a:r>
          </a:p>
          <a:p>
            <a:pPr lvl="1"/>
            <a:r>
              <a:rPr lang="en-US" dirty="0" smtClean="0"/>
              <a:t>1800 for 4</a:t>
            </a:r>
          </a:p>
          <a:p>
            <a:pPr lvl="1"/>
            <a:r>
              <a:rPr lang="en-US" dirty="0" smtClean="0"/>
              <a:t>900 for 5</a:t>
            </a:r>
          </a:p>
          <a:p>
            <a:pPr lvl="1"/>
            <a:r>
              <a:rPr lang="en-US" dirty="0" smtClean="0"/>
              <a:t>…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31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</p:txBody>
      </p:sp>
      <p:pic>
        <p:nvPicPr>
          <p:cNvPr id="36867" name="Picture 3" descr="C:\WINDOWS\Desktop\gif\sj95\fig8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524000"/>
            <a:ext cx="76295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088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Results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QM-(120,2) didn’t help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QM-(600,2) better than QM-120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Also better than QM-600 by decreasing latency and gap rate almost the same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QM-(3600,2) better than QM-120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Also better than QM-3600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So, decay is useful for large base thresholds, but may hurt for small base thresholds</a:t>
            </a:r>
          </a:p>
          <a:p>
            <a:pPr lvl="1">
              <a:lnSpc>
                <a:spcPct val="90000"/>
              </a:lnSpc>
            </a:pPr>
            <a:endParaRPr lang="en-US" sz="2200" dirty="0" smtClean="0"/>
          </a:p>
        </p:txBody>
      </p:sp>
      <p:pic>
        <p:nvPicPr>
          <p:cNvPr id="37892" name="Picture 4" descr="C:\WINDOWS\Desktop\gif\sj95\fig8.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934200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2396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Will always be delay</a:t>
            </a:r>
          </a:p>
          <a:p>
            <a:pPr lvl="1"/>
            <a:r>
              <a:rPr lang="en-US" sz="2000" dirty="0" smtClean="0"/>
              <a:t>From network or OS or …</a:t>
            </a:r>
          </a:p>
          <a:p>
            <a:r>
              <a:rPr lang="en-US" sz="2400" dirty="0" smtClean="0"/>
              <a:t>Need to adjust queue latency</a:t>
            </a:r>
          </a:p>
          <a:p>
            <a:pPr lvl="1"/>
            <a:r>
              <a:rPr lang="en-US" sz="2000" dirty="0" smtClean="0"/>
              <a:t>QM-(600,2) is the best, QM-120 almost as good</a:t>
            </a:r>
          </a:p>
          <a:p>
            <a:r>
              <a:rPr lang="en-US" sz="2400" dirty="0" smtClean="0"/>
              <a:t>Queue monitoring can be effective</a:t>
            </a:r>
          </a:p>
          <a:p>
            <a:pPr lvl="1"/>
            <a:r>
              <a:rPr lang="en-US" sz="2000" dirty="0" smtClean="0"/>
              <a:t>35-40 </a:t>
            </a:r>
            <a:r>
              <a:rPr lang="en-US" sz="2000" dirty="0" err="1" smtClean="0"/>
              <a:t>ms</a:t>
            </a:r>
            <a:r>
              <a:rPr lang="en-US" sz="2000" dirty="0" smtClean="0"/>
              <a:t> delay, variation up to 200ms, even 80 </a:t>
            </a:r>
            <a:r>
              <a:rPr lang="en-US" sz="2000" dirty="0" err="1" smtClean="0"/>
              <a:t>ms</a:t>
            </a:r>
            <a:r>
              <a:rPr lang="en-US" sz="2000" dirty="0" smtClean="0"/>
              <a:t> when quiet</a:t>
            </a:r>
          </a:p>
          <a:p>
            <a:r>
              <a:rPr lang="en-US" sz="2400" dirty="0" smtClean="0"/>
              <a:t>Run 3 Best vs. E-policy</a:t>
            </a:r>
          </a:p>
          <a:p>
            <a:pPr lvl="1"/>
            <a:r>
              <a:rPr lang="en-US" sz="2000" dirty="0" smtClean="0"/>
              <a:t>E: 140ms, .9 gaps/min</a:t>
            </a:r>
          </a:p>
          <a:p>
            <a:pPr lvl="1"/>
            <a:r>
              <a:rPr lang="en-US" sz="2000" dirty="0" smtClean="0"/>
              <a:t>QM-(600,2): 68ms, 1.4 gaps/min</a:t>
            </a:r>
          </a:p>
          <a:p>
            <a:r>
              <a:rPr lang="en-US" sz="2400" dirty="0" smtClean="0"/>
              <a:t>Run 24 Best vs. I-policy</a:t>
            </a:r>
          </a:p>
          <a:p>
            <a:pPr lvl="1"/>
            <a:r>
              <a:rPr lang="en-US" sz="2000" dirty="0" smtClean="0"/>
              <a:t>I: 93 </a:t>
            </a:r>
            <a:r>
              <a:rPr lang="en-US" sz="2000" dirty="0" err="1" smtClean="0"/>
              <a:t>ms</a:t>
            </a:r>
            <a:r>
              <a:rPr lang="en-US" sz="2000" dirty="0" smtClean="0"/>
              <a:t>, 15 gaps/min</a:t>
            </a:r>
          </a:p>
          <a:p>
            <a:pPr lvl="1"/>
            <a:r>
              <a:rPr lang="en-US" sz="2000" dirty="0" smtClean="0"/>
              <a:t>QM-(600,2): 90 </a:t>
            </a:r>
            <a:r>
              <a:rPr lang="en-US" sz="2000" dirty="0" err="1" smtClean="0"/>
              <a:t>ms</a:t>
            </a:r>
            <a:r>
              <a:rPr lang="en-US" sz="2000" dirty="0" smtClean="0"/>
              <a:t>, 4 gaps/min</a:t>
            </a:r>
          </a:p>
          <a:p>
            <a:r>
              <a:rPr lang="en-US" sz="2400" dirty="0" smtClean="0"/>
              <a:t>QM is flexible, can be tuned to app or user</a:t>
            </a:r>
          </a:p>
        </p:txBody>
      </p:sp>
    </p:spTree>
    <p:extLst>
      <p:ext uri="{BB962C8B-B14F-4D97-AF65-F5344CB8AC3E}">
        <p14:creationId xmlns:p14="http://schemas.microsoft.com/office/powerpoint/2010/main" val="31532434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Work?</a:t>
            </a:r>
          </a:p>
        </p:txBody>
      </p:sp>
    </p:spTree>
    <p:extLst>
      <p:ext uri="{BB962C8B-B14F-4D97-AF65-F5344CB8AC3E}">
        <p14:creationId xmlns:p14="http://schemas.microsoft.com/office/powerpoint/2010/main" val="30662389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Compare against I-policy where threshold changes each talkspurt</a:t>
            </a:r>
          </a:p>
          <a:p>
            <a:pPr>
              <a:lnSpc>
                <a:spcPct val="90000"/>
              </a:lnSpc>
            </a:pPr>
            <a:r>
              <a:rPr lang="en-US" smtClean="0"/>
              <a:t>Compare using different metrics, say that combine latency and gaps or looks at distribution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PQ studies to measure tradeoffs</a:t>
            </a:r>
          </a:p>
          <a:p>
            <a:pPr>
              <a:lnSpc>
                <a:spcPct val="90000"/>
              </a:lnSpc>
            </a:pPr>
            <a:r>
              <a:rPr lang="en-US" smtClean="0"/>
              <a:t>Larger networks</a:t>
            </a:r>
          </a:p>
          <a:p>
            <a:pPr>
              <a:lnSpc>
                <a:spcPct val="90000"/>
              </a:lnSpc>
            </a:pPr>
            <a:r>
              <a:rPr lang="en-US" smtClean="0"/>
              <a:t>Combine with repair</a:t>
            </a:r>
          </a:p>
          <a:p>
            <a:pPr>
              <a:lnSpc>
                <a:spcPct val="90000"/>
              </a:lnSpc>
            </a:pPr>
            <a:r>
              <a:rPr lang="en-US" smtClean="0"/>
              <a:t>Other decay strategies for QM</a:t>
            </a:r>
          </a:p>
        </p:txBody>
      </p:sp>
    </p:spTree>
    <p:extLst>
      <p:ext uri="{BB962C8B-B14F-4D97-AF65-F5344CB8AC3E}">
        <p14:creationId xmlns:p14="http://schemas.microsoft.com/office/powerpoint/2010/main" val="203428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Gaps versus Delay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Can prevent gaps by having constant delay</a:t>
            </a:r>
          </a:p>
          <a:p>
            <a:pPr lvl="1"/>
            <a:r>
              <a:rPr lang="en-US" sz="2200" smtClean="0"/>
              <a:t>Network reserves buffers</a:t>
            </a:r>
          </a:p>
          <a:p>
            <a:pPr lvl="2"/>
            <a:r>
              <a:rPr lang="en-US" sz="2000" smtClean="0"/>
              <a:t>Ala telephone networks</a:t>
            </a:r>
          </a:p>
          <a:p>
            <a:pPr lvl="2"/>
            <a:r>
              <a:rPr lang="en-US" sz="2000" smtClean="0"/>
              <a:t>But </a:t>
            </a:r>
            <a:r>
              <a:rPr lang="en-US" sz="2000" i="1" smtClean="0"/>
              <a:t>not</a:t>
            </a:r>
            <a:r>
              <a:rPr lang="en-US" sz="2000" smtClean="0"/>
              <a:t> today’s Internet</a:t>
            </a:r>
          </a:p>
          <a:p>
            <a:r>
              <a:rPr lang="en-US" sz="2400" smtClean="0"/>
              <a:t>Plus</a:t>
            </a:r>
          </a:p>
          <a:p>
            <a:pPr lvl="1"/>
            <a:r>
              <a:rPr lang="en-US" sz="2200" smtClean="0"/>
              <a:t>will still have (unreserved) LAN as “last mile”</a:t>
            </a:r>
          </a:p>
          <a:p>
            <a:pPr lvl="1"/>
            <a:r>
              <a:rPr lang="en-US" sz="2200" smtClean="0"/>
              <a:t>OS and (de)compression can still cause jitter</a:t>
            </a:r>
          </a:p>
          <a:p>
            <a:r>
              <a:rPr lang="en-US" sz="2400" smtClean="0"/>
              <a:t>Thus, tradeoff between gaps and delay must be explicitly managed by conferencing system</a:t>
            </a:r>
          </a:p>
          <a:p>
            <a:pPr lvl="1"/>
            <a:r>
              <a:rPr lang="en-US" sz="2200" smtClean="0"/>
              <a:t>Change size of display queue</a:t>
            </a:r>
          </a:p>
          <a:p>
            <a:pPr lvl="1"/>
            <a:r>
              <a:rPr lang="en-US" sz="2200" smtClean="0"/>
              <a:t>The larger the queue, the larger the delay and the fewer the gaps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394922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Paper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Evaluates 3 policies for managing display queue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I-policy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E-policy</a:t>
            </a:r>
            <a:r>
              <a:rPr lang="en-US" dirty="0" smtClean="0"/>
              <a:t> from [NK92]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i="1" dirty="0" smtClean="0"/>
              <a:t>I</a:t>
            </a:r>
            <a:r>
              <a:rPr lang="en-US" dirty="0" smtClean="0"/>
              <a:t> is for late data </a:t>
            </a:r>
            <a:r>
              <a:rPr lang="en-US" u="sng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gnored, </a:t>
            </a:r>
            <a:r>
              <a:rPr lang="en-US" i="1" dirty="0" smtClean="0"/>
              <a:t>E</a:t>
            </a:r>
            <a:r>
              <a:rPr lang="en-US" dirty="0" smtClean="0"/>
              <a:t> is for late data </a:t>
            </a:r>
            <a:r>
              <a:rPr lang="en-US" u="sng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xpand time)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rgbClr val="FF0000"/>
                </a:solidFill>
              </a:rPr>
              <a:t>Queue Monitoring</a:t>
            </a:r>
            <a:r>
              <a:rPr lang="en-US" dirty="0" smtClean="0"/>
              <a:t> from this paper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Empirical study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Audioconference</a:t>
            </a:r>
            <a:r>
              <a:rPr lang="en-US" dirty="0" smtClean="0"/>
              <a:t> (VoIP) on a LAN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Capture traces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Simulator to compute delay and gaps</a:t>
            </a:r>
          </a:p>
        </p:txBody>
      </p:sp>
    </p:spTree>
    <p:extLst>
      <p:ext uri="{BB962C8B-B14F-4D97-AF65-F5344CB8AC3E}">
        <p14:creationId xmlns:p14="http://schemas.microsoft.com/office/powerpoint/2010/main" val="20296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				</a:t>
            </a:r>
            <a:r>
              <a:rPr lang="en-US" b="1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smtClean="0"/>
              <a:t>The I- and E-policies 		</a:t>
            </a:r>
            <a:r>
              <a:rPr lang="en-US" b="1" smtClean="0">
                <a:solidFill>
                  <a:srgbClr val="669900"/>
                </a:solidFill>
              </a:rPr>
              <a:t>(</a:t>
            </a:r>
            <a:r>
              <a:rPr lang="en-US" b="1" smtClean="0">
                <a:solidFill>
                  <a:srgbClr val="FF0000"/>
                </a:solidFill>
              </a:rPr>
              <a:t>next</a:t>
            </a:r>
            <a:r>
              <a:rPr lang="en-US" b="1" smtClean="0">
                <a:solidFill>
                  <a:srgbClr val="669900"/>
                </a:solidFill>
              </a:rPr>
              <a:t>)</a:t>
            </a:r>
            <a:endParaRPr lang="en-US" smtClean="0"/>
          </a:p>
          <a:p>
            <a:r>
              <a:rPr lang="en-US" smtClean="0"/>
              <a:t>The Queue Monitoring policy</a:t>
            </a:r>
          </a:p>
          <a:p>
            <a:r>
              <a:rPr lang="en-US" smtClean="0"/>
              <a:t>Evaluation</a:t>
            </a:r>
          </a:p>
          <a:p>
            <a:r>
              <a:rPr lang="en-US" smtClean="0"/>
              <a:t>The Study</a:t>
            </a:r>
          </a:p>
          <a:p>
            <a:r>
              <a:rPr lang="en-US" smtClean="0"/>
              <a:t>Summary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74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Effect of Delay Jitter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If display latency worse than largest end-to-end latency, then no gaps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(When is this not what we want?)</a:t>
            </a:r>
          </a:p>
          <a:p>
            <a:pPr>
              <a:lnSpc>
                <a:spcPct val="90000"/>
              </a:lnSpc>
            </a:pPr>
            <a:r>
              <a:rPr lang="en-US" smtClean="0"/>
              <a:t>Playout with low latency and some gaps </a:t>
            </a:r>
            <a:r>
              <a:rPr lang="en-US" i="1" smtClean="0"/>
              <a:t>preferable</a:t>
            </a:r>
            <a:r>
              <a:rPr lang="en-US" smtClean="0"/>
              <a:t> to high-latency and no gaps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if a frame arrives after its playout time?</a:t>
            </a:r>
          </a:p>
          <a:p>
            <a:pPr>
              <a:lnSpc>
                <a:spcPct val="90000"/>
              </a:lnSpc>
            </a:pPr>
            <a:r>
              <a:rPr lang="en-US" smtClean="0"/>
              <a:t>Two choices: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I-policy</a:t>
            </a:r>
            <a:r>
              <a:rPr lang="en-US" smtClean="0"/>
              <a:t> – single fixed latency (the queue parameter), so discard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E-policy</a:t>
            </a:r>
            <a:r>
              <a:rPr lang="en-US" smtClean="0"/>
              <a:t> – late frames always displayed, so expand playout time</a:t>
            </a:r>
          </a:p>
        </p:txBody>
      </p:sp>
    </p:spTree>
    <p:extLst>
      <p:ext uri="{BB962C8B-B14F-4D97-AF65-F5344CB8AC3E}">
        <p14:creationId xmlns:p14="http://schemas.microsoft.com/office/powerpoint/2010/main" val="294199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C:\WINDOWS\Desktop\gif\fig2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9" y="685006"/>
            <a:ext cx="8047038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C:\WINDOWS\Desktop\gif\fig2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369" y="2209006"/>
            <a:ext cx="48688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769894" y="3232944"/>
            <a:ext cx="1920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(3 </a:t>
            </a:r>
            <a:r>
              <a:rPr lang="en-US" sz="2000" dirty="0" smtClean="0"/>
              <a:t>gaps</a:t>
            </a:r>
            <a:r>
              <a:rPr lang="en-US" sz="2000" dirty="0"/>
              <a:t>)</a:t>
            </a:r>
            <a:endParaRPr lang="en-US" sz="2000" dirty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169" y="0"/>
            <a:ext cx="8229600" cy="1143000"/>
          </a:xfrm>
        </p:spPr>
        <p:txBody>
          <a:bodyPr/>
          <a:lstStyle/>
          <a:p>
            <a:r>
              <a:rPr lang="en-US" dirty="0" smtClean="0"/>
              <a:t>I-Policy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3423474"/>
            <a:ext cx="2225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(set display </a:t>
            </a:r>
            <a:r>
              <a:rPr lang="en-US" sz="2000" dirty="0"/>
              <a:t>latency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304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:\WINDOWS\Desktop\gif\fig2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8047038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C:\WINDOWS\Desktop\gif\fig2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93938"/>
            <a:ext cx="4841875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237936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(1 gap,</a:t>
            </a:r>
          </a:p>
          <a:p>
            <a:pPr eaLnBrk="1" hangingPunct="1"/>
            <a:r>
              <a:rPr lang="en-US" dirty="0" smtClean="0"/>
              <a:t>resulting display</a:t>
            </a:r>
            <a:endParaRPr lang="en-US" dirty="0"/>
          </a:p>
          <a:p>
            <a:pPr eaLnBrk="1" hangingPunct="1"/>
            <a:r>
              <a:rPr lang="en-US" dirty="0"/>
              <a:t>latency of</a:t>
            </a:r>
          </a:p>
          <a:p>
            <a:pPr eaLnBrk="1" hangingPunct="1"/>
            <a:r>
              <a:rPr lang="en-US" dirty="0"/>
              <a:t>3 at end)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1548" y="0"/>
            <a:ext cx="8229600" cy="1143000"/>
          </a:xfrm>
        </p:spPr>
        <p:txBody>
          <a:bodyPr/>
          <a:lstStyle/>
          <a:p>
            <a:r>
              <a:rPr lang="en-US" dirty="0" smtClean="0"/>
              <a:t>E-Policy</a:t>
            </a:r>
          </a:p>
        </p:txBody>
      </p:sp>
    </p:spTree>
    <p:extLst>
      <p:ext uri="{BB962C8B-B14F-4D97-AF65-F5344CB8AC3E}">
        <p14:creationId xmlns:p14="http://schemas.microsoft.com/office/powerpoint/2010/main" val="46713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1349</Words>
  <Application>Microsoft Office PowerPoint</Application>
  <PresentationFormat>On-screen Show (4:3)</PresentationFormat>
  <Paragraphs>247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An Empirical Study of Delay Jitter Management Policies </vt:lpstr>
      <vt:lpstr>Introduction</vt:lpstr>
      <vt:lpstr>Introduction</vt:lpstr>
      <vt:lpstr>Gaps versus Delay</vt:lpstr>
      <vt:lpstr>This Paper</vt:lpstr>
      <vt:lpstr>Outline</vt:lpstr>
      <vt:lpstr>The Effect of Delay Jitter</vt:lpstr>
      <vt:lpstr>I-Policy</vt:lpstr>
      <vt:lpstr>E-Policy</vt:lpstr>
      <vt:lpstr>I-Policy (2)</vt:lpstr>
      <vt:lpstr>E-Policy (2)</vt:lpstr>
      <vt:lpstr>Policy Summary</vt:lpstr>
      <vt:lpstr>Outline</vt:lpstr>
      <vt:lpstr>Adjusting Display Latency</vt:lpstr>
      <vt:lpstr>Monitor the Display Queue</vt:lpstr>
      <vt:lpstr>Outline</vt:lpstr>
      <vt:lpstr>Comparing Policies</vt:lpstr>
      <vt:lpstr>Comparing Policies</vt:lpstr>
      <vt:lpstr>Outline</vt:lpstr>
      <vt:lpstr>The Study</vt:lpstr>
      <vt:lpstr>Videoconference</vt:lpstr>
      <vt:lpstr>Network</vt:lpstr>
      <vt:lpstr>Data</vt:lpstr>
      <vt:lpstr>Basic Data</vt:lpstr>
      <vt:lpstr>Two Example Runs</vt:lpstr>
      <vt:lpstr>Results</vt:lpstr>
      <vt:lpstr>Results</vt:lpstr>
      <vt:lpstr>Summary Results</vt:lpstr>
      <vt:lpstr>Threshold as a Parameter</vt:lpstr>
      <vt:lpstr>Results</vt:lpstr>
      <vt:lpstr>Summary</vt:lpstr>
      <vt:lpstr>Decay Thresholds</vt:lpstr>
      <vt:lpstr>Results</vt:lpstr>
      <vt:lpstr>Summary Results</vt:lpstr>
      <vt:lpstr>Summary</vt:lpstr>
      <vt:lpstr>Future Work?</vt:lpstr>
      <vt:lpstr>Future Work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Study of Delay Jitter Management Policies </dc:title>
  <dc:creator>Mark Claypool</dc:creator>
  <cp:lastModifiedBy>Mark Claypool</cp:lastModifiedBy>
  <cp:revision>8</cp:revision>
  <dcterms:created xsi:type="dcterms:W3CDTF">2013-03-14T13:49:48Z</dcterms:created>
  <dcterms:modified xsi:type="dcterms:W3CDTF">2013-03-14T20:59:45Z</dcterms:modified>
</cp:coreProperties>
</file>