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8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AB9C-3CC2-4A48-B430-8CA2400ED14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E7559-C7BD-4650-B0CD-AF901AA0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39B4-5158-4846-84CB-9FE6C3B88E3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8D51-8A3D-440F-9A5F-341A3E52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105" y="16756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An Algorithm for Determining the Endpoints for Isolated Utterances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905" y="3431416"/>
            <a:ext cx="6400800" cy="1752600"/>
          </a:xfrm>
        </p:spPr>
        <p:txBody>
          <a:bodyPr/>
          <a:lstStyle/>
          <a:p>
            <a:r>
              <a:rPr lang="en-US" dirty="0" smtClean="0"/>
              <a:t>L.R. </a:t>
            </a:r>
            <a:r>
              <a:rPr lang="en-US" dirty="0" err="1" smtClean="0"/>
              <a:t>Rabiner</a:t>
            </a:r>
            <a:r>
              <a:rPr lang="en-US" dirty="0" smtClean="0"/>
              <a:t> and M.R. </a:t>
            </a:r>
            <a:r>
              <a:rPr lang="en-US" dirty="0" err="1" smtClean="0"/>
              <a:t>Sambur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4410" y="4422016"/>
            <a:ext cx="470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/>
              <a:t>The Bell System Technical Journal</a:t>
            </a:r>
            <a:r>
              <a:rPr lang="en-US" dirty="0" smtClean="0"/>
              <a:t>, Vol. 54, No. 2, Feb. 1975, pp. 297-315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measurements: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Energy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Zero crossing rate</a:t>
            </a:r>
          </a:p>
          <a:p>
            <a:r>
              <a:rPr lang="en-US" dirty="0" smtClean="0"/>
              <a:t>Show: simple, fast, accurate</a:t>
            </a:r>
          </a:p>
        </p:txBody>
      </p:sp>
    </p:spTree>
    <p:extLst>
      <p:ext uri="{BB962C8B-B14F-4D97-AF65-F5344CB8AC3E}">
        <p14:creationId xmlns:p14="http://schemas.microsoft.com/office/powerpoint/2010/main" val="136470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Energy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772400" cy="2133600"/>
          </a:xfrm>
        </p:spPr>
        <p:txBody>
          <a:bodyPr/>
          <a:lstStyle/>
          <a:p>
            <a:r>
              <a:rPr lang="en-US" dirty="0" smtClean="0"/>
              <a:t>Sum of magnitudes of 10 </a:t>
            </a:r>
            <a:r>
              <a:rPr lang="en-US" dirty="0" err="1" smtClean="0"/>
              <a:t>ms</a:t>
            </a:r>
            <a:r>
              <a:rPr lang="en-US" dirty="0" smtClean="0"/>
              <a:t> of sound, centered on interval:</a:t>
            </a:r>
          </a:p>
          <a:p>
            <a:pPr lvl="1"/>
            <a:r>
              <a:rPr lang="en-US" i="1" dirty="0" smtClean="0">
                <a:solidFill>
                  <a:srgbClr val="008000"/>
                </a:solidFill>
              </a:rPr>
              <a:t>E(n)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sz="4300" dirty="0" smtClean="0">
                <a:sym typeface="Symbol" pitchFamily="18" charset="2"/>
              </a:rPr>
              <a:t></a:t>
            </a:r>
            <a:r>
              <a:rPr lang="en-US" sz="3500" dirty="0" smtClean="0">
                <a:sym typeface="Symbol" pitchFamily="18" charset="2"/>
              </a:rPr>
              <a:t> 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=-50 to 50</a:t>
            </a:r>
            <a:r>
              <a:rPr lang="en-US" dirty="0" smtClean="0">
                <a:sym typeface="Symbol" pitchFamily="18" charset="2"/>
              </a:rPr>
              <a:t> |</a:t>
            </a:r>
            <a:r>
              <a:rPr lang="en-US" i="1" dirty="0" smtClean="0">
                <a:sym typeface="Symbol" pitchFamily="18" charset="2"/>
              </a:rPr>
              <a:t>s(n + </a:t>
            </a:r>
            <a:r>
              <a:rPr lang="en-US" i="1" dirty="0" err="1" smtClean="0">
                <a:sym typeface="Symbol" pitchFamily="18" charset="2"/>
              </a:rPr>
              <a:t>i</a:t>
            </a:r>
            <a:r>
              <a:rPr lang="en-US" i="1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|</a:t>
            </a:r>
            <a:endParaRPr lang="en-US" i="1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pic>
        <p:nvPicPr>
          <p:cNvPr id="14340" name="Picture 4" descr="dir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747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ulti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429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7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Zero</a:t>
            </a:r>
            <a:r>
              <a:rPr lang="en-US" dirty="0" smtClean="0"/>
              <a:t> (Level) </a:t>
            </a:r>
            <a:r>
              <a:rPr lang="en-US" dirty="0" smtClean="0">
                <a:solidFill>
                  <a:srgbClr val="0000FF"/>
                </a:solidFill>
              </a:rPr>
              <a:t>Crossing 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Remember, digital audio values are changes in air pressure (higher or lower than base)</a:t>
            </a:r>
          </a:p>
          <a:p>
            <a:r>
              <a:rPr lang="en-US" dirty="0" smtClean="0"/>
              <a:t>Base/midpoint is “zero”</a:t>
            </a:r>
          </a:p>
          <a:p>
            <a:pPr lvl="1"/>
            <a:r>
              <a:rPr lang="en-US" dirty="0" smtClean="0"/>
              <a:t>But is </a:t>
            </a:r>
            <a:r>
              <a:rPr lang="en-US" dirty="0" smtClean="0"/>
              <a:t>always positive </a:t>
            </a:r>
            <a:r>
              <a:rPr lang="en-US" dirty="0" smtClean="0"/>
              <a:t>if unsigned (e.g., 127 if unsigned byte)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Zero crossing rate </a:t>
            </a:r>
            <a:r>
              <a:rPr lang="en-US" dirty="0" smtClean="0"/>
              <a:t>is number of zero crossings per 10 ms</a:t>
            </a:r>
          </a:p>
          <a:p>
            <a:pPr lvl="1"/>
            <a:r>
              <a:rPr lang="en-US" dirty="0" smtClean="0"/>
              <a:t>Normal number of cross-</a:t>
            </a:r>
            <a:r>
              <a:rPr lang="en-US" dirty="0" err="1" smtClean="0"/>
              <a:t>overs</a:t>
            </a:r>
            <a:r>
              <a:rPr lang="en-US" dirty="0" smtClean="0"/>
              <a:t> during silence</a:t>
            </a:r>
          </a:p>
          <a:p>
            <a:pPr lvl="1"/>
            <a:r>
              <a:rPr lang="en-US" dirty="0" smtClean="0"/>
              <a:t>Increase in cross-</a:t>
            </a:r>
            <a:r>
              <a:rPr lang="en-US" dirty="0" err="1" smtClean="0"/>
              <a:t>overs</a:t>
            </a:r>
            <a:r>
              <a:rPr lang="en-US" dirty="0" smtClean="0"/>
              <a:t> during speech</a:t>
            </a:r>
          </a:p>
        </p:txBody>
      </p:sp>
    </p:spTree>
    <p:extLst>
      <p:ext uri="{BB962C8B-B14F-4D97-AF65-F5344CB8AC3E}">
        <p14:creationId xmlns:p14="http://schemas.microsoft.com/office/powerpoint/2010/main" val="160547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Algorithm: Startup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initialization, record sound for 100ms</a:t>
            </a:r>
          </a:p>
          <a:p>
            <a:pPr lvl="1"/>
            <a:r>
              <a:rPr lang="en-US" dirty="0" smtClean="0"/>
              <a:t>A measure background noise</a:t>
            </a:r>
          </a:p>
          <a:p>
            <a:pPr lvl="1"/>
            <a:r>
              <a:rPr lang="en-US" dirty="0" smtClean="0"/>
              <a:t>Assume </a:t>
            </a:r>
            <a:r>
              <a:rPr lang="en-US" dirty="0" smtClean="0"/>
              <a:t>‘silence’</a:t>
            </a:r>
          </a:p>
          <a:p>
            <a:r>
              <a:rPr lang="en-US" dirty="0" smtClean="0"/>
              <a:t>Compute </a:t>
            </a:r>
            <a:r>
              <a:rPr lang="en-US" dirty="0" smtClean="0"/>
              <a:t>average (</a:t>
            </a:r>
            <a:r>
              <a:rPr lang="en-US" dirty="0" smtClean="0">
                <a:solidFill>
                  <a:srgbClr val="0000FF"/>
                </a:solidFill>
              </a:rPr>
              <a:t>IZC’</a:t>
            </a:r>
            <a:r>
              <a:rPr lang="en-US" dirty="0" smtClean="0"/>
              <a:t>) and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dirty="0" smtClean="0"/>
              <a:t>) of </a:t>
            </a:r>
            <a:r>
              <a:rPr lang="en-US" dirty="0" smtClean="0">
                <a:solidFill>
                  <a:srgbClr val="0000FF"/>
                </a:solidFill>
              </a:rPr>
              <a:t>zero crossing rate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Choose zero-crossing threshold (</a:t>
            </a:r>
            <a:r>
              <a:rPr lang="en-US" dirty="0" smtClean="0">
                <a:solidFill>
                  <a:srgbClr val="C00000"/>
                </a:solidFill>
              </a:rPr>
              <a:t>IZCT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Threshold for unvoiced speech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IZCT</a:t>
            </a:r>
            <a:r>
              <a:rPr lang="en-US" dirty="0" smtClean="0"/>
              <a:t> = min(25 / 10ms, </a:t>
            </a:r>
            <a:r>
              <a:rPr lang="en-US" dirty="0" smtClean="0">
                <a:solidFill>
                  <a:srgbClr val="0000FF"/>
                </a:solidFill>
              </a:rPr>
              <a:t>IZC’ </a:t>
            </a:r>
            <a:r>
              <a:rPr lang="en-US" dirty="0" smtClean="0"/>
              <a:t>+ 2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dirty="0" smtClean="0"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64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Algorithm: Thresholds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Compute energy, </a:t>
            </a:r>
            <a:r>
              <a:rPr lang="en-US" i="1" dirty="0" smtClean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r>
              <a:rPr lang="en-US" dirty="0" smtClean="0"/>
              <a:t>, for interval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max, </a:t>
            </a:r>
            <a:r>
              <a:rPr lang="en-US" dirty="0" smtClean="0">
                <a:solidFill>
                  <a:srgbClr val="CC0000"/>
                </a:solidFill>
              </a:rPr>
              <a:t>IMX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Have ‘silence’ energy, </a:t>
            </a:r>
            <a:r>
              <a:rPr lang="en-US" dirty="0" smtClean="0">
                <a:solidFill>
                  <a:srgbClr val="009900"/>
                </a:solidFill>
              </a:rPr>
              <a:t>IMN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Compute to values:</a:t>
            </a:r>
            <a:endParaRPr lang="en-US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rgbClr val="0000FF"/>
                </a:solidFill>
              </a:rPr>
              <a:t>I1</a:t>
            </a:r>
            <a:r>
              <a:rPr lang="en-US" i="1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= 0.03 * (</a:t>
            </a:r>
            <a:r>
              <a:rPr lang="en-US" dirty="0" smtClean="0">
                <a:solidFill>
                  <a:srgbClr val="CC0000"/>
                </a:solidFill>
              </a:rPr>
              <a:t>IMX</a:t>
            </a:r>
            <a:r>
              <a:rPr lang="en-US" dirty="0" smtClean="0">
                <a:latin typeface="Courier New" pitchFamily="49" charset="0"/>
              </a:rPr>
              <a:t> – </a:t>
            </a:r>
            <a:r>
              <a:rPr lang="en-US" dirty="0" smtClean="0">
                <a:solidFill>
                  <a:srgbClr val="009900"/>
                </a:solidFill>
              </a:rPr>
              <a:t>IMN</a:t>
            </a:r>
            <a:r>
              <a:rPr lang="en-US" dirty="0" smtClean="0">
                <a:latin typeface="Courier New" pitchFamily="49" charset="0"/>
              </a:rPr>
              <a:t>) + </a:t>
            </a:r>
            <a:r>
              <a:rPr lang="en-US" dirty="0" smtClean="0">
                <a:solidFill>
                  <a:srgbClr val="009900"/>
                </a:solidFill>
              </a:rPr>
              <a:t>IMN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 smtClean="0"/>
              <a:t>	(3% of peak energy)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rgbClr val="0000FF"/>
                </a:solidFill>
              </a:rPr>
              <a:t>I2</a:t>
            </a:r>
            <a:r>
              <a:rPr lang="en-US" dirty="0" smtClean="0">
                <a:latin typeface="Courier New" pitchFamily="49" charset="0"/>
              </a:rPr>
              <a:t> = 4 * </a:t>
            </a:r>
            <a:r>
              <a:rPr lang="en-US" dirty="0" smtClean="0">
                <a:solidFill>
                  <a:srgbClr val="009900"/>
                </a:solidFill>
              </a:rPr>
              <a:t>IMN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 smtClean="0"/>
              <a:t>	(4</a:t>
            </a:r>
            <a:r>
              <a:rPr lang="en-US" i="1" dirty="0" smtClean="0"/>
              <a:t>x</a:t>
            </a:r>
            <a:r>
              <a:rPr lang="en-US" dirty="0" smtClean="0"/>
              <a:t> silent energy)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Get energy thresholds (</a:t>
            </a:r>
            <a:r>
              <a:rPr lang="en-US" dirty="0" smtClean="0">
                <a:solidFill>
                  <a:srgbClr val="CC0000"/>
                </a:solidFill>
              </a:rPr>
              <a:t>ITU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9900"/>
                </a:solidFill>
              </a:rPr>
              <a:t>ITL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9900"/>
                </a:solidFill>
              </a:rPr>
              <a:t>ITL</a:t>
            </a:r>
            <a:r>
              <a:rPr lang="en-US" dirty="0" smtClean="0"/>
              <a:t> = MIN(</a:t>
            </a:r>
            <a:r>
              <a:rPr lang="en-US" i="1" dirty="0" smtClean="0">
                <a:solidFill>
                  <a:srgbClr val="0000FF"/>
                </a:solidFill>
              </a:rPr>
              <a:t>I1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ITU</a:t>
            </a:r>
            <a:r>
              <a:rPr lang="en-US" dirty="0" smtClean="0"/>
              <a:t> = 5 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009900"/>
                </a:solidFill>
              </a:rPr>
              <a:t>ITL</a:t>
            </a:r>
          </a:p>
        </p:txBody>
      </p:sp>
    </p:spTree>
    <p:extLst>
      <p:ext uri="{BB962C8B-B14F-4D97-AF65-F5344CB8AC3E}">
        <p14:creationId xmlns:p14="http://schemas.microsoft.com/office/powerpoint/2010/main" val="416718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Algorithm: Energy Computation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sample for energy greater than </a:t>
            </a:r>
            <a:r>
              <a:rPr lang="en-US" dirty="0" smtClean="0">
                <a:solidFill>
                  <a:srgbClr val="009900"/>
                </a:solidFill>
              </a:rPr>
              <a:t>ITL</a:t>
            </a:r>
          </a:p>
          <a:p>
            <a:pPr lvl="1"/>
            <a:r>
              <a:rPr lang="en-US" dirty="0" smtClean="0"/>
              <a:t>Save as start of speech, say </a:t>
            </a:r>
            <a:r>
              <a:rPr lang="en-US" i="1" dirty="0" smtClean="0">
                <a:solidFill>
                  <a:schemeClr val="accent2"/>
                </a:solidFill>
              </a:rPr>
              <a:t>s</a:t>
            </a:r>
          </a:p>
          <a:p>
            <a:r>
              <a:rPr lang="en-US" dirty="0" smtClean="0"/>
              <a:t>Search for energy greater than </a:t>
            </a:r>
            <a:r>
              <a:rPr lang="en-US" dirty="0" smtClean="0">
                <a:solidFill>
                  <a:srgbClr val="CC0000"/>
                </a:solidFill>
              </a:rPr>
              <a:t>ITU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becomes start of speech</a:t>
            </a:r>
          </a:p>
          <a:p>
            <a:pPr lvl="1"/>
            <a:r>
              <a:rPr lang="en-US" dirty="0" smtClean="0"/>
              <a:t>If energy falls below </a:t>
            </a:r>
            <a:r>
              <a:rPr lang="en-US" dirty="0" smtClean="0">
                <a:solidFill>
                  <a:srgbClr val="009900"/>
                </a:solidFill>
              </a:rPr>
              <a:t>ITL</a:t>
            </a:r>
            <a:r>
              <a:rPr lang="en-US" dirty="0" smtClean="0"/>
              <a:t>, restart</a:t>
            </a:r>
          </a:p>
          <a:p>
            <a:r>
              <a:rPr lang="en-US" dirty="0" smtClean="0"/>
              <a:t>Search for energy less than </a:t>
            </a:r>
            <a:r>
              <a:rPr lang="en-US" dirty="0" smtClean="0">
                <a:solidFill>
                  <a:srgbClr val="009900"/>
                </a:solidFill>
              </a:rPr>
              <a:t>ITL</a:t>
            </a:r>
          </a:p>
          <a:p>
            <a:pPr lvl="1"/>
            <a:r>
              <a:rPr lang="en-US" dirty="0" smtClean="0"/>
              <a:t>Save as end of speech</a:t>
            </a:r>
          </a:p>
          <a:p>
            <a:r>
              <a:rPr lang="en-US" dirty="0" smtClean="0"/>
              <a:t>Results in conservative estimates</a:t>
            </a:r>
          </a:p>
          <a:p>
            <a:pPr lvl="1"/>
            <a:r>
              <a:rPr lang="en-US" dirty="0" smtClean="0"/>
              <a:t>Endpoints may be outside</a:t>
            </a:r>
          </a:p>
        </p:txBody>
      </p:sp>
    </p:spTree>
    <p:extLst>
      <p:ext uri="{BB962C8B-B14F-4D97-AF65-F5344CB8AC3E}">
        <p14:creationId xmlns:p14="http://schemas.microsoft.com/office/powerpoint/2010/main" val="313572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Algorithm: Zero Crossing Computation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 back 250 ms</a:t>
            </a:r>
          </a:p>
          <a:p>
            <a:pPr lvl="1"/>
            <a:r>
              <a:rPr lang="en-US" smtClean="0"/>
              <a:t>Count number of intervals where rate exceeds </a:t>
            </a:r>
            <a:r>
              <a:rPr lang="en-US" smtClean="0">
                <a:solidFill>
                  <a:srgbClr val="CC0000"/>
                </a:solidFill>
              </a:rPr>
              <a:t>IZCT</a:t>
            </a:r>
          </a:p>
          <a:p>
            <a:pPr lvl="2"/>
            <a:r>
              <a:rPr lang="en-US" smtClean="0"/>
              <a:t>If 3+, set starting point, </a:t>
            </a:r>
            <a:r>
              <a:rPr lang="en-US" i="1" smtClean="0">
                <a:solidFill>
                  <a:schemeClr val="accent2"/>
                </a:solidFill>
              </a:rPr>
              <a:t>s</a:t>
            </a:r>
            <a:r>
              <a:rPr lang="en-US" smtClean="0"/>
              <a:t>, to first time</a:t>
            </a:r>
          </a:p>
          <a:p>
            <a:pPr lvl="2"/>
            <a:r>
              <a:rPr lang="en-US" smtClean="0"/>
              <a:t>Else </a:t>
            </a:r>
            <a:r>
              <a:rPr lang="en-US" i="1" smtClean="0">
                <a:solidFill>
                  <a:schemeClr val="accent2"/>
                </a:solidFill>
              </a:rPr>
              <a:t>s</a:t>
            </a:r>
            <a:r>
              <a:rPr lang="en-US" smtClean="0"/>
              <a:t> remains the same</a:t>
            </a:r>
          </a:p>
          <a:p>
            <a:r>
              <a:rPr lang="en-US" smtClean="0"/>
              <a:t>Do similar search after end</a:t>
            </a:r>
          </a:p>
        </p:txBody>
      </p:sp>
    </p:spTree>
    <p:extLst>
      <p:ext uri="{BB962C8B-B14F-4D97-AF65-F5344CB8AC3E}">
        <p14:creationId xmlns:p14="http://schemas.microsoft.com/office/powerpoint/2010/main" val="17892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smtClean="0"/>
              <a:t>The Algorithm: Example</a:t>
            </a:r>
          </a:p>
        </p:txBody>
      </p:sp>
      <p:pic>
        <p:nvPicPr>
          <p:cNvPr id="20483" name="Picture 1028" descr="fi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467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2362200" y="5715000"/>
            <a:ext cx="449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(Word begins with strong fricative)</a:t>
            </a:r>
          </a:p>
        </p:txBody>
      </p:sp>
    </p:spTree>
    <p:extLst>
      <p:ext uri="{BB962C8B-B14F-4D97-AF65-F5344CB8AC3E}">
        <p14:creationId xmlns:p14="http://schemas.microsoft.com/office/powerpoint/2010/main" val="281203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Algorithm: Examples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5715000"/>
            <a:ext cx="7772400" cy="914400"/>
          </a:xfrm>
        </p:spPr>
        <p:txBody>
          <a:bodyPr/>
          <a:lstStyle/>
          <a:p>
            <a:r>
              <a:rPr lang="en-US" dirty="0" smtClean="0"/>
              <a:t>Caught trailing </a:t>
            </a:r>
            <a:r>
              <a:rPr lang="en-US" dirty="0" smtClean="0">
                <a:solidFill>
                  <a:srgbClr val="008000"/>
                </a:solidFill>
              </a:rPr>
              <a:t>/f/</a:t>
            </a:r>
          </a:p>
        </p:txBody>
      </p:sp>
      <p:pic>
        <p:nvPicPr>
          <p:cNvPr id="21508" name="Picture 4" descr="half-a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79725" y="5832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375525" y="2936875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Half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60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3779837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Algorithm: Examples</a:t>
            </a:r>
          </a:p>
        </p:txBody>
      </p:sp>
      <p:pic>
        <p:nvPicPr>
          <p:cNvPr id="22531" name="Picture 3" descr="four-a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24336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28800" y="2514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Four</a:t>
            </a:r>
            <a:r>
              <a:rPr lang="en-US" dirty="0"/>
              <a:t>”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60525" y="4079875"/>
            <a:ext cx="18766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(Notice how</a:t>
            </a:r>
          </a:p>
          <a:p>
            <a:r>
              <a:rPr lang="en-US" dirty="0"/>
              <a:t>different each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four</a:t>
            </a:r>
            <a:r>
              <a:rPr lang="en-US" dirty="0"/>
              <a:t>” is)</a:t>
            </a:r>
          </a:p>
        </p:txBody>
      </p:sp>
    </p:spTree>
    <p:extLst>
      <p:ext uri="{BB962C8B-B14F-4D97-AF65-F5344CB8AC3E}">
        <p14:creationId xmlns:p14="http://schemas.microsoft.com/office/powerpoint/2010/main" val="262811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 to problem</a:t>
            </a:r>
          </a:p>
          <a:p>
            <a:r>
              <a:rPr lang="en-US" smtClean="0"/>
              <a:t>Solution</a:t>
            </a:r>
          </a:p>
          <a:p>
            <a:r>
              <a:rPr lang="en-US" smtClean="0"/>
              <a:t>Algorithm</a:t>
            </a:r>
          </a:p>
          <a:p>
            <a:r>
              <a:rPr lang="en-US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8520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Part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54-word vocabulary</a:t>
            </a:r>
          </a:p>
          <a:p>
            <a:r>
              <a:rPr lang="en-US" dirty="0" smtClean="0"/>
              <a:t>Read by 2 males, 2 females</a:t>
            </a:r>
          </a:p>
          <a:p>
            <a:r>
              <a:rPr lang="en-US" dirty="0" smtClean="0"/>
              <a:t>No gross errors (off by more than </a:t>
            </a:r>
            <a:r>
              <a:rPr lang="en-US" dirty="0" smtClean="0"/>
              <a:t>50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small errors</a:t>
            </a:r>
          </a:p>
          <a:p>
            <a:pPr lvl="1"/>
            <a:r>
              <a:rPr lang="en-US" dirty="0" smtClean="0"/>
              <a:t>Losing weak fricatives</a:t>
            </a:r>
          </a:p>
          <a:p>
            <a:pPr lvl="1"/>
            <a:r>
              <a:rPr lang="en-US" dirty="0" smtClean="0"/>
              <a:t>None affected recognition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960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Part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 speakers</a:t>
            </a:r>
          </a:p>
          <a:p>
            <a:r>
              <a:rPr lang="en-US" smtClean="0"/>
              <a:t>Count 0 to 9</a:t>
            </a:r>
          </a:p>
          <a:p>
            <a:r>
              <a:rPr lang="en-US" smtClean="0"/>
              <a:t>No errors at all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463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Part 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Project 1b…</a:t>
            </a:r>
          </a:p>
        </p:txBody>
      </p:sp>
    </p:spTree>
    <p:extLst>
      <p:ext uri="{BB962C8B-B14F-4D97-AF65-F5344CB8AC3E}">
        <p14:creationId xmlns:p14="http://schemas.microsoft.com/office/powerpoint/2010/main" val="894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Word recognition needs to detect word boundaries in speech</a:t>
            </a:r>
          </a:p>
          <a:p>
            <a:r>
              <a:rPr lang="en-US" dirty="0" smtClean="0"/>
              <a:t>Recognizing silence can reduce:</a:t>
            </a:r>
          </a:p>
          <a:p>
            <a:pPr lvl="1"/>
            <a:r>
              <a:rPr lang="en-US" dirty="0" smtClean="0"/>
              <a:t>Processing load</a:t>
            </a:r>
          </a:p>
          <a:p>
            <a:pPr lvl="1"/>
            <a:r>
              <a:rPr lang="en-US" dirty="0" smtClean="0"/>
              <a:t>(Network not identified as savings source)</a:t>
            </a:r>
          </a:p>
          <a:p>
            <a:pPr lvl="1"/>
            <a:r>
              <a:rPr lang="en-US" dirty="0" smtClean="0"/>
              <a:t>(Hands-free operation not identified as convenience)</a:t>
            </a:r>
          </a:p>
          <a:p>
            <a:r>
              <a:rPr lang="en-US" dirty="0" smtClean="0"/>
              <a:t>Relatively easy in sound proof room, with digitized tape</a:t>
            </a:r>
          </a:p>
        </p:txBody>
      </p:sp>
    </p:spTree>
    <p:extLst>
      <p:ext uri="{BB962C8B-B14F-4D97-AF65-F5344CB8AC3E}">
        <p14:creationId xmlns:p14="http://schemas.microsoft.com/office/powerpoint/2010/main" val="115728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smtClean="0"/>
              <a:t>Visual Recognition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3340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Easy</a:t>
            </a:r>
          </a:p>
          <a:p>
            <a:r>
              <a:rPr lang="en-US" smtClean="0"/>
              <a:t>Note how quiet beginning is (tape)</a:t>
            </a:r>
          </a:p>
        </p:txBody>
      </p:sp>
      <p:pic>
        <p:nvPicPr>
          <p:cNvPr id="7172" name="Picture 4" descr="e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908925" y="2555875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Eight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95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Slightly Tougher Visual Recognition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410200"/>
            <a:ext cx="7772400" cy="10668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sss</a:t>
            </a:r>
            <a:r>
              <a:rPr lang="en-US" dirty="0" smtClean="0"/>
              <a:t>” starts crossing the ‘zero’ line, so can still detect</a:t>
            </a:r>
          </a:p>
        </p:txBody>
      </p:sp>
      <p:pic>
        <p:nvPicPr>
          <p:cNvPr id="8196" name="Picture 4" descr="s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0772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51325" y="4460875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Six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5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Tough Visual Recognition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715000"/>
            <a:ext cx="7772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Eye picks ‘B’, but ‘A’ is real start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/f/ is a </a:t>
            </a:r>
            <a:r>
              <a:rPr lang="en-US" sz="2200" i="1" smtClean="0"/>
              <a:t>weak fricative</a:t>
            </a:r>
          </a:p>
        </p:txBody>
      </p:sp>
      <p:pic>
        <p:nvPicPr>
          <p:cNvPr id="9220" name="Picture 4" descr="f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19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832725" y="3013075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Four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72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5958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en-US" smtClean="0"/>
              <a:t>Tough Visual Recognition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943600"/>
            <a:ext cx="7772400" cy="68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Eye picks ‘A’, but ‘B’ is real endpoint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V becomes </a:t>
            </a:r>
            <a:r>
              <a:rPr lang="en-US" sz="2200" i="1" smtClean="0"/>
              <a:t>devoiced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04125" y="3241675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Five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61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smtClean="0"/>
              <a:t>Tough Visual Recognition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638800"/>
            <a:ext cx="7772400" cy="685800"/>
          </a:xfrm>
        </p:spPr>
        <p:txBody>
          <a:bodyPr/>
          <a:lstStyle/>
          <a:p>
            <a:r>
              <a:rPr lang="en-US" smtClean="0"/>
              <a:t>Difficult to say where final trailing off ends</a:t>
            </a:r>
          </a:p>
        </p:txBody>
      </p:sp>
      <p:pic>
        <p:nvPicPr>
          <p:cNvPr id="11268" name="Picture 4" descr="n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553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985125" y="3165475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Nine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9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Noisy computer room with background noise</a:t>
            </a:r>
          </a:p>
          <a:p>
            <a:pPr lvl="1"/>
            <a:r>
              <a:rPr lang="en-US" dirty="0" smtClean="0"/>
              <a:t>Weak fricatives: </a:t>
            </a:r>
            <a:r>
              <a:rPr lang="en-US" dirty="0" smtClean="0">
                <a:solidFill>
                  <a:srgbClr val="009900"/>
                </a:solidFill>
              </a:rPr>
              <a:t>/f,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en-US" dirty="0" smtClean="0">
                <a:solidFill>
                  <a:srgbClr val="009900"/>
                </a:solidFill>
              </a:rPr>
              <a:t>, h/</a:t>
            </a:r>
          </a:p>
          <a:p>
            <a:pPr lvl="1"/>
            <a:r>
              <a:rPr lang="en-US" dirty="0" smtClean="0"/>
              <a:t>Weak plosive bursts: </a:t>
            </a:r>
            <a:r>
              <a:rPr lang="en-US" dirty="0" smtClean="0">
                <a:solidFill>
                  <a:srgbClr val="009900"/>
                </a:solidFill>
              </a:rPr>
              <a:t>/p, t, k/</a:t>
            </a:r>
          </a:p>
          <a:p>
            <a:pPr lvl="1"/>
            <a:r>
              <a:rPr lang="en-US" dirty="0" smtClean="0"/>
              <a:t>Final nasals (ex: “</a:t>
            </a:r>
            <a:r>
              <a:rPr lang="en-US" dirty="0" smtClean="0">
                <a:solidFill>
                  <a:srgbClr val="0000FF"/>
                </a:solidFill>
              </a:rPr>
              <a:t>nine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Voiced fricatives becoming devoiced (ex: “</a:t>
            </a:r>
            <a:r>
              <a:rPr lang="en-US" dirty="0" smtClean="0">
                <a:solidFill>
                  <a:srgbClr val="0000FF"/>
                </a:solidFill>
              </a:rPr>
              <a:t>five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Trailing off of sounds (ex: “</a:t>
            </a:r>
            <a:r>
              <a:rPr lang="en-US" dirty="0" smtClean="0">
                <a:solidFill>
                  <a:srgbClr val="0000FF"/>
                </a:solidFill>
              </a:rPr>
              <a:t>binary</a:t>
            </a:r>
            <a:r>
              <a:rPr lang="en-US" dirty="0" smtClean="0"/>
              <a:t>”, “</a:t>
            </a:r>
            <a:r>
              <a:rPr lang="en-US" dirty="0" smtClean="0">
                <a:solidFill>
                  <a:srgbClr val="0000FF"/>
                </a:solidFill>
              </a:rPr>
              <a:t>three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Need to do with simple</a:t>
            </a:r>
            <a:r>
              <a:rPr lang="en-US" dirty="0" smtClean="0"/>
              <a:t>, efficient processing</a:t>
            </a:r>
          </a:p>
          <a:p>
            <a:pPr lvl="1"/>
            <a:r>
              <a:rPr lang="en-US" dirty="0" smtClean="0"/>
              <a:t>Avoid hardware costs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63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645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Algorithm for Determining the Endpoints for Isolated Utterances</vt:lpstr>
      <vt:lpstr>Outline</vt:lpstr>
      <vt:lpstr>Motivation</vt:lpstr>
      <vt:lpstr>Visual Recognition</vt:lpstr>
      <vt:lpstr>Slightly Tougher Visual Recognition</vt:lpstr>
      <vt:lpstr>Tough Visual Recognition</vt:lpstr>
      <vt:lpstr>Tough Visual Recognition</vt:lpstr>
      <vt:lpstr>Tough Visual Recognition</vt:lpstr>
      <vt:lpstr>The Problem</vt:lpstr>
      <vt:lpstr>The Solution</vt:lpstr>
      <vt:lpstr>Energy</vt:lpstr>
      <vt:lpstr>Zero (Level) Crossing Rate</vt:lpstr>
      <vt:lpstr>The Algorithm: Startup</vt:lpstr>
      <vt:lpstr>The Algorithm: Thresholds</vt:lpstr>
      <vt:lpstr>The Algorithm: Energy Computation</vt:lpstr>
      <vt:lpstr>The Algorithm: Zero Crossing Computation</vt:lpstr>
      <vt:lpstr>The Algorithm: Example</vt:lpstr>
      <vt:lpstr>Algorithm: Examples</vt:lpstr>
      <vt:lpstr>Algorithm: Examples</vt:lpstr>
      <vt:lpstr>Evaluation: Part 1</vt:lpstr>
      <vt:lpstr>Evaluation: Part 2</vt:lpstr>
      <vt:lpstr>Evaluation: Part 3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Algorithm for Determining the Endpoints for Isolated Utterances</dc:title>
  <dc:creator>Mark Claypool</dc:creator>
  <cp:lastModifiedBy>Mark Claypool</cp:lastModifiedBy>
  <cp:revision>11</cp:revision>
  <cp:lastPrinted>2015-01-16T13:17:15Z</cp:lastPrinted>
  <dcterms:created xsi:type="dcterms:W3CDTF">2013-01-17T19:21:53Z</dcterms:created>
  <dcterms:modified xsi:type="dcterms:W3CDTF">2015-01-20T13:17:33Z</dcterms:modified>
</cp:coreProperties>
</file>