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9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57806-E4EE-45BE-B648-065040365014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77AB2-CED0-4626-846A-B59EE6A7F0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7D68418-A6EE-4699-AAF7-3551BCCF2AE9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11BF411-6CEB-4A0B-A9CA-3850F2F4E9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783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FFB2-8B2C-4436-96AD-69D613DE8F33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FBDD-1EB8-493D-9F18-A16AD846AF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94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FFB2-8B2C-4436-96AD-69D613DE8F33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FBDD-1EB8-493D-9F18-A16AD846AF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6761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FFB2-8B2C-4436-96AD-69D613DE8F33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FBDD-1EB8-493D-9F18-A16AD846AF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017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FFB2-8B2C-4436-96AD-69D613DE8F33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FBDD-1EB8-493D-9F18-A16AD846AF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393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FFB2-8B2C-4436-96AD-69D613DE8F33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FBDD-1EB8-493D-9F18-A16AD846AF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779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FFB2-8B2C-4436-96AD-69D613DE8F33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FBDD-1EB8-493D-9F18-A16AD846AF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875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FFB2-8B2C-4436-96AD-69D613DE8F33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FBDD-1EB8-493D-9F18-A16AD846AF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376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FFB2-8B2C-4436-96AD-69D613DE8F33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FBDD-1EB8-493D-9F18-A16AD846AF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860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FFB2-8B2C-4436-96AD-69D613DE8F33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FBDD-1EB8-493D-9F18-A16AD846AF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3561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FFB2-8B2C-4436-96AD-69D613DE8F33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FBDD-1EB8-493D-9F18-A16AD846AF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0828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FFB2-8B2C-4436-96AD-69D613DE8F33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FBDD-1EB8-493D-9F18-A16AD846AF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043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5FFB2-8B2C-4436-96AD-69D613DE8F33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AFBDD-1EB8-493D-9F18-A16AD846AF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526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200" y="1139825"/>
            <a:ext cx="7772400" cy="1470025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A Survey of Packet-Loss Recovery Techniques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1600" y="2895600"/>
            <a:ext cx="7467600" cy="1752600"/>
          </a:xfrm>
        </p:spPr>
        <p:txBody>
          <a:bodyPr>
            <a:normAutofit fontScale="85000" lnSpcReduction="10000"/>
          </a:bodyPr>
          <a:lstStyle/>
          <a:p>
            <a:pPr lvl="1">
              <a:spcBef>
                <a:spcPts val="650"/>
              </a:spcBef>
            </a:pPr>
            <a:r>
              <a:rPr lang="en-GB" dirty="0">
                <a:solidFill>
                  <a:srgbClr val="000000"/>
                </a:solidFill>
                <a:latin typeface="Arial" pitchFamily="34" charset="0"/>
              </a:rPr>
              <a:t>Colin Perkins, Orion </a:t>
            </a:r>
            <a:r>
              <a:rPr lang="en-GB" dirty="0" err="1">
                <a:solidFill>
                  <a:srgbClr val="000000"/>
                </a:solidFill>
                <a:latin typeface="Arial" pitchFamily="34" charset="0"/>
              </a:rPr>
              <a:t>Hodson</a:t>
            </a:r>
            <a:r>
              <a:rPr lang="en-GB" dirty="0">
                <a:solidFill>
                  <a:srgbClr val="000000"/>
                </a:solidFill>
                <a:latin typeface="Arial" pitchFamily="34" charset="0"/>
              </a:rPr>
              <a:t> and Vicky Hardman</a:t>
            </a:r>
          </a:p>
          <a:p>
            <a:pPr lvl="1">
              <a:spcBef>
                <a:spcPts val="650"/>
              </a:spcBef>
            </a:pPr>
            <a:r>
              <a:rPr lang="en-GB" dirty="0">
                <a:solidFill>
                  <a:srgbClr val="000000"/>
                </a:solidFill>
                <a:latin typeface="Arial" pitchFamily="34" charset="0"/>
              </a:rPr>
              <a:t>Department of Computer Science</a:t>
            </a:r>
          </a:p>
          <a:p>
            <a:pPr lvl="1">
              <a:spcBef>
                <a:spcPts val="650"/>
              </a:spcBef>
            </a:pPr>
            <a:r>
              <a:rPr lang="en-GB" dirty="0">
                <a:solidFill>
                  <a:srgbClr val="000000"/>
                </a:solidFill>
                <a:latin typeface="Arial" pitchFamily="34" charset="0"/>
              </a:rPr>
              <a:t>University College London (UCL)</a:t>
            </a:r>
          </a:p>
          <a:p>
            <a:pPr lvl="1">
              <a:spcBef>
                <a:spcPts val="650"/>
              </a:spcBef>
            </a:pPr>
            <a:r>
              <a:rPr lang="en-GB" dirty="0">
                <a:solidFill>
                  <a:srgbClr val="000000"/>
                </a:solidFill>
                <a:latin typeface="Arial" pitchFamily="34" charset="0"/>
              </a:rPr>
              <a:t>London, UK</a:t>
            </a:r>
          </a:p>
          <a:p>
            <a:endParaRPr lang="en-US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984000" y="4831312"/>
            <a:ext cx="71628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algn="ctr">
              <a:spcBef>
                <a:spcPts val="650"/>
              </a:spcBef>
            </a:pPr>
            <a:r>
              <a:rPr lang="en-US" i="1" dirty="0">
                <a:solidFill>
                  <a:srgbClr val="000000"/>
                </a:solidFill>
                <a:latin typeface="Arial" pitchFamily="34" charset="0"/>
              </a:rPr>
              <a:t>IEEE Network Magazine</a:t>
            </a:r>
          </a:p>
          <a:p>
            <a:pPr lvl="1" algn="ctr">
              <a:spcBef>
                <a:spcPts val="650"/>
              </a:spcBef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Sep/Oct, 1998</a:t>
            </a:r>
            <a:endParaRPr lang="en-GB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1327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Error Correction (FEC)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extra data to stream</a:t>
            </a:r>
          </a:p>
          <a:p>
            <a:r>
              <a:rPr lang="en-US" dirty="0"/>
              <a:t>Use extra data to recover lost packets</a:t>
            </a:r>
          </a:p>
          <a:p>
            <a:r>
              <a:rPr lang="en-US" dirty="0"/>
              <a:t>Two classes:</a:t>
            </a:r>
          </a:p>
          <a:p>
            <a:pPr lvl="1"/>
            <a:r>
              <a:rPr lang="en-US" dirty="0"/>
              <a:t>Media independent (not multimedia specific)</a:t>
            </a:r>
          </a:p>
          <a:p>
            <a:pPr lvl="1"/>
            <a:r>
              <a:rPr lang="en-US" dirty="0"/>
              <a:t>Media dependent (knowledge of audio or video)</a:t>
            </a:r>
          </a:p>
        </p:txBody>
      </p:sp>
    </p:spTree>
    <p:extLst>
      <p:ext uri="{BB962C8B-B14F-4D97-AF65-F5344CB8AC3E}">
        <p14:creationId xmlns:p14="http://schemas.microsoft.com/office/powerpoint/2010/main" xmlns="" val="4080158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Media Independent FEC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 </a:t>
            </a:r>
            <a:r>
              <a:rPr lang="en-US" i="1"/>
              <a:t>k</a:t>
            </a:r>
            <a:r>
              <a:rPr lang="en-US"/>
              <a:t> data packets</a:t>
            </a:r>
          </a:p>
          <a:p>
            <a:r>
              <a:rPr lang="en-US"/>
              <a:t>Generate </a:t>
            </a:r>
            <a:r>
              <a:rPr lang="en-US" i="1"/>
              <a:t>n</a:t>
            </a:r>
            <a:r>
              <a:rPr lang="en-US"/>
              <a:t>-</a:t>
            </a:r>
            <a:r>
              <a:rPr lang="en-US" i="1"/>
              <a:t>k</a:t>
            </a:r>
            <a:r>
              <a:rPr lang="en-US"/>
              <a:t>  check packets</a:t>
            </a:r>
          </a:p>
          <a:p>
            <a:r>
              <a:rPr lang="en-US"/>
              <a:t>Transmit </a:t>
            </a:r>
            <a:r>
              <a:rPr lang="en-US" i="1"/>
              <a:t>n</a:t>
            </a:r>
            <a:r>
              <a:rPr lang="en-US"/>
              <a:t> packets</a:t>
            </a:r>
          </a:p>
          <a:p>
            <a:r>
              <a:rPr lang="en-US"/>
              <a:t>Schemes originally for bits (like </a:t>
            </a:r>
            <a:r>
              <a:rPr lang="en-US" i="1"/>
              <a:t>checksums</a:t>
            </a:r>
            <a:r>
              <a:rPr lang="en-US"/>
              <a:t> in packet headers)</a:t>
            </a:r>
          </a:p>
          <a:p>
            <a:pPr lvl="1"/>
            <a:r>
              <a:rPr lang="en-US"/>
              <a:t>Applied to packets</a:t>
            </a:r>
          </a:p>
          <a:p>
            <a:pPr lvl="1"/>
            <a:r>
              <a:rPr lang="en-US"/>
              <a:t>So, for example </a:t>
            </a:r>
            <a:r>
              <a:rPr lang="en-US" i="1"/>
              <a:t>i</a:t>
            </a:r>
            <a:r>
              <a:rPr lang="en-US"/>
              <a:t>’th bit of check packet, checks </a:t>
            </a:r>
            <a:r>
              <a:rPr lang="en-US" i="1"/>
              <a:t>i</a:t>
            </a:r>
            <a:r>
              <a:rPr lang="en-US"/>
              <a:t>’th bit of each associated packet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0211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0813" cy="1141413"/>
          </a:xfrm>
        </p:spPr>
        <p:txBody>
          <a:bodyPr/>
          <a:lstStyle/>
          <a:p>
            <a:r>
              <a:rPr lang="en-US"/>
              <a:t>FEC Coding</a:t>
            </a:r>
          </a:p>
        </p:txBody>
      </p:sp>
      <p:pic>
        <p:nvPicPr>
          <p:cNvPr id="200708" name="Picture 4" descr="C:\Hack\repair\fig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8382000" cy="373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1050925" y="4765675"/>
            <a:ext cx="710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0710" name="Text Box 6"/>
          <p:cNvSpPr txBox="1">
            <a:spLocks noChangeArrowheads="1"/>
          </p:cNvSpPr>
          <p:nvPr/>
        </p:nvSpPr>
        <p:spPr bwMode="auto">
          <a:xfrm>
            <a:off x="990600" y="4800600"/>
            <a:ext cx="440511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e.g., XOR </a:t>
            </a:r>
            <a:r>
              <a:rPr lang="en-US" dirty="0"/>
              <a:t>operation across all packets</a:t>
            </a:r>
          </a:p>
          <a:p>
            <a:r>
              <a:rPr lang="en-US" dirty="0"/>
              <a:t>Transmit 1 parity packet every </a:t>
            </a:r>
            <a:r>
              <a:rPr lang="en-US" i="1" dirty="0"/>
              <a:t>n</a:t>
            </a:r>
            <a:r>
              <a:rPr lang="en-US" dirty="0"/>
              <a:t> data packets</a:t>
            </a:r>
          </a:p>
          <a:p>
            <a:r>
              <a:rPr lang="en-US" dirty="0"/>
              <a:t>If 1 loss in </a:t>
            </a:r>
            <a:r>
              <a:rPr lang="en-US" i="1" dirty="0"/>
              <a:t>n</a:t>
            </a:r>
            <a:r>
              <a:rPr lang="en-US" dirty="0"/>
              <a:t> packets, can fully recover</a:t>
            </a:r>
          </a:p>
        </p:txBody>
      </p:sp>
      <p:sp>
        <p:nvSpPr>
          <p:cNvPr id="200711" name="Text Box 7"/>
          <p:cNvSpPr txBox="1">
            <a:spLocks noChangeArrowheads="1"/>
          </p:cNvSpPr>
          <p:nvPr/>
        </p:nvSpPr>
        <p:spPr bwMode="auto">
          <a:xfrm>
            <a:off x="974725" y="5908675"/>
            <a:ext cx="647414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e.g., Reed-Solomon </a:t>
            </a:r>
            <a:r>
              <a:rPr lang="en-US" dirty="0"/>
              <a:t>treat as </a:t>
            </a:r>
            <a:r>
              <a:rPr lang="en-US" dirty="0" smtClean="0"/>
              <a:t>polynomial, add k packets redundancy </a:t>
            </a:r>
            <a:endParaRPr lang="en-US" dirty="0"/>
          </a:p>
          <a:p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If </a:t>
            </a:r>
            <a:r>
              <a:rPr lang="en-US" i="1" dirty="0" smtClean="0">
                <a:sym typeface="Wingdings" pitchFamily="2" charset="2"/>
              </a:rPr>
              <a:t>k-1</a:t>
            </a:r>
            <a:r>
              <a:rPr lang="en-US" dirty="0" smtClean="0">
                <a:sym typeface="Wingdings" pitchFamily="2" charset="2"/>
              </a:rPr>
              <a:t> loss in </a:t>
            </a:r>
            <a:r>
              <a:rPr lang="en-US" i="1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 packets, can fully recover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0647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Media Independent FEC Advantages and Disadvantages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8000"/>
                </a:solidFill>
              </a:rPr>
              <a:t>Advantages</a:t>
            </a:r>
          </a:p>
          <a:p>
            <a:pPr lvl="1"/>
            <a:r>
              <a:rPr lang="en-US" dirty="0"/>
              <a:t>Media independent</a:t>
            </a:r>
          </a:p>
          <a:p>
            <a:pPr lvl="2"/>
            <a:r>
              <a:rPr lang="en-US" dirty="0"/>
              <a:t>Audio, video, different compression schemes</a:t>
            </a:r>
          </a:p>
          <a:p>
            <a:pPr lvl="1"/>
            <a:r>
              <a:rPr lang="en-US" dirty="0"/>
              <a:t>Computation is small and easy to implement</a:t>
            </a:r>
          </a:p>
          <a:p>
            <a:r>
              <a:rPr lang="en-US" dirty="0">
                <a:solidFill>
                  <a:srgbClr val="C00000"/>
                </a:solidFill>
              </a:rPr>
              <a:t>Disadvantages</a:t>
            </a:r>
          </a:p>
          <a:p>
            <a:pPr lvl="1"/>
            <a:r>
              <a:rPr lang="en-US" dirty="0"/>
              <a:t>Add delay (must wait for all </a:t>
            </a:r>
            <a:r>
              <a:rPr lang="en-US" i="1" dirty="0"/>
              <a:t>n</a:t>
            </a:r>
            <a:r>
              <a:rPr lang="en-US" dirty="0"/>
              <a:t> packets)</a:t>
            </a:r>
          </a:p>
          <a:p>
            <a:pPr lvl="1"/>
            <a:r>
              <a:rPr lang="en-US" dirty="0"/>
              <a:t>Add </a:t>
            </a:r>
            <a:r>
              <a:rPr lang="en-US" dirty="0" smtClean="0"/>
              <a:t>to </a:t>
            </a:r>
            <a:r>
              <a:rPr lang="en-US" dirty="0" err="1" smtClean="0"/>
              <a:t>bitrate</a:t>
            </a:r>
            <a:r>
              <a:rPr lang="en-US" dirty="0" smtClean="0"/>
              <a:t> (causing </a:t>
            </a:r>
            <a:r>
              <a:rPr lang="en-US" dirty="0"/>
              <a:t>more loss?)</a:t>
            </a:r>
          </a:p>
          <a:p>
            <a:pPr lvl="1"/>
            <a:r>
              <a:rPr lang="en-US" dirty="0"/>
              <a:t>Add decoder complexity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1307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Sender Based Repair Taxonomy</a:t>
            </a:r>
          </a:p>
        </p:txBody>
      </p:sp>
      <p:pic>
        <p:nvPicPr>
          <p:cNvPr id="205827" name="Picture 3" descr="C:\Hack\repair\fig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839200" cy="331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5829" name="AutoShape 5"/>
          <p:cNvSpPr>
            <a:spLocks noChangeArrowheads="1"/>
          </p:cNvSpPr>
          <p:nvPr/>
        </p:nvSpPr>
        <p:spPr bwMode="auto">
          <a:xfrm>
            <a:off x="7391400" y="3810000"/>
            <a:ext cx="1752600" cy="457200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6890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0813" cy="914400"/>
          </a:xfrm>
        </p:spPr>
        <p:txBody>
          <a:bodyPr/>
          <a:lstStyle/>
          <a:p>
            <a:r>
              <a:rPr lang="en-US"/>
              <a:t>Media Specific FEC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5562600"/>
            <a:ext cx="7770812" cy="1065213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Multiple copies of data</a:t>
            </a:r>
          </a:p>
          <a:p>
            <a:r>
              <a:rPr lang="en-US"/>
              <a:t>“Quality” of secondary frames?</a:t>
            </a:r>
          </a:p>
        </p:txBody>
      </p:sp>
      <p:pic>
        <p:nvPicPr>
          <p:cNvPr id="207876" name="Picture 4" descr="C:\Hack\repair\fig5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19200"/>
            <a:ext cx="7772400" cy="426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91585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Media Specific FEC Secondary Frame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Send packet energy and zero crossing rate</a:t>
            </a:r>
          </a:p>
          <a:p>
            <a:pPr lvl="1"/>
            <a:r>
              <a:rPr lang="en-US" dirty="0"/>
              <a:t>2 numbers, so small</a:t>
            </a:r>
          </a:p>
          <a:p>
            <a:pPr lvl="1"/>
            <a:r>
              <a:rPr lang="en-US" dirty="0"/>
              <a:t>Coarse, but effective for small loss</a:t>
            </a:r>
          </a:p>
          <a:p>
            <a:pPr lvl="2"/>
            <a:r>
              <a:rPr lang="en-US" dirty="0"/>
              <a:t>B</a:t>
            </a:r>
            <a:r>
              <a:rPr lang="en-US" dirty="0" smtClean="0"/>
              <a:t>etter </a:t>
            </a:r>
            <a:r>
              <a:rPr lang="en-US" dirty="0"/>
              <a:t>than interpolating across missing packets</a:t>
            </a:r>
          </a:p>
          <a:p>
            <a:r>
              <a:rPr lang="en-US" dirty="0"/>
              <a:t>Low bit-rate encoded version of primary</a:t>
            </a:r>
          </a:p>
          <a:p>
            <a:pPr lvl="1"/>
            <a:r>
              <a:rPr lang="en-US" dirty="0"/>
              <a:t>Lower number of sample bits audio sample, say</a:t>
            </a:r>
          </a:p>
          <a:p>
            <a:r>
              <a:rPr lang="en-US" dirty="0"/>
              <a:t>Full-version of secondary</a:t>
            </a:r>
          </a:p>
          <a:p>
            <a:pPr lvl="1"/>
            <a:r>
              <a:rPr lang="en-US" dirty="0"/>
              <a:t>Effective if primary is small (low bandwidth)</a:t>
            </a:r>
          </a:p>
        </p:txBody>
      </p:sp>
    </p:spTree>
    <p:extLst>
      <p:ext uri="{BB962C8B-B14F-4D97-AF65-F5344CB8AC3E}">
        <p14:creationId xmlns:p14="http://schemas.microsoft.com/office/powerpoint/2010/main" xmlns="" val="2177746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Media Specific FEC Discussion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Typical overhead 20-30% for low-quality</a:t>
            </a:r>
          </a:p>
          <a:p>
            <a:r>
              <a:rPr lang="en-US" dirty="0"/>
              <a:t>Media specific FEC can repair various amounts by trading off quality of repair</a:t>
            </a:r>
          </a:p>
          <a:p>
            <a:pPr lvl="1"/>
            <a:r>
              <a:rPr lang="en-US" dirty="0" smtClean="0"/>
              <a:t>Contrast with media </a:t>
            </a:r>
            <a:r>
              <a:rPr lang="en-US" dirty="0"/>
              <a:t>independent FEC </a:t>
            </a:r>
            <a:r>
              <a:rPr lang="en-US" u="sng" dirty="0"/>
              <a:t>has fixed number of bits </a:t>
            </a:r>
            <a:r>
              <a:rPr lang="en-US" dirty="0"/>
              <a:t>for certain amount of </a:t>
            </a:r>
            <a:r>
              <a:rPr lang="en-US" dirty="0" smtClean="0"/>
              <a:t>full repair</a:t>
            </a:r>
            <a:endParaRPr lang="en-US" dirty="0"/>
          </a:p>
          <a:p>
            <a:r>
              <a:rPr lang="en-US" dirty="0"/>
              <a:t>Can have adaptive FEC</a:t>
            </a:r>
          </a:p>
          <a:p>
            <a:pPr lvl="1"/>
            <a:r>
              <a:rPr lang="en-US" dirty="0"/>
              <a:t>When speech changes and cannot interpolate </a:t>
            </a:r>
          </a:p>
          <a:p>
            <a:pPr lvl="1"/>
            <a:r>
              <a:rPr lang="en-US" dirty="0"/>
              <a:t>Add when increase in loss </a:t>
            </a:r>
            <a:endParaRPr lang="en-US" dirty="0" smtClean="0"/>
          </a:p>
          <a:p>
            <a:pPr lvl="1"/>
            <a:r>
              <a:rPr lang="en-US" dirty="0" smtClean="0"/>
              <a:t>Delay </a:t>
            </a:r>
            <a:r>
              <a:rPr lang="en-US" dirty="0"/>
              <a:t>more than 1 packet when </a:t>
            </a:r>
            <a:r>
              <a:rPr lang="en-US" dirty="0" err="1"/>
              <a:t>bursty</a:t>
            </a:r>
            <a:r>
              <a:rPr lang="en-US" dirty="0"/>
              <a:t> loss</a:t>
            </a:r>
          </a:p>
        </p:txBody>
      </p:sp>
    </p:spTree>
    <p:extLst>
      <p:ext uri="{BB962C8B-B14F-4D97-AF65-F5344CB8AC3E}">
        <p14:creationId xmlns:p14="http://schemas.microsoft.com/office/powerpoint/2010/main" xmlns="" val="2378908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Media Specific FEC Advantages and Disadvantages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8000"/>
                </a:solidFill>
              </a:rPr>
              <a:t>Advantages</a:t>
            </a:r>
          </a:p>
          <a:p>
            <a:pPr lvl="1"/>
            <a:r>
              <a:rPr lang="en-US" dirty="0"/>
              <a:t>Low latency</a:t>
            </a:r>
          </a:p>
          <a:p>
            <a:pPr lvl="2"/>
            <a:r>
              <a:rPr lang="en-US" dirty="0"/>
              <a:t>Only wait for one additional packet to repair</a:t>
            </a:r>
          </a:p>
          <a:p>
            <a:pPr lvl="2"/>
            <a:r>
              <a:rPr lang="en-US" dirty="0"/>
              <a:t>Or multiple if adapted to </a:t>
            </a:r>
            <a:r>
              <a:rPr lang="en-US" dirty="0" err="1"/>
              <a:t>bursty</a:t>
            </a:r>
            <a:r>
              <a:rPr lang="en-US" dirty="0"/>
              <a:t> losses</a:t>
            </a:r>
          </a:p>
          <a:p>
            <a:pPr lvl="1"/>
            <a:r>
              <a:rPr lang="en-US" dirty="0"/>
              <a:t>Can have less bandwidth than independent FEC</a:t>
            </a:r>
          </a:p>
          <a:p>
            <a:r>
              <a:rPr lang="en-US" dirty="0">
                <a:solidFill>
                  <a:srgbClr val="C00000"/>
                </a:solidFill>
              </a:rPr>
              <a:t>Disadvantages</a:t>
            </a:r>
          </a:p>
          <a:p>
            <a:pPr lvl="1"/>
            <a:r>
              <a:rPr lang="en-US" dirty="0"/>
              <a:t>Computation may be more difficult </a:t>
            </a:r>
            <a:r>
              <a:rPr lang="en-US" dirty="0" smtClean="0"/>
              <a:t>to implement</a:t>
            </a:r>
            <a:endParaRPr lang="en-US" dirty="0"/>
          </a:p>
          <a:p>
            <a:pPr lvl="1"/>
            <a:r>
              <a:rPr lang="en-US" dirty="0"/>
              <a:t>Still </a:t>
            </a:r>
            <a:r>
              <a:rPr lang="en-US" dirty="0" smtClean="0"/>
              <a:t>adds </a:t>
            </a:r>
            <a:r>
              <a:rPr lang="en-US" dirty="0" smtClean="0"/>
              <a:t>to </a:t>
            </a:r>
            <a:r>
              <a:rPr lang="en-US" dirty="0" err="1" smtClean="0"/>
              <a:t>bitrate</a:t>
            </a:r>
            <a:endParaRPr lang="en-US" dirty="0"/>
          </a:p>
          <a:p>
            <a:pPr lvl="1"/>
            <a:r>
              <a:rPr lang="en-US" dirty="0" smtClean="0"/>
              <a:t>Adds </a:t>
            </a:r>
            <a:r>
              <a:rPr lang="en-US" dirty="0"/>
              <a:t>decoder complexity</a:t>
            </a:r>
          </a:p>
          <a:p>
            <a:pPr lvl="1"/>
            <a:r>
              <a:rPr lang="en-US" dirty="0" smtClean="0"/>
              <a:t>Typicall</a:t>
            </a:r>
            <a:r>
              <a:rPr lang="en-US" dirty="0" smtClean="0"/>
              <a:t>y </a:t>
            </a:r>
            <a:r>
              <a:rPr lang="en-US" dirty="0" smtClean="0"/>
              <a:t>l</a:t>
            </a:r>
            <a:r>
              <a:rPr lang="en-US" dirty="0" smtClean="0"/>
              <a:t>ower </a:t>
            </a:r>
            <a:r>
              <a:rPr lang="en-US" dirty="0"/>
              <a:t>quality (vs. other methods of repair)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5026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Sender Based Repair Taxonomy</a:t>
            </a:r>
          </a:p>
        </p:txBody>
      </p:sp>
      <p:pic>
        <p:nvPicPr>
          <p:cNvPr id="211971" name="Picture 3" descr="C:\Hack\repair\fig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839200" cy="331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1972" name="AutoShape 4"/>
          <p:cNvSpPr>
            <a:spLocks noChangeArrowheads="1"/>
          </p:cNvSpPr>
          <p:nvPr/>
        </p:nvSpPr>
        <p:spPr bwMode="auto">
          <a:xfrm>
            <a:off x="1905000" y="3048000"/>
            <a:ext cx="1447800" cy="457200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02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516" name="Picture 4" descr="C:\Hack\mbon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57800"/>
            <a:ext cx="64008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953000"/>
            <a:ext cx="8229600" cy="167640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Development of IP Multicast</a:t>
            </a:r>
          </a:p>
          <a:p>
            <a:r>
              <a:rPr lang="en-US" sz="2400" dirty="0"/>
              <a:t>“Light-weight session”</a:t>
            </a:r>
          </a:p>
          <a:p>
            <a:pPr lvl="1"/>
            <a:r>
              <a:rPr lang="en-US" sz="2000" dirty="0"/>
              <a:t>Scale to 1000’s of participants</a:t>
            </a:r>
          </a:p>
          <a:p>
            <a:r>
              <a:rPr lang="en-US" sz="2400" dirty="0"/>
              <a:t>How to handle packet </a:t>
            </a:r>
            <a:r>
              <a:rPr lang="en-US" sz="2400" dirty="0" smtClean="0"/>
              <a:t>loss? (MLC: why doesn’t retransmission work?)</a:t>
            </a:r>
            <a:endParaRPr lang="en-US" sz="2400" dirty="0"/>
          </a:p>
          <a:p>
            <a:pPr lvl="1"/>
            <a:r>
              <a:rPr lang="en-US" sz="2000" dirty="0" smtClean="0"/>
              <a:t>Repair techniques </a:t>
            </a:r>
            <a:r>
              <a:rPr lang="en-US" sz="2000" i="1" dirty="0" smtClean="0"/>
              <a:t>beyond</a:t>
            </a:r>
            <a:r>
              <a:rPr lang="en-US" sz="2000" dirty="0" smtClean="0"/>
              <a:t> retransmission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854398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6593" y="228600"/>
            <a:ext cx="7770813" cy="762000"/>
          </a:xfrm>
        </p:spPr>
        <p:txBody>
          <a:bodyPr/>
          <a:lstStyle/>
          <a:p>
            <a:r>
              <a:rPr lang="en-US" dirty="0"/>
              <a:t>Interleaving</a:t>
            </a:r>
          </a:p>
        </p:txBody>
      </p:sp>
      <p:pic>
        <p:nvPicPr>
          <p:cNvPr id="212996" name="Picture 4" descr="C:\Hack\repair\fig6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8686800" cy="451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914400" y="5867400"/>
            <a:ext cx="786664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 </a:t>
            </a:r>
            <a:r>
              <a:rPr lang="en-US" dirty="0" smtClean="0"/>
              <a:t>Doesn’t really repair, rather </a:t>
            </a:r>
            <a:r>
              <a:rPr lang="en-US" dirty="0" smtClean="0"/>
              <a:t>mitigates </a:t>
            </a:r>
            <a:r>
              <a:rPr lang="en-US" dirty="0" smtClean="0"/>
              <a:t>effects of loss</a:t>
            </a:r>
          </a:p>
          <a:p>
            <a:pPr>
              <a:buFontTx/>
              <a:buChar char="•"/>
            </a:pPr>
            <a:r>
              <a:rPr lang="en-US" dirty="0" smtClean="0"/>
              <a:t> Many </a:t>
            </a:r>
            <a:r>
              <a:rPr lang="en-US" dirty="0"/>
              <a:t>audio tools send 1 phoneme (40 </a:t>
            </a:r>
            <a:r>
              <a:rPr lang="en-US" dirty="0" err="1"/>
              <a:t>ms</a:t>
            </a:r>
            <a:r>
              <a:rPr lang="en-US" dirty="0"/>
              <a:t> of sound</a:t>
            </a:r>
            <a:r>
              <a:rPr lang="en-US" dirty="0" smtClean="0"/>
              <a:t>), so most of phoneme intact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1405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Interleaving Advantages and Disadvantages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8000"/>
                </a:solidFill>
              </a:rPr>
              <a:t>Advantages</a:t>
            </a:r>
          </a:p>
          <a:p>
            <a:pPr lvl="1"/>
            <a:r>
              <a:rPr lang="en-US" dirty="0"/>
              <a:t>Most audio compression schemes can do interleaving without additional complexity</a:t>
            </a:r>
          </a:p>
          <a:p>
            <a:pPr lvl="1"/>
            <a:r>
              <a:rPr lang="en-US" dirty="0"/>
              <a:t>No extra </a:t>
            </a:r>
            <a:r>
              <a:rPr lang="en-US" dirty="0" err="1" smtClean="0"/>
              <a:t>bitrate</a:t>
            </a:r>
            <a:r>
              <a:rPr lang="en-US" dirty="0" smtClean="0"/>
              <a:t> added</a:t>
            </a:r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Disadvantages</a:t>
            </a:r>
          </a:p>
          <a:p>
            <a:pPr lvl="1"/>
            <a:r>
              <a:rPr lang="en-US" dirty="0"/>
              <a:t>Delay of interleaving factor in packets</a:t>
            </a:r>
          </a:p>
          <a:p>
            <a:pPr lvl="2"/>
            <a:r>
              <a:rPr lang="en-US" dirty="0"/>
              <a:t>Even when not repairing!</a:t>
            </a:r>
          </a:p>
          <a:p>
            <a:pPr lvl="1"/>
            <a:r>
              <a:rPr lang="en-US" dirty="0"/>
              <a:t>Gains to quality can be modest</a:t>
            </a:r>
          </a:p>
        </p:txBody>
      </p:sp>
    </p:spTree>
    <p:extLst>
      <p:ext uri="{BB962C8B-B14F-4D97-AF65-F5344CB8AC3E}">
        <p14:creationId xmlns:p14="http://schemas.microsoft.com/office/powerpoint/2010/main" xmlns="" val="32693136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Sender Based Repair Taxonomy</a:t>
            </a:r>
          </a:p>
        </p:txBody>
      </p:sp>
      <p:pic>
        <p:nvPicPr>
          <p:cNvPr id="216067" name="Picture 3" descr="C:\Hack\repair\fig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839200" cy="331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6068" name="AutoShape 4"/>
          <p:cNvSpPr>
            <a:spLocks noChangeArrowheads="1"/>
          </p:cNvSpPr>
          <p:nvPr/>
        </p:nvSpPr>
        <p:spPr bwMode="auto">
          <a:xfrm>
            <a:off x="152400" y="3048000"/>
            <a:ext cx="1676400" cy="457200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67611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Retransmission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delays less than 250 </a:t>
            </a:r>
            <a:r>
              <a:rPr lang="en-US" dirty="0" err="1"/>
              <a:t>ms</a:t>
            </a:r>
            <a:r>
              <a:rPr lang="en-US" dirty="0"/>
              <a:t>, can do retransmission</a:t>
            </a:r>
          </a:p>
          <a:p>
            <a:pPr lvl="1"/>
            <a:r>
              <a:rPr lang="en-US" dirty="0"/>
              <a:t>Effective for LAN or fast Internet connection</a:t>
            </a:r>
          </a:p>
          <a:p>
            <a:pPr lvl="1"/>
            <a:r>
              <a:rPr lang="en-US" dirty="0"/>
              <a:t>But </a:t>
            </a:r>
            <a:r>
              <a:rPr lang="en-US" dirty="0" smtClean="0"/>
              <a:t>wide-area wireless &amp; inter-</a:t>
            </a:r>
            <a:r>
              <a:rPr lang="en-US" dirty="0" err="1" smtClean="0"/>
              <a:t>continetnal</a:t>
            </a:r>
            <a:r>
              <a:rPr lang="en-US" dirty="0" smtClean="0"/>
              <a:t> </a:t>
            </a:r>
            <a:r>
              <a:rPr lang="en-US" dirty="0" smtClean="0"/>
              <a:t>connection </a:t>
            </a:r>
            <a:r>
              <a:rPr lang="en-US" dirty="0" smtClean="0"/>
              <a:t>can be 200ms </a:t>
            </a:r>
            <a:r>
              <a:rPr lang="en-US" dirty="0"/>
              <a:t>+</a:t>
            </a:r>
          </a:p>
          <a:p>
            <a:r>
              <a:rPr lang="en-US" dirty="0"/>
              <a:t>Scalable Reliable Multicast (SRM)</a:t>
            </a:r>
          </a:p>
          <a:p>
            <a:pPr lvl="1"/>
            <a:r>
              <a:rPr lang="en-US" dirty="0"/>
              <a:t>Hosts time-out based on distance from sender</a:t>
            </a:r>
          </a:p>
          <a:p>
            <a:pPr lvl="2"/>
            <a:r>
              <a:rPr lang="en-US" dirty="0"/>
              <a:t>To avoid implosion</a:t>
            </a:r>
          </a:p>
          <a:p>
            <a:pPr lvl="1"/>
            <a:r>
              <a:rPr lang="en-US" dirty="0" err="1"/>
              <a:t>Mcast</a:t>
            </a:r>
            <a:r>
              <a:rPr lang="en-US" dirty="0"/>
              <a:t> repair request (and repair) to all</a:t>
            </a:r>
          </a:p>
          <a:p>
            <a:pPr lvl="1"/>
            <a:r>
              <a:rPr lang="en-US" dirty="0"/>
              <a:t>All hosts can reply (timers </a:t>
            </a:r>
            <a:r>
              <a:rPr lang="en-US" dirty="0" smtClean="0"/>
              <a:t>based on distance stop </a:t>
            </a:r>
            <a:r>
              <a:rPr lang="en-US" dirty="0"/>
              <a:t>implosion)</a:t>
            </a:r>
          </a:p>
        </p:txBody>
      </p:sp>
    </p:spTree>
    <p:extLst>
      <p:ext uri="{BB962C8B-B14F-4D97-AF65-F5344CB8AC3E}">
        <p14:creationId xmlns:p14="http://schemas.microsoft.com/office/powerpoint/2010/main" xmlns="" val="3302211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Retransmission Discussion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</a:t>
            </a:r>
            <a:r>
              <a:rPr lang="en-US" dirty="0" smtClean="0"/>
              <a:t>typical </a:t>
            </a:r>
            <a:r>
              <a:rPr lang="en-US" dirty="0"/>
              <a:t>multicast session, can have every packet usually lost by </a:t>
            </a:r>
            <a:r>
              <a:rPr lang="en-US" i="1" dirty="0"/>
              <a:t>some</a:t>
            </a:r>
            <a:r>
              <a:rPr lang="en-US" dirty="0"/>
              <a:t> receiver</a:t>
            </a:r>
          </a:p>
          <a:p>
            <a:pPr lvl="1"/>
            <a:r>
              <a:rPr lang="en-US" dirty="0"/>
              <a:t>Will </a:t>
            </a:r>
            <a:r>
              <a:rPr lang="en-US" i="1" dirty="0"/>
              <a:t>always</a:t>
            </a:r>
            <a:r>
              <a:rPr lang="en-US" dirty="0"/>
              <a:t> retransmit at least once</a:t>
            </a:r>
          </a:p>
          <a:p>
            <a:pPr lvl="1"/>
            <a:r>
              <a:rPr lang="en-US" dirty="0"/>
              <a:t>FEC may save bandwidth</a:t>
            </a:r>
          </a:p>
          <a:p>
            <a:r>
              <a:rPr lang="en-US" dirty="0"/>
              <a:t>Typically, crossover point to FEC based on loss rate</a:t>
            </a:r>
          </a:p>
          <a:p>
            <a:r>
              <a:rPr lang="en-US" dirty="0"/>
              <a:t>Some participants may not be interactive</a:t>
            </a:r>
          </a:p>
          <a:p>
            <a:pPr lvl="1"/>
            <a:r>
              <a:rPr lang="en-US" dirty="0"/>
              <a:t>Use retransmission</a:t>
            </a:r>
          </a:p>
          <a:p>
            <a:pPr lvl="1"/>
            <a:r>
              <a:rPr lang="en-US" dirty="0"/>
              <a:t>Others use FEC</a:t>
            </a:r>
          </a:p>
        </p:txBody>
      </p:sp>
    </p:spTree>
    <p:extLst>
      <p:ext uri="{BB962C8B-B14F-4D97-AF65-F5344CB8AC3E}">
        <p14:creationId xmlns:p14="http://schemas.microsoft.com/office/powerpoint/2010/main" xmlns="" val="42571446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Retransmission Advantages and Disadvantages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8000"/>
                </a:solidFill>
              </a:rPr>
              <a:t>Advantages</a:t>
            </a:r>
          </a:p>
          <a:p>
            <a:pPr lvl="1"/>
            <a:r>
              <a:rPr lang="en-US" dirty="0"/>
              <a:t>Well understood</a:t>
            </a:r>
          </a:p>
          <a:p>
            <a:pPr lvl="1"/>
            <a:r>
              <a:rPr lang="en-US" dirty="0"/>
              <a:t>Only add additional data ‘as needed’</a:t>
            </a:r>
          </a:p>
          <a:p>
            <a:r>
              <a:rPr lang="en-US" dirty="0">
                <a:solidFill>
                  <a:srgbClr val="C00000"/>
                </a:solidFill>
              </a:rPr>
              <a:t>Disadvantages</a:t>
            </a:r>
          </a:p>
          <a:p>
            <a:pPr lvl="1"/>
            <a:r>
              <a:rPr lang="en-US" dirty="0"/>
              <a:t>Potentially large delay 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ot </a:t>
            </a:r>
            <a:r>
              <a:rPr lang="en-US" dirty="0"/>
              <a:t>usually suitable for interactive applications</a:t>
            </a:r>
          </a:p>
          <a:p>
            <a:pPr lvl="1"/>
            <a:r>
              <a:rPr lang="en-US" dirty="0"/>
              <a:t>Large jitter (different for different receivers)</a:t>
            </a:r>
          </a:p>
          <a:p>
            <a:pPr lvl="1"/>
            <a:r>
              <a:rPr lang="en-US" dirty="0"/>
              <a:t>Implosion (setting timers difficult)</a:t>
            </a:r>
          </a:p>
        </p:txBody>
      </p:sp>
    </p:spTree>
    <p:extLst>
      <p:ext uri="{BB962C8B-B14F-4D97-AF65-F5344CB8AC3E}">
        <p14:creationId xmlns:p14="http://schemas.microsoft.com/office/powerpoint/2010/main" xmlns="" val="9020418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Media Repair Taxonomy</a:t>
            </a:r>
          </a:p>
        </p:txBody>
      </p:sp>
      <p:sp>
        <p:nvSpPr>
          <p:cNvPr id="22221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762000" y="2895600"/>
            <a:ext cx="7848600" cy="3657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Do not require assistance of Sender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Receiver recovers as best it can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Often called </a:t>
            </a:r>
            <a:r>
              <a:rPr lang="en-US" sz="2800" i="1" dirty="0"/>
              <a:t>Error Concealment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Can work well </a:t>
            </a:r>
            <a:r>
              <a:rPr lang="en-US" sz="2800" dirty="0"/>
              <a:t>for small loss </a:t>
            </a:r>
            <a:r>
              <a:rPr lang="en-US" sz="2800" dirty="0" smtClean="0"/>
              <a:t>( up to 15</a:t>
            </a:r>
            <a:r>
              <a:rPr lang="en-US" sz="2800" dirty="0"/>
              <a:t>%), small packets (4-40 ms)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Not </a:t>
            </a:r>
            <a:r>
              <a:rPr lang="en-US" sz="2800" dirty="0" smtClean="0"/>
              <a:t>substitute </a:t>
            </a:r>
            <a:r>
              <a:rPr lang="en-US" sz="2800" dirty="0"/>
              <a:t>for sender-based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Rather use both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Receiver based can conceal what is left</a:t>
            </a:r>
          </a:p>
        </p:txBody>
      </p:sp>
      <p:grpSp>
        <p:nvGrpSpPr>
          <p:cNvPr id="222220" name="Group 12"/>
          <p:cNvGrpSpPr>
            <a:grpSpLocks/>
          </p:cNvGrpSpPr>
          <p:nvPr/>
        </p:nvGrpSpPr>
        <p:grpSpPr bwMode="auto">
          <a:xfrm>
            <a:off x="1905000" y="1219200"/>
            <a:ext cx="6035675" cy="1600200"/>
            <a:chOff x="998" y="1488"/>
            <a:chExt cx="3802" cy="1008"/>
          </a:xfrm>
        </p:grpSpPr>
        <p:sp>
          <p:nvSpPr>
            <p:cNvPr id="222211" name="Text Box 3"/>
            <p:cNvSpPr txBox="1">
              <a:spLocks noChangeArrowheads="1"/>
            </p:cNvSpPr>
            <p:nvPr/>
          </p:nvSpPr>
          <p:spPr bwMode="auto">
            <a:xfrm>
              <a:off x="2208" y="1488"/>
              <a:ext cx="13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Media Repair</a:t>
              </a:r>
            </a:p>
          </p:txBody>
        </p:sp>
        <p:sp>
          <p:nvSpPr>
            <p:cNvPr id="222212" name="Line 4"/>
            <p:cNvSpPr>
              <a:spLocks noChangeShapeType="1"/>
            </p:cNvSpPr>
            <p:nvPr/>
          </p:nvSpPr>
          <p:spPr bwMode="auto">
            <a:xfrm>
              <a:off x="2880" y="18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213" name="Line 5"/>
            <p:cNvSpPr>
              <a:spLocks noChangeShapeType="1"/>
            </p:cNvSpPr>
            <p:nvPr/>
          </p:nvSpPr>
          <p:spPr bwMode="auto">
            <a:xfrm>
              <a:off x="1680" y="2016"/>
              <a:ext cx="23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214" name="Text Box 6"/>
            <p:cNvSpPr txBox="1">
              <a:spLocks noChangeArrowheads="1"/>
            </p:cNvSpPr>
            <p:nvPr/>
          </p:nvSpPr>
          <p:spPr bwMode="auto">
            <a:xfrm>
              <a:off x="998" y="2138"/>
              <a:ext cx="1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Sender Based</a:t>
              </a:r>
            </a:p>
          </p:txBody>
        </p:sp>
        <p:sp>
          <p:nvSpPr>
            <p:cNvPr id="222215" name="Text Box 7"/>
            <p:cNvSpPr txBox="1">
              <a:spLocks noChangeArrowheads="1"/>
            </p:cNvSpPr>
            <p:nvPr/>
          </p:nvSpPr>
          <p:spPr bwMode="auto">
            <a:xfrm>
              <a:off x="3264" y="2160"/>
              <a:ext cx="15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Receiver Based</a:t>
              </a:r>
            </a:p>
          </p:txBody>
        </p:sp>
        <p:sp>
          <p:nvSpPr>
            <p:cNvPr id="222216" name="Line 8"/>
            <p:cNvSpPr>
              <a:spLocks noChangeShapeType="1"/>
            </p:cNvSpPr>
            <p:nvPr/>
          </p:nvSpPr>
          <p:spPr bwMode="auto">
            <a:xfrm>
              <a:off x="1680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217" name="Line 9"/>
            <p:cNvSpPr>
              <a:spLocks noChangeShapeType="1"/>
            </p:cNvSpPr>
            <p:nvPr/>
          </p:nvSpPr>
          <p:spPr bwMode="auto">
            <a:xfrm>
              <a:off x="3984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218" name="AutoShape 10"/>
            <p:cNvSpPr>
              <a:spLocks noChangeArrowheads="1"/>
            </p:cNvSpPr>
            <p:nvPr/>
          </p:nvSpPr>
          <p:spPr bwMode="auto">
            <a:xfrm>
              <a:off x="3216" y="2160"/>
              <a:ext cx="1584" cy="336"/>
            </a:xfrm>
            <a:prstGeom prst="roundRect">
              <a:avLst>
                <a:gd name="adj" fmla="val 16667"/>
              </a:avLst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1463146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Taxonomy of Error Concealment</a:t>
            </a:r>
          </a:p>
        </p:txBody>
      </p:sp>
      <p:pic>
        <p:nvPicPr>
          <p:cNvPr id="226308" name="Picture 4" descr="C:\Hack\repair\fig7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191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6309" name="AutoShape 5"/>
          <p:cNvSpPr>
            <a:spLocks noChangeArrowheads="1"/>
          </p:cNvSpPr>
          <p:nvPr/>
        </p:nvSpPr>
        <p:spPr bwMode="auto">
          <a:xfrm>
            <a:off x="1524000" y="2209800"/>
            <a:ext cx="762000" cy="381000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10" name="Text Box 6"/>
          <p:cNvSpPr txBox="1">
            <a:spLocks noChangeArrowheads="1"/>
          </p:cNvSpPr>
          <p:nvPr/>
        </p:nvSpPr>
        <p:spPr bwMode="auto">
          <a:xfrm>
            <a:off x="1219200" y="4292600"/>
            <a:ext cx="6007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800"/>
              <a:t> When packet is lost, replace with fill-in</a:t>
            </a:r>
          </a:p>
        </p:txBody>
      </p:sp>
    </p:spTree>
    <p:extLst>
      <p:ext uri="{BB962C8B-B14F-4D97-AF65-F5344CB8AC3E}">
        <p14:creationId xmlns:p14="http://schemas.microsoft.com/office/powerpoint/2010/main" xmlns="" val="24235210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Splicing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Splice together stream on either side</a:t>
            </a:r>
          </a:p>
          <a:p>
            <a:pPr lvl="1"/>
            <a:r>
              <a:rPr lang="en-US" dirty="0"/>
              <a:t>Do not preserve timing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Advantages </a:t>
            </a:r>
            <a:endParaRPr lang="en-US" dirty="0">
              <a:solidFill>
                <a:srgbClr val="008000"/>
              </a:solidFill>
            </a:endParaRPr>
          </a:p>
          <a:p>
            <a:pPr lvl="1"/>
            <a:r>
              <a:rPr lang="en-US" dirty="0"/>
              <a:t>Easy</a:t>
            </a:r>
          </a:p>
          <a:p>
            <a:pPr lvl="1"/>
            <a:r>
              <a:rPr lang="en-US" dirty="0"/>
              <a:t>Works ok for short packets of 4-16 ms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Disadvantages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Poor quality for </a:t>
            </a:r>
            <a:r>
              <a:rPr lang="en-US" dirty="0"/>
              <a:t>losses above 3%</a:t>
            </a:r>
          </a:p>
          <a:p>
            <a:pPr lvl="1"/>
            <a:r>
              <a:rPr lang="en-US" dirty="0"/>
              <a:t>Can interfere with delay buffering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42544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Silence Substitution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Fill </a:t>
            </a:r>
            <a:r>
              <a:rPr lang="en-US" dirty="0" smtClean="0"/>
              <a:t>gap </a:t>
            </a:r>
            <a:r>
              <a:rPr lang="en-US" dirty="0"/>
              <a:t>left by lost packet with silence</a:t>
            </a:r>
          </a:p>
          <a:p>
            <a:pPr lvl="1"/>
            <a:r>
              <a:rPr lang="en-US" dirty="0"/>
              <a:t>Preserve timing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Advantages</a:t>
            </a:r>
            <a:endParaRPr lang="en-US" dirty="0">
              <a:solidFill>
                <a:srgbClr val="008000"/>
              </a:solidFill>
            </a:endParaRPr>
          </a:p>
          <a:p>
            <a:pPr lvl="1"/>
            <a:r>
              <a:rPr lang="en-US" dirty="0"/>
              <a:t>Still Easy</a:t>
            </a:r>
          </a:p>
          <a:p>
            <a:pPr lvl="1"/>
            <a:r>
              <a:rPr lang="en-US" dirty="0"/>
              <a:t>Works well for low loss (&lt; 2%)</a:t>
            </a:r>
          </a:p>
          <a:p>
            <a:pPr lvl="1"/>
            <a:r>
              <a:rPr lang="en-US" dirty="0"/>
              <a:t>Works ok for short packets of 4-16 </a:t>
            </a:r>
            <a:r>
              <a:rPr lang="en-US" dirty="0" err="1"/>
              <a:t>ms</a:t>
            </a:r>
            <a:endParaRPr 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Disadvantages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Poor quality for </a:t>
            </a:r>
            <a:r>
              <a:rPr lang="en-US" dirty="0"/>
              <a:t>higher losses (3%+)</a:t>
            </a:r>
          </a:p>
          <a:p>
            <a:pPr lvl="1"/>
            <a:r>
              <a:rPr lang="en-US" dirty="0"/>
              <a:t>Ineffective with 40 </a:t>
            </a:r>
            <a:r>
              <a:rPr lang="en-US" dirty="0" err="1"/>
              <a:t>ms</a:t>
            </a:r>
            <a:r>
              <a:rPr lang="en-US" dirty="0"/>
              <a:t> packets (typical)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0089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paper:</a:t>
            </a:r>
          </a:p>
          <a:p>
            <a:pPr lvl="1"/>
            <a:r>
              <a:rPr lang="en-US" dirty="0"/>
              <a:t>Loss characteristics of </a:t>
            </a:r>
            <a:r>
              <a:rPr lang="en-US" dirty="0" err="1" smtClean="0"/>
              <a:t>Mbone</a:t>
            </a:r>
            <a:endParaRPr lang="en-US" dirty="0" smtClean="0"/>
          </a:p>
          <a:p>
            <a:pPr lvl="2"/>
            <a:r>
              <a:rPr lang="en-US" dirty="0" smtClean="0"/>
              <a:t>(MLC – dated, but not dissimilar from some P2P networks and ad-hoc wireless networks)</a:t>
            </a:r>
            <a:endParaRPr lang="en-US" dirty="0"/>
          </a:p>
          <a:p>
            <a:pPr lvl="1"/>
            <a:r>
              <a:rPr lang="en-US" dirty="0"/>
              <a:t>Techniques to repair loss in a ‘light-weight’ manner</a:t>
            </a:r>
          </a:p>
          <a:p>
            <a:pPr lvl="2"/>
            <a:r>
              <a:rPr lang="en-US" dirty="0"/>
              <a:t>Concentrate on audio</a:t>
            </a:r>
          </a:p>
          <a:p>
            <a:pPr lvl="1"/>
            <a:r>
              <a:rPr lang="en-US" dirty="0"/>
              <a:t>Recommendations</a:t>
            </a:r>
          </a:p>
          <a:p>
            <a:r>
              <a:rPr lang="en-US" dirty="0"/>
              <a:t>Other papers:</a:t>
            </a:r>
          </a:p>
          <a:p>
            <a:pPr lvl="1"/>
            <a:r>
              <a:rPr lang="en-US" dirty="0"/>
              <a:t>Fully-reliable (every bit must arrive), but not real-time</a:t>
            </a:r>
          </a:p>
          <a:p>
            <a:pPr lvl="1"/>
            <a:r>
              <a:rPr lang="en-US" dirty="0"/>
              <a:t>Real-time, but do not include receiver based approaches</a:t>
            </a:r>
          </a:p>
        </p:txBody>
      </p:sp>
    </p:spTree>
    <p:extLst>
      <p:ext uri="{BB962C8B-B14F-4D97-AF65-F5344CB8AC3E}">
        <p14:creationId xmlns:p14="http://schemas.microsoft.com/office/powerpoint/2010/main" xmlns="" val="42818036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Noise Substitution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Human psych says can repair if sound, not silence (</a:t>
            </a:r>
            <a:r>
              <a:rPr lang="en-US" i="1"/>
              <a:t>phonemic restoration</a:t>
            </a:r>
            <a:r>
              <a:rPr lang="en-US"/>
              <a:t>)</a:t>
            </a:r>
          </a:p>
          <a:p>
            <a:pPr lvl="1"/>
            <a:r>
              <a:rPr lang="en-US"/>
              <a:t>Replace lost packet with “white noise”</a:t>
            </a:r>
          </a:p>
          <a:p>
            <a:pPr lvl="2"/>
            <a:r>
              <a:rPr lang="en-US"/>
              <a:t>Like static on radio</a:t>
            </a:r>
          </a:p>
          <a:p>
            <a:pPr lvl="1"/>
            <a:r>
              <a:rPr lang="en-US"/>
              <a:t>Still preserve timing</a:t>
            </a:r>
          </a:p>
          <a:p>
            <a:r>
              <a:rPr lang="en-US"/>
              <a:t>Similar to silence substitution</a:t>
            </a:r>
          </a:p>
          <a:p>
            <a:r>
              <a:rPr lang="en-US"/>
              <a:t>Sender can send “comfort noise” so receiver gets white-noise volume right</a:t>
            </a:r>
          </a:p>
        </p:txBody>
      </p:sp>
    </p:spTree>
    <p:extLst>
      <p:ext uri="{BB962C8B-B14F-4D97-AF65-F5344CB8AC3E}">
        <p14:creationId xmlns:p14="http://schemas.microsoft.com/office/powerpoint/2010/main" xmlns="" val="29715972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Repetition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Replace missing packet with previous packet</a:t>
            </a:r>
          </a:p>
          <a:p>
            <a:r>
              <a:rPr lang="en-US"/>
              <a:t>Can “fade” if multiple repeats over time</a:t>
            </a:r>
          </a:p>
          <a:p>
            <a:pPr lvl="1"/>
            <a:r>
              <a:rPr lang="en-US"/>
              <a:t>Decrease signal amplitude to 0</a:t>
            </a:r>
          </a:p>
          <a:p>
            <a:r>
              <a:rPr lang="en-US"/>
              <a:t>Still pretty easy, but can work better than nothing</a:t>
            </a:r>
          </a:p>
          <a:p>
            <a:r>
              <a:rPr lang="en-US"/>
              <a:t>A step towards interpolation techniques (next)</a:t>
            </a:r>
          </a:p>
        </p:txBody>
      </p:sp>
    </p:spTree>
    <p:extLst>
      <p:ext uri="{BB962C8B-B14F-4D97-AF65-F5344CB8AC3E}">
        <p14:creationId xmlns:p14="http://schemas.microsoft.com/office/powerpoint/2010/main" xmlns="" val="11992930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Noise Substitution and 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Advantages</a:t>
            </a:r>
          </a:p>
          <a:p>
            <a:pPr lvl="1"/>
            <a:r>
              <a:rPr lang="en-US" dirty="0" smtClean="0"/>
              <a:t>Easy to implement</a:t>
            </a:r>
          </a:p>
          <a:p>
            <a:pPr lvl="1"/>
            <a:r>
              <a:rPr lang="en-US" dirty="0" smtClean="0"/>
              <a:t>Works well for small loss (up to 5%)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Disadvantages</a:t>
            </a:r>
          </a:p>
          <a:p>
            <a:pPr lvl="1"/>
            <a:r>
              <a:rPr lang="en-US" dirty="0" smtClean="0"/>
              <a:t>Still doesn’t work well for larger losses</a:t>
            </a:r>
          </a:p>
          <a:p>
            <a:pPr lvl="1"/>
            <a:r>
              <a:rPr lang="en-US" dirty="0" smtClean="0"/>
              <a:t>Does not work well for larger packets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Taxonomy of Error Concealment</a:t>
            </a:r>
          </a:p>
        </p:txBody>
      </p:sp>
      <p:pic>
        <p:nvPicPr>
          <p:cNvPr id="231427" name="Picture 3" descr="C:\Hack\repair\fig7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191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1428" name="AutoShape 4"/>
          <p:cNvSpPr>
            <a:spLocks noChangeArrowheads="1"/>
          </p:cNvSpPr>
          <p:nvPr/>
        </p:nvSpPr>
        <p:spPr bwMode="auto">
          <a:xfrm>
            <a:off x="4038600" y="2209800"/>
            <a:ext cx="990600" cy="381000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1429" name="Text Box 5"/>
          <p:cNvSpPr txBox="1">
            <a:spLocks noChangeArrowheads="1"/>
          </p:cNvSpPr>
          <p:nvPr/>
        </p:nvSpPr>
        <p:spPr bwMode="auto">
          <a:xfrm>
            <a:off x="1219200" y="4292600"/>
            <a:ext cx="702968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800" dirty="0"/>
              <a:t> When packet is lost, </a:t>
            </a:r>
            <a:r>
              <a:rPr lang="en-US" sz="2800" dirty="0" smtClean="0">
                <a:solidFill>
                  <a:srgbClr val="0070C0"/>
                </a:solidFill>
              </a:rPr>
              <a:t>reproduce </a:t>
            </a:r>
            <a:r>
              <a:rPr lang="en-US" sz="2800" dirty="0">
                <a:solidFill>
                  <a:srgbClr val="0070C0"/>
                </a:solidFill>
              </a:rPr>
              <a:t>packet </a:t>
            </a:r>
            <a:r>
              <a:rPr lang="en-US" sz="2800" dirty="0"/>
              <a:t>based</a:t>
            </a:r>
          </a:p>
          <a:p>
            <a:r>
              <a:rPr lang="en-US" sz="2800" dirty="0"/>
              <a:t> on surrounding packets.</a:t>
            </a:r>
          </a:p>
        </p:txBody>
      </p:sp>
    </p:spTree>
    <p:extLst>
      <p:ext uri="{BB962C8B-B14F-4D97-AF65-F5344CB8AC3E}">
        <p14:creationId xmlns:p14="http://schemas.microsoft.com/office/powerpoint/2010/main" xmlns="" val="36250434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Interpolation Based Repair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Waveform substitution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waveform repetition from both sides of loss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Works better than repetition (that uses one side)</a:t>
            </a:r>
          </a:p>
          <a:p>
            <a:pPr>
              <a:lnSpc>
                <a:spcPct val="90000"/>
              </a:lnSpc>
            </a:pPr>
            <a:r>
              <a:rPr lang="en-US" dirty="0"/>
              <a:t>Pitch waveform replication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repetition during unvoiced speech and use additional pitch length during voiced speech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Performs marginally better than waveform</a:t>
            </a:r>
          </a:p>
          <a:p>
            <a:pPr>
              <a:lnSpc>
                <a:spcPct val="90000"/>
              </a:lnSpc>
            </a:pPr>
            <a:r>
              <a:rPr lang="en-US" dirty="0"/>
              <a:t>Time scale modifications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“Stretch” </a:t>
            </a:r>
            <a:r>
              <a:rPr lang="en-US" dirty="0" smtClean="0"/>
              <a:t>audio </a:t>
            </a:r>
            <a:r>
              <a:rPr lang="en-US" dirty="0"/>
              <a:t>signal across </a:t>
            </a:r>
            <a:r>
              <a:rPr lang="en-US" dirty="0" smtClean="0"/>
              <a:t>gap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Generate </a:t>
            </a:r>
            <a:r>
              <a:rPr lang="en-US" dirty="0" smtClean="0"/>
              <a:t>new </a:t>
            </a:r>
            <a:r>
              <a:rPr lang="en-US" dirty="0"/>
              <a:t>waveform that smoothly blends across loss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Computationally heavier, but performs marginally better than others</a:t>
            </a:r>
          </a:p>
        </p:txBody>
      </p:sp>
    </p:spTree>
    <p:extLst>
      <p:ext uri="{BB962C8B-B14F-4D97-AF65-F5344CB8AC3E}">
        <p14:creationId xmlns:p14="http://schemas.microsoft.com/office/powerpoint/2010/main" xmlns="" val="37982737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571" name="Picture 1027" descr="C:\Hack\repair\fig9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710613" cy="607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7573" name="Text Box 1029"/>
          <p:cNvSpPr txBox="1">
            <a:spLocks noChangeArrowheads="1"/>
          </p:cNvSpPr>
          <p:nvPr/>
        </p:nvSpPr>
        <p:spPr bwMode="auto">
          <a:xfrm>
            <a:off x="762000" y="152400"/>
            <a:ext cx="119856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Original</a:t>
            </a:r>
          </a:p>
        </p:txBody>
      </p:sp>
      <p:sp>
        <p:nvSpPr>
          <p:cNvPr id="237574" name="Text Box 1030"/>
          <p:cNvSpPr txBox="1">
            <a:spLocks noChangeArrowheads="1"/>
          </p:cNvSpPr>
          <p:nvPr/>
        </p:nvSpPr>
        <p:spPr bwMode="auto">
          <a:xfrm>
            <a:off x="5105400" y="152400"/>
            <a:ext cx="76041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Loss</a:t>
            </a:r>
          </a:p>
        </p:txBody>
      </p:sp>
      <p:sp>
        <p:nvSpPr>
          <p:cNvPr id="237575" name="Text Box 1031"/>
          <p:cNvSpPr txBox="1">
            <a:spLocks noChangeArrowheads="1"/>
          </p:cNvSpPr>
          <p:nvPr/>
        </p:nvSpPr>
        <p:spPr bwMode="auto">
          <a:xfrm>
            <a:off x="609600" y="6096000"/>
            <a:ext cx="145097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Repetition</a:t>
            </a:r>
          </a:p>
        </p:txBody>
      </p:sp>
      <p:sp>
        <p:nvSpPr>
          <p:cNvPr id="237576" name="Text Box 1032"/>
          <p:cNvSpPr txBox="1">
            <a:spLocks noChangeArrowheads="1"/>
          </p:cNvSpPr>
          <p:nvPr/>
        </p:nvSpPr>
        <p:spPr bwMode="auto">
          <a:xfrm>
            <a:off x="5181600" y="6019800"/>
            <a:ext cx="2543175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Wave Substitution</a:t>
            </a:r>
          </a:p>
          <a:p>
            <a:r>
              <a:rPr lang="en-US">
                <a:solidFill>
                  <a:schemeClr val="accent2"/>
                </a:solidFill>
              </a:rPr>
              <a:t>(Boundaries better)</a:t>
            </a:r>
          </a:p>
        </p:txBody>
      </p:sp>
      <p:sp>
        <p:nvSpPr>
          <p:cNvPr id="237577" name="Text Box 1033"/>
          <p:cNvSpPr txBox="1">
            <a:spLocks noChangeArrowheads="1"/>
          </p:cNvSpPr>
          <p:nvPr/>
        </p:nvSpPr>
        <p:spPr bwMode="auto">
          <a:xfrm>
            <a:off x="2041525" y="6061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37579" name="Text Box 1035"/>
          <p:cNvSpPr txBox="1">
            <a:spLocks noChangeArrowheads="1"/>
          </p:cNvSpPr>
          <p:nvPr/>
        </p:nvSpPr>
        <p:spPr bwMode="auto">
          <a:xfrm>
            <a:off x="2422525" y="6213475"/>
            <a:ext cx="207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(Both bad at C)</a:t>
            </a:r>
          </a:p>
        </p:txBody>
      </p:sp>
    </p:spTree>
    <p:extLst>
      <p:ext uri="{BB962C8B-B14F-4D97-AF65-F5344CB8AC3E}">
        <p14:creationId xmlns:p14="http://schemas.microsoft.com/office/powerpoint/2010/main" xmlns="" val="38821567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Taxonomy of Error Concealment</a:t>
            </a:r>
          </a:p>
        </p:txBody>
      </p:sp>
      <p:pic>
        <p:nvPicPr>
          <p:cNvPr id="234499" name="Picture 3" descr="C:\Hack\repair\fig7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191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4500" name="AutoShape 4"/>
          <p:cNvSpPr>
            <a:spLocks noChangeArrowheads="1"/>
          </p:cNvSpPr>
          <p:nvPr/>
        </p:nvSpPr>
        <p:spPr bwMode="auto">
          <a:xfrm>
            <a:off x="6705600" y="2209800"/>
            <a:ext cx="990600" cy="381000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838200" y="4343400"/>
            <a:ext cx="75438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2800" dirty="0"/>
              <a:t> Use knowledge of audio compression to </a:t>
            </a:r>
            <a:r>
              <a:rPr lang="en-US" sz="2800" dirty="0">
                <a:solidFill>
                  <a:srgbClr val="0070C0"/>
                </a:solidFill>
              </a:rPr>
              <a:t>derive</a:t>
            </a:r>
          </a:p>
          <a:p>
            <a:r>
              <a:rPr lang="en-US" sz="2800" dirty="0">
                <a:solidFill>
                  <a:srgbClr val="0070C0"/>
                </a:solidFill>
              </a:rPr>
              <a:t>codec </a:t>
            </a:r>
            <a:r>
              <a:rPr lang="en-US" sz="2800" dirty="0" smtClean="0">
                <a:solidFill>
                  <a:srgbClr val="0070C0"/>
                </a:solidFill>
              </a:rPr>
              <a:t>parameters</a:t>
            </a:r>
            <a:r>
              <a:rPr lang="en-US" sz="2800" dirty="0" smtClean="0"/>
              <a:t>, using knowledge of code to </a:t>
            </a:r>
            <a:r>
              <a:rPr lang="en-US" sz="2800" dirty="0" smtClean="0">
                <a:solidFill>
                  <a:srgbClr val="0070C0"/>
                </a:solidFill>
              </a:rPr>
              <a:t>regenerate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8389833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Regeneration Based Repair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Interpolation of transmitted state</a:t>
            </a:r>
          </a:p>
          <a:p>
            <a:pPr lvl="1"/>
            <a:r>
              <a:rPr lang="en-US"/>
              <a:t>State-based decoding can then interpret what state codec should be in</a:t>
            </a:r>
          </a:p>
          <a:p>
            <a:pPr lvl="1"/>
            <a:r>
              <a:rPr lang="en-US"/>
              <a:t>Reduces boundary-effects</a:t>
            </a:r>
          </a:p>
          <a:p>
            <a:pPr lvl="1"/>
            <a:r>
              <a:rPr lang="en-US"/>
              <a:t>Typically high processing</a:t>
            </a:r>
          </a:p>
          <a:p>
            <a:r>
              <a:rPr lang="en-US"/>
              <a:t>Model-Based recovery</a:t>
            </a:r>
          </a:p>
          <a:p>
            <a:pPr lvl="1"/>
            <a:r>
              <a:rPr lang="en-US"/>
              <a:t>Regenerate ‘speech’ to fit with speech on either side</a:t>
            </a:r>
          </a:p>
          <a:p>
            <a:pPr lvl="1"/>
            <a:r>
              <a:rPr lang="en-US"/>
              <a:t>Very complicated, often language dependent</a:t>
            </a:r>
          </a:p>
        </p:txBody>
      </p:sp>
    </p:spTree>
    <p:extLst>
      <p:ext uri="{BB962C8B-B14F-4D97-AF65-F5344CB8AC3E}">
        <p14:creationId xmlns:p14="http://schemas.microsoft.com/office/powerpoint/2010/main" xmlns="" val="30834748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0813" cy="838200"/>
          </a:xfrm>
        </p:spPr>
        <p:txBody>
          <a:bodyPr>
            <a:normAutofit fontScale="90000"/>
          </a:bodyPr>
          <a:lstStyle/>
          <a:p>
            <a:r>
              <a:rPr lang="en-US"/>
              <a:t>Summary of Receiver Based Repair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5791200"/>
            <a:ext cx="7770813" cy="8366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Quality increase decreases at high complexity</a:t>
            </a:r>
          </a:p>
          <a:p>
            <a:pPr>
              <a:lnSpc>
                <a:spcPct val="90000"/>
              </a:lnSpc>
            </a:pPr>
            <a:r>
              <a:rPr lang="en-US" sz="2400"/>
              <a:t>Repetition is at ‘knee’ in curve</a:t>
            </a:r>
          </a:p>
        </p:txBody>
      </p:sp>
      <p:pic>
        <p:nvPicPr>
          <p:cNvPr id="236548" name="Picture 4" descr="C:\Hack\repair\fig8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763000" cy="449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1905000" y="2286000"/>
            <a:ext cx="685800" cy="685800"/>
          </a:xfrm>
          <a:prstGeom prst="ellipse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743200" y="2971800"/>
            <a:ext cx="1066800" cy="609600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62400" y="3657600"/>
            <a:ext cx="1066318" cy="461665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“Knee”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25416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Groupwork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Consider:</a:t>
            </a:r>
          </a:p>
          <a:p>
            <a:pPr lvl="1"/>
            <a:r>
              <a:rPr lang="en-US"/>
              <a:t>Interactive voice from Asia to U.S.</a:t>
            </a:r>
          </a:p>
          <a:p>
            <a:pPr lvl="1"/>
            <a:r>
              <a:rPr lang="en-US"/>
              <a:t>Multicast video of taped lecture</a:t>
            </a:r>
          </a:p>
          <a:p>
            <a:pPr lvl="1"/>
            <a:r>
              <a:rPr lang="en-US"/>
              <a:t>Multicast replicated database update</a:t>
            </a:r>
          </a:p>
          <a:p>
            <a:pPr lvl="1"/>
            <a:r>
              <a:rPr lang="en-US"/>
              <a:t>Interactive voice across city</a:t>
            </a:r>
          </a:p>
          <a:p>
            <a:r>
              <a:rPr lang="en-US"/>
              <a:t>Choose a repair technique and justify:</a:t>
            </a:r>
          </a:p>
          <a:p>
            <a:pPr lvl="1"/>
            <a:r>
              <a:rPr lang="en-US"/>
              <a:t>Interleaving</a:t>
            </a:r>
          </a:p>
          <a:p>
            <a:pPr lvl="1"/>
            <a:r>
              <a:rPr lang="en-US"/>
              <a:t>Retransmission </a:t>
            </a:r>
          </a:p>
          <a:p>
            <a:pPr lvl="1"/>
            <a:r>
              <a:rPr lang="en-US"/>
              <a:t>Media Specific FEC</a:t>
            </a:r>
          </a:p>
          <a:p>
            <a:pPr lvl="1"/>
            <a:r>
              <a:rPr lang="en-US"/>
              <a:t>Media Independent FEC</a:t>
            </a:r>
          </a:p>
        </p:txBody>
      </p:sp>
    </p:spTree>
    <p:extLst>
      <p:ext uri="{BB962C8B-B14F-4D97-AF65-F5344CB8AC3E}">
        <p14:creationId xmlns:p14="http://schemas.microsoft.com/office/powerpoint/2010/main" xmlns="" val="2099509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Overview</a:t>
            </a:r>
          </a:p>
          <a:p>
            <a:r>
              <a:rPr lang="en-US" sz="3600" i="1" u="sng">
                <a:solidFill>
                  <a:srgbClr val="008000"/>
                </a:solidFill>
              </a:rPr>
              <a:t>Multicast Channel Characteristics</a:t>
            </a:r>
          </a:p>
          <a:p>
            <a:r>
              <a:rPr lang="en-US"/>
              <a:t>Sender Based Repair</a:t>
            </a:r>
          </a:p>
          <a:p>
            <a:r>
              <a:rPr lang="en-US"/>
              <a:t>Receiver Based Repair</a:t>
            </a:r>
          </a:p>
          <a:p>
            <a:r>
              <a:rPr lang="en-US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6027527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Recommendations: Non-Interactive Applications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Latency less important</a:t>
            </a:r>
          </a:p>
          <a:p>
            <a:r>
              <a:rPr lang="en-US" dirty="0" err="1" smtClean="0"/>
              <a:t>Bitrate</a:t>
            </a:r>
            <a:r>
              <a:rPr lang="en-US" dirty="0" smtClean="0"/>
              <a:t> a </a:t>
            </a:r>
            <a:r>
              <a:rPr lang="en-US" dirty="0"/>
              <a:t>concern (</a:t>
            </a:r>
            <a:r>
              <a:rPr lang="en-US" dirty="0" err="1"/>
              <a:t>mcast</a:t>
            </a:r>
            <a:r>
              <a:rPr lang="en-US" dirty="0"/>
              <a:t> has varied </a:t>
            </a:r>
            <a:r>
              <a:rPr lang="en-US" dirty="0" smtClean="0"/>
              <a:t>capacities)</a:t>
            </a:r>
            <a:endParaRPr lang="en-US" dirty="0"/>
          </a:p>
          <a:p>
            <a:pPr lvl="1">
              <a:buFontTx/>
              <a:buNone/>
            </a:pPr>
            <a:r>
              <a:rPr lang="en-US" dirty="0">
                <a:sym typeface="Wingdings" pitchFamily="2" charset="2"/>
              </a:rPr>
              <a:t> Can use </a:t>
            </a:r>
            <a:r>
              <a:rPr lang="en-US" i="1" dirty="0">
                <a:sym typeface="Wingdings" pitchFamily="2" charset="2"/>
              </a:rPr>
              <a:t>interleaving</a:t>
            </a:r>
          </a:p>
          <a:p>
            <a:pPr lvl="1">
              <a:buFontTx/>
              <a:buNone/>
            </a:pPr>
            <a:r>
              <a:rPr lang="en-US" dirty="0">
                <a:sym typeface="Wingdings" pitchFamily="2" charset="2"/>
              </a:rPr>
              <a:t> Use </a:t>
            </a:r>
            <a:r>
              <a:rPr lang="en-US" i="1" dirty="0">
                <a:sym typeface="Wingdings" pitchFamily="2" charset="2"/>
              </a:rPr>
              <a:t>repetition</a:t>
            </a:r>
            <a:r>
              <a:rPr lang="en-US" dirty="0">
                <a:sym typeface="Wingdings" pitchFamily="2" charset="2"/>
              </a:rPr>
              <a:t> for concealment</a:t>
            </a:r>
          </a:p>
          <a:p>
            <a:r>
              <a:rPr lang="en-US" dirty="0">
                <a:sym typeface="Wingdings" pitchFamily="2" charset="2"/>
              </a:rPr>
              <a:t>Retransmission does not scale</a:t>
            </a:r>
          </a:p>
          <a:p>
            <a:pPr lvl="1"/>
            <a:r>
              <a:rPr lang="en-US" dirty="0">
                <a:sym typeface="Wingdings" pitchFamily="2" charset="2"/>
              </a:rPr>
              <a:t>Ok for </a:t>
            </a:r>
            <a:r>
              <a:rPr lang="en-US" dirty="0" err="1">
                <a:sym typeface="Wingdings" pitchFamily="2" charset="2"/>
              </a:rPr>
              <a:t>unicast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Media independent FEC may be ok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38520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Recommendations: Interactive Applications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Want to minimize delay</a:t>
            </a:r>
          </a:p>
          <a:p>
            <a:pPr lvl="1">
              <a:buFontTx/>
              <a:buNone/>
            </a:pPr>
            <a:r>
              <a:rPr lang="en-US">
                <a:sym typeface="Wingdings" pitchFamily="2" charset="2"/>
              </a:rPr>
              <a:t> </a:t>
            </a:r>
            <a:r>
              <a:rPr lang="en-US" i="1"/>
              <a:t>Interleaving</a:t>
            </a:r>
            <a:r>
              <a:rPr lang="en-US"/>
              <a:t> delay is too large</a:t>
            </a:r>
          </a:p>
          <a:p>
            <a:pPr lvl="1">
              <a:buFontTx/>
              <a:buNone/>
            </a:pPr>
            <a:r>
              <a:rPr lang="en-US">
                <a:sym typeface="Wingdings" pitchFamily="2" charset="2"/>
              </a:rPr>
              <a:t> </a:t>
            </a:r>
            <a:r>
              <a:rPr lang="en-US" i="1"/>
              <a:t>Retransmission</a:t>
            </a:r>
            <a:r>
              <a:rPr lang="en-US"/>
              <a:t> delay can be large</a:t>
            </a:r>
          </a:p>
          <a:p>
            <a:pPr lvl="1">
              <a:buFontTx/>
              <a:buNone/>
            </a:pPr>
            <a:r>
              <a:rPr lang="en-US">
                <a:sym typeface="Wingdings" pitchFamily="2" charset="2"/>
              </a:rPr>
              <a:t> </a:t>
            </a:r>
            <a:r>
              <a:rPr lang="en-US" i="1"/>
              <a:t>Media independent</a:t>
            </a:r>
            <a:r>
              <a:rPr lang="en-US"/>
              <a:t> </a:t>
            </a:r>
            <a:r>
              <a:rPr lang="en-US" i="1"/>
              <a:t>FEC</a:t>
            </a:r>
            <a:r>
              <a:rPr lang="en-US"/>
              <a:t> usually large</a:t>
            </a:r>
          </a:p>
          <a:p>
            <a:pPr lvl="2"/>
            <a:r>
              <a:rPr lang="en-US"/>
              <a:t>(Or computationally expensive)</a:t>
            </a:r>
          </a:p>
          <a:p>
            <a:r>
              <a:rPr lang="en-US"/>
              <a:t>Can use </a:t>
            </a:r>
            <a:r>
              <a:rPr lang="en-US" i="1"/>
              <a:t>media specific FEC</a:t>
            </a:r>
          </a:p>
          <a:p>
            <a:pPr lvl="1"/>
            <a:r>
              <a:rPr lang="en-US"/>
              <a:t>Delay is low</a:t>
            </a:r>
          </a:p>
          <a:p>
            <a:pPr lvl="1"/>
            <a:r>
              <a:rPr lang="en-US"/>
              <a:t>Approximate repair is ok</a:t>
            </a:r>
          </a:p>
          <a:p>
            <a:pPr lvl="1"/>
            <a:r>
              <a:rPr lang="en-US"/>
              <a:t>Can be tuned (via quality and repair placement) to suit network and user</a:t>
            </a:r>
          </a:p>
        </p:txBody>
      </p:sp>
    </p:spTree>
    <p:extLst>
      <p:ext uri="{BB962C8B-B14F-4D97-AF65-F5344CB8AC3E}">
        <p14:creationId xmlns:p14="http://schemas.microsoft.com/office/powerpoint/2010/main" xmlns="" val="760207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IP Multicast Channel Characteristics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/>
              <a:t>Group address</a:t>
            </a:r>
          </a:p>
          <a:p>
            <a:pPr lvl="1">
              <a:lnSpc>
                <a:spcPct val="90000"/>
              </a:lnSpc>
            </a:pPr>
            <a:r>
              <a:rPr lang="en-US"/>
              <a:t>Client receives on address</a:t>
            </a:r>
          </a:p>
          <a:p>
            <a:pPr lvl="1">
              <a:lnSpc>
                <a:spcPct val="90000"/>
              </a:lnSpc>
            </a:pPr>
            <a:r>
              <a:rPr lang="en-US"/>
              <a:t>Sender sends to address, without knowledge of clients</a:t>
            </a:r>
          </a:p>
          <a:p>
            <a:pPr>
              <a:lnSpc>
                <a:spcPct val="90000"/>
              </a:lnSpc>
            </a:pPr>
            <a:r>
              <a:rPr lang="en-US"/>
              <a:t>Loosely coupled connections</a:t>
            </a:r>
          </a:p>
          <a:p>
            <a:pPr lvl="1">
              <a:lnSpc>
                <a:spcPct val="90000"/>
              </a:lnSpc>
            </a:pPr>
            <a:r>
              <a:rPr lang="en-US"/>
              <a:t>“Extension” to UDP</a:t>
            </a:r>
          </a:p>
          <a:p>
            <a:pPr lvl="1">
              <a:lnSpc>
                <a:spcPct val="90000"/>
              </a:lnSpc>
            </a:pPr>
            <a:r>
              <a:rPr lang="en-US"/>
              <a:t>Not two-way</a:t>
            </a:r>
          </a:p>
          <a:p>
            <a:pPr lvl="1">
              <a:lnSpc>
                <a:spcPct val="90000"/>
              </a:lnSpc>
            </a:pPr>
            <a:r>
              <a:rPr lang="en-US"/>
              <a:t>Makes it scalable</a:t>
            </a:r>
          </a:p>
          <a:p>
            <a:pPr lvl="1">
              <a:lnSpc>
                <a:spcPct val="90000"/>
              </a:lnSpc>
            </a:pPr>
            <a:r>
              <a:rPr lang="en-US"/>
              <a:t>Allows clients to do </a:t>
            </a:r>
            <a:r>
              <a:rPr lang="en-US" i="1"/>
              <a:t>local</a:t>
            </a:r>
            <a:r>
              <a:rPr lang="en-US"/>
              <a:t> repair</a:t>
            </a:r>
          </a:p>
          <a:p>
            <a:pPr>
              <a:lnSpc>
                <a:spcPct val="90000"/>
              </a:lnSpc>
            </a:pPr>
            <a:r>
              <a:rPr lang="en-US"/>
              <a:t>Multicast router shares with unicast traffic</a:t>
            </a:r>
          </a:p>
          <a:p>
            <a:pPr lvl="1">
              <a:lnSpc>
                <a:spcPct val="90000"/>
              </a:lnSpc>
            </a:pPr>
            <a:r>
              <a:rPr lang="en-US"/>
              <a:t>Can have high loss</a:t>
            </a:r>
          </a:p>
          <a:p>
            <a:pPr lvl="1">
              <a:lnSpc>
                <a:spcPct val="90000"/>
              </a:lnSpc>
            </a:pPr>
            <a:r>
              <a:rPr lang="en-US"/>
              <a:t>Often MBone router 2</a:t>
            </a:r>
            <a:r>
              <a:rPr lang="en-US" baseline="30000"/>
              <a:t>nd</a:t>
            </a:r>
            <a:r>
              <a:rPr lang="en-US"/>
              <a:t> rate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923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0813" cy="1141413"/>
          </a:xfrm>
        </p:spPr>
        <p:txBody>
          <a:bodyPr/>
          <a:lstStyle/>
          <a:p>
            <a:r>
              <a:rPr lang="en-US" dirty="0" err="1"/>
              <a:t>MBone</a:t>
            </a:r>
            <a:r>
              <a:rPr lang="en-US" dirty="0"/>
              <a:t> Loss Characteristics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5029200"/>
            <a:ext cx="8334375" cy="1598613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Some receivers </a:t>
            </a:r>
            <a:r>
              <a:rPr lang="en-US" sz="2800" dirty="0" smtClean="0">
                <a:solidFill>
                  <a:srgbClr val="008000"/>
                </a:solidFill>
              </a:rPr>
              <a:t>near 0% </a:t>
            </a:r>
            <a:r>
              <a:rPr lang="en-US" sz="2800" dirty="0" smtClean="0"/>
              <a:t>loss rates</a:t>
            </a:r>
          </a:p>
          <a:p>
            <a:r>
              <a:rPr lang="en-US" sz="2800" dirty="0" smtClean="0"/>
              <a:t>Most </a:t>
            </a:r>
            <a:r>
              <a:rPr lang="en-US" sz="2800" dirty="0"/>
              <a:t>receivers in the </a:t>
            </a:r>
            <a:r>
              <a:rPr lang="en-US" sz="2800" dirty="0">
                <a:solidFill>
                  <a:srgbClr val="CC9900"/>
                </a:solidFill>
              </a:rPr>
              <a:t>2-5% </a:t>
            </a:r>
            <a:r>
              <a:rPr lang="en-US" sz="2800" dirty="0"/>
              <a:t>loss range</a:t>
            </a:r>
          </a:p>
          <a:p>
            <a:r>
              <a:rPr lang="en-US" sz="2800" dirty="0"/>
              <a:t>Some see </a:t>
            </a:r>
            <a:r>
              <a:rPr lang="en-US" sz="2800" dirty="0">
                <a:solidFill>
                  <a:srgbClr val="C00000"/>
                </a:solidFill>
              </a:rPr>
              <a:t>20-50%</a:t>
            </a:r>
            <a:r>
              <a:rPr lang="en-US" sz="2800" dirty="0"/>
              <a:t> loss</a:t>
            </a:r>
          </a:p>
          <a:p>
            <a:r>
              <a:rPr lang="en-US" sz="2800" dirty="0"/>
              <a:t>Characteristics differ, so need local decisions</a:t>
            </a:r>
          </a:p>
        </p:txBody>
      </p:sp>
      <p:pic>
        <p:nvPicPr>
          <p:cNvPr id="196612" name="Picture 4" descr="C:\Hack\repair\fig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990600"/>
            <a:ext cx="8763000" cy="38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43605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200"/>
            <a:ext cx="8229600" cy="1143000"/>
          </a:xfrm>
        </p:spPr>
        <p:txBody>
          <a:bodyPr/>
          <a:lstStyle/>
          <a:p>
            <a:r>
              <a:rPr lang="en-US" dirty="0" err="1"/>
              <a:t>Mbone</a:t>
            </a:r>
            <a:r>
              <a:rPr lang="en-US" dirty="0"/>
              <a:t> Jitter Characteristics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5181600"/>
            <a:ext cx="7772400" cy="1447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High jitter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If too late, will be discarded and look like </a:t>
            </a:r>
            <a:r>
              <a:rPr lang="en-US" sz="2000" dirty="0" smtClean="0"/>
              <a:t>loss (e.g. I-policy)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Interactive applications need low latency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Influences repair scheme</a:t>
            </a:r>
          </a:p>
        </p:txBody>
      </p:sp>
      <p:pic>
        <p:nvPicPr>
          <p:cNvPr id="197636" name="Picture 4" descr="C:\Hack\repair\fig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14400"/>
            <a:ext cx="5875338" cy="419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12237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Media Repair Taxonomy</a:t>
            </a:r>
          </a:p>
        </p:txBody>
      </p:sp>
      <p:sp>
        <p:nvSpPr>
          <p:cNvPr id="221187" name="Text Box 3"/>
          <p:cNvSpPr txBox="1">
            <a:spLocks noChangeArrowheads="1"/>
          </p:cNvSpPr>
          <p:nvPr/>
        </p:nvSpPr>
        <p:spPr bwMode="auto">
          <a:xfrm>
            <a:off x="3505200" y="2362200"/>
            <a:ext cx="2125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Media Repair</a:t>
            </a:r>
          </a:p>
        </p:txBody>
      </p:sp>
      <p:sp>
        <p:nvSpPr>
          <p:cNvPr id="221188" name="Line 4"/>
          <p:cNvSpPr>
            <a:spLocks noChangeShapeType="1"/>
          </p:cNvSpPr>
          <p:nvPr/>
        </p:nvSpPr>
        <p:spPr bwMode="auto">
          <a:xfrm>
            <a:off x="4572000" y="2895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189" name="Line 5"/>
          <p:cNvSpPr>
            <a:spLocks noChangeShapeType="1"/>
          </p:cNvSpPr>
          <p:nvPr/>
        </p:nvSpPr>
        <p:spPr bwMode="auto">
          <a:xfrm>
            <a:off x="2667000" y="32004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190" name="Text Box 6"/>
          <p:cNvSpPr txBox="1">
            <a:spLocks noChangeArrowheads="1"/>
          </p:cNvSpPr>
          <p:nvPr/>
        </p:nvSpPr>
        <p:spPr bwMode="auto">
          <a:xfrm>
            <a:off x="1584325" y="3394075"/>
            <a:ext cx="2127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Sender Based</a:t>
            </a:r>
          </a:p>
        </p:txBody>
      </p:sp>
      <p:sp>
        <p:nvSpPr>
          <p:cNvPr id="221191" name="Text Box 7"/>
          <p:cNvSpPr txBox="1">
            <a:spLocks noChangeArrowheads="1"/>
          </p:cNvSpPr>
          <p:nvPr/>
        </p:nvSpPr>
        <p:spPr bwMode="auto">
          <a:xfrm>
            <a:off x="5181600" y="3429000"/>
            <a:ext cx="2400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Receiver Based</a:t>
            </a:r>
          </a:p>
        </p:txBody>
      </p:sp>
      <p:sp>
        <p:nvSpPr>
          <p:cNvPr id="221192" name="Line 8"/>
          <p:cNvSpPr>
            <a:spLocks noChangeShapeType="1"/>
          </p:cNvSpPr>
          <p:nvPr/>
        </p:nvSpPr>
        <p:spPr bwMode="auto">
          <a:xfrm>
            <a:off x="2667000" y="3200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193" name="Line 9"/>
          <p:cNvSpPr>
            <a:spLocks noChangeShapeType="1"/>
          </p:cNvSpPr>
          <p:nvPr/>
        </p:nvSpPr>
        <p:spPr bwMode="auto">
          <a:xfrm>
            <a:off x="6324600" y="3200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194" name="AutoShape 10"/>
          <p:cNvSpPr>
            <a:spLocks noChangeArrowheads="1"/>
          </p:cNvSpPr>
          <p:nvPr/>
        </p:nvSpPr>
        <p:spPr bwMode="auto">
          <a:xfrm>
            <a:off x="1447800" y="3429000"/>
            <a:ext cx="2438400" cy="533400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1656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0813" cy="1141413"/>
          </a:xfrm>
        </p:spPr>
        <p:txBody>
          <a:bodyPr/>
          <a:lstStyle/>
          <a:p>
            <a:r>
              <a:rPr lang="en-US"/>
              <a:t>Sender Based Repair Taxonomy</a:t>
            </a:r>
          </a:p>
        </p:txBody>
      </p:sp>
      <p:pic>
        <p:nvPicPr>
          <p:cNvPr id="198660" name="Picture 4" descr="C:\Hack\repair\fig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839200" cy="331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91000"/>
            <a:ext cx="7770813" cy="1905000"/>
          </a:xfrm>
          <a:solidFill>
            <a:schemeClr val="bg1"/>
          </a:solidFill>
        </p:spPr>
        <p:txBody>
          <a:bodyPr/>
          <a:lstStyle/>
          <a:p>
            <a:r>
              <a:rPr lang="en-US" sz="2400" dirty="0"/>
              <a:t>Work from right to left</a:t>
            </a:r>
          </a:p>
          <a:p>
            <a:r>
              <a:rPr lang="en-US" sz="2400" dirty="0"/>
              <a:t>Unit of audio data vs. a packet</a:t>
            </a:r>
          </a:p>
          <a:p>
            <a:pPr lvl="1"/>
            <a:r>
              <a:rPr lang="en-US" sz="2000" dirty="0"/>
              <a:t>Unit may be composed of several </a:t>
            </a:r>
            <a:r>
              <a:rPr lang="en-US" sz="2000" dirty="0" smtClean="0"/>
              <a:t>packets</a:t>
            </a:r>
            <a:endParaRPr lang="en-US" sz="2000" dirty="0"/>
          </a:p>
          <a:p>
            <a:pPr lvl="1"/>
            <a:r>
              <a:rPr lang="en-US" sz="2000" dirty="0"/>
              <a:t>Or one packet may have several units of audio data</a:t>
            </a:r>
          </a:p>
        </p:txBody>
      </p:sp>
      <p:sp>
        <p:nvSpPr>
          <p:cNvPr id="198662" name="AutoShape 6"/>
          <p:cNvSpPr>
            <a:spLocks noChangeArrowheads="1"/>
          </p:cNvSpPr>
          <p:nvPr/>
        </p:nvSpPr>
        <p:spPr bwMode="auto">
          <a:xfrm>
            <a:off x="5410200" y="2743200"/>
            <a:ext cx="2743200" cy="457200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0152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1482</Words>
  <Application>Microsoft Office PowerPoint</Application>
  <PresentationFormat>On-screen Show (4:3)</PresentationFormat>
  <Paragraphs>276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A Survey of Packet-Loss Recovery Techniques</vt:lpstr>
      <vt:lpstr>Overview</vt:lpstr>
      <vt:lpstr>Overview</vt:lpstr>
      <vt:lpstr>Outline</vt:lpstr>
      <vt:lpstr>IP Multicast Channel Characteristics</vt:lpstr>
      <vt:lpstr>MBone Loss Characteristics</vt:lpstr>
      <vt:lpstr>Mbone Jitter Characteristics</vt:lpstr>
      <vt:lpstr>Media Repair Taxonomy</vt:lpstr>
      <vt:lpstr>Sender Based Repair Taxonomy</vt:lpstr>
      <vt:lpstr>Forward Error Correction (FEC)</vt:lpstr>
      <vt:lpstr>Media Independent FEC</vt:lpstr>
      <vt:lpstr>FEC Coding</vt:lpstr>
      <vt:lpstr>Media Independent FEC Advantages and Disadvantages</vt:lpstr>
      <vt:lpstr>Sender Based Repair Taxonomy</vt:lpstr>
      <vt:lpstr>Media Specific FEC</vt:lpstr>
      <vt:lpstr>Media Specific FEC Secondary Frame</vt:lpstr>
      <vt:lpstr>Media Specific FEC Discussion</vt:lpstr>
      <vt:lpstr>Media Specific FEC Advantages and Disadvantages</vt:lpstr>
      <vt:lpstr>Sender Based Repair Taxonomy</vt:lpstr>
      <vt:lpstr>Interleaving</vt:lpstr>
      <vt:lpstr>Interleaving Advantages and Disadvantages</vt:lpstr>
      <vt:lpstr>Sender Based Repair Taxonomy</vt:lpstr>
      <vt:lpstr>Retransmission</vt:lpstr>
      <vt:lpstr>Retransmission Discussion</vt:lpstr>
      <vt:lpstr>Retransmission Advantages and Disadvantages</vt:lpstr>
      <vt:lpstr>Media Repair Taxonomy</vt:lpstr>
      <vt:lpstr>Taxonomy of Error Concealment</vt:lpstr>
      <vt:lpstr>Splicing</vt:lpstr>
      <vt:lpstr>Silence Substitution</vt:lpstr>
      <vt:lpstr>Noise Substitution</vt:lpstr>
      <vt:lpstr>Repetition</vt:lpstr>
      <vt:lpstr>Noise Substitution and Repetition</vt:lpstr>
      <vt:lpstr>Taxonomy of Error Concealment</vt:lpstr>
      <vt:lpstr>Interpolation Based Repair</vt:lpstr>
      <vt:lpstr>Slide 35</vt:lpstr>
      <vt:lpstr>Taxonomy of Error Concealment</vt:lpstr>
      <vt:lpstr>Regeneration Based Repair</vt:lpstr>
      <vt:lpstr>Summary of Receiver Based Repair</vt:lpstr>
      <vt:lpstr>Groupwork</vt:lpstr>
      <vt:lpstr>Recommendations: Non-Interactive Applications</vt:lpstr>
      <vt:lpstr>Recommendations: Interactive Applications</vt:lpstr>
    </vt:vector>
  </TitlesOfParts>
  <Company>Worcester Polytechnic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Survey of Packet-Loss Recovery Techniques</dc:title>
  <dc:creator>Mark Claypool</dc:creator>
  <cp:lastModifiedBy>john</cp:lastModifiedBy>
  <cp:revision>8</cp:revision>
  <dcterms:created xsi:type="dcterms:W3CDTF">2013-03-20T21:22:18Z</dcterms:created>
  <dcterms:modified xsi:type="dcterms:W3CDTF">2015-04-03T16:34:57Z</dcterms:modified>
</cp:coreProperties>
</file>