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484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081F3-4859-4528-9DDD-7EC3AF253E85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788A6-D377-4158-9639-FD5CFD2C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375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B538B3-5A06-4CF5-9E80-8793200C94AE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1BC16-89B7-4471-812B-7961D14AE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675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9E75-6E15-4D4C-825F-F9F0F004D886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31D2D-44DA-48DA-B700-4DC7FF4DA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770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9E75-6E15-4D4C-825F-F9F0F004D886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31D2D-44DA-48DA-B700-4DC7FF4DA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449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9E75-6E15-4D4C-825F-F9F0F004D886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31D2D-44DA-48DA-B700-4DC7FF4DA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69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9E75-6E15-4D4C-825F-F9F0F004D886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31D2D-44DA-48DA-B700-4DC7FF4DA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151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9E75-6E15-4D4C-825F-F9F0F004D886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31D2D-44DA-48DA-B700-4DC7FF4DA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580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9E75-6E15-4D4C-825F-F9F0F004D886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31D2D-44DA-48DA-B700-4DC7FF4DA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977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9E75-6E15-4D4C-825F-F9F0F004D886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31D2D-44DA-48DA-B700-4DC7FF4DA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279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9E75-6E15-4D4C-825F-F9F0F004D886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31D2D-44DA-48DA-B700-4DC7FF4DA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56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9E75-6E15-4D4C-825F-F9F0F004D886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31D2D-44DA-48DA-B700-4DC7FF4DA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21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9E75-6E15-4D4C-825F-F9F0F004D886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31D2D-44DA-48DA-B700-4DC7FF4DA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36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9E75-6E15-4D4C-825F-F9F0F004D886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31D2D-44DA-48DA-B700-4DC7FF4DA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63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79E75-6E15-4D4C-825F-F9F0F004D886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31D2D-44DA-48DA-B700-4DC7FF4DA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715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0" y="685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/>
              <a:t>Sharp or Smooth? Comparing the Effects of Quantization vs. Frame Rate for Streamed Video</a:t>
            </a:r>
            <a:endParaRPr lang="en-US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143000" y="2895600"/>
            <a:ext cx="678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60" tIns="46080" rIns="92160" bIns="46080">
            <a:spAutoFit/>
          </a:bodyPr>
          <a:lstStyle>
            <a:lvl1pPr marL="342900" indent="-3429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algn="ctr">
              <a:spcBef>
                <a:spcPts val="650"/>
              </a:spcBef>
            </a:pPr>
            <a:r>
              <a:rPr lang="en-GB" dirty="0">
                <a:solidFill>
                  <a:srgbClr val="000000"/>
                </a:solidFill>
                <a:latin typeface="Arial" pitchFamily="34" charset="0"/>
              </a:rPr>
              <a:t>J. McCarthy, M. A. </a:t>
            </a:r>
            <a:r>
              <a:rPr lang="en-GB" dirty="0" err="1">
                <a:solidFill>
                  <a:srgbClr val="000000"/>
                </a:solidFill>
                <a:latin typeface="Arial" pitchFamily="34" charset="0"/>
              </a:rPr>
              <a:t>Sasse</a:t>
            </a:r>
            <a:r>
              <a:rPr lang="en-GB" dirty="0">
                <a:solidFill>
                  <a:srgbClr val="000000"/>
                </a:solidFill>
                <a:latin typeface="Arial" pitchFamily="34" charset="0"/>
              </a:rPr>
              <a:t> and D. </a:t>
            </a:r>
            <a:r>
              <a:rPr lang="en-GB" dirty="0" err="1">
                <a:solidFill>
                  <a:srgbClr val="000000"/>
                </a:solidFill>
                <a:latin typeface="Arial" pitchFamily="34" charset="0"/>
              </a:rPr>
              <a:t>Miras</a:t>
            </a:r>
            <a:endParaRPr lang="en-GB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334294" y="4419600"/>
            <a:ext cx="6399213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60" tIns="46080" rIns="92160" bIns="46080">
            <a:spAutoFit/>
          </a:bodyPr>
          <a:lstStyle>
            <a:lvl1pPr marL="342900" indent="-3429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algn="ctr">
              <a:spcBef>
                <a:spcPts val="650"/>
              </a:spcBef>
            </a:pPr>
            <a:r>
              <a:rPr lang="en-GB" sz="2400" i="1" dirty="0">
                <a:solidFill>
                  <a:srgbClr val="000000"/>
                </a:solidFill>
                <a:latin typeface="Arial" pitchFamily="34" charset="0"/>
              </a:rPr>
              <a:t>ACM Conference on Human Factors in Computing Systems</a:t>
            </a:r>
          </a:p>
          <a:p>
            <a:pPr lvl="1" algn="ctr">
              <a:spcBef>
                <a:spcPts val="650"/>
              </a:spcBef>
            </a:pPr>
            <a:r>
              <a:rPr lang="en-GB" sz="2400" dirty="0">
                <a:solidFill>
                  <a:srgbClr val="000000"/>
                </a:solidFill>
                <a:latin typeface="Arial" pitchFamily="34" charset="0"/>
              </a:rPr>
              <a:t>Vienna, Austria, April 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2004</a:t>
            </a:r>
            <a:endParaRPr lang="en-GB" sz="2400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649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Method of Limits (Fechner in </a:t>
            </a:r>
            <a:r>
              <a:rPr lang="en-US" dirty="0" smtClean="0">
                <a:solidFill>
                  <a:srgbClr val="008000"/>
                </a:solidFill>
              </a:rPr>
              <a:t>[5]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Gradually increase stimulus in steps until it is just detectible</a:t>
            </a:r>
          </a:p>
          <a:p>
            <a:pPr lvl="1"/>
            <a:r>
              <a:rPr lang="en-US" dirty="0" smtClean="0"/>
              <a:t>Give subject binary (</a:t>
            </a:r>
            <a:r>
              <a:rPr lang="en-US" dirty="0" smtClean="0">
                <a:solidFill>
                  <a:srgbClr val="008000"/>
                </a:solidFill>
              </a:rPr>
              <a:t>yes</a:t>
            </a:r>
            <a:r>
              <a:rPr lang="en-US" dirty="0" smtClean="0"/>
              <a:t>/</a:t>
            </a:r>
            <a:r>
              <a:rPr lang="en-US" dirty="0" smtClean="0">
                <a:solidFill>
                  <a:srgbClr val="C00000"/>
                </a:solidFill>
              </a:rPr>
              <a:t>no</a:t>
            </a:r>
            <a:r>
              <a:rPr lang="en-US" dirty="0" smtClean="0"/>
              <a:t>) to detect</a:t>
            </a:r>
          </a:p>
          <a:p>
            <a:pPr lvl="1"/>
            <a:r>
              <a:rPr lang="en-US" dirty="0" smtClean="0"/>
              <a:t>Also run in reverse (</a:t>
            </a:r>
            <a:r>
              <a:rPr lang="en-US" dirty="0" smtClean="0"/>
              <a:t>decrease stimulus in steps)</a:t>
            </a:r>
            <a:endParaRPr lang="en-US" dirty="0" smtClean="0"/>
          </a:p>
          <a:p>
            <a:r>
              <a:rPr lang="en-US" dirty="0" smtClean="0">
                <a:sym typeface="Wingdings" pitchFamily="2" charset="2"/>
              </a:rPr>
              <a:t>Authors: </a:t>
            </a:r>
          </a:p>
          <a:p>
            <a:pPr lvl="1">
              <a:buFontTx/>
              <a:buNone/>
            </a:pP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Variant of this: </a:t>
            </a:r>
            <a:r>
              <a:rPr lang="en-US" dirty="0" smtClean="0">
                <a:sym typeface="Wingdings" pitchFamily="2" charset="2"/>
              </a:rPr>
              <a:t>ask users if </a:t>
            </a:r>
            <a:r>
              <a:rPr lang="en-US" dirty="0" smtClean="0">
                <a:solidFill>
                  <a:srgbClr val="008000"/>
                </a:solidFill>
                <a:sym typeface="Wingdings" pitchFamily="2" charset="2"/>
              </a:rPr>
              <a:t>acceptable</a:t>
            </a:r>
            <a:r>
              <a:rPr lang="en-US" dirty="0" smtClean="0">
                <a:sym typeface="Wingdings" pitchFamily="2" charset="2"/>
              </a:rPr>
              <a:t> or 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not</a:t>
            </a:r>
          </a:p>
          <a:p>
            <a:r>
              <a:rPr lang="en-US" dirty="0" smtClean="0">
                <a:sym typeface="Wingdings" pitchFamily="2" charset="2"/>
              </a:rPr>
              <a:t>Use 210 second clips, increase/decrease quality every 30 seconds (7 types)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But don’t tell users, only “varied in quality”</a:t>
            </a:r>
          </a:p>
        </p:txBody>
      </p:sp>
    </p:spTree>
    <p:extLst>
      <p:ext uri="{BB962C8B-B14F-4D97-AF65-F5344CB8AC3E}">
        <p14:creationId xmlns:p14="http://schemas.microsoft.com/office/powerpoint/2010/main" val="3755610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Quality Gradients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876800" cy="4525963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spcBef>
                <a:spcPct val="200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US" sz="3200" dirty="0" smtClean="0"/>
              <a:t>Three types</a:t>
            </a:r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US" dirty="0" smtClean="0">
                <a:solidFill>
                  <a:srgbClr val="0070C0"/>
                </a:solidFill>
              </a:rPr>
              <a:t>Temporal</a:t>
            </a:r>
            <a:r>
              <a:rPr lang="en-US" dirty="0" smtClean="0"/>
              <a:t>: Frame rate (fps)</a:t>
            </a:r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US" dirty="0" smtClean="0">
                <a:solidFill>
                  <a:srgbClr val="008000"/>
                </a:solidFill>
              </a:rPr>
              <a:t>Quality</a:t>
            </a:r>
            <a:r>
              <a:rPr lang="en-US" dirty="0" smtClean="0"/>
              <a:t>: Quantization</a:t>
            </a:r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US" dirty="0" smtClean="0"/>
              <a:t>Both</a:t>
            </a:r>
          </a:p>
          <a:p>
            <a:pPr marL="342900" indent="-342900">
              <a:spcBef>
                <a:spcPct val="200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US" sz="3200" dirty="0" smtClean="0"/>
              <a:t>Each has 7 levels</a:t>
            </a:r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US" dirty="0" smtClean="0"/>
              <a:t>(30 seconds x 7 = 210 s)</a:t>
            </a:r>
          </a:p>
          <a:p>
            <a:pPr marL="342900" indent="-342900">
              <a:spcBef>
                <a:spcPct val="200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US" sz="3200" dirty="0" smtClean="0"/>
              <a:t>User free to say “</a:t>
            </a:r>
            <a:r>
              <a:rPr lang="en-US" sz="3200" dirty="0" smtClean="0">
                <a:solidFill>
                  <a:srgbClr val="008000"/>
                </a:solidFill>
              </a:rPr>
              <a:t>acceptable</a:t>
            </a:r>
            <a:r>
              <a:rPr lang="en-US" sz="3200" dirty="0" smtClean="0"/>
              <a:t>” or “</a:t>
            </a:r>
            <a:r>
              <a:rPr lang="en-US" sz="3200" dirty="0" smtClean="0">
                <a:solidFill>
                  <a:srgbClr val="C00000"/>
                </a:solidFill>
              </a:rPr>
              <a:t>unacceptable</a:t>
            </a:r>
            <a:r>
              <a:rPr lang="en-US" sz="3200" dirty="0" smtClean="0"/>
              <a:t>” as much as want</a:t>
            </a:r>
          </a:p>
        </p:txBody>
      </p:sp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133600"/>
            <a:ext cx="390525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6433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Eye Tracking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Measure where users looked using remote eye-tracking camera</a:t>
            </a:r>
          </a:p>
          <a:p>
            <a:pPr lvl="1"/>
            <a:r>
              <a:rPr lang="en-US" dirty="0" smtClean="0"/>
              <a:t>Measure with </a:t>
            </a:r>
            <a:r>
              <a:rPr lang="en-US" dirty="0" err="1" smtClean="0">
                <a:solidFill>
                  <a:srgbClr val="0070C0"/>
                </a:solidFill>
              </a:rPr>
              <a:t>EyeGaze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from LC technologies </a:t>
            </a:r>
            <a:r>
              <a:rPr lang="en-US" dirty="0" smtClean="0">
                <a:solidFill>
                  <a:srgbClr val="008000"/>
                </a:solidFill>
              </a:rPr>
              <a:t>[13]</a:t>
            </a:r>
          </a:p>
          <a:p>
            <a:pPr lvl="1"/>
            <a:r>
              <a:rPr lang="en-US" dirty="0" smtClean="0"/>
              <a:t>Record where looking with </a:t>
            </a:r>
            <a:r>
              <a:rPr lang="en-US" dirty="0" err="1" smtClean="0">
                <a:solidFill>
                  <a:srgbClr val="0070C0"/>
                </a:solidFill>
              </a:rPr>
              <a:t>EyeSpy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(open source) </a:t>
            </a:r>
          </a:p>
          <a:p>
            <a:r>
              <a:rPr lang="en-US" dirty="0" smtClean="0"/>
              <a:t>Help identify regions of interest </a:t>
            </a:r>
            <a:r>
              <a:rPr lang="en-US" dirty="0" smtClean="0">
                <a:sym typeface="Wingdings" pitchFamily="2" charset="2"/>
              </a:rPr>
              <a:t> c</a:t>
            </a:r>
            <a:r>
              <a:rPr lang="en-US" dirty="0" smtClean="0"/>
              <a:t>ould, someday, make compression use info</a:t>
            </a:r>
          </a:p>
          <a:p>
            <a:pPr lvl="1"/>
            <a:r>
              <a:rPr lang="en-US" dirty="0" smtClean="0"/>
              <a:t>More detail for area user looking at (ex: ball and person kicking)</a:t>
            </a:r>
          </a:p>
          <a:p>
            <a:pPr lvl="1"/>
            <a:r>
              <a:rPr lang="en-US" dirty="0" smtClean="0"/>
              <a:t>Less detail for background (ex: pitch, fans)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2695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Source Material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Sourced from DVD of recent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/>
              <a:t>	match </a:t>
            </a:r>
            <a:r>
              <a:rPr lang="en-US" sz="2400" dirty="0" smtClean="0"/>
              <a:t>between Manchester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/>
              <a:t>	United </a:t>
            </a:r>
            <a:r>
              <a:rPr lang="en-US" sz="2400" dirty="0" smtClean="0"/>
              <a:t>and Arsenal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Three clips, include variety of camera angles and shots (including replays)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CIF (</a:t>
            </a:r>
            <a:r>
              <a:rPr lang="en-US" sz="2000" dirty="0" smtClean="0"/>
              <a:t>252x288</a:t>
            </a:r>
            <a:r>
              <a:rPr lang="en-US" sz="2400" dirty="0" smtClean="0"/>
              <a:t>) for study 1, QCIF (</a:t>
            </a:r>
            <a:r>
              <a:rPr lang="en-US" sz="2000" dirty="0" smtClean="0"/>
              <a:t>176x144</a:t>
            </a:r>
            <a:r>
              <a:rPr lang="en-US" sz="2400" dirty="0" smtClean="0"/>
              <a:t>) for study 2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H.263 encoded for quality gradients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Re-encode to MPEG so could use commercial (e.g., RealPlayer)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Audio for all clips is 64 kbps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Total of 18 clips for study 1, </a:t>
            </a:r>
            <a:r>
              <a:rPr lang="en-US" sz="2400" dirty="0" smtClean="0"/>
              <a:t>Total of 9 </a:t>
            </a:r>
            <a:r>
              <a:rPr lang="en-US" sz="2400" dirty="0" smtClean="0"/>
              <a:t>clips for </a:t>
            </a:r>
            <a:r>
              <a:rPr lang="en-US" sz="2400" dirty="0" smtClean="0"/>
              <a:t>study 2</a:t>
            </a:r>
            <a:endParaRPr lang="en-US" sz="2400" dirty="0" smtClean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676400"/>
            <a:ext cx="38576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profile.ak.fbcdn.net/hprofile-ak-ash3/c10.10.160.160/526214_10151159426222746_1488772263_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1" y="2383920"/>
            <a:ext cx="540724" cy="540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tribalfootball.com/sites/default/files/imagecache/Person-Medium/arsena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798" y="2316145"/>
            <a:ext cx="676275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41614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Introduction 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Background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Method	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Study 1 (Desktop)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Study 2 (Palmtop)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10510528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Study 1 – Small Screen on Desktop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41 participants (29 male, 12 female)</a:t>
            </a:r>
          </a:p>
          <a:p>
            <a:pPr lvl="1"/>
            <a:r>
              <a:rPr lang="en-US" dirty="0" smtClean="0"/>
              <a:t>Average age 22</a:t>
            </a:r>
          </a:p>
          <a:p>
            <a:r>
              <a:rPr lang="en-US" dirty="0" smtClean="0"/>
              <a:t>Paid 5 pounds (about $8)</a:t>
            </a:r>
          </a:p>
          <a:p>
            <a:r>
              <a:rPr lang="en-US" dirty="0" smtClean="0"/>
              <a:t>Tried to recruit those who liked </a:t>
            </a:r>
            <a:r>
              <a:rPr lang="en-US" dirty="0" smtClean="0"/>
              <a:t>football (soccer) </a:t>
            </a:r>
            <a:r>
              <a:rPr lang="en-US" dirty="0" smtClean="0"/>
              <a:t>and watched </a:t>
            </a:r>
            <a:r>
              <a:rPr lang="en-US" dirty="0" smtClean="0"/>
              <a:t>regularly</a:t>
            </a:r>
            <a:endParaRPr lang="en-US" dirty="0" smtClean="0"/>
          </a:p>
          <a:p>
            <a:pPr lvl="1"/>
            <a:r>
              <a:rPr lang="en-US" dirty="0" smtClean="0"/>
              <a:t>59% one+ per week, 88% rooted for </a:t>
            </a:r>
            <a:r>
              <a:rPr lang="en-US" dirty="0" smtClean="0"/>
              <a:t>some </a:t>
            </a:r>
            <a:r>
              <a:rPr lang="en-US" dirty="0" smtClean="0"/>
              <a:t>team</a:t>
            </a:r>
            <a:r>
              <a:rPr lang="en-US" dirty="0" smtClean="0"/>
              <a:t>, 50% supported one team in clip</a:t>
            </a:r>
          </a:p>
          <a:p>
            <a:r>
              <a:rPr lang="en-US" dirty="0" smtClean="0"/>
              <a:t>352x288 resolution on LCD with 1024x768</a:t>
            </a:r>
          </a:p>
          <a:p>
            <a:r>
              <a:rPr lang="en-US" dirty="0" smtClean="0"/>
              <a:t>RealPlayer set to theater mode (rest is black)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66735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Study 1 – (Continued Design)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Each saw 6 clips: </a:t>
            </a:r>
            <a:r>
              <a:rPr lang="en-US" dirty="0" smtClean="0">
                <a:solidFill>
                  <a:srgbClr val="0070C0"/>
                </a:solidFill>
              </a:rPr>
              <a:t>FPS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8000"/>
                </a:solidFill>
              </a:rPr>
              <a:t>Quant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FPS</a:t>
            </a:r>
            <a:r>
              <a:rPr lang="en-US" dirty="0" err="1" smtClean="0"/>
              <a:t>+</a:t>
            </a:r>
            <a:r>
              <a:rPr lang="en-US" dirty="0" err="1" smtClean="0">
                <a:solidFill>
                  <a:srgbClr val="008000"/>
                </a:solidFill>
              </a:rPr>
              <a:t>Quant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both increasing and decreasing gradients</a:t>
            </a:r>
          </a:p>
          <a:p>
            <a:r>
              <a:rPr lang="en-US" dirty="0" smtClean="0"/>
              <a:t>Counter-balance with “Greco Latin” squares design (no sequences appear more than once row or column)</a:t>
            </a:r>
          </a:p>
          <a:p>
            <a:r>
              <a:rPr lang="en-US" dirty="0" smtClean="0"/>
              <a:t>Participants briefed</a:t>
            </a:r>
          </a:p>
          <a:p>
            <a:pPr>
              <a:buFontTx/>
              <a:buNone/>
            </a:pPr>
            <a:r>
              <a:rPr lang="en-US" dirty="0" smtClean="0"/>
              <a:t>	first</a:t>
            </a:r>
            <a:endParaRPr lang="en-US" dirty="0" smtClean="0"/>
          </a:p>
          <a:p>
            <a:pPr lvl="1"/>
            <a:r>
              <a:rPr lang="en-US" dirty="0" smtClean="0"/>
              <a:t>Told Telecom</a:t>
            </a:r>
          </a:p>
          <a:p>
            <a:pPr lvl="1">
              <a:buFontTx/>
              <a:buNone/>
            </a:pPr>
            <a:r>
              <a:rPr lang="en-US" dirty="0" smtClean="0"/>
              <a:t>company wanted</a:t>
            </a:r>
          </a:p>
          <a:p>
            <a:pPr lvl="1">
              <a:buFontTx/>
              <a:buNone/>
            </a:pPr>
            <a:r>
              <a:rPr lang="en-US" dirty="0" smtClean="0"/>
              <a:t>acceptable region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429000"/>
            <a:ext cx="3943350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91040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Introduction 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Background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Method	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Study 1 (Desktop)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Results</a:t>
            </a:r>
          </a:p>
          <a:p>
            <a:r>
              <a:rPr lang="en-US" dirty="0" smtClean="0"/>
              <a:t>Study 2 (Palmtop)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3358946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38150" y="2059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Perceived Quality and Frame Rate</a:t>
            </a:r>
          </a:p>
        </p:txBody>
      </p:sp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1143000" y="1103870"/>
            <a:ext cx="6629400" cy="646331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>
                <a:latin typeface="+mn-lt"/>
              </a:rPr>
              <a:t>Transform binary </a:t>
            </a:r>
            <a:r>
              <a:rPr lang="en-US" sz="1800" dirty="0" smtClean="0">
                <a:latin typeface="+mn-lt"/>
              </a:rPr>
              <a:t>(yes/no) to </a:t>
            </a:r>
            <a:r>
              <a:rPr lang="en-US" sz="1800" dirty="0">
                <a:solidFill>
                  <a:srgbClr val="0070C0"/>
                </a:solidFill>
                <a:latin typeface="+mn-lt"/>
              </a:rPr>
              <a:t>ratio</a:t>
            </a:r>
            <a:r>
              <a:rPr lang="en-US" sz="1800" dirty="0">
                <a:latin typeface="+mn-lt"/>
              </a:rPr>
              <a:t> by calculating which portion of 30 seconds acceptable </a:t>
            </a:r>
            <a:r>
              <a:rPr lang="en-US" sz="1600" dirty="0">
                <a:latin typeface="+mn-lt"/>
              </a:rPr>
              <a:t>(Ex: unacceptable at </a:t>
            </a:r>
            <a:r>
              <a:rPr lang="en-US" sz="1600" dirty="0" smtClean="0">
                <a:latin typeface="+mn-lt"/>
              </a:rPr>
              <a:t>20s </a:t>
            </a:r>
            <a:r>
              <a:rPr lang="en-US" sz="1600" dirty="0">
                <a:latin typeface="+mn-lt"/>
              </a:rPr>
              <a:t>of the 30 would be  0.667</a:t>
            </a:r>
            <a:r>
              <a:rPr lang="en-US" sz="1600" dirty="0" smtClean="0">
                <a:latin typeface="+mn-lt"/>
              </a:rPr>
              <a:t>)</a:t>
            </a:r>
            <a:endParaRPr lang="en-US" sz="1600" dirty="0">
              <a:latin typeface="+mn-lt"/>
            </a:endParaRPr>
          </a:p>
        </p:txBody>
      </p:sp>
      <p:sp>
        <p:nvSpPr>
          <p:cNvPr id="21508" name="Text Box 7"/>
          <p:cNvSpPr txBox="1">
            <a:spLocks noChangeArrowheads="1"/>
          </p:cNvSpPr>
          <p:nvPr/>
        </p:nvSpPr>
        <p:spPr bwMode="auto">
          <a:xfrm>
            <a:off x="2667000" y="6043613"/>
            <a:ext cx="4092787" cy="584775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 smtClean="0">
                <a:latin typeface="+mn-lt"/>
              </a:rPr>
              <a:t>- ANOVA </a:t>
            </a:r>
            <a:r>
              <a:rPr lang="en-US" sz="1600" dirty="0">
                <a:latin typeface="+mn-lt"/>
              </a:rPr>
              <a:t>test says all different</a:t>
            </a:r>
          </a:p>
          <a:p>
            <a:r>
              <a:rPr lang="en-US" sz="1600" dirty="0" smtClean="0">
                <a:latin typeface="+mn-lt"/>
              </a:rPr>
              <a:t>- At </a:t>
            </a:r>
            <a:r>
              <a:rPr lang="en-US" sz="1600" dirty="0">
                <a:latin typeface="+mn-lt"/>
              </a:rPr>
              <a:t>6 </a:t>
            </a:r>
            <a:r>
              <a:rPr lang="en-US" sz="1600" dirty="0">
                <a:solidFill>
                  <a:srgbClr val="0070C0"/>
                </a:solidFill>
                <a:latin typeface="+mn-lt"/>
              </a:rPr>
              <a:t>FPS</a:t>
            </a:r>
            <a:r>
              <a:rPr lang="en-US" sz="1600" dirty="0">
                <a:latin typeface="+mn-lt"/>
              </a:rPr>
              <a:t>, quality is acceptable 80% of the time</a:t>
            </a:r>
          </a:p>
        </p:txBody>
      </p:sp>
      <p:pic>
        <p:nvPicPr>
          <p:cNvPr id="2150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050" y="1859935"/>
            <a:ext cx="5829300" cy="3994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Text Box 10"/>
          <p:cNvSpPr txBox="1">
            <a:spLocks noChangeArrowheads="1"/>
          </p:cNvSpPr>
          <p:nvPr/>
        </p:nvSpPr>
        <p:spPr bwMode="auto">
          <a:xfrm>
            <a:off x="6400800" y="3393697"/>
            <a:ext cx="792163" cy="47625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95% conf</a:t>
            </a:r>
          </a:p>
          <a:p>
            <a:r>
              <a:rPr lang="en-US" sz="1200"/>
              <a:t>intervals</a:t>
            </a:r>
          </a:p>
        </p:txBody>
      </p:sp>
    </p:spTree>
    <p:extLst>
      <p:ext uri="{BB962C8B-B14F-4D97-AF65-F5344CB8AC3E}">
        <p14:creationId xmlns:p14="http://schemas.microsoft.com/office/powerpoint/2010/main" val="14890710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Perceived Quality and Quantization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598" y="1147119"/>
            <a:ext cx="5448300" cy="401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971800" y="5562600"/>
            <a:ext cx="3109506" cy="830997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>
                <a:latin typeface="+mn-lt"/>
              </a:rPr>
              <a:t>- Again, ANOVA test says difference</a:t>
            </a:r>
          </a:p>
          <a:p>
            <a:r>
              <a:rPr lang="en-US" sz="1600" dirty="0">
                <a:latin typeface="+mn-lt"/>
              </a:rPr>
              <a:t>- Sharp drop after </a:t>
            </a:r>
            <a:r>
              <a:rPr lang="en-US" sz="1600" dirty="0" smtClean="0">
                <a:latin typeface="+mn-lt"/>
              </a:rPr>
              <a:t>8 </a:t>
            </a:r>
            <a:r>
              <a:rPr lang="en-US" sz="1600" dirty="0" smtClean="0">
                <a:solidFill>
                  <a:srgbClr val="008000"/>
                </a:solidFill>
                <a:latin typeface="+mn-lt"/>
              </a:rPr>
              <a:t>quantization</a:t>
            </a:r>
            <a:endParaRPr lang="en-US" sz="1600" dirty="0">
              <a:solidFill>
                <a:srgbClr val="008000"/>
              </a:solidFill>
              <a:latin typeface="+mn-lt"/>
            </a:endParaRPr>
          </a:p>
          <a:p>
            <a:r>
              <a:rPr lang="en-US" sz="1600" dirty="0">
                <a:latin typeface="+mn-lt"/>
              </a:rPr>
              <a:t>- Interesting shape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6019800" y="1600200"/>
            <a:ext cx="792163" cy="47625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95% conf</a:t>
            </a:r>
          </a:p>
          <a:p>
            <a:r>
              <a:rPr lang="en-US" sz="1200"/>
              <a:t>intervals</a:t>
            </a:r>
          </a:p>
        </p:txBody>
      </p:sp>
    </p:spTree>
    <p:extLst>
      <p:ext uri="{BB962C8B-B14F-4D97-AF65-F5344CB8AC3E}">
        <p14:creationId xmlns:p14="http://schemas.microsoft.com/office/powerpoint/2010/main" val="2846569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 (1 of 2)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smtClean="0"/>
              <a:t>Streaming sports (football) are popular Internet service</a:t>
            </a:r>
          </a:p>
          <a:p>
            <a:pPr lvl="1"/>
            <a:r>
              <a:rPr lang="en-US" sz="2000" smtClean="0"/>
              <a:t>The NFL! …  but they mean soccer</a:t>
            </a:r>
          </a:p>
          <a:p>
            <a:pPr lvl="1"/>
            <a:r>
              <a:rPr lang="en-US" sz="2000" smtClean="0"/>
              <a:t>Key business for mobile services</a:t>
            </a:r>
          </a:p>
          <a:p>
            <a:r>
              <a:rPr lang="en-US" sz="2400" smtClean="0"/>
              <a:t>Little known about quality levels required</a:t>
            </a:r>
          </a:p>
          <a:p>
            <a:pPr lvl="1"/>
            <a:r>
              <a:rPr lang="en-US" sz="2000" smtClean="0"/>
              <a:t>Minimum for acceptable quality?</a:t>
            </a:r>
          </a:p>
          <a:p>
            <a:r>
              <a:rPr lang="en-US" sz="2400" smtClean="0"/>
              <a:t>For given constraint, what is best?</a:t>
            </a:r>
          </a:p>
          <a:p>
            <a:pPr lvl="1"/>
            <a:r>
              <a:rPr lang="en-US" sz="2000" smtClean="0"/>
              <a:t>Note, constraint may be </a:t>
            </a:r>
            <a:r>
              <a:rPr lang="en-US" sz="2000" smtClean="0">
                <a:solidFill>
                  <a:srgbClr val="008000"/>
                </a:solidFill>
              </a:rPr>
              <a:t>bitrate capacity </a:t>
            </a:r>
            <a:r>
              <a:rPr lang="en-US" sz="2000" smtClean="0"/>
              <a:t>or </a:t>
            </a:r>
            <a:r>
              <a:rPr lang="en-US" sz="2000" smtClean="0">
                <a:solidFill>
                  <a:srgbClr val="008000"/>
                </a:solidFill>
              </a:rPr>
              <a:t>power</a:t>
            </a:r>
            <a:r>
              <a:rPr lang="en-US" sz="2000" smtClean="0"/>
              <a:t> or …</a:t>
            </a:r>
          </a:p>
          <a:p>
            <a:r>
              <a:rPr lang="en-US" sz="2400" smtClean="0"/>
              <a:t>Recent IBM QoS policy says:</a:t>
            </a:r>
          </a:p>
          <a:p>
            <a:pPr lvl="1"/>
            <a:r>
              <a:rPr lang="en-US" sz="2000" smtClean="0"/>
              <a:t>“The priority for smooth video is higher than the priority for frame quality”</a:t>
            </a:r>
          </a:p>
          <a:p>
            <a:r>
              <a:rPr lang="en-US" sz="2400" smtClean="0"/>
              <a:t>Yet, available evidence suggests sports are relatively insensitive to changes in frame rate</a:t>
            </a:r>
          </a:p>
        </p:txBody>
      </p:sp>
    </p:spTree>
    <p:extLst>
      <p:ext uri="{BB962C8B-B14F-4D97-AF65-F5344CB8AC3E}">
        <p14:creationId xmlns:p14="http://schemas.microsoft.com/office/powerpoint/2010/main" val="15529205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Quantization and Frame Rate</a:t>
            </a: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371600"/>
            <a:ext cx="5524500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048000" y="5486400"/>
            <a:ext cx="2922595" cy="830997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>
                <a:latin typeface="+mn-lt"/>
              </a:rPr>
              <a:t>- ANOVA test says difference</a:t>
            </a:r>
          </a:p>
          <a:p>
            <a:r>
              <a:rPr lang="en-US" sz="1600" dirty="0">
                <a:latin typeface="+mn-lt"/>
              </a:rPr>
              <a:t>- </a:t>
            </a:r>
            <a:r>
              <a:rPr lang="en-US" sz="1600" dirty="0" smtClean="0">
                <a:latin typeface="+mn-lt"/>
              </a:rPr>
              <a:t>Similar </a:t>
            </a:r>
            <a:r>
              <a:rPr lang="en-US" sz="1600" dirty="0">
                <a:latin typeface="+mn-lt"/>
              </a:rPr>
              <a:t>to </a:t>
            </a:r>
            <a:r>
              <a:rPr lang="en-US" sz="1600" dirty="0">
                <a:solidFill>
                  <a:srgbClr val="008000"/>
                </a:solidFill>
                <a:latin typeface="+mn-lt"/>
              </a:rPr>
              <a:t>quantization</a:t>
            </a:r>
            <a:r>
              <a:rPr lang="en-US" sz="1600" dirty="0">
                <a:latin typeface="+mn-lt"/>
              </a:rPr>
              <a:t> alone</a:t>
            </a:r>
          </a:p>
          <a:p>
            <a:r>
              <a:rPr lang="en-US" sz="1600" dirty="0">
                <a:latin typeface="+mn-lt"/>
              </a:rPr>
              <a:t>- Suggest </a:t>
            </a:r>
            <a:r>
              <a:rPr lang="en-US" sz="1600" dirty="0">
                <a:solidFill>
                  <a:srgbClr val="008000"/>
                </a:solidFill>
                <a:latin typeface="+mn-lt"/>
              </a:rPr>
              <a:t>quantization</a:t>
            </a:r>
            <a:r>
              <a:rPr lang="en-US" sz="1600" dirty="0">
                <a:latin typeface="+mn-lt"/>
              </a:rPr>
              <a:t> dominates</a:t>
            </a:r>
          </a:p>
        </p:txBody>
      </p:sp>
    </p:spTree>
    <p:extLst>
      <p:ext uri="{BB962C8B-B14F-4D97-AF65-F5344CB8AC3E}">
        <p14:creationId xmlns:p14="http://schemas.microsoft.com/office/powerpoint/2010/main" val="29656647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dirty="0" smtClean="0"/>
              <a:t>Eye Movements</a:t>
            </a:r>
          </a:p>
        </p:txBody>
      </p:sp>
      <p:pic>
        <p:nvPicPr>
          <p:cNvPr id="2457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447800"/>
            <a:ext cx="4743450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Text Box 6"/>
          <p:cNvSpPr txBox="1">
            <a:spLocks noChangeArrowheads="1"/>
          </p:cNvSpPr>
          <p:nvPr/>
        </p:nvSpPr>
        <p:spPr bwMode="auto">
          <a:xfrm>
            <a:off x="1676400" y="4876800"/>
            <a:ext cx="5788508" cy="1323439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>
                <a:latin typeface="+mn-lt"/>
              </a:rPr>
              <a:t>- Similar </a:t>
            </a:r>
            <a:r>
              <a:rPr lang="en-US" sz="2000" dirty="0">
                <a:latin typeface="+mn-lt"/>
              </a:rPr>
              <a:t>across all clips – focus is on center.  </a:t>
            </a:r>
          </a:p>
          <a:p>
            <a:r>
              <a:rPr lang="en-US" sz="2000" dirty="0" smtClean="0">
                <a:latin typeface="+mn-lt"/>
              </a:rPr>
              <a:t>- May </a:t>
            </a:r>
            <a:r>
              <a:rPr lang="en-US" sz="2000" dirty="0">
                <a:latin typeface="+mn-lt"/>
              </a:rPr>
              <a:t>be because nature of video – action is in </a:t>
            </a:r>
            <a:r>
              <a:rPr lang="en-US" sz="2000" dirty="0" smtClean="0">
                <a:latin typeface="+mn-lt"/>
              </a:rPr>
              <a:t>center.</a:t>
            </a:r>
            <a:endParaRPr lang="en-US" sz="2000" dirty="0">
              <a:latin typeface="+mn-lt"/>
            </a:endParaRPr>
          </a:p>
          <a:p>
            <a:r>
              <a:rPr lang="en-US" sz="2000" dirty="0" smtClean="0">
                <a:latin typeface="+mn-lt"/>
              </a:rPr>
              <a:t>- Could </a:t>
            </a:r>
            <a:r>
              <a:rPr lang="en-US" sz="2000" dirty="0">
                <a:latin typeface="+mn-lt"/>
              </a:rPr>
              <a:t>use this </a:t>
            </a:r>
            <a:r>
              <a:rPr lang="en-US" sz="2000" i="1" dirty="0" smtClean="0">
                <a:latin typeface="+mn-lt"/>
              </a:rPr>
              <a:t>region </a:t>
            </a:r>
            <a:r>
              <a:rPr lang="en-US" sz="2000" i="1" dirty="0">
                <a:latin typeface="+mn-lt"/>
              </a:rPr>
              <a:t>of </a:t>
            </a:r>
            <a:r>
              <a:rPr lang="en-US" sz="2000" i="1" dirty="0" smtClean="0">
                <a:latin typeface="+mn-lt"/>
              </a:rPr>
              <a:t>interest </a:t>
            </a:r>
            <a:r>
              <a:rPr lang="en-US" sz="2000" dirty="0" smtClean="0">
                <a:latin typeface="+mn-lt"/>
              </a:rPr>
              <a:t>in </a:t>
            </a:r>
            <a:r>
              <a:rPr lang="en-US" sz="2000" dirty="0">
                <a:latin typeface="+mn-lt"/>
              </a:rPr>
              <a:t>compression</a:t>
            </a:r>
          </a:p>
          <a:p>
            <a:r>
              <a:rPr lang="en-US" sz="2000" dirty="0" smtClean="0">
                <a:latin typeface="+mn-lt"/>
              </a:rPr>
              <a:t>   + </a:t>
            </a:r>
            <a:r>
              <a:rPr lang="en-US" sz="2000" dirty="0">
                <a:latin typeface="+mn-lt"/>
              </a:rPr>
              <a:t>use more bits on area where gaze is focused </a:t>
            </a:r>
          </a:p>
        </p:txBody>
      </p:sp>
      <p:sp>
        <p:nvSpPr>
          <p:cNvPr id="24581" name="Text Box 7"/>
          <p:cNvSpPr txBox="1">
            <a:spLocks noChangeArrowheads="1"/>
          </p:cNvSpPr>
          <p:nvPr/>
        </p:nvSpPr>
        <p:spPr bwMode="auto">
          <a:xfrm>
            <a:off x="1143000" y="1981200"/>
            <a:ext cx="1383520" cy="584775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latin typeface="+mn-lt"/>
              </a:rPr>
              <a:t>Averaged over</a:t>
            </a:r>
          </a:p>
          <a:p>
            <a:r>
              <a:rPr lang="en-US" sz="1600">
                <a:latin typeface="+mn-lt"/>
              </a:rPr>
              <a:t>all clips</a:t>
            </a:r>
          </a:p>
        </p:txBody>
      </p:sp>
      <p:sp>
        <p:nvSpPr>
          <p:cNvPr id="24582" name="Text Box 8"/>
          <p:cNvSpPr txBox="1">
            <a:spLocks noChangeArrowheads="1"/>
          </p:cNvSpPr>
          <p:nvPr/>
        </p:nvSpPr>
        <p:spPr bwMode="auto">
          <a:xfrm>
            <a:off x="6705600" y="3500861"/>
            <a:ext cx="1539332" cy="461665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dirty="0">
                <a:latin typeface="+mn-lt"/>
              </a:rPr>
              <a:t>Units?  Maybe</a:t>
            </a:r>
          </a:p>
          <a:p>
            <a:r>
              <a:rPr lang="en-US" sz="1200" dirty="0">
                <a:latin typeface="+mn-lt"/>
              </a:rPr>
              <a:t>sample every 250ms?</a:t>
            </a:r>
          </a:p>
        </p:txBody>
      </p:sp>
    </p:spTree>
    <p:extLst>
      <p:ext uri="{BB962C8B-B14F-4D97-AF65-F5344CB8AC3E}">
        <p14:creationId xmlns:p14="http://schemas.microsoft.com/office/powerpoint/2010/main" val="30940921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Introduction 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Background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Method	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Study 1 (Desktop)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Results	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Study 2 (Palmtop)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13722094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2 – Study on </a:t>
            </a:r>
            <a:r>
              <a:rPr lang="en-US" dirty="0" smtClean="0"/>
              <a:t>Palmtop</a:t>
            </a:r>
            <a:endParaRPr lang="en-US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37 participants (31 male, 6 female)</a:t>
            </a:r>
          </a:p>
          <a:p>
            <a:pPr lvl="1"/>
            <a:r>
              <a:rPr lang="en-US" dirty="0" smtClean="0"/>
              <a:t>Mean age 22</a:t>
            </a:r>
          </a:p>
          <a:p>
            <a:r>
              <a:rPr lang="en-US" dirty="0" smtClean="0"/>
              <a:t>Paid 5 pounds (about $8)</a:t>
            </a:r>
          </a:p>
          <a:p>
            <a:r>
              <a:rPr lang="en-US" dirty="0" smtClean="0"/>
              <a:t>Tried to recruit those who liked </a:t>
            </a:r>
            <a:r>
              <a:rPr lang="en-US" dirty="0" smtClean="0"/>
              <a:t>football (soccer) </a:t>
            </a:r>
            <a:r>
              <a:rPr lang="en-US" dirty="0" smtClean="0"/>
              <a:t>and watched regularly</a:t>
            </a:r>
          </a:p>
          <a:p>
            <a:pPr lvl="1"/>
            <a:r>
              <a:rPr lang="en-US" dirty="0" smtClean="0"/>
              <a:t>65% one+ per week, 84% rooted for </a:t>
            </a:r>
            <a:r>
              <a:rPr lang="en-US" dirty="0" smtClean="0"/>
              <a:t>some </a:t>
            </a:r>
            <a:r>
              <a:rPr lang="en-US" dirty="0" smtClean="0"/>
              <a:t>team with 38% supporting one team in clip</a:t>
            </a:r>
          </a:p>
          <a:p>
            <a:pPr lvl="1"/>
            <a:r>
              <a:rPr lang="en-US" dirty="0" smtClean="0"/>
              <a:t>(Me: not clear </a:t>
            </a:r>
            <a:r>
              <a:rPr lang="en-US" dirty="0" smtClean="0"/>
              <a:t>of </a:t>
            </a:r>
            <a:r>
              <a:rPr lang="en-US" dirty="0" smtClean="0"/>
              <a:t>participant overlap between studies)</a:t>
            </a:r>
          </a:p>
          <a:p>
            <a:r>
              <a:rPr lang="en-US" dirty="0" smtClean="0"/>
              <a:t>176x144 resolution, </a:t>
            </a:r>
            <a:r>
              <a:rPr lang="en-US" dirty="0" err="1" smtClean="0"/>
              <a:t>iPAQ</a:t>
            </a:r>
            <a:r>
              <a:rPr lang="en-US" dirty="0" smtClean="0"/>
              <a:t> h2210</a:t>
            </a:r>
          </a:p>
          <a:p>
            <a:r>
              <a:rPr lang="en-US" dirty="0" smtClean="0"/>
              <a:t>Additional clip to study critical values</a:t>
            </a:r>
          </a:p>
        </p:txBody>
      </p:sp>
    </p:spTree>
    <p:extLst>
      <p:ext uri="{BB962C8B-B14F-4D97-AF65-F5344CB8AC3E}">
        <p14:creationId xmlns:p14="http://schemas.microsoft.com/office/powerpoint/2010/main" val="37021546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97708"/>
            <a:ext cx="8229600" cy="1143000"/>
          </a:xfrm>
        </p:spPr>
        <p:txBody>
          <a:bodyPr/>
          <a:lstStyle/>
          <a:p>
            <a:r>
              <a:rPr lang="en-US" dirty="0" smtClean="0"/>
              <a:t>Perceived Quality and Frame Rate</a:t>
            </a:r>
          </a:p>
        </p:txBody>
      </p:sp>
      <p:pic>
        <p:nvPicPr>
          <p:cNvPr id="2765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138" y="1371600"/>
            <a:ext cx="5619750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Text Box 6"/>
          <p:cNvSpPr txBox="1">
            <a:spLocks noChangeArrowheads="1"/>
          </p:cNvSpPr>
          <p:nvPr/>
        </p:nvSpPr>
        <p:spPr bwMode="auto">
          <a:xfrm>
            <a:off x="2286000" y="5486400"/>
            <a:ext cx="4966744" cy="92333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>
                <a:latin typeface="+mn-lt"/>
              </a:rPr>
              <a:t>- </a:t>
            </a:r>
            <a:r>
              <a:rPr lang="en-US" sz="1800" dirty="0" smtClean="0">
                <a:latin typeface="+mn-lt"/>
              </a:rPr>
              <a:t>Low </a:t>
            </a:r>
            <a:r>
              <a:rPr lang="en-US" sz="1800" dirty="0" smtClean="0">
                <a:solidFill>
                  <a:srgbClr val="0070C0"/>
                </a:solidFill>
                <a:latin typeface="+mn-lt"/>
              </a:rPr>
              <a:t>FPS </a:t>
            </a:r>
            <a:r>
              <a:rPr lang="en-US" sz="1800" dirty="0" smtClean="0">
                <a:latin typeface="+mn-lt"/>
              </a:rPr>
              <a:t>less </a:t>
            </a:r>
            <a:r>
              <a:rPr lang="en-US" sz="1800" dirty="0">
                <a:latin typeface="+mn-lt"/>
              </a:rPr>
              <a:t>acceptable on palmtop than desktop</a:t>
            </a:r>
          </a:p>
          <a:p>
            <a:r>
              <a:rPr lang="en-US" sz="1800" dirty="0">
                <a:latin typeface="+mn-lt"/>
              </a:rPr>
              <a:t>- Driven by one clip (B) with panning and action</a:t>
            </a:r>
          </a:p>
          <a:p>
            <a:r>
              <a:rPr lang="en-US" sz="1800" dirty="0">
                <a:latin typeface="+mn-lt"/>
              </a:rPr>
              <a:t>- Still acceptable at least 50% of time at 6 </a:t>
            </a:r>
            <a:r>
              <a:rPr lang="en-US" sz="1800" dirty="0" smtClean="0">
                <a:solidFill>
                  <a:srgbClr val="0070C0"/>
                </a:solidFill>
                <a:latin typeface="+mn-lt"/>
              </a:rPr>
              <a:t>FPS</a:t>
            </a:r>
            <a:endParaRPr lang="en-US" sz="1800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536572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Perceived Quality and Quantization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971800" y="5715000"/>
            <a:ext cx="3750770" cy="646331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>
                <a:latin typeface="+mn-lt"/>
              </a:rPr>
              <a:t>- Similar for both</a:t>
            </a:r>
          </a:p>
          <a:p>
            <a:r>
              <a:rPr lang="en-US" sz="1800" dirty="0">
                <a:latin typeface="+mn-lt"/>
              </a:rPr>
              <a:t>- Again, critical value at </a:t>
            </a:r>
            <a:r>
              <a:rPr lang="en-US" sz="1800" dirty="0" smtClean="0">
                <a:latin typeface="+mn-lt"/>
              </a:rPr>
              <a:t>8 quantization</a:t>
            </a:r>
            <a:endParaRPr lang="en-US" sz="1800" dirty="0">
              <a:latin typeface="+mn-lt"/>
            </a:endParaRP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406" y="1447800"/>
            <a:ext cx="5448300" cy="398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1829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Quantization and Frame Rate</a:t>
            </a: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305" y="1447800"/>
            <a:ext cx="5495925" cy="409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362200" y="5791200"/>
            <a:ext cx="4653903" cy="646331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+mn-lt"/>
              </a:rPr>
              <a:t>- Again, palmtop appears slightly more sensitive</a:t>
            </a:r>
          </a:p>
          <a:p>
            <a:r>
              <a:rPr lang="en-US" sz="1800">
                <a:latin typeface="+mn-lt"/>
              </a:rPr>
              <a:t>- May be because of frame rate</a:t>
            </a:r>
          </a:p>
        </p:txBody>
      </p:sp>
    </p:spTree>
    <p:extLst>
      <p:ext uri="{BB962C8B-B14F-4D97-AF65-F5344CB8AC3E}">
        <p14:creationId xmlns:p14="http://schemas.microsoft.com/office/powerpoint/2010/main" val="13917018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3843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Critical Values, Acceptability and Bandwidth</a:t>
            </a:r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066800"/>
            <a:ext cx="5619750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209800" y="5105400"/>
            <a:ext cx="5089525" cy="1493838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>
                <a:latin typeface="+mn-lt"/>
              </a:rPr>
              <a:t>- Study relationship with 4</a:t>
            </a:r>
            <a:r>
              <a:rPr lang="en-US" sz="1800" baseline="30000" dirty="0">
                <a:latin typeface="+mn-lt"/>
              </a:rPr>
              <a:t>th</a:t>
            </a:r>
            <a:r>
              <a:rPr lang="en-US" sz="1800" dirty="0">
                <a:latin typeface="+mn-lt"/>
              </a:rPr>
              <a:t> clip</a:t>
            </a:r>
          </a:p>
          <a:p>
            <a:r>
              <a:rPr lang="en-US" sz="1800" dirty="0">
                <a:latin typeface="+mn-lt"/>
              </a:rPr>
              <a:t>- Examine only critical values from previous study</a:t>
            </a:r>
          </a:p>
          <a:p>
            <a:r>
              <a:rPr lang="en-US" sz="1800" dirty="0">
                <a:latin typeface="+mn-lt"/>
              </a:rPr>
              <a:t>- For low quality, drop in frame rate may compound?</a:t>
            </a:r>
          </a:p>
          <a:p>
            <a:r>
              <a:rPr lang="en-US" sz="1800" dirty="0">
                <a:latin typeface="+mn-lt"/>
              </a:rPr>
              <a:t>- Me: quantization </a:t>
            </a:r>
            <a:r>
              <a:rPr lang="en-US" sz="1800" i="1" dirty="0">
                <a:latin typeface="+mn-lt"/>
              </a:rPr>
              <a:t>dominates</a:t>
            </a:r>
            <a:r>
              <a:rPr lang="en-US" sz="1800" dirty="0">
                <a:latin typeface="+mn-lt"/>
              </a:rPr>
              <a:t> for bandwidth</a:t>
            </a:r>
          </a:p>
          <a:p>
            <a:r>
              <a:rPr lang="en-US" sz="1800" dirty="0">
                <a:latin typeface="+mn-lt"/>
              </a:rPr>
              <a:t>(was not comparing </a:t>
            </a:r>
            <a:r>
              <a:rPr lang="en-US" sz="1800" dirty="0" smtClean="0">
                <a:latin typeface="+mn-lt"/>
              </a:rPr>
              <a:t>“apples </a:t>
            </a:r>
            <a:r>
              <a:rPr lang="en-US" sz="1800" dirty="0">
                <a:latin typeface="+mn-lt"/>
              </a:rPr>
              <a:t>to </a:t>
            </a:r>
            <a:r>
              <a:rPr lang="en-US" sz="1800" dirty="0" smtClean="0">
                <a:latin typeface="+mn-lt"/>
              </a:rPr>
              <a:t>apples” </a:t>
            </a:r>
            <a:r>
              <a:rPr lang="en-US" sz="1800" dirty="0">
                <a:latin typeface="+mn-lt"/>
              </a:rPr>
              <a:t>before)</a:t>
            </a:r>
          </a:p>
        </p:txBody>
      </p:sp>
    </p:spTree>
    <p:extLst>
      <p:ext uri="{BB962C8B-B14F-4D97-AF65-F5344CB8AC3E}">
        <p14:creationId xmlns:p14="http://schemas.microsoft.com/office/powerpoint/2010/main" val="26102727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Qualitative Comments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When “unacceptable”, users give reasons:</a:t>
            </a:r>
          </a:p>
          <a:p>
            <a:pPr lvl="1"/>
            <a:r>
              <a:rPr lang="en-US" smtClean="0"/>
              <a:t>84% said </a:t>
            </a:r>
            <a:r>
              <a:rPr lang="en-US" i="1" smtClean="0"/>
              <a:t>recognizing players</a:t>
            </a:r>
            <a:r>
              <a:rPr lang="en-US" smtClean="0"/>
              <a:t> was impossible</a:t>
            </a:r>
          </a:p>
          <a:p>
            <a:pPr lvl="1"/>
            <a:r>
              <a:rPr lang="en-US" smtClean="0"/>
              <a:t>65% had problems </a:t>
            </a:r>
            <a:r>
              <a:rPr lang="en-US" i="1" smtClean="0"/>
              <a:t>following the ball</a:t>
            </a:r>
          </a:p>
          <a:p>
            <a:pPr lvl="1"/>
            <a:r>
              <a:rPr lang="en-US" smtClean="0"/>
              <a:t>35% said close up shots fine, but </a:t>
            </a:r>
            <a:r>
              <a:rPr lang="en-US" i="1" smtClean="0"/>
              <a:t>distant camera shots</a:t>
            </a:r>
            <a:r>
              <a:rPr lang="en-US" smtClean="0"/>
              <a:t> very poor</a:t>
            </a:r>
          </a:p>
          <a:p>
            <a:pPr lvl="1"/>
            <a:r>
              <a:rPr lang="en-US" smtClean="0"/>
              <a:t>21% cited </a:t>
            </a:r>
            <a:r>
              <a:rPr lang="en-US" i="1" smtClean="0"/>
              <a:t>jerky movement</a:t>
            </a:r>
            <a:r>
              <a:rPr lang="en-US" smtClean="0"/>
              <a:t> as one problem</a:t>
            </a:r>
          </a:p>
          <a:p>
            <a:r>
              <a:rPr lang="en-US" smtClean="0"/>
              <a:t>Summary statement:</a:t>
            </a:r>
          </a:p>
          <a:p>
            <a:pPr lvl="1"/>
            <a:r>
              <a:rPr lang="en-US" smtClean="0"/>
              <a:t>“</a:t>
            </a:r>
            <a:r>
              <a:rPr lang="en-US" i="1" smtClean="0"/>
              <a:t>I’d rather have jerky video and better quality pictures</a:t>
            </a:r>
            <a:r>
              <a:rPr lang="en-US" smtClean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61083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Limitations of approach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Additional degradations are not factored in (packet errors, changing capacity, etc.)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Substantive findings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Response curve relating perceived quality to physical quality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Population of users with clear interest (i.e</a:t>
            </a:r>
            <a:r>
              <a:rPr lang="en-US" dirty="0" smtClean="0"/>
              <a:t>., </a:t>
            </a:r>
            <a:r>
              <a:rPr lang="en-US" dirty="0" smtClean="0"/>
              <a:t>would be </a:t>
            </a:r>
            <a:r>
              <a:rPr lang="en-US" dirty="0" smtClean="0"/>
              <a:t>consumers and pay for service)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At 6 fps, 80% of the </a:t>
            </a:r>
            <a:r>
              <a:rPr lang="en-US" dirty="0" smtClean="0"/>
              <a:t>time </a:t>
            </a:r>
            <a:r>
              <a:rPr lang="en-US" dirty="0" smtClean="0"/>
              <a:t>video is acceptable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Challenges assumption that sports must be high frame rate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Methods of limits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Provides stable metric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Curves in line with ITU logistic with quality</a:t>
            </a:r>
          </a:p>
        </p:txBody>
      </p:sp>
    </p:spTree>
    <p:extLst>
      <p:ext uri="{BB962C8B-B14F-4D97-AF65-F5344CB8AC3E}">
        <p14:creationId xmlns:p14="http://schemas.microsoft.com/office/powerpoint/2010/main" val="1301655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 (2 of 2)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mtClean="0"/>
              <a:t>Discover functions relating </a:t>
            </a:r>
            <a:r>
              <a:rPr lang="en-US" i="1" smtClean="0"/>
              <a:t>physical quality</a:t>
            </a:r>
            <a:r>
              <a:rPr lang="en-US" smtClean="0"/>
              <a:t> to </a:t>
            </a:r>
            <a:r>
              <a:rPr lang="en-US" i="1" smtClean="0"/>
              <a:t>perceived quality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Graphs give service providers knowledge to manage resources</a:t>
            </a:r>
          </a:p>
          <a:p>
            <a:pPr>
              <a:lnSpc>
                <a:spcPct val="90000"/>
              </a:lnSpc>
            </a:pPr>
            <a:r>
              <a:rPr lang="en-US" smtClean="0"/>
              <a:t>New methodology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Test sports on </a:t>
            </a:r>
            <a:r>
              <a:rPr lang="en-US" i="1" smtClean="0"/>
              <a:t>sports enthusiasts</a:t>
            </a:r>
            <a:r>
              <a:rPr lang="en-US" smtClean="0"/>
              <a:t> (may buy)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Gradually increase or decrease video perf within clip to determine </a:t>
            </a:r>
            <a:r>
              <a:rPr lang="en-US" i="1" smtClean="0"/>
              <a:t>acceptability</a:t>
            </a:r>
            <a:r>
              <a:rPr lang="en-US" smtClean="0"/>
              <a:t> edge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Investigate effects of </a:t>
            </a:r>
            <a:r>
              <a:rPr lang="en-US" i="1" smtClean="0"/>
              <a:t>frame rate</a:t>
            </a:r>
            <a:r>
              <a:rPr lang="en-US" smtClean="0"/>
              <a:t> and </a:t>
            </a:r>
            <a:r>
              <a:rPr lang="en-US" i="1" smtClean="0"/>
              <a:t>quality</a:t>
            </a:r>
            <a:r>
              <a:rPr lang="en-US" smtClean="0"/>
              <a:t> (quantization) on acceptability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Get </a:t>
            </a:r>
            <a:r>
              <a:rPr lang="en-US" i="1" smtClean="0"/>
              <a:t>subjective responses</a:t>
            </a:r>
            <a:r>
              <a:rPr lang="en-US" smtClean="0"/>
              <a:t> and </a:t>
            </a:r>
            <a:r>
              <a:rPr lang="en-US" i="1" smtClean="0"/>
              <a:t>eye movements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Examine </a:t>
            </a:r>
            <a:r>
              <a:rPr lang="en-US" i="1" smtClean="0"/>
              <a:t>palmtop</a:t>
            </a:r>
            <a:r>
              <a:rPr lang="en-US" smtClean="0"/>
              <a:t> and </a:t>
            </a:r>
            <a:r>
              <a:rPr lang="en-US" i="1" smtClean="0"/>
              <a:t>desktop</a:t>
            </a:r>
          </a:p>
        </p:txBody>
      </p:sp>
    </p:spTree>
    <p:extLst>
      <p:ext uri="{BB962C8B-B14F-4D97-AF65-F5344CB8AC3E}">
        <p14:creationId xmlns:p14="http://schemas.microsoft.com/office/powerpoint/2010/main" val="11950898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Future Work?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499064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Future Work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Screen size (inches) and resolution (pixels)</a:t>
            </a:r>
          </a:p>
          <a:p>
            <a:pPr lvl="1"/>
            <a:r>
              <a:rPr lang="en-US" smtClean="0"/>
              <a:t>Mobile device/player </a:t>
            </a:r>
            <a:r>
              <a:rPr lang="en-US" dirty="0" smtClean="0"/>
              <a:t>could pick </a:t>
            </a:r>
            <a:r>
              <a:rPr lang="en-US" smtClean="0"/>
              <a:t>if difference</a:t>
            </a:r>
          </a:p>
          <a:p>
            <a:r>
              <a:rPr lang="en-US" dirty="0" smtClean="0"/>
              <a:t>Other </a:t>
            </a:r>
            <a:r>
              <a:rPr lang="en-US" dirty="0" smtClean="0"/>
              <a:t>video content</a:t>
            </a:r>
          </a:p>
          <a:p>
            <a:pPr lvl="1"/>
            <a:r>
              <a:rPr lang="en-US" dirty="0" smtClean="0"/>
              <a:t>Include measure of motion</a:t>
            </a:r>
          </a:p>
          <a:p>
            <a:r>
              <a:rPr lang="en-US" dirty="0" smtClean="0"/>
              <a:t>Investigate using eye tracking data for compression</a:t>
            </a:r>
          </a:p>
          <a:p>
            <a:pPr lvl="1"/>
            <a:r>
              <a:rPr lang="en-US" dirty="0" smtClean="0"/>
              <a:t>Need computationally cheap way to save bandwidth without impacting quality</a:t>
            </a:r>
          </a:p>
          <a:p>
            <a:r>
              <a:rPr lang="en-US" dirty="0" smtClean="0"/>
              <a:t>Same bitrate for quality versus frame rate (versus resolution)</a:t>
            </a:r>
          </a:p>
        </p:txBody>
      </p:sp>
    </p:spTree>
    <p:extLst>
      <p:ext uri="{BB962C8B-B14F-4D97-AF65-F5344CB8AC3E}">
        <p14:creationId xmlns:p14="http://schemas.microsoft.com/office/powerpoint/2010/main" val="4291414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Introduction 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Background</a:t>
            </a:r>
          </a:p>
          <a:p>
            <a:r>
              <a:rPr lang="en-US" dirty="0" smtClean="0"/>
              <a:t>Method</a:t>
            </a:r>
          </a:p>
          <a:p>
            <a:r>
              <a:rPr lang="en-US" dirty="0" smtClean="0"/>
              <a:t>Study 1 (Desktop)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Study 2 (Palmtop)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4014410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Background – Perceived QoS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Typically, show short (~10 second) clip and measure with 5-point rating </a:t>
            </a:r>
            <a:r>
              <a:rPr lang="en-US" dirty="0" smtClean="0">
                <a:solidFill>
                  <a:srgbClr val="008000"/>
                </a:solidFill>
              </a:rPr>
              <a:t>[11]</a:t>
            </a:r>
          </a:p>
          <a:p>
            <a:pPr lvl="1"/>
            <a:r>
              <a:rPr lang="en-US" dirty="0" smtClean="0"/>
              <a:t>Problematic when network conditions vary over time</a:t>
            </a:r>
          </a:p>
          <a:p>
            <a:pPr lvl="1"/>
            <a:r>
              <a:rPr lang="en-US" dirty="0" smtClean="0"/>
              <a:t>Problematic when content changes over time</a:t>
            </a:r>
          </a:p>
          <a:p>
            <a:r>
              <a:rPr lang="en-US" dirty="0" smtClean="0"/>
              <a:t>Continuous quality evaluation using </a:t>
            </a:r>
            <a:r>
              <a:rPr lang="en-US" dirty="0" smtClean="0"/>
              <a:t>slider </a:t>
            </a:r>
            <a:r>
              <a:rPr lang="en-US" dirty="0" smtClean="0">
                <a:solidFill>
                  <a:srgbClr val="008000"/>
                </a:solidFill>
              </a:rPr>
              <a:t>[3,4,8,14]</a:t>
            </a:r>
          </a:p>
          <a:p>
            <a:pPr lvl="1"/>
            <a:r>
              <a:rPr lang="en-US" dirty="0" smtClean="0"/>
              <a:t>But can be intrusive for real-time tasks</a:t>
            </a:r>
          </a:p>
        </p:txBody>
      </p:sp>
    </p:spTree>
    <p:extLst>
      <p:ext uri="{BB962C8B-B14F-4D97-AF65-F5344CB8AC3E}">
        <p14:creationId xmlns:p14="http://schemas.microsoft.com/office/powerpoint/2010/main" val="4149324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Background – Physical QoS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Physical metrics impacting quality: resolution, frame rate, frame quality (quantization) </a:t>
            </a:r>
            <a:r>
              <a:rPr lang="en-US" dirty="0" smtClean="0">
                <a:solidFill>
                  <a:srgbClr val="008000"/>
                </a:solidFill>
              </a:rPr>
              <a:t>[6]</a:t>
            </a:r>
          </a:p>
          <a:p>
            <a:pPr lvl="1"/>
            <a:r>
              <a:rPr lang="en-US" dirty="0" smtClean="0"/>
              <a:t>For MPEG type compression, quantization of DCT coefficient dominates</a:t>
            </a:r>
          </a:p>
          <a:p>
            <a:r>
              <a:rPr lang="en-US" dirty="0" smtClean="0"/>
              <a:t>Other metrics that impact quality: size of display, distance between observer and display</a:t>
            </a:r>
          </a:p>
          <a:p>
            <a:r>
              <a:rPr lang="en-US" dirty="0" smtClean="0"/>
              <a:t>For service provider, primary factors they can control are </a:t>
            </a:r>
            <a:r>
              <a:rPr lang="en-US" dirty="0" smtClean="0">
                <a:solidFill>
                  <a:srgbClr val="0070C0"/>
                </a:solidFill>
              </a:rPr>
              <a:t>frame rate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0070C0"/>
                </a:solidFill>
              </a:rPr>
              <a:t>frame quality</a:t>
            </a:r>
          </a:p>
          <a:p>
            <a:pPr lvl="1"/>
            <a:r>
              <a:rPr lang="en-US" dirty="0" smtClean="0"/>
              <a:t>Focus on those in this study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3546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Background – Service Providers and Acceptability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Service providers need metric to relate physical quality to perceived quality</a:t>
            </a:r>
          </a:p>
          <a:p>
            <a:pPr lvl="1"/>
            <a:r>
              <a:rPr lang="en-US" dirty="0" smtClean="0"/>
              <a:t>Neither </a:t>
            </a:r>
            <a:r>
              <a:rPr lang="en-US" dirty="0" smtClean="0">
                <a:solidFill>
                  <a:srgbClr val="0070C0"/>
                </a:solidFill>
              </a:rPr>
              <a:t>MOS </a:t>
            </a:r>
            <a:r>
              <a:rPr lang="en-US" dirty="0" smtClean="0"/>
              <a:t>nor </a:t>
            </a:r>
            <a:r>
              <a:rPr lang="en-US" dirty="0" smtClean="0">
                <a:solidFill>
                  <a:srgbClr val="0070C0"/>
                </a:solidFill>
              </a:rPr>
              <a:t>slider </a:t>
            </a:r>
            <a:r>
              <a:rPr lang="en-US" dirty="0" smtClean="0"/>
              <a:t>give good indication of acceptability (Ex: is MOS of 3 acceptable?)</a:t>
            </a:r>
          </a:p>
          <a:p>
            <a:r>
              <a:rPr lang="en-US" dirty="0" smtClean="0"/>
              <a:t>Some researchers have used 5-point </a:t>
            </a:r>
            <a:r>
              <a:rPr lang="en-US" dirty="0" smtClean="0">
                <a:solidFill>
                  <a:srgbClr val="0070C0"/>
                </a:solidFill>
              </a:rPr>
              <a:t>acceptability scale</a:t>
            </a:r>
            <a:r>
              <a:rPr lang="en-US" i="1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[5,9]</a:t>
            </a:r>
          </a:p>
          <a:p>
            <a:r>
              <a:rPr lang="en-US" dirty="0" smtClean="0"/>
              <a:t>Draw upon this work for new metric:</a:t>
            </a:r>
          </a:p>
          <a:p>
            <a:pPr lvl="1"/>
            <a:r>
              <a:rPr lang="en-US" dirty="0" smtClean="0"/>
              <a:t>Easy to understand</a:t>
            </a:r>
          </a:p>
          <a:p>
            <a:pPr lvl="1"/>
            <a:r>
              <a:rPr lang="en-US" dirty="0" smtClean="0"/>
              <a:t>Less disruptive than continuous techniques</a:t>
            </a:r>
          </a:p>
          <a:p>
            <a:pPr lvl="1"/>
            <a:r>
              <a:rPr lang="en-US" dirty="0" smtClean="0"/>
              <a:t>Can be used with variable video quality</a:t>
            </a:r>
          </a:p>
          <a:p>
            <a:pPr lvl="1"/>
            <a:r>
              <a:rPr lang="en-US" dirty="0" smtClean="0"/>
              <a:t>Is more relevant to service providers</a:t>
            </a:r>
          </a:p>
        </p:txBody>
      </p:sp>
    </p:spTree>
    <p:extLst>
      <p:ext uri="{BB962C8B-B14F-4D97-AF65-F5344CB8AC3E}">
        <p14:creationId xmlns:p14="http://schemas.microsoft.com/office/powerpoint/2010/main" val="3870048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 – Relevant Studies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Most related work shows sports insensitive to frame rate changes</a:t>
            </a:r>
          </a:p>
          <a:p>
            <a:pPr lvl="1"/>
            <a:r>
              <a:rPr lang="en-US" dirty="0" err="1" smtClean="0"/>
              <a:t>Apteker</a:t>
            </a:r>
            <a:r>
              <a:rPr lang="en-US" dirty="0" smtClean="0"/>
              <a:t> et al. </a:t>
            </a:r>
            <a:r>
              <a:rPr lang="en-US" dirty="0" smtClean="0">
                <a:solidFill>
                  <a:srgbClr val="008000"/>
                </a:solidFill>
              </a:rPr>
              <a:t>[2] </a:t>
            </a:r>
            <a:r>
              <a:rPr lang="en-US" dirty="0" smtClean="0"/>
              <a:t>study frame rates 5, 10, 15 fps and show acceptability of sports highlights little difference</a:t>
            </a:r>
          </a:p>
          <a:p>
            <a:pPr lvl="1"/>
            <a:r>
              <a:rPr lang="en-US" dirty="0" err="1" smtClean="0"/>
              <a:t>Ghinea</a:t>
            </a:r>
            <a:r>
              <a:rPr lang="en-US" dirty="0" smtClean="0"/>
              <a:t> and Thomas </a:t>
            </a:r>
            <a:r>
              <a:rPr lang="en-US" dirty="0" smtClean="0">
                <a:solidFill>
                  <a:srgbClr val="008000"/>
                </a:solidFill>
              </a:rPr>
              <a:t>[7] </a:t>
            </a:r>
            <a:r>
              <a:rPr lang="en-US" dirty="0" smtClean="0"/>
              <a:t>show information content same for 5, 15, 25 fps</a:t>
            </a:r>
          </a:p>
          <a:p>
            <a:pPr lvl="1"/>
            <a:r>
              <a:rPr lang="en-US" dirty="0" smtClean="0"/>
              <a:t>Wang et al. </a:t>
            </a:r>
            <a:r>
              <a:rPr lang="en-US" dirty="0" smtClean="0">
                <a:solidFill>
                  <a:srgbClr val="008000"/>
                </a:solidFill>
              </a:rPr>
              <a:t>[15] </a:t>
            </a:r>
            <a:r>
              <a:rPr lang="en-US" dirty="0" smtClean="0"/>
              <a:t>manipulate frame rate and quantization for 8 second video (American football)</a:t>
            </a:r>
          </a:p>
          <a:p>
            <a:pPr lvl="2"/>
            <a:r>
              <a:rPr lang="en-US" dirty="0" smtClean="0"/>
              <a:t>“Quantization distortion is generally more objectionable than motion judder”</a:t>
            </a:r>
          </a:p>
          <a:p>
            <a:r>
              <a:rPr lang="en-US" dirty="0" smtClean="0"/>
              <a:t>All run against intuition that </a:t>
            </a:r>
            <a:r>
              <a:rPr lang="en-US" dirty="0" smtClean="0">
                <a:solidFill>
                  <a:srgbClr val="0070C0"/>
                </a:solidFill>
              </a:rPr>
              <a:t>higher motion </a:t>
            </a:r>
            <a:r>
              <a:rPr lang="en-US" dirty="0" smtClean="0"/>
              <a:t>needs </a:t>
            </a:r>
            <a:r>
              <a:rPr lang="en-US" dirty="0" smtClean="0">
                <a:solidFill>
                  <a:srgbClr val="0070C0"/>
                </a:solidFill>
              </a:rPr>
              <a:t>higher frame rate</a:t>
            </a:r>
          </a:p>
        </p:txBody>
      </p:sp>
    </p:spTree>
    <p:extLst>
      <p:ext uri="{BB962C8B-B14F-4D97-AF65-F5344CB8AC3E}">
        <p14:creationId xmlns:p14="http://schemas.microsoft.com/office/powerpoint/2010/main" val="4262239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Introduction 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Background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Method</a:t>
            </a:r>
            <a:r>
              <a:rPr lang="en-US" dirty="0" smtClean="0"/>
              <a:t>	</a:t>
            </a:r>
          </a:p>
          <a:p>
            <a:r>
              <a:rPr lang="en-US" dirty="0" smtClean="0"/>
              <a:t>Study 1 (Desktop)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Study 2 (Palmtop)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4151776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1372</Words>
  <Application>Microsoft Office PowerPoint</Application>
  <PresentationFormat>On-screen Show (4:3)</PresentationFormat>
  <Paragraphs>228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Sharp or Smooth? Comparing the Effects of Quantization vs. Frame Rate for Streamed Video</vt:lpstr>
      <vt:lpstr>Introduction (1 of 2)</vt:lpstr>
      <vt:lpstr>Introduction (2 of 2)</vt:lpstr>
      <vt:lpstr>Outline</vt:lpstr>
      <vt:lpstr>Background – Perceived QoS</vt:lpstr>
      <vt:lpstr>Background – Physical QoS</vt:lpstr>
      <vt:lpstr>Background – Service Providers and Acceptability</vt:lpstr>
      <vt:lpstr>Background – Relevant Studies</vt:lpstr>
      <vt:lpstr>Outline</vt:lpstr>
      <vt:lpstr>Method</vt:lpstr>
      <vt:lpstr>Quality Gradients</vt:lpstr>
      <vt:lpstr>Eye Tracking</vt:lpstr>
      <vt:lpstr>Source Material</vt:lpstr>
      <vt:lpstr>Outline</vt:lpstr>
      <vt:lpstr>Study 1 – Small Screen on Desktop</vt:lpstr>
      <vt:lpstr>Study 1 – (Continued Design)</vt:lpstr>
      <vt:lpstr>Outline</vt:lpstr>
      <vt:lpstr>Perceived Quality and Frame Rate</vt:lpstr>
      <vt:lpstr>Perceived Quality and Quantization</vt:lpstr>
      <vt:lpstr>Quantization and Frame Rate</vt:lpstr>
      <vt:lpstr>Eye Movements</vt:lpstr>
      <vt:lpstr>Outline</vt:lpstr>
      <vt:lpstr>Study 2 – Study on Palmtop</vt:lpstr>
      <vt:lpstr>Perceived Quality and Frame Rate</vt:lpstr>
      <vt:lpstr>Perceived Quality and Quantization</vt:lpstr>
      <vt:lpstr>Quantization and Frame Rate</vt:lpstr>
      <vt:lpstr>Critical Values, Acceptability and Bandwidth</vt:lpstr>
      <vt:lpstr>Qualitative Comments</vt:lpstr>
      <vt:lpstr>Conclusions</vt:lpstr>
      <vt:lpstr>Future Work?</vt:lpstr>
      <vt:lpstr>Future Work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Sharp or Smooth? Comparing the Effects of Quantization vs. Frame Rate for Streamed Video</dc:title>
  <dc:creator>Mark Claypool</dc:creator>
  <cp:lastModifiedBy>Mark Claypool</cp:lastModifiedBy>
  <cp:revision>13</cp:revision>
  <cp:lastPrinted>2015-04-16T12:33:14Z</cp:lastPrinted>
  <dcterms:created xsi:type="dcterms:W3CDTF">2013-02-06T21:47:55Z</dcterms:created>
  <dcterms:modified xsi:type="dcterms:W3CDTF">2015-04-16T12:33:35Z</dcterms:modified>
</cp:coreProperties>
</file>