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A8714-1210-48E8-A774-58668A07D41A}" type="datetimeFigureOut">
              <a:rPr lang="en-US" smtClean="0"/>
              <a:t>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F3931C-B2C6-46F8-A90B-A756D30978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C4A1B-894B-471D-9E6E-FFFCB114B40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6991-7CA7-4BFA-AAEE-8D59EF0BE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2117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C4A1B-894B-471D-9E6E-FFFCB114B40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6991-7CA7-4BFA-AAEE-8D59EF0BE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2875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C4A1B-894B-471D-9E6E-FFFCB114B40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6991-7CA7-4BFA-AAEE-8D59EF0BE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6626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C4A1B-894B-471D-9E6E-FFFCB114B40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6991-7CA7-4BFA-AAEE-8D59EF0BE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879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C4A1B-894B-471D-9E6E-FFFCB114B40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6991-7CA7-4BFA-AAEE-8D59EF0BE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9834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C4A1B-894B-471D-9E6E-FFFCB114B40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6991-7CA7-4BFA-AAEE-8D59EF0BE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832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C4A1B-894B-471D-9E6E-FFFCB114B40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6991-7CA7-4BFA-AAEE-8D59EF0BE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471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C4A1B-894B-471D-9E6E-FFFCB114B40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6991-7CA7-4BFA-AAEE-8D59EF0BE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177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C4A1B-894B-471D-9E6E-FFFCB114B40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6991-7CA7-4BFA-AAEE-8D59EF0BE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8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C4A1B-894B-471D-9E6E-FFFCB114B40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6991-7CA7-4BFA-AAEE-8D59EF0BE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1003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C4A1B-894B-471D-9E6E-FFFCB114B40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66991-7CA7-4BFA-AAEE-8D59EF0BE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0796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C4A1B-894B-471D-9E6E-FFFCB114B407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66991-7CA7-4BFA-AAEE-8D59EF0BEE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4528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SAAGAR\CLAYPOOL\simp1.mpg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6.png"/><Relationship Id="rId2" Type="http://schemas.openxmlformats.org/officeDocument/2006/relationships/video" Target="file:///\\SAAGAR\CLAYPOOL\trash\blue.mpg" TargetMode="External"/><Relationship Id="rId1" Type="http://schemas.openxmlformats.org/officeDocument/2006/relationships/video" Target="file:///\\SAAGAR\CLAYPOOL\trash\mixbag.mpg" TargetMode="External"/><Relationship Id="rId6" Type="http://schemas.openxmlformats.org/officeDocument/2006/relationships/image" Target="../media/image15.png"/><Relationship Id="rId5" Type="http://schemas.openxmlformats.org/officeDocument/2006/relationships/image" Target="../media/image7.png"/><Relationship Id="rId4" Type="http://schemas.openxmlformats.org/officeDocument/2006/relationships/image" Target="../media/image1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\\SAAGAR\CLAYPOOL\hockey1.mpg" TargetMode="External"/><Relationship Id="rId1" Type="http://schemas.openxmlformats.org/officeDocument/2006/relationships/video" Target="file:///\\SAAGAR\CLAYPOOL\cnn1.mpg" TargetMode="Externa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685800" y="1143000"/>
            <a:ext cx="77724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 MPEG: A Video Compression Standard for Multimedia Applications</a:t>
            </a:r>
            <a:endParaRPr lang="en-US" sz="2800" dirty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1371600" y="2895600"/>
            <a:ext cx="6400800" cy="762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Didier Le Gall</a:t>
            </a:r>
            <a:endParaRPr lang="en-US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85800" y="3810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kumimoji="1" lang="en-US" sz="2800" i="1">
                <a:solidFill>
                  <a:schemeClr val="tx2"/>
                </a:solidFill>
              </a:rPr>
              <a:t>Communications of the ACM</a:t>
            </a:r>
            <a:r>
              <a:rPr kumimoji="1" lang="en-US" sz="2800">
                <a:solidFill>
                  <a:schemeClr val="tx2"/>
                </a:solidFill>
              </a:rPr>
              <a:t> </a:t>
            </a:r>
            <a:br>
              <a:rPr kumimoji="1" lang="en-US" sz="2800">
                <a:solidFill>
                  <a:schemeClr val="tx2"/>
                </a:solidFill>
              </a:rPr>
            </a:br>
            <a:r>
              <a:rPr kumimoji="1" lang="en-US" sz="2800">
                <a:solidFill>
                  <a:schemeClr val="tx2"/>
                </a:solidFill>
              </a:rPr>
              <a:t>Volume 34, Number 4</a:t>
            </a:r>
            <a:br>
              <a:rPr kumimoji="1" lang="en-US" sz="2800">
                <a:solidFill>
                  <a:schemeClr val="tx2"/>
                </a:solidFill>
              </a:rPr>
            </a:br>
            <a:r>
              <a:rPr kumimoji="1" lang="en-US" sz="2800">
                <a:solidFill>
                  <a:schemeClr val="tx2"/>
                </a:solidFill>
              </a:rPr>
              <a:t>Pages 46-58, 1991</a:t>
            </a:r>
          </a:p>
        </p:txBody>
      </p:sp>
    </p:spTree>
    <p:extLst>
      <p:ext uri="{BB962C8B-B14F-4D97-AF65-F5344CB8AC3E}">
        <p14:creationId xmlns:p14="http://schemas.microsoft.com/office/powerpoint/2010/main" xmlns="" val="295061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Spatial Redundancy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Take advantage of similarity among most neighboring pixels</a:t>
            </a:r>
          </a:p>
        </p:txBody>
      </p:sp>
      <p:pic>
        <p:nvPicPr>
          <p:cNvPr id="13316" name="Picture 4" descr="A:\SAAHI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35838" y="3276600"/>
            <a:ext cx="4191000" cy="262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4788638" y="3276600"/>
            <a:ext cx="838200" cy="609600"/>
          </a:xfrm>
          <a:prstGeom prst="rect">
            <a:avLst/>
          </a:prstGeom>
          <a:noFill/>
          <a:ln w="38100" cap="rnd">
            <a:solidFill>
              <a:srgbClr val="0099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8"/>
          <p:cNvSpPr>
            <a:spLocks noChangeShapeType="1"/>
          </p:cNvSpPr>
          <p:nvPr/>
        </p:nvSpPr>
        <p:spPr bwMode="auto">
          <a:xfrm>
            <a:off x="4788638" y="3886200"/>
            <a:ext cx="1219200" cy="17526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9"/>
          <p:cNvSpPr>
            <a:spLocks noChangeShapeType="1"/>
          </p:cNvSpPr>
          <p:nvPr/>
        </p:nvSpPr>
        <p:spPr bwMode="auto">
          <a:xfrm>
            <a:off x="5626838" y="3276600"/>
            <a:ext cx="2819400" cy="4572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10"/>
          <p:cNvSpPr>
            <a:spLocks noChangeShapeType="1"/>
          </p:cNvSpPr>
          <p:nvPr/>
        </p:nvSpPr>
        <p:spPr bwMode="auto">
          <a:xfrm>
            <a:off x="5626838" y="3886200"/>
            <a:ext cx="2819400" cy="17526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321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07838" y="3733800"/>
            <a:ext cx="245745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2" name="Line 11"/>
          <p:cNvSpPr>
            <a:spLocks noChangeShapeType="1"/>
          </p:cNvSpPr>
          <p:nvPr/>
        </p:nvSpPr>
        <p:spPr bwMode="auto">
          <a:xfrm>
            <a:off x="4788638" y="3276600"/>
            <a:ext cx="1219200" cy="4572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7821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Spatial Redundancy Reduction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RGB to YUV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Less </a:t>
            </a:r>
            <a:r>
              <a:rPr lang="en-US" sz="2400" dirty="0" smtClean="0"/>
              <a:t>information required for YUV (humans less sensitive to chrominance)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Macro Blocks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Take groups of pixels (16x16)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Discrete Cosine Transformation (DCT)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Based on Fourier analysis where represent signal as sum of sine's and cosine’s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Concentrates on higher-frequency values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Represent pixels in blocks with fewer numbers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Quantization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Reduce data required for </a:t>
            </a:r>
            <a:r>
              <a:rPr lang="en-US" sz="2400" dirty="0" smtClean="0"/>
              <a:t>coefficients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Entropy coding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Compress</a:t>
            </a:r>
          </a:p>
        </p:txBody>
      </p:sp>
    </p:spTree>
    <p:extLst>
      <p:ext uri="{BB962C8B-B14F-4D97-AF65-F5344CB8AC3E}">
        <p14:creationId xmlns:p14="http://schemas.microsoft.com/office/powerpoint/2010/main" xmlns="" val="191555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772400" cy="1143000"/>
          </a:xfrm>
        </p:spPr>
        <p:txBody>
          <a:bodyPr/>
          <a:lstStyle/>
          <a:p>
            <a:r>
              <a:rPr lang="en-US" smtClean="0"/>
              <a:t>Spatial Redundancy Reduction</a:t>
            </a:r>
          </a:p>
        </p:txBody>
      </p:sp>
      <p:pic>
        <p:nvPicPr>
          <p:cNvPr id="15363" name="Picture 4" descr="A:\SPATIA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95400"/>
            <a:ext cx="8153400" cy="375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953000"/>
            <a:ext cx="17049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3657600" y="5486400"/>
            <a:ext cx="1647825" cy="925513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n-US" sz="1800"/>
              <a:t>Zig-Zag Scan,</a:t>
            </a:r>
          </a:p>
          <a:p>
            <a:pPr algn="ctr"/>
            <a:r>
              <a:rPr lang="en-US" sz="1800"/>
              <a:t>Run-length coding</a:t>
            </a:r>
          </a:p>
        </p:txBody>
      </p:sp>
      <p:grpSp>
        <p:nvGrpSpPr>
          <p:cNvPr id="15366" name="Group 12"/>
          <p:cNvGrpSpPr>
            <a:grpSpLocks/>
          </p:cNvGrpSpPr>
          <p:nvPr/>
        </p:nvGrpSpPr>
        <p:grpSpPr bwMode="auto">
          <a:xfrm>
            <a:off x="1143000" y="5486400"/>
            <a:ext cx="1831975" cy="1143000"/>
            <a:chOff x="720" y="3456"/>
            <a:chExt cx="1154" cy="720"/>
          </a:xfrm>
        </p:grpSpPr>
        <p:sp>
          <p:nvSpPr>
            <p:cNvPr id="15370" name="Rectangle 10"/>
            <p:cNvSpPr>
              <a:spLocks noChangeArrowheads="1"/>
            </p:cNvSpPr>
            <p:nvPr/>
          </p:nvSpPr>
          <p:spPr bwMode="auto">
            <a:xfrm>
              <a:off x="720" y="3456"/>
              <a:ext cx="1152" cy="72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1" name="Text Box 8"/>
            <p:cNvSpPr txBox="1">
              <a:spLocks noChangeArrowheads="1"/>
            </p:cNvSpPr>
            <p:nvPr/>
          </p:nvSpPr>
          <p:spPr bwMode="auto">
            <a:xfrm>
              <a:off x="768" y="3504"/>
              <a:ext cx="1106" cy="596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r>
                <a:rPr lang="en-US"/>
                <a:t>Quantization</a:t>
              </a:r>
            </a:p>
            <a:p>
              <a:pPr>
                <a:buFontTx/>
                <a:buChar char="•"/>
              </a:pPr>
              <a:r>
                <a:rPr lang="en-US" sz="1600"/>
                <a:t> major reduction</a:t>
              </a:r>
            </a:p>
            <a:p>
              <a:pPr>
                <a:buFontTx/>
                <a:buChar char="•"/>
              </a:pPr>
              <a:r>
                <a:rPr lang="en-US" sz="1600"/>
                <a:t> controls ‘quality’</a:t>
              </a:r>
            </a:p>
          </p:txBody>
        </p:sp>
      </p:grpSp>
      <p:sp>
        <p:nvSpPr>
          <p:cNvPr id="15367" name="Line 9"/>
          <p:cNvSpPr>
            <a:spLocks noChangeShapeType="1"/>
          </p:cNvSpPr>
          <p:nvPr/>
        </p:nvSpPr>
        <p:spPr bwMode="auto">
          <a:xfrm>
            <a:off x="2057400" y="5029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11"/>
          <p:cNvSpPr>
            <a:spLocks noChangeShapeType="1"/>
          </p:cNvSpPr>
          <p:nvPr/>
        </p:nvSpPr>
        <p:spPr bwMode="auto">
          <a:xfrm>
            <a:off x="2971800" y="59436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Text Box 13"/>
          <p:cNvSpPr txBox="1">
            <a:spLocks noChangeArrowheads="1"/>
          </p:cNvSpPr>
          <p:nvPr/>
        </p:nvSpPr>
        <p:spPr bwMode="auto">
          <a:xfrm>
            <a:off x="7308850" y="4460875"/>
            <a:ext cx="17732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/>
            <a:r>
              <a:rPr lang="en-US"/>
              <a:t>“Intra-Frame</a:t>
            </a:r>
          </a:p>
          <a:p>
            <a:pPr algn="ctr"/>
            <a:r>
              <a:rPr lang="en-US"/>
              <a:t>Encoded”</a:t>
            </a:r>
          </a:p>
        </p:txBody>
      </p:sp>
    </p:spTree>
    <p:extLst>
      <p:ext uri="{BB962C8B-B14F-4D97-AF65-F5344CB8AC3E}">
        <p14:creationId xmlns:p14="http://schemas.microsoft.com/office/powerpoint/2010/main" xmlns="" val="2051780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Groupwork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When may spatial redundancy reduction be ineffective?  What kinds of images/movies?</a:t>
            </a:r>
          </a:p>
        </p:txBody>
      </p:sp>
    </p:spTree>
    <p:extLst>
      <p:ext uri="{BB962C8B-B14F-4D97-AF65-F5344CB8AC3E}">
        <p14:creationId xmlns:p14="http://schemas.microsoft.com/office/powerpoint/2010/main" xmlns="" val="2767601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Groupwork</a:t>
            </a:r>
          </a:p>
        </p:txBody>
      </p:sp>
      <p:sp>
        <p:nvSpPr>
          <p:cNvPr id="17411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When may spatial redundancy reduction be ineffective?</a:t>
            </a:r>
          </a:p>
          <a:p>
            <a:pPr lvl="1"/>
            <a:r>
              <a:rPr lang="en-US" dirty="0" smtClean="0"/>
              <a:t>High-resolution images and displays</a:t>
            </a:r>
          </a:p>
          <a:p>
            <a:pPr lvl="2"/>
            <a:r>
              <a:rPr lang="en-US" dirty="0" smtClean="0"/>
              <a:t>May appear ‘coarse’</a:t>
            </a:r>
          </a:p>
          <a:p>
            <a:pPr lvl="1"/>
            <a:r>
              <a:rPr lang="en-US" dirty="0" smtClean="0"/>
              <a:t>A varied image or ‘busy’ scene</a:t>
            </a:r>
          </a:p>
          <a:p>
            <a:pPr lvl="2"/>
            <a:r>
              <a:rPr lang="en-US" dirty="0" smtClean="0"/>
              <a:t>Many colors, few </a:t>
            </a:r>
            <a:r>
              <a:rPr lang="en-US" dirty="0" smtClean="0"/>
              <a:t>adjacent</a:t>
            </a:r>
          </a:p>
          <a:p>
            <a:pPr lvl="1"/>
            <a:r>
              <a:rPr lang="en-US" dirty="0" smtClean="0"/>
              <a:t>Any complex scene</a:t>
            </a:r>
            <a:endParaRPr lang="en-US" dirty="0" smtClean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143000" y="5181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9900"/>
              </a:buClr>
              <a:buSzPct val="150000"/>
              <a:buFontTx/>
              <a:buChar char="•"/>
            </a:pPr>
            <a:endParaRPr kumimoji="1" lang="en-US" sz="2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2122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 descr="C:\Hack\saahi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457200"/>
            <a:ext cx="4191000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5" descr="C:\Hack\saahil-low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38400"/>
            <a:ext cx="43434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4343400" y="228600"/>
            <a:ext cx="4648200" cy="990600"/>
          </a:xfrm>
        </p:spPr>
        <p:txBody>
          <a:bodyPr/>
          <a:lstStyle/>
          <a:p>
            <a:r>
              <a:rPr lang="en-US" smtClean="0"/>
              <a:t>Loss of Resolution</a:t>
            </a:r>
          </a:p>
        </p:txBody>
      </p:sp>
      <p:pic>
        <p:nvPicPr>
          <p:cNvPr id="18437" name="Picture 4" descr="C:\Hack\saahil-low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886200"/>
            <a:ext cx="4267200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800600" y="1447800"/>
            <a:ext cx="2163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/>
              <a:t>Original (63 kb)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6553200" y="2057400"/>
            <a:ext cx="1479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/>
              <a:t>Low (7kb)</a:t>
            </a: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H="1">
            <a:off x="4343400" y="1676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H="1">
            <a:off x="6248400" y="2438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6902450" y="2895600"/>
            <a:ext cx="2241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/>
              <a:t>Very Low (4 kb)</a:t>
            </a:r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H="1">
            <a:off x="7391400" y="3276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689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772400" cy="1143000"/>
          </a:xfrm>
        </p:spPr>
        <p:txBody>
          <a:bodyPr/>
          <a:lstStyle/>
          <a:p>
            <a:r>
              <a:rPr lang="en-US" smtClean="0"/>
              <a:t>Temporal Redundancy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143000"/>
            <a:ext cx="7772400" cy="1219200"/>
          </a:xfrm>
        </p:spPr>
        <p:txBody>
          <a:bodyPr/>
          <a:lstStyle/>
          <a:p>
            <a:r>
              <a:rPr lang="en-US" smtClean="0"/>
              <a:t>Take advantage of similarity between successive frames</a:t>
            </a:r>
          </a:p>
        </p:txBody>
      </p:sp>
      <p:grpSp>
        <p:nvGrpSpPr>
          <p:cNvPr id="19460" name="Group 16"/>
          <p:cNvGrpSpPr>
            <a:grpSpLocks/>
          </p:cNvGrpSpPr>
          <p:nvPr/>
        </p:nvGrpSpPr>
        <p:grpSpPr bwMode="auto">
          <a:xfrm>
            <a:off x="1371600" y="4800600"/>
            <a:ext cx="6934200" cy="1924050"/>
            <a:chOff x="864" y="3024"/>
            <a:chExt cx="4368" cy="1212"/>
          </a:xfrm>
        </p:grpSpPr>
        <p:pic>
          <p:nvPicPr>
            <p:cNvPr id="19462" name="Picture 4" descr="C:\Hack\1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3024"/>
              <a:ext cx="1296" cy="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3" name="Picture 5" descr="C:\Hack\2.g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0" y="3024"/>
              <a:ext cx="1296" cy="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4" name="Picture 6" descr="C:\Hack\3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3024"/>
              <a:ext cx="1296" cy="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65" name="Text Box 9"/>
            <p:cNvSpPr txBox="1">
              <a:spLocks noChangeArrowheads="1"/>
            </p:cNvSpPr>
            <p:nvPr/>
          </p:nvSpPr>
          <p:spPr bwMode="auto">
            <a:xfrm>
              <a:off x="1200" y="3984"/>
              <a:ext cx="52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dirty="0" smtClean="0"/>
                <a:t>F </a:t>
              </a:r>
              <a:r>
                <a:rPr lang="en-US" sz="2000" dirty="0" smtClean="0"/>
                <a:t>950</a:t>
              </a:r>
              <a:endParaRPr lang="en-US" sz="2000" dirty="0"/>
            </a:p>
          </p:txBody>
        </p:sp>
        <p:sp>
          <p:nvSpPr>
            <p:cNvPr id="19466" name="Text Box 10"/>
            <p:cNvSpPr txBox="1">
              <a:spLocks noChangeArrowheads="1"/>
            </p:cNvSpPr>
            <p:nvPr/>
          </p:nvSpPr>
          <p:spPr bwMode="auto">
            <a:xfrm>
              <a:off x="2784" y="3984"/>
              <a:ext cx="52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dirty="0" smtClean="0"/>
                <a:t>F 951</a:t>
              </a:r>
              <a:endParaRPr lang="en-US" sz="2000" dirty="0"/>
            </a:p>
          </p:txBody>
        </p:sp>
        <p:sp>
          <p:nvSpPr>
            <p:cNvPr id="19467" name="Text Box 11"/>
            <p:cNvSpPr txBox="1">
              <a:spLocks noChangeArrowheads="1"/>
            </p:cNvSpPr>
            <p:nvPr/>
          </p:nvSpPr>
          <p:spPr bwMode="auto">
            <a:xfrm>
              <a:off x="4272" y="3984"/>
              <a:ext cx="52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 dirty="0" smtClean="0"/>
                <a:t>F 952</a:t>
              </a:r>
              <a:endParaRPr lang="en-US" sz="2000" dirty="0"/>
            </a:p>
          </p:txBody>
        </p:sp>
      </p:grpSp>
      <p:pic>
        <p:nvPicPr>
          <p:cNvPr id="223247" name="simp1.mpg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86000"/>
            <a:ext cx="3048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7821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3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232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24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23247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3657600" y="6367130"/>
            <a:ext cx="2119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dirty="0"/>
              <a:t>“Talking Head”</a:t>
            </a:r>
          </a:p>
        </p:txBody>
      </p:sp>
      <p:pic>
        <p:nvPicPr>
          <p:cNvPr id="2048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762000"/>
            <a:ext cx="7848600" cy="545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831056" y="-15949"/>
            <a:ext cx="7772400" cy="1143000"/>
          </a:xfrm>
        </p:spPr>
        <p:txBody>
          <a:bodyPr/>
          <a:lstStyle/>
          <a:p>
            <a:r>
              <a:rPr lang="en-US" dirty="0" smtClean="0"/>
              <a:t>Temporal Activity</a:t>
            </a:r>
          </a:p>
        </p:txBody>
      </p:sp>
    </p:spTree>
    <p:extLst>
      <p:ext uri="{BB962C8B-B14F-4D97-AF65-F5344CB8AC3E}">
        <p14:creationId xmlns:p14="http://schemas.microsoft.com/office/powerpoint/2010/main" xmlns="" val="40167994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r>
              <a:rPr lang="en-US" smtClean="0"/>
              <a:t>Temporal Redundancy Reduction</a:t>
            </a:r>
          </a:p>
        </p:txBody>
      </p:sp>
      <p:pic>
        <p:nvPicPr>
          <p:cNvPr id="21507" name="Picture 3" descr="A:\TEMPORA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19200"/>
            <a:ext cx="7772400" cy="473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002628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772400" cy="1143000"/>
          </a:xfrm>
        </p:spPr>
        <p:txBody>
          <a:bodyPr/>
          <a:lstStyle/>
          <a:p>
            <a:r>
              <a:rPr lang="en-US" smtClean="0"/>
              <a:t>Temporal Redundancy Reduction</a:t>
            </a:r>
          </a:p>
        </p:txBody>
      </p:sp>
      <p:pic>
        <p:nvPicPr>
          <p:cNvPr id="22531" name="Picture 3" descr="C:\Hack\Image14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95400"/>
            <a:ext cx="8458200" cy="446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29296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1980’s technology made possible full-motion video over networks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Television and Computer Video seen moving closer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(More recently, </a:t>
            </a:r>
            <a:r>
              <a:rPr lang="en-US" sz="2400" dirty="0" smtClean="0"/>
              <a:t>Sony and Microsoft are squaring off)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Needed a standard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Often, triggers needed volume production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Ala </a:t>
            </a:r>
            <a:r>
              <a:rPr lang="en-US" sz="2400" i="1" dirty="0" smtClean="0"/>
              <a:t>facsimile </a:t>
            </a:r>
            <a:r>
              <a:rPr lang="en-US" sz="2400" dirty="0" smtClean="0"/>
              <a:t>(fax)</a:t>
            </a:r>
            <a:endParaRPr lang="en-US" sz="2400" i="1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Avoid </a:t>
            </a:r>
            <a:r>
              <a:rPr lang="en-US" sz="2400" i="1" dirty="0" smtClean="0"/>
              <a:t>de facto</a:t>
            </a:r>
            <a:r>
              <a:rPr lang="en-US" sz="2400" dirty="0" smtClean="0"/>
              <a:t> standard by industry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1988, Established the Motion Picture Experts Group (MPEG)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Worked towards MPEG-1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Primarily video but includes audio (MP3)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 rot="-5400000">
            <a:off x="7920038" y="3556000"/>
            <a:ext cx="1362075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sz="1800"/>
              <a:t>Dance of the</a:t>
            </a:r>
          </a:p>
          <a:p>
            <a:r>
              <a:rPr lang="en-US" sz="1800"/>
              <a:t> 2 elephants</a:t>
            </a:r>
          </a:p>
        </p:txBody>
      </p:sp>
    </p:spTree>
    <p:extLst>
      <p:ext uri="{BB962C8B-B14F-4D97-AF65-F5344CB8AC3E}">
        <p14:creationId xmlns:p14="http://schemas.microsoft.com/office/powerpoint/2010/main" xmlns="" val="101794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772400" cy="1143000"/>
          </a:xfrm>
        </p:spPr>
        <p:txBody>
          <a:bodyPr/>
          <a:lstStyle/>
          <a:p>
            <a:r>
              <a:rPr lang="en-US" smtClean="0"/>
              <a:t>Temporal Redundancy Reduction</a:t>
            </a:r>
          </a:p>
        </p:txBody>
      </p:sp>
      <p:pic>
        <p:nvPicPr>
          <p:cNvPr id="23555" name="Picture 3" descr="A:\AL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8534400" cy="308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4419600"/>
            <a:ext cx="8001000" cy="2438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i="1" smtClean="0"/>
              <a:t>I</a:t>
            </a:r>
            <a:r>
              <a:rPr lang="en-US" sz="2400" smtClean="0"/>
              <a:t> frames are independently encoded</a:t>
            </a:r>
          </a:p>
          <a:p>
            <a:pPr>
              <a:lnSpc>
                <a:spcPct val="90000"/>
              </a:lnSpc>
            </a:pPr>
            <a:r>
              <a:rPr lang="en-US" sz="2400" i="1" smtClean="0"/>
              <a:t>P</a:t>
            </a:r>
            <a:r>
              <a:rPr lang="en-US" sz="2400" smtClean="0"/>
              <a:t> frames are based on previous I, P frames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Can send motion vector plus changes</a:t>
            </a:r>
          </a:p>
          <a:p>
            <a:pPr>
              <a:lnSpc>
                <a:spcPct val="90000"/>
              </a:lnSpc>
            </a:pPr>
            <a:r>
              <a:rPr lang="en-US" sz="2400" i="1" smtClean="0"/>
              <a:t>B</a:t>
            </a:r>
            <a:r>
              <a:rPr lang="en-US" sz="2400" smtClean="0"/>
              <a:t> frames are based on previous and following I and P frames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In case something is uncovered</a:t>
            </a:r>
          </a:p>
        </p:txBody>
      </p:sp>
    </p:spTree>
    <p:extLst>
      <p:ext uri="{BB962C8B-B14F-4D97-AF65-F5344CB8AC3E}">
        <p14:creationId xmlns:p14="http://schemas.microsoft.com/office/powerpoint/2010/main" xmlns="" val="22842883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Group of Pictures (GOP)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Starts with an I-frame</a:t>
            </a:r>
          </a:p>
          <a:p>
            <a:r>
              <a:rPr lang="en-US" smtClean="0"/>
              <a:t>Ends with frame right before next I-frame</a:t>
            </a:r>
          </a:p>
          <a:p>
            <a:r>
              <a:rPr lang="en-US" smtClean="0"/>
              <a:t>“Open” ends in B-frame, “Closed” in P-frame</a:t>
            </a:r>
          </a:p>
          <a:p>
            <a:pPr lvl="1"/>
            <a:r>
              <a:rPr lang="en-US" smtClean="0"/>
              <a:t>(What is the difference?)</a:t>
            </a:r>
          </a:p>
          <a:p>
            <a:r>
              <a:rPr lang="en-US" smtClean="0"/>
              <a:t>MPEG Encoding a parameter, but ‘typical’:</a:t>
            </a:r>
          </a:p>
          <a:p>
            <a:pPr lvl="1"/>
            <a:r>
              <a:rPr lang="en-US" smtClean="0"/>
              <a:t>I B B P B B P B B </a:t>
            </a:r>
          </a:p>
          <a:p>
            <a:pPr lvl="1"/>
            <a:r>
              <a:rPr lang="en-US" smtClean="0"/>
              <a:t>I B B P B B P B B P B B </a:t>
            </a:r>
          </a:p>
          <a:p>
            <a:r>
              <a:rPr lang="en-US" i="1" smtClean="0"/>
              <a:t>Why not have all P and B frames after initial I?</a:t>
            </a:r>
          </a:p>
          <a:p>
            <a:endParaRPr lang="en-US" i="1" smtClean="0"/>
          </a:p>
        </p:txBody>
      </p:sp>
    </p:spTree>
    <p:extLst>
      <p:ext uri="{BB962C8B-B14F-4D97-AF65-F5344CB8AC3E}">
        <p14:creationId xmlns:p14="http://schemas.microsoft.com/office/powerpoint/2010/main" xmlns="" val="11671330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Groupwork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When may temporal redundancy reduction be ineffective?</a:t>
            </a:r>
          </a:p>
        </p:txBody>
      </p:sp>
    </p:spTree>
    <p:extLst>
      <p:ext uri="{BB962C8B-B14F-4D97-AF65-F5344CB8AC3E}">
        <p14:creationId xmlns:p14="http://schemas.microsoft.com/office/powerpoint/2010/main" xmlns="" val="8038754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Groupwork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When may temporal redundancy reduction be ineffective?</a:t>
            </a:r>
          </a:p>
          <a:p>
            <a:pPr lvl="1"/>
            <a:r>
              <a:rPr lang="en-US" dirty="0" smtClean="0"/>
              <a:t>Many scene changes</a:t>
            </a:r>
          </a:p>
          <a:p>
            <a:pPr lvl="1"/>
            <a:r>
              <a:rPr lang="en-US" dirty="0" smtClean="0"/>
              <a:t>High motion</a:t>
            </a:r>
          </a:p>
        </p:txBody>
      </p:sp>
    </p:spTree>
    <p:extLst>
      <p:ext uri="{BB962C8B-B14F-4D97-AF65-F5344CB8AC3E}">
        <p14:creationId xmlns:p14="http://schemas.microsoft.com/office/powerpoint/2010/main" xmlns="" val="19519410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title"/>
          </p:nvPr>
        </p:nvSpPr>
        <p:spPr>
          <a:xfrm>
            <a:off x="914400" y="267586"/>
            <a:ext cx="7772400" cy="1143000"/>
          </a:xfrm>
        </p:spPr>
        <p:txBody>
          <a:bodyPr/>
          <a:lstStyle/>
          <a:p>
            <a:r>
              <a:rPr lang="en-US" smtClean="0"/>
              <a:t>Non-Temporal Redundancy 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1258186"/>
            <a:ext cx="7772400" cy="1066800"/>
          </a:xfrm>
        </p:spPr>
        <p:txBody>
          <a:bodyPr/>
          <a:lstStyle/>
          <a:p>
            <a:r>
              <a:rPr lang="en-US" smtClean="0"/>
              <a:t>Many scene changes vs. Few scene changes</a:t>
            </a:r>
          </a:p>
          <a:p>
            <a:endParaRPr lang="en-US" smtClean="0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990600" y="3620386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9900"/>
              </a:buClr>
              <a:buSzPct val="150000"/>
              <a:buFontTx/>
              <a:buChar char="•"/>
            </a:pPr>
            <a:endParaRPr kumimoji="1" lang="en-US" sz="2800">
              <a:latin typeface="Arial" charset="0"/>
            </a:endParaRPr>
          </a:p>
        </p:txBody>
      </p:sp>
      <p:pic>
        <p:nvPicPr>
          <p:cNvPr id="27653" name="Picture 9" descr="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72586"/>
            <a:ext cx="2286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10" descr="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172586"/>
            <a:ext cx="2286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295" name="mixbag.mpg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306186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296" name="blue.mpg">
            <a:hlinkClick r:id="" action="ppaction://media"/>
          </p:cNvPr>
          <p:cNvPicPr>
            <a:picLocks noRot="1" noChangeAspect="1" noChangeArrowheads="1"/>
          </p:cNvPicPr>
          <p:nvPr>
            <a:videoFile r:link="rId2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306186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7" name="Text Box 17"/>
          <p:cNvSpPr txBox="1">
            <a:spLocks noChangeArrowheads="1"/>
          </p:cNvSpPr>
          <p:nvPr/>
        </p:nvSpPr>
        <p:spPr bwMode="auto">
          <a:xfrm>
            <a:off x="6172200" y="3239386"/>
            <a:ext cx="25273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/>
              <a:t>“Standard” Movies</a:t>
            </a:r>
          </a:p>
          <a:p>
            <a:r>
              <a:rPr lang="en-US"/>
              <a:t>Akiyo</a:t>
            </a:r>
          </a:p>
          <a:p>
            <a:r>
              <a:rPr lang="en-US"/>
              <a:t>Coast guard</a:t>
            </a:r>
          </a:p>
          <a:p>
            <a:r>
              <a:rPr lang="en-US"/>
              <a:t>Hall</a:t>
            </a:r>
          </a:p>
        </p:txBody>
      </p:sp>
    </p:spTree>
    <p:extLst>
      <p:ext uri="{BB962C8B-B14F-4D97-AF65-F5344CB8AC3E}">
        <p14:creationId xmlns:p14="http://schemas.microsoft.com/office/powerpoint/2010/main" xmlns="" val="243256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52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252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29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2529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52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252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296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25296"/>
                </p:tgtEl>
              </p:cMediaNode>
            </p:vide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Non-Temporal Redundancy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1143000"/>
          </a:xfrm>
        </p:spPr>
        <p:txBody>
          <a:bodyPr/>
          <a:lstStyle/>
          <a:p>
            <a:r>
              <a:rPr lang="en-US" smtClean="0"/>
              <a:t>Sometimes high motion</a:t>
            </a:r>
          </a:p>
        </p:txBody>
      </p:sp>
      <p:pic>
        <p:nvPicPr>
          <p:cNvPr id="226314" name="cnn1.mpg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86000"/>
            <a:ext cx="3048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6315" name="hockey1.mpg">
            <a:hlinkClick r:id="" action="ppaction://media"/>
          </p:cNvPr>
          <p:cNvPicPr>
            <a:picLocks noRot="1" noChangeAspect="1" noChangeArrowheads="1"/>
          </p:cNvPicPr>
          <p:nvPr>
            <a:videoFile r:link="rId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286000"/>
            <a:ext cx="3048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8" name="Text Box 12"/>
          <p:cNvSpPr txBox="1">
            <a:spLocks noChangeArrowheads="1"/>
          </p:cNvSpPr>
          <p:nvPr/>
        </p:nvSpPr>
        <p:spPr bwMode="auto">
          <a:xfrm>
            <a:off x="3276600" y="4953000"/>
            <a:ext cx="25273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/>
              <a:t>“Standard” Movies</a:t>
            </a:r>
          </a:p>
          <a:p>
            <a:r>
              <a:rPr lang="en-US"/>
              <a:t>Foreman</a:t>
            </a:r>
          </a:p>
        </p:txBody>
      </p:sp>
    </p:spTree>
    <p:extLst>
      <p:ext uri="{BB962C8B-B14F-4D97-AF65-F5344CB8AC3E}">
        <p14:creationId xmlns:p14="http://schemas.microsoft.com/office/powerpoint/2010/main" xmlns="" val="387536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63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263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31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2631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63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263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315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26315"/>
                </p:tgtEl>
              </p:cMediaNode>
            </p:vide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772400" cy="1143000"/>
          </a:xfrm>
        </p:spPr>
        <p:txBody>
          <a:bodyPr/>
          <a:lstStyle/>
          <a:p>
            <a:r>
              <a:rPr lang="en-US" smtClean="0"/>
              <a:t>Possible MPEG Parameters</a:t>
            </a:r>
          </a:p>
        </p:txBody>
      </p:sp>
      <p:pic>
        <p:nvPicPr>
          <p:cNvPr id="29699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8153400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474452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Possible Compression Performance (YMMV)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17601"/>
            <a:ext cx="77724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b="1" i="1" dirty="0" smtClean="0">
                <a:latin typeface="Courier New" pitchFamily="49" charset="0"/>
              </a:rPr>
              <a:t>Type Size Compression</a:t>
            </a:r>
          </a:p>
          <a:p>
            <a:pPr algn="ctr">
              <a:buFontTx/>
              <a:buNone/>
            </a:pPr>
            <a:r>
              <a:rPr lang="en-US" dirty="0" smtClean="0">
                <a:latin typeface="Courier New" pitchFamily="49" charset="0"/>
              </a:rPr>
              <a:t>---------------------</a:t>
            </a:r>
          </a:p>
          <a:p>
            <a:pPr algn="ctr">
              <a:buFontTx/>
              <a:buNone/>
            </a:pPr>
            <a:r>
              <a:rPr lang="en-US" dirty="0" smtClean="0">
                <a:latin typeface="Courier New" pitchFamily="49" charset="0"/>
              </a:rPr>
              <a:t> I    18 KB    7:1</a:t>
            </a:r>
          </a:p>
          <a:p>
            <a:pPr algn="ctr">
              <a:buFontTx/>
              <a:buNone/>
            </a:pPr>
            <a:r>
              <a:rPr lang="en-US" dirty="0" smtClean="0">
                <a:latin typeface="Courier New" pitchFamily="49" charset="0"/>
              </a:rPr>
              <a:t> P     6 KB   20:1</a:t>
            </a:r>
          </a:p>
          <a:p>
            <a:pPr algn="ctr">
              <a:buFontTx/>
              <a:buNone/>
            </a:pPr>
            <a:r>
              <a:rPr lang="en-US" dirty="0" smtClean="0">
                <a:latin typeface="Courier New" pitchFamily="49" charset="0"/>
              </a:rPr>
              <a:t> B   2.5 KB   50:1</a:t>
            </a:r>
          </a:p>
          <a:p>
            <a:pPr algn="ctr">
              <a:buFontTx/>
              <a:buNone/>
            </a:pPr>
            <a:r>
              <a:rPr lang="en-US" dirty="0" err="1" smtClean="0">
                <a:latin typeface="Courier New" pitchFamily="49" charset="0"/>
              </a:rPr>
              <a:t>Avg</a:t>
            </a:r>
            <a:r>
              <a:rPr lang="en-US" dirty="0" smtClean="0">
                <a:latin typeface="Courier New" pitchFamily="49" charset="0"/>
              </a:rPr>
              <a:t>  4.8 KB   27:1</a:t>
            </a:r>
          </a:p>
          <a:p>
            <a:pPr algn="ctr">
              <a:buFontTx/>
              <a:buNone/>
            </a:pPr>
            <a:r>
              <a:rPr lang="en-US" dirty="0" smtClean="0">
                <a:latin typeface="Courier New" pitchFamily="49" charset="0"/>
              </a:rPr>
              <a:t>---------------------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1371600" y="5534173"/>
            <a:ext cx="6248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  <a:buFontTx/>
              <a:buChar char="•"/>
            </a:pPr>
            <a:r>
              <a:rPr lang="en-US" sz="2800" dirty="0"/>
              <a:t>  Note, results are </a:t>
            </a:r>
            <a:r>
              <a:rPr lang="en-US" sz="2800" dirty="0" smtClean="0"/>
              <a:t>variable bit Rate (VBR), </a:t>
            </a:r>
            <a:r>
              <a:rPr lang="en-US" sz="2800" dirty="0"/>
              <a:t>even if frame rate is constant</a:t>
            </a:r>
          </a:p>
        </p:txBody>
      </p:sp>
    </p:spTree>
    <p:extLst>
      <p:ext uri="{BB962C8B-B14F-4D97-AF65-F5344CB8AC3E}">
        <p14:creationId xmlns:p14="http://schemas.microsoft.com/office/powerpoint/2010/main" xmlns="" val="37150995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MPEG </a:t>
            </a:r>
            <a:r>
              <a:rPr lang="en-US" dirty="0" smtClean="0"/>
              <a:t>Today (1 of 2)</a:t>
            </a:r>
            <a:endParaRPr lang="en-US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MPEG video compression widely used</a:t>
            </a:r>
          </a:p>
          <a:p>
            <a:pPr lvl="1"/>
            <a:r>
              <a:rPr lang="en-US" dirty="0" smtClean="0"/>
              <a:t>Digital </a:t>
            </a:r>
            <a:r>
              <a:rPr lang="en-US" dirty="0" smtClean="0"/>
              <a:t>television set-top boxes</a:t>
            </a:r>
          </a:p>
          <a:p>
            <a:pPr lvl="1"/>
            <a:r>
              <a:rPr lang="en-US" dirty="0" smtClean="0"/>
              <a:t>HDTV decoders</a:t>
            </a:r>
          </a:p>
          <a:p>
            <a:pPr lvl="1"/>
            <a:r>
              <a:rPr lang="en-US" dirty="0" smtClean="0"/>
              <a:t>DVD players</a:t>
            </a:r>
          </a:p>
          <a:p>
            <a:pPr lvl="1"/>
            <a:r>
              <a:rPr lang="en-US" dirty="0" smtClean="0"/>
              <a:t>Video </a:t>
            </a:r>
            <a:r>
              <a:rPr lang="en-US" dirty="0" smtClean="0"/>
              <a:t>conferencing</a:t>
            </a:r>
          </a:p>
          <a:p>
            <a:pPr lvl="1"/>
            <a:r>
              <a:rPr lang="en-US" dirty="0" smtClean="0"/>
              <a:t>Internet video</a:t>
            </a:r>
          </a:p>
          <a:p>
            <a:pPr lvl="1"/>
            <a:r>
              <a:rPr lang="en-US" dirty="0" smtClean="0"/>
              <a:t>... </a:t>
            </a:r>
          </a:p>
          <a:p>
            <a:r>
              <a:rPr lang="en-US" dirty="0" smtClean="0"/>
              <a:t>Principles are basis for other compression algorithms</a:t>
            </a:r>
          </a:p>
          <a:p>
            <a:pPr lvl="1"/>
            <a:r>
              <a:rPr lang="en-US" dirty="0" smtClean="0"/>
              <a:t>e.g</a:t>
            </a:r>
            <a:r>
              <a:rPr lang="en-US" dirty="0" smtClean="0"/>
              <a:t>., </a:t>
            </a:r>
            <a:r>
              <a:rPr lang="en-US" dirty="0" smtClean="0"/>
              <a:t>H.264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5046384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MPEG </a:t>
            </a:r>
            <a:r>
              <a:rPr lang="en-US" smtClean="0"/>
              <a:t>Today (2 of 2)</a:t>
            </a:r>
            <a:endParaRPr 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MPEG-2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Super-set of MPEG-1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Rates up to 10 Mbps (720x486)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Can do HDTV (no MPEG-3)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MPEG-4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Around </a:t>
            </a:r>
            <a:r>
              <a:rPr lang="en-US" sz="2400" i="1" dirty="0" smtClean="0"/>
              <a:t>Objects</a:t>
            </a:r>
            <a:r>
              <a:rPr lang="en-US" sz="2400" dirty="0" smtClean="0"/>
              <a:t>, not </a:t>
            </a:r>
            <a:r>
              <a:rPr lang="en-US" sz="2400" i="1" dirty="0" smtClean="0"/>
              <a:t>Frames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Lower </a:t>
            </a:r>
            <a:r>
              <a:rPr lang="en-US" sz="2400" dirty="0" smtClean="0"/>
              <a:t>bandwidth (and can be higher – bigger range)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Has some built-in repair (header redundancy)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MPEG-7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Allows content-description (ease of searching)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MP3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For audio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MPEG Layer-3</a:t>
            </a:r>
          </a:p>
        </p:txBody>
      </p:sp>
    </p:spTree>
    <p:extLst>
      <p:ext uri="{BB962C8B-B14F-4D97-AF65-F5344CB8AC3E}">
        <p14:creationId xmlns:p14="http://schemas.microsoft.com/office/powerpoint/2010/main" xmlns="" val="2221988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Need for Video Compression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High-Definition Television (HDTV)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1920x1080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30 frames per second (full motion)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8 bits for each three primary colors (RGB)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mtClean="0">
                <a:sym typeface="Wingdings" pitchFamily="2" charset="2"/>
              </a:rPr>
              <a:t></a:t>
            </a:r>
            <a:r>
              <a:rPr lang="en-US" smtClean="0"/>
              <a:t>Total 1.5 Gb/sec!</a:t>
            </a:r>
          </a:p>
          <a:p>
            <a:pPr>
              <a:lnSpc>
                <a:spcPct val="90000"/>
              </a:lnSpc>
            </a:pPr>
            <a:r>
              <a:rPr lang="en-US" smtClean="0"/>
              <a:t>Cable TV: each cable channel is 6 MHz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Max data rate of 19.2 Mb/sec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Reduced to 18 Mb/sec w/audio + control …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mtClean="0">
                <a:sym typeface="Wingdings" pitchFamily="2" charset="2"/>
              </a:rPr>
              <a:t></a:t>
            </a:r>
            <a:r>
              <a:rPr lang="en-US" smtClean="0"/>
              <a:t>Compression rate must be ~ 80:1!</a:t>
            </a:r>
          </a:p>
        </p:txBody>
      </p:sp>
    </p:spTree>
    <p:extLst>
      <p:ext uri="{BB962C8B-B14F-4D97-AF65-F5344CB8AC3E}">
        <p14:creationId xmlns:p14="http://schemas.microsoft.com/office/powerpoint/2010/main" xmlns="" val="35907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MPEG Goals			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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MPEG Details</a:t>
            </a:r>
          </a:p>
          <a:p>
            <a:r>
              <a:rPr lang="en-US" dirty="0" smtClean="0"/>
              <a:t>Performance and Such</a:t>
            </a:r>
          </a:p>
          <a:p>
            <a:r>
              <a:rPr lang="en-US" dirty="0" smtClean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xmlns="" val="248707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Compatibility Goals</a:t>
            </a:r>
          </a:p>
        </p:txBody>
      </p:sp>
      <p:sp>
        <p:nvSpPr>
          <p:cNvPr id="8195" name="Rectangle 205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1990: CD-ROM and DAT key storage devices</a:t>
            </a:r>
          </a:p>
          <a:p>
            <a:pPr lvl="1"/>
            <a:r>
              <a:rPr lang="en-US" sz="2400" dirty="0" smtClean="0"/>
              <a:t>1-2 </a:t>
            </a:r>
            <a:r>
              <a:rPr lang="en-US" sz="2400" dirty="0" err="1" smtClean="0"/>
              <a:t>Mbits</a:t>
            </a:r>
            <a:r>
              <a:rPr lang="en-US" sz="2400" dirty="0" smtClean="0"/>
              <a:t>/sec for 1x CD-ROM</a:t>
            </a:r>
          </a:p>
          <a:p>
            <a:r>
              <a:rPr lang="en-US" sz="2400" dirty="0" smtClean="0"/>
              <a:t>Two types of application videos:</a:t>
            </a:r>
          </a:p>
          <a:p>
            <a:pPr lvl="1"/>
            <a:r>
              <a:rPr lang="en-US" sz="2400" dirty="0" smtClean="0"/>
              <a:t>Asymmetric (encoded once, decoded many)</a:t>
            </a:r>
          </a:p>
          <a:p>
            <a:pPr lvl="2"/>
            <a:r>
              <a:rPr lang="en-US" sz="2000" dirty="0" smtClean="0"/>
              <a:t>Video games, Video on Demand</a:t>
            </a:r>
          </a:p>
          <a:p>
            <a:pPr lvl="1"/>
            <a:r>
              <a:rPr lang="en-US" sz="2400" dirty="0" smtClean="0"/>
              <a:t>Symmetric (encoded once, decoded once)</a:t>
            </a:r>
          </a:p>
          <a:p>
            <a:pPr lvl="2"/>
            <a:r>
              <a:rPr lang="en-US" sz="2000" dirty="0" smtClean="0"/>
              <a:t>Video phone, video mail …</a:t>
            </a:r>
          </a:p>
          <a:p>
            <a:r>
              <a:rPr lang="en-US" sz="2400" dirty="0" smtClean="0"/>
              <a:t>(Q: </a:t>
            </a:r>
            <a:r>
              <a:rPr lang="en-US" sz="2400" i="1" dirty="0" smtClean="0"/>
              <a:t>How do you think the two types might influence design</a:t>
            </a:r>
            <a:r>
              <a:rPr lang="en-US" sz="2400" dirty="0" smtClean="0"/>
              <a:t>?)</a:t>
            </a:r>
          </a:p>
          <a:p>
            <a:r>
              <a:rPr lang="en-US" sz="2400" dirty="0" smtClean="0"/>
              <a:t>Video at about 1.5 </a:t>
            </a:r>
            <a:r>
              <a:rPr lang="en-US" sz="2400" dirty="0" err="1" smtClean="0"/>
              <a:t>Mbits</a:t>
            </a:r>
            <a:r>
              <a:rPr lang="en-US" sz="2400" dirty="0" smtClean="0"/>
              <a:t>/sec</a:t>
            </a:r>
          </a:p>
          <a:p>
            <a:r>
              <a:rPr lang="en-US" sz="2400" dirty="0" smtClean="0"/>
              <a:t>Audio at about 64-192 </a:t>
            </a:r>
            <a:r>
              <a:rPr lang="en-US" sz="2400" dirty="0" err="1" smtClean="0"/>
              <a:t>kbits</a:t>
            </a:r>
            <a:r>
              <a:rPr lang="en-US" sz="2400" dirty="0" smtClean="0"/>
              <a:t>/channel</a:t>
            </a:r>
          </a:p>
        </p:txBody>
      </p:sp>
    </p:spTree>
    <p:extLst>
      <p:ext uri="{BB962C8B-B14F-4D97-AF65-F5344CB8AC3E}">
        <p14:creationId xmlns:p14="http://schemas.microsoft.com/office/powerpoint/2010/main" xmlns="" val="2536572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Requirements</a:t>
            </a:r>
          </a:p>
        </p:txBody>
      </p:sp>
      <p:sp>
        <p:nvSpPr>
          <p:cNvPr id="9219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Random Access, Reverse, Fast Forward, Search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At any point in the stream (within ½ second)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Can reduce quality somewhat during this task, if needed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Audio/Video Synchronization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Robustness to errors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Not catastrophic if some bits are lost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Lends itself to Internet streaming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Coding/Decoding delay under 150ms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For interactive applications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Ability to Edit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Modify/Replace frames </a:t>
            </a:r>
          </a:p>
        </p:txBody>
      </p:sp>
    </p:spTree>
    <p:extLst>
      <p:ext uri="{BB962C8B-B14F-4D97-AF65-F5344CB8AC3E}">
        <p14:creationId xmlns:p14="http://schemas.microsoft.com/office/powerpoint/2010/main" xmlns="" val="394820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Relevant Standards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Joint picture Experts Group (JPEG)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Compress still images only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Expert Group on Visual Telephony (H.261)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Compress sequence of images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Over ISDN (64 </a:t>
            </a:r>
            <a:r>
              <a:rPr lang="en-US" dirty="0" err="1" smtClean="0"/>
              <a:t>kbits</a:t>
            </a:r>
            <a:r>
              <a:rPr lang="en-US" dirty="0" smtClean="0"/>
              <a:t>/sec)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Low-delay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Other high-bandwidth “H” standards: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H21 (34 </a:t>
            </a:r>
            <a:r>
              <a:rPr lang="en-US" dirty="0" err="1" smtClean="0"/>
              <a:t>Mbits</a:t>
            </a:r>
            <a:r>
              <a:rPr lang="en-US" dirty="0" smtClean="0"/>
              <a:t>/sec)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H22 (45 </a:t>
            </a:r>
            <a:r>
              <a:rPr lang="en-US" dirty="0" err="1" smtClean="0"/>
              <a:t>Mbits</a:t>
            </a:r>
            <a:r>
              <a:rPr lang="en-US" dirty="0" smtClean="0"/>
              <a:t>/sec)</a:t>
            </a:r>
          </a:p>
        </p:txBody>
      </p:sp>
    </p:spTree>
    <p:extLst>
      <p:ext uri="{BB962C8B-B14F-4D97-AF65-F5344CB8AC3E}">
        <p14:creationId xmlns:p14="http://schemas.microsoft.com/office/powerpoint/2010/main" xmlns="" val="247408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MPEG Goals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MPEG Details			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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Performance and Such</a:t>
            </a:r>
          </a:p>
          <a:p>
            <a:r>
              <a:rPr lang="en-US" dirty="0" smtClean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xmlns="" val="330599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MPEG Compression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Compression through</a:t>
            </a:r>
          </a:p>
          <a:p>
            <a:pPr lvl="1"/>
            <a:r>
              <a:rPr lang="en-US" smtClean="0"/>
              <a:t>Spatial</a:t>
            </a:r>
          </a:p>
          <a:p>
            <a:pPr lvl="1"/>
            <a:r>
              <a:rPr lang="en-US" smtClean="0"/>
              <a:t>Temporal</a:t>
            </a:r>
          </a:p>
        </p:txBody>
      </p:sp>
    </p:spTree>
    <p:extLst>
      <p:ext uri="{BB962C8B-B14F-4D97-AF65-F5344CB8AC3E}">
        <p14:creationId xmlns:p14="http://schemas.microsoft.com/office/powerpoint/2010/main" xmlns="" val="451705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4462</TotalTime>
  <Words>857</Words>
  <Application>Microsoft Office PowerPoint</Application>
  <PresentationFormat>On-screen Show (4:3)</PresentationFormat>
  <Paragraphs>185</Paragraphs>
  <Slides>29</Slides>
  <Notes>0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Slide 1</vt:lpstr>
      <vt:lpstr>Introduction</vt:lpstr>
      <vt:lpstr>The Need for Video Compression</vt:lpstr>
      <vt:lpstr>Outline</vt:lpstr>
      <vt:lpstr>Compatibility Goals</vt:lpstr>
      <vt:lpstr>Requirements</vt:lpstr>
      <vt:lpstr>Relevant Standards</vt:lpstr>
      <vt:lpstr>Outline</vt:lpstr>
      <vt:lpstr>MPEG Compression</vt:lpstr>
      <vt:lpstr>Spatial Redundancy</vt:lpstr>
      <vt:lpstr>Spatial Redundancy Reduction</vt:lpstr>
      <vt:lpstr>Spatial Redundancy Reduction</vt:lpstr>
      <vt:lpstr>Groupwork</vt:lpstr>
      <vt:lpstr>Groupwork</vt:lpstr>
      <vt:lpstr>Loss of Resolution</vt:lpstr>
      <vt:lpstr>Temporal Redundancy</vt:lpstr>
      <vt:lpstr>Temporal Activity</vt:lpstr>
      <vt:lpstr>Temporal Redundancy Reduction</vt:lpstr>
      <vt:lpstr>Temporal Redundancy Reduction</vt:lpstr>
      <vt:lpstr>Temporal Redundancy Reduction</vt:lpstr>
      <vt:lpstr>Group of Pictures (GOP)</vt:lpstr>
      <vt:lpstr>Groupwork</vt:lpstr>
      <vt:lpstr>Groupwork</vt:lpstr>
      <vt:lpstr>Non-Temporal Redundancy </vt:lpstr>
      <vt:lpstr>Non-Temporal Redundancy </vt:lpstr>
      <vt:lpstr>Possible MPEG Parameters</vt:lpstr>
      <vt:lpstr>Possible Compression Performance (YMMV)</vt:lpstr>
      <vt:lpstr>MPEG Today (1 of 2)</vt:lpstr>
      <vt:lpstr>MPEG Today (2 of 2)</vt:lpstr>
    </vt:vector>
  </TitlesOfParts>
  <Company>Worcester Polytechnic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Claypool</dc:creator>
  <cp:lastModifiedBy>john</cp:lastModifiedBy>
  <cp:revision>7</cp:revision>
  <dcterms:created xsi:type="dcterms:W3CDTF">2013-01-24T18:20:22Z</dcterms:created>
  <dcterms:modified xsi:type="dcterms:W3CDTF">2015-02-06T20:56:12Z</dcterms:modified>
</cp:coreProperties>
</file>