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BF6FF-2123-41BA-B315-D5AC7509A899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0D199-3645-443D-9F86-62B9D13F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33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70CA3-CD26-4906-BD1F-D21D41148E73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DDD71-D74E-4C44-A987-DAD9B2D8F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33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1F9E-AFB0-4F55-B07C-543D3C34280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D857-974A-4496-83F0-4961E085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1F9E-AFB0-4F55-B07C-543D3C34280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D857-974A-4496-83F0-4961E085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6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1F9E-AFB0-4F55-B07C-543D3C34280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D857-974A-4496-83F0-4961E085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5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1F9E-AFB0-4F55-B07C-543D3C34280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D857-974A-4496-83F0-4961E085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0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1F9E-AFB0-4F55-B07C-543D3C34280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D857-974A-4496-83F0-4961E085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0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1F9E-AFB0-4F55-B07C-543D3C34280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D857-974A-4496-83F0-4961E085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0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1F9E-AFB0-4F55-B07C-543D3C34280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D857-974A-4496-83F0-4961E085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5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1F9E-AFB0-4F55-B07C-543D3C34280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D857-974A-4496-83F0-4961E085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1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1F9E-AFB0-4F55-B07C-543D3C34280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D857-974A-4496-83F0-4961E085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8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1F9E-AFB0-4F55-B07C-543D3C34280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D857-974A-4496-83F0-4961E085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6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1F9E-AFB0-4F55-B07C-543D3C34280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D857-974A-4496-83F0-4961E085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4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C1F9E-AFB0-4F55-B07C-543D3C34280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0D857-974A-4496-83F0-4961E0850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3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/>
              <a:t>ABE: Providing a Low Delay within Best Effort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743200"/>
            <a:ext cx="8763000" cy="365760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P. Hurley, M. Kara, J. Le </a:t>
            </a:r>
            <a:r>
              <a:rPr lang="en-US" sz="4000" dirty="0" err="1" smtClean="0">
                <a:solidFill>
                  <a:schemeClr val="tx1"/>
                </a:solidFill>
              </a:rPr>
              <a:t>Boudec</a:t>
            </a:r>
            <a:r>
              <a:rPr lang="en-US" sz="4000" dirty="0" smtClean="0">
                <a:solidFill>
                  <a:schemeClr val="tx1"/>
                </a:solidFill>
              </a:rPr>
              <a:t>, and P. </a:t>
            </a:r>
            <a:r>
              <a:rPr lang="en-US" sz="4000" dirty="0" err="1" smtClean="0">
                <a:solidFill>
                  <a:schemeClr val="tx1"/>
                </a:solidFill>
              </a:rPr>
              <a:t>Thiran</a:t>
            </a:r>
            <a:endParaRPr lang="en-US" sz="40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ICA, Swiss Federal Institute of Technology, Lausanne, Switzerland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Sprint ATL, California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of Computer Science, University of Leeds, UK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IEEE Network Magazine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May/June 2001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735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 Transparency to Blue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382000" cy="2971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Consider a traditional router that treats all packets equal (no ABE)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ABE router should have same delay as traditional router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If </a:t>
            </a:r>
            <a:r>
              <a:rPr lang="en-US" sz="2400" dirty="0" smtClean="0">
                <a:solidFill>
                  <a:srgbClr val="0000CC"/>
                </a:solidFill>
              </a:rPr>
              <a:t>blue</a:t>
            </a:r>
            <a:r>
              <a:rPr lang="en-US" sz="2400" dirty="0" smtClean="0"/>
              <a:t> not dropped with traditional router, then not dropped with ABE router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If TCP friendly: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33400" y="55224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kumimoji="1" lang="en-US" sz="2400" dirty="0">
                <a:latin typeface="Arial" charset="0"/>
              </a:rPr>
              <a:t>If </a:t>
            </a:r>
            <a:r>
              <a:rPr kumimoji="1" lang="en-US" sz="2400" dirty="0" smtClean="0">
                <a:latin typeface="Arial" charset="0"/>
              </a:rPr>
              <a:t>reduce </a:t>
            </a:r>
            <a:r>
              <a:rPr kumimoji="1" lang="en-US" sz="2400" dirty="0">
                <a:latin typeface="Arial" charset="0"/>
              </a:rPr>
              <a:t>R, what might happen to throughput for </a:t>
            </a:r>
            <a:r>
              <a:rPr kumimoji="1" lang="en-US" sz="2400" dirty="0">
                <a:solidFill>
                  <a:srgbClr val="669900"/>
                </a:solidFill>
                <a:latin typeface="Arial" charset="0"/>
              </a:rPr>
              <a:t>green</a:t>
            </a:r>
            <a:r>
              <a:rPr kumimoji="1" lang="en-US" sz="2400" dirty="0">
                <a:latin typeface="Arial" charset="0"/>
              </a:rPr>
              <a:t>?</a:t>
            </a:r>
          </a:p>
          <a:p>
            <a:pPr lvl="1" eaLnBrk="0" hangingPunct="0">
              <a:lnSpc>
                <a:spcPct val="90000"/>
              </a:lnSpc>
              <a:spcBef>
                <a:spcPct val="20000"/>
              </a:spcBef>
              <a:buSzPct val="150000"/>
            </a:pPr>
            <a:r>
              <a:rPr kumimoji="1" lang="en-US" sz="2000" dirty="0">
                <a:latin typeface="Arial" charset="0"/>
                <a:sym typeface="Wingdings" pitchFamily="2" charset="2"/>
              </a:rPr>
              <a:t> </a:t>
            </a:r>
            <a:r>
              <a:rPr kumimoji="1" lang="en-US" sz="2000" dirty="0">
                <a:latin typeface="Arial" charset="0"/>
              </a:rPr>
              <a:t>Need throughput transparency</a:t>
            </a:r>
          </a:p>
        </p:txBody>
      </p:sp>
      <p:pic>
        <p:nvPicPr>
          <p:cNvPr id="13317" name="Picture 5" descr="eq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962400"/>
            <a:ext cx="518795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32320" y="4121789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smtClean="0">
                <a:solidFill>
                  <a:srgbClr val="008000"/>
                </a:solidFill>
              </a:rPr>
              <a:t>11</a:t>
            </a:r>
            <a:r>
              <a:rPr lang="en-US" dirty="0" smtClean="0"/>
              <a:t>, Kurose SIGCOMM ‘98] – well-used model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862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 Transparency to Blue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669900"/>
                </a:solidFill>
              </a:rPr>
              <a:t>green</a:t>
            </a:r>
            <a:r>
              <a:rPr lang="en-US" dirty="0" smtClean="0"/>
              <a:t> flow is TCP friendly, should get less or equal throughput as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 flows</a:t>
            </a:r>
          </a:p>
          <a:p>
            <a:r>
              <a:rPr lang="en-US" dirty="0" smtClean="0"/>
              <a:t>Hard to implement exactly since hard to measure</a:t>
            </a:r>
          </a:p>
          <a:p>
            <a:pPr lvl="1"/>
            <a:r>
              <a:rPr lang="en-US" dirty="0" smtClean="0"/>
              <a:t>Hard to measure TCP friendly, even!</a:t>
            </a:r>
          </a:p>
          <a:p>
            <a:pPr lvl="1"/>
            <a:r>
              <a:rPr lang="en-US" dirty="0" smtClean="0"/>
              <a:t>Consider it to be a loose requirement</a:t>
            </a:r>
          </a:p>
          <a:p>
            <a:r>
              <a:rPr lang="en-US" dirty="0" smtClean="0"/>
              <a:t>Implement by making sure </a:t>
            </a:r>
            <a:r>
              <a:rPr lang="en-US" dirty="0" smtClean="0">
                <a:solidFill>
                  <a:srgbClr val="339933"/>
                </a:solidFill>
              </a:rPr>
              <a:t>green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has higher loss ratio</a:t>
            </a:r>
          </a:p>
        </p:txBody>
      </p:sp>
    </p:spTree>
    <p:extLst>
      <p:ext uri="{BB962C8B-B14F-4D97-AF65-F5344CB8AC3E}">
        <p14:creationId xmlns:p14="http://schemas.microsoft.com/office/powerpoint/2010/main" val="1548080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Introduction				</a:t>
            </a:r>
            <a:r>
              <a:rPr lang="en-US" b="1" dirty="0" smtClean="0">
                <a:solidFill>
                  <a:srgbClr val="669900"/>
                </a:solidFill>
              </a:rPr>
              <a:t>(done)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ABE Service		</a:t>
            </a:r>
            <a:endParaRPr lang="en-US" b="1" dirty="0" smtClean="0">
              <a:solidFill>
                <a:srgbClr val="6699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Definition 				</a:t>
            </a:r>
            <a:r>
              <a:rPr lang="en-US" b="1" dirty="0" smtClean="0">
                <a:solidFill>
                  <a:srgbClr val="669900"/>
                </a:solidFill>
              </a:rPr>
              <a:t>(done)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Green does not hurt blue		</a:t>
            </a:r>
            <a:r>
              <a:rPr lang="en-US" b="1" dirty="0" smtClean="0">
                <a:solidFill>
                  <a:srgbClr val="669900"/>
                </a:solidFill>
              </a:rPr>
              <a:t>(done)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Router requirements 			</a:t>
            </a:r>
            <a:r>
              <a:rPr lang="en-US" b="1" dirty="0" smtClean="0">
                <a:solidFill>
                  <a:srgbClr val="C00000"/>
                </a:solidFill>
              </a:rPr>
              <a:t>(next)</a:t>
            </a:r>
            <a:endParaRPr lang="en-US" dirty="0" smtClean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Inter-working and Migration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Implementation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Simulation Results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Related Work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042180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Router Requirements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Provide low, bounded delay to </a:t>
            </a:r>
            <a:r>
              <a:rPr lang="en-US" smtClean="0">
                <a:solidFill>
                  <a:srgbClr val="669900"/>
                </a:solidFill>
              </a:rPr>
              <a:t>green</a:t>
            </a:r>
          </a:p>
          <a:p>
            <a:r>
              <a:rPr lang="en-US" smtClean="0"/>
              <a:t>Provide local transparency to </a:t>
            </a:r>
            <a:r>
              <a:rPr lang="en-US" smtClean="0">
                <a:solidFill>
                  <a:srgbClr val="0000CC"/>
                </a:solidFill>
              </a:rPr>
              <a:t>blue</a:t>
            </a:r>
          </a:p>
          <a:p>
            <a:r>
              <a:rPr lang="en-US" smtClean="0"/>
              <a:t>Provide throughput transparency to </a:t>
            </a:r>
            <a:r>
              <a:rPr lang="en-US" smtClean="0">
                <a:solidFill>
                  <a:srgbClr val="0000CC"/>
                </a:solidFill>
              </a:rPr>
              <a:t>blue</a:t>
            </a:r>
          </a:p>
          <a:p>
            <a:r>
              <a:rPr lang="en-US" smtClean="0"/>
              <a:t>Preserve packet sequence within </a:t>
            </a:r>
            <a:r>
              <a:rPr lang="en-US" smtClean="0">
                <a:solidFill>
                  <a:srgbClr val="0000CC"/>
                </a:solidFill>
              </a:rPr>
              <a:t>blue</a:t>
            </a:r>
            <a:r>
              <a:rPr lang="en-US" smtClean="0"/>
              <a:t> and </a:t>
            </a:r>
            <a:r>
              <a:rPr lang="en-US" smtClean="0">
                <a:solidFill>
                  <a:srgbClr val="669900"/>
                </a:solidFill>
              </a:rPr>
              <a:t>green</a:t>
            </a:r>
          </a:p>
          <a:p>
            <a:pPr lvl="1"/>
            <a:r>
              <a:rPr lang="en-US" smtClean="0"/>
              <a:t>Note, may be out of order across colors</a:t>
            </a:r>
          </a:p>
          <a:p>
            <a:r>
              <a:rPr lang="en-US" smtClean="0"/>
              <a:t>Keep </a:t>
            </a:r>
            <a:r>
              <a:rPr lang="en-US" smtClean="0">
                <a:solidFill>
                  <a:srgbClr val="669900"/>
                </a:solidFill>
              </a:rPr>
              <a:t>green</a:t>
            </a:r>
            <a:r>
              <a:rPr lang="en-US" smtClean="0"/>
              <a:t> packet loss as low as possible</a:t>
            </a:r>
          </a:p>
          <a:p>
            <a:pPr lvl="1"/>
            <a:r>
              <a:rPr lang="en-US" smtClean="0"/>
              <a:t>Make </a:t>
            </a:r>
            <a:r>
              <a:rPr lang="en-US" smtClean="0">
                <a:solidFill>
                  <a:srgbClr val="669900"/>
                </a:solidFill>
              </a:rPr>
              <a:t>green</a:t>
            </a:r>
            <a:r>
              <a:rPr lang="en-US" smtClean="0"/>
              <a:t> attractive as possible</a:t>
            </a:r>
          </a:p>
        </p:txBody>
      </p:sp>
    </p:spTree>
    <p:extLst>
      <p:ext uri="{BB962C8B-B14F-4D97-AF65-F5344CB8AC3E}">
        <p14:creationId xmlns:p14="http://schemas.microsoft.com/office/powerpoint/2010/main" val="311997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Introduction				</a:t>
            </a:r>
            <a:r>
              <a:rPr lang="en-US" b="1" dirty="0" smtClean="0">
                <a:solidFill>
                  <a:srgbClr val="669900"/>
                </a:solidFill>
              </a:rPr>
              <a:t>(done)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ABE Service		</a:t>
            </a:r>
            <a:endParaRPr lang="en-US" b="1" dirty="0" smtClean="0">
              <a:solidFill>
                <a:srgbClr val="6699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Definition 				</a:t>
            </a:r>
            <a:r>
              <a:rPr lang="en-US" b="1" dirty="0" smtClean="0">
                <a:solidFill>
                  <a:srgbClr val="669900"/>
                </a:solidFill>
              </a:rPr>
              <a:t>(done)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Green does not hurt blue		</a:t>
            </a:r>
            <a:r>
              <a:rPr lang="en-US" b="1" dirty="0" smtClean="0">
                <a:solidFill>
                  <a:srgbClr val="669900"/>
                </a:solidFill>
              </a:rPr>
              <a:t>(done)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Router requirements 			</a:t>
            </a:r>
            <a:r>
              <a:rPr lang="en-US" b="1" dirty="0" smtClean="0">
                <a:solidFill>
                  <a:srgbClr val="669900"/>
                </a:solidFill>
              </a:rPr>
              <a:t>(done)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Inter-working and Migration 	</a:t>
            </a:r>
            <a:r>
              <a:rPr lang="en-US" b="1" dirty="0" smtClean="0">
                <a:solidFill>
                  <a:srgbClr val="C00000"/>
                </a:solidFill>
              </a:rPr>
              <a:t>(next)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Implementation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Simulation Results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Related Work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935790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1143000"/>
          </a:xfrm>
        </p:spPr>
        <p:txBody>
          <a:bodyPr/>
          <a:lstStyle/>
          <a:p>
            <a:r>
              <a:rPr lang="en-US" smtClean="0"/>
              <a:t>Interworking and Migration</a:t>
            </a:r>
          </a:p>
        </p:txBody>
      </p:sp>
      <p:pic>
        <p:nvPicPr>
          <p:cNvPr id="18435" name="Picture 6" descr="A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914400"/>
            <a:ext cx="5421313" cy="5791200"/>
          </a:xfrm>
          <a:noFill/>
        </p:spPr>
      </p:pic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6477000" y="1936750"/>
            <a:ext cx="246416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- Can add one </a:t>
            </a:r>
          </a:p>
          <a:p>
            <a:pPr eaLnBrk="1" hangingPunct="1"/>
            <a:r>
              <a:rPr lang="en-US" sz="2000" dirty="0"/>
              <a:t>router at a time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- </a:t>
            </a:r>
            <a:r>
              <a:rPr lang="en-US" sz="2000" dirty="0"/>
              <a:t>Let customers</a:t>
            </a:r>
          </a:p>
          <a:p>
            <a:pPr eaLnBrk="1" hangingPunct="1"/>
            <a:r>
              <a:rPr lang="en-US" sz="2000" dirty="0"/>
              <a:t>switch to gradually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- </a:t>
            </a:r>
            <a:r>
              <a:rPr lang="en-US" sz="2000" dirty="0"/>
              <a:t>Should not</a:t>
            </a:r>
          </a:p>
          <a:p>
            <a:pPr eaLnBrk="1" hangingPunct="1"/>
            <a:r>
              <a:rPr lang="en-US" sz="2000" dirty="0"/>
              <a:t>impact other</a:t>
            </a:r>
          </a:p>
          <a:p>
            <a:pPr eaLnBrk="1" hangingPunct="1"/>
            <a:r>
              <a:rPr lang="en-US" sz="2000" dirty="0"/>
              <a:t>routers</a:t>
            </a:r>
          </a:p>
        </p:txBody>
      </p:sp>
    </p:spTree>
    <p:extLst>
      <p:ext uri="{BB962C8B-B14F-4D97-AF65-F5344CB8AC3E}">
        <p14:creationId xmlns:p14="http://schemas.microsoft.com/office/powerpoint/2010/main" val="3813941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				</a:t>
            </a:r>
            <a:r>
              <a:rPr lang="en-US" b="1" dirty="0" smtClean="0">
                <a:solidFill>
                  <a:srgbClr val="669900"/>
                </a:solidFill>
              </a:rPr>
              <a:t>(done)</a:t>
            </a:r>
          </a:p>
          <a:p>
            <a:r>
              <a:rPr lang="en-US" dirty="0" smtClean="0"/>
              <a:t>The ABE Service			</a:t>
            </a:r>
            <a:r>
              <a:rPr lang="en-US" b="1" dirty="0" smtClean="0">
                <a:solidFill>
                  <a:srgbClr val="669900"/>
                </a:solidFill>
              </a:rPr>
              <a:t>(done)</a:t>
            </a:r>
          </a:p>
          <a:p>
            <a:r>
              <a:rPr lang="en-US" dirty="0" smtClean="0"/>
              <a:t>Implementation			</a:t>
            </a:r>
            <a:r>
              <a:rPr lang="en-US" b="1" dirty="0" smtClean="0">
                <a:solidFill>
                  <a:srgbClr val="C00000"/>
                </a:solidFill>
              </a:rPr>
              <a:t>(next)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Duplicate Scheduling with Deadlines</a:t>
            </a:r>
          </a:p>
          <a:p>
            <a:pPr lvl="1"/>
            <a:r>
              <a:rPr lang="en-US" dirty="0" smtClean="0"/>
              <a:t>Properties of (DSD)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116573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Implementation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Could try modified FCFS: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For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, </a:t>
            </a:r>
            <a:r>
              <a:rPr lang="en-US" dirty="0" err="1" smtClean="0"/>
              <a:t>enqueue</a:t>
            </a:r>
            <a:r>
              <a:rPr lang="en-US" dirty="0" smtClean="0"/>
              <a:t> normally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For </a:t>
            </a:r>
            <a:r>
              <a:rPr lang="en-US" dirty="0" smtClean="0">
                <a:solidFill>
                  <a:srgbClr val="669900"/>
                </a:solidFill>
              </a:rPr>
              <a:t>green</a:t>
            </a:r>
            <a:r>
              <a:rPr lang="en-US" dirty="0" smtClean="0"/>
              <a:t>, drop if delay &gt; max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(What is problem with only doing this?)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Instead, use separate queues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But still </a:t>
            </a:r>
            <a:r>
              <a:rPr lang="en-US" i="1" dirty="0" smtClean="0"/>
              <a:t>work conserving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Deadlines associated with each packet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Dequeue</a:t>
            </a:r>
            <a:r>
              <a:rPr lang="en-US" dirty="0" smtClean="0"/>
              <a:t> color that has earlier deadline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If both, use control function for fairness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Duplicate Scheduling with Deadlines </a:t>
            </a:r>
            <a:r>
              <a:rPr lang="en-US" dirty="0" smtClean="0">
                <a:sym typeface="Wingdings" pitchFamily="2" charset="2"/>
              </a:rPr>
              <a:t>(DSD)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3500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0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smtClean="0"/>
              <a:t>DSD Overview</a:t>
            </a:r>
          </a:p>
        </p:txBody>
      </p:sp>
      <p:pic>
        <p:nvPicPr>
          <p:cNvPr id="21507" name="Picture 1029" descr="AB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762000"/>
            <a:ext cx="8382000" cy="3590925"/>
          </a:xfrm>
          <a:noFill/>
        </p:spPr>
      </p:pic>
      <p:pic>
        <p:nvPicPr>
          <p:cNvPr id="21508" name="Picture 1038" descr="AB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4343400"/>
            <a:ext cx="8534400" cy="2206625"/>
          </a:xfrm>
          <a:noFill/>
        </p:spPr>
      </p:pic>
    </p:spTree>
    <p:extLst>
      <p:ext uri="{BB962C8B-B14F-4D97-AF65-F5344CB8AC3E}">
        <p14:creationId xmlns:p14="http://schemas.microsoft.com/office/powerpoint/2010/main" val="3237508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DSD Example (1 of 2)</a:t>
            </a:r>
          </a:p>
        </p:txBody>
      </p:sp>
      <p:pic>
        <p:nvPicPr>
          <p:cNvPr id="22531" name="Picture 4" descr="fig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371600"/>
            <a:ext cx="7467600" cy="3905250"/>
          </a:xfrm>
          <a:noFill/>
        </p:spPr>
      </p:pic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7086600" y="1143000"/>
            <a:ext cx="15732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Buff = 7</a:t>
            </a:r>
          </a:p>
          <a:p>
            <a:pPr eaLnBrk="1" hangingPunct="1"/>
            <a:r>
              <a:rPr lang="en-US"/>
              <a:t>Max d = 3</a:t>
            </a:r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1431925" y="5519738"/>
            <a:ext cx="61023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/>
              <a:t>Serve: </a:t>
            </a:r>
            <a:r>
              <a:rPr lang="en-US" dirty="0">
                <a:solidFill>
                  <a:srgbClr val="0000FF"/>
                </a:solidFill>
              </a:rPr>
              <a:t>B1</a:t>
            </a:r>
            <a:r>
              <a:rPr lang="en-US" dirty="0"/>
              <a:t>, </a:t>
            </a:r>
            <a:r>
              <a:rPr lang="en-US" dirty="0">
                <a:solidFill>
                  <a:srgbClr val="92D050"/>
                </a:solidFill>
              </a:rPr>
              <a:t>G1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B2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B3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B4</a:t>
            </a:r>
          </a:p>
          <a:p>
            <a:pPr eaLnBrk="1" hangingPunct="1"/>
            <a:r>
              <a:rPr lang="en-US" dirty="0"/>
              <a:t>Drop: </a:t>
            </a:r>
            <a:r>
              <a:rPr lang="en-US" dirty="0">
                <a:solidFill>
                  <a:srgbClr val="92D050"/>
                </a:solidFill>
              </a:rPr>
              <a:t>G2</a:t>
            </a:r>
            <a:r>
              <a:rPr lang="en-US" dirty="0"/>
              <a:t> (deadline missed), </a:t>
            </a:r>
            <a:r>
              <a:rPr lang="en-US" dirty="0">
                <a:solidFill>
                  <a:srgbClr val="0000FF"/>
                </a:solidFill>
              </a:rPr>
              <a:t>B6</a:t>
            </a:r>
            <a:r>
              <a:rPr lang="en-US" dirty="0"/>
              <a:t> (buffer full)</a:t>
            </a:r>
          </a:p>
        </p:txBody>
      </p:sp>
    </p:spTree>
    <p:extLst>
      <p:ext uri="{BB962C8B-B14F-4D97-AF65-F5344CB8AC3E}">
        <p14:creationId xmlns:p14="http://schemas.microsoft.com/office/powerpoint/2010/main" val="469316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Multimedia applications can perform well over a wide-range of loss (with repair)</a:t>
            </a:r>
          </a:p>
          <a:p>
            <a:pPr>
              <a:lnSpc>
                <a:spcPct val="90000"/>
              </a:lnSpc>
            </a:pPr>
            <a:r>
              <a:rPr lang="en-US" smtClean="0"/>
              <a:t>Delay often the major impediment for interactive multimedia applications</a:t>
            </a:r>
          </a:p>
          <a:p>
            <a:pPr>
              <a:lnSpc>
                <a:spcPct val="90000"/>
              </a:lnSpc>
            </a:pPr>
            <a:r>
              <a:rPr lang="en-US" smtClean="0"/>
              <a:t>Internet is “best-effort” with one QoS of traffic for all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DiffServ requires monitoring of classes</a:t>
            </a:r>
          </a:p>
          <a:p>
            <a:pPr>
              <a:lnSpc>
                <a:spcPct val="90000"/>
              </a:lnSpc>
            </a:pPr>
            <a:r>
              <a:rPr lang="en-US" smtClean="0"/>
              <a:t>Want to keep it simple, but add support for delay sensitive multimedia traffic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mtClean="0">
                <a:sym typeface="Wingdings" pitchFamily="2" charset="2"/>
              </a:rPr>
              <a:t> </a:t>
            </a:r>
            <a:r>
              <a:rPr lang="en-US" i="1" smtClean="0">
                <a:solidFill>
                  <a:srgbClr val="009900"/>
                </a:solidFill>
                <a:sym typeface="Wingdings" pitchFamily="2" charset="2"/>
              </a:rPr>
              <a:t>Alternative Best Effort </a:t>
            </a:r>
            <a:r>
              <a:rPr lang="en-US" i="1" smtClean="0">
                <a:sym typeface="Wingdings" pitchFamily="2" charset="2"/>
              </a:rPr>
              <a:t>(ABE)</a:t>
            </a:r>
            <a:endParaRPr lang="en-US" i="1" smtClean="0"/>
          </a:p>
        </p:txBody>
      </p:sp>
    </p:spTree>
    <p:extLst>
      <p:ext uri="{BB962C8B-B14F-4D97-AF65-F5344CB8AC3E}">
        <p14:creationId xmlns:p14="http://schemas.microsoft.com/office/powerpoint/2010/main" val="2540145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dirty="0" smtClean="0"/>
              <a:t>DSD Example (2 of 2)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1981200" y="5562600"/>
            <a:ext cx="4702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Serve: </a:t>
            </a:r>
            <a:r>
              <a:rPr lang="en-US">
                <a:solidFill>
                  <a:srgbClr val="92D050"/>
                </a:solidFill>
              </a:rPr>
              <a:t>G3</a:t>
            </a:r>
            <a:r>
              <a:rPr lang="en-US"/>
              <a:t>, </a:t>
            </a:r>
            <a:r>
              <a:rPr lang="en-US">
                <a:solidFill>
                  <a:srgbClr val="0000FF"/>
                </a:solidFill>
              </a:rPr>
              <a:t>B5</a:t>
            </a:r>
            <a:r>
              <a:rPr lang="en-US"/>
              <a:t>, </a:t>
            </a:r>
            <a:r>
              <a:rPr lang="en-US">
                <a:solidFill>
                  <a:srgbClr val="0000FF"/>
                </a:solidFill>
              </a:rPr>
              <a:t>B7</a:t>
            </a:r>
            <a:r>
              <a:rPr lang="en-US"/>
              <a:t>, </a:t>
            </a:r>
            <a:r>
              <a:rPr lang="en-US">
                <a:solidFill>
                  <a:srgbClr val="92D050"/>
                </a:solidFill>
              </a:rPr>
              <a:t>G4</a:t>
            </a:r>
            <a:r>
              <a:rPr lang="en-US"/>
              <a:t>, </a:t>
            </a:r>
            <a:r>
              <a:rPr lang="en-US">
                <a:solidFill>
                  <a:srgbClr val="0000FF"/>
                </a:solidFill>
              </a:rPr>
              <a:t>B8</a:t>
            </a:r>
            <a:r>
              <a:rPr lang="en-US"/>
              <a:t> and </a:t>
            </a:r>
            <a:r>
              <a:rPr lang="en-US">
                <a:solidFill>
                  <a:srgbClr val="0000FF"/>
                </a:solidFill>
              </a:rPr>
              <a:t>B9</a:t>
            </a:r>
          </a:p>
        </p:txBody>
      </p:sp>
      <p:pic>
        <p:nvPicPr>
          <p:cNvPr id="23556" name="Picture 7" descr="fig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600200"/>
            <a:ext cx="7924800" cy="3808413"/>
          </a:xfrm>
          <a:noFill/>
        </p:spPr>
      </p:pic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7086600" y="1143000"/>
            <a:ext cx="15732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Buff = 7</a:t>
            </a:r>
          </a:p>
          <a:p>
            <a:pPr eaLnBrk="1" hangingPunct="1"/>
            <a:r>
              <a:rPr lang="en-US"/>
              <a:t>Max d = 3</a:t>
            </a:r>
          </a:p>
        </p:txBody>
      </p:sp>
    </p:spTree>
    <p:extLst>
      <p:ext uri="{BB962C8B-B14F-4D97-AF65-F5344CB8AC3E}">
        <p14:creationId xmlns:p14="http://schemas.microsoft.com/office/powerpoint/2010/main" val="3563443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DSD Modifications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Only </a:t>
            </a:r>
            <a:r>
              <a:rPr lang="en-US" dirty="0" err="1" smtClean="0"/>
              <a:t>enqueue</a:t>
            </a:r>
            <a:r>
              <a:rPr lang="en-US" dirty="0" smtClean="0"/>
              <a:t> green packet if length of </a:t>
            </a:r>
            <a:r>
              <a:rPr lang="en-US" dirty="0" smtClean="0">
                <a:solidFill>
                  <a:srgbClr val="669900"/>
                </a:solidFill>
              </a:rPr>
              <a:t>green</a:t>
            </a:r>
            <a:r>
              <a:rPr lang="en-US" dirty="0" smtClean="0"/>
              <a:t> queue +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 packets with deadline less than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  <a:endParaRPr lang="en-US" i="1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(would not have </a:t>
            </a:r>
            <a:r>
              <a:rPr lang="en-US" dirty="0" err="1" smtClean="0"/>
              <a:t>enqueued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9CC00"/>
                </a:solidFill>
              </a:rPr>
              <a:t>G2</a:t>
            </a:r>
            <a:r>
              <a:rPr lang="en-US" dirty="0" smtClean="0"/>
              <a:t>, in example)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either can be served, if [0,1] &lt; </a:t>
            </a:r>
            <a:r>
              <a:rPr lang="en-US" i="1" dirty="0" smtClean="0"/>
              <a:t>g</a:t>
            </a:r>
            <a:r>
              <a:rPr lang="en-US" dirty="0" smtClean="0"/>
              <a:t> then pick </a:t>
            </a:r>
            <a:r>
              <a:rPr lang="en-US" dirty="0" smtClean="0">
                <a:solidFill>
                  <a:srgbClr val="669900"/>
                </a:solidFill>
              </a:rPr>
              <a:t>green</a:t>
            </a:r>
            <a:r>
              <a:rPr lang="en-US" dirty="0" smtClean="0"/>
              <a:t> else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g</a:t>
            </a:r>
            <a:r>
              <a:rPr lang="en-US" dirty="0" smtClean="0"/>
              <a:t>=1 favor </a:t>
            </a:r>
            <a:r>
              <a:rPr lang="en-US" dirty="0" smtClean="0">
                <a:solidFill>
                  <a:srgbClr val="669900"/>
                </a:solidFill>
              </a:rPr>
              <a:t>green</a:t>
            </a:r>
            <a:r>
              <a:rPr lang="en-US" dirty="0" smtClean="0"/>
              <a:t>, </a:t>
            </a:r>
            <a:r>
              <a:rPr lang="en-US" i="1" dirty="0" smtClean="0"/>
              <a:t>g</a:t>
            </a:r>
            <a:r>
              <a:rPr lang="en-US" dirty="0" smtClean="0"/>
              <a:t>=0 favor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(</a:t>
            </a:r>
            <a:r>
              <a:rPr lang="en-US" i="1" dirty="0" smtClean="0"/>
              <a:t>g</a:t>
            </a:r>
            <a:r>
              <a:rPr lang="en-US" dirty="0" smtClean="0"/>
              <a:t>=1 in example)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also use active queue management (AQM, say </a:t>
            </a:r>
            <a:r>
              <a:rPr lang="en-US" dirty="0" smtClean="0">
                <a:solidFill>
                  <a:srgbClr val="C00000"/>
                </a:solidFill>
              </a:rPr>
              <a:t>RED</a:t>
            </a:r>
            <a:r>
              <a:rPr lang="en-US" dirty="0" smtClean="0"/>
              <a:t>) for congestion monitoring</a:t>
            </a:r>
          </a:p>
        </p:txBody>
      </p:sp>
    </p:spTree>
    <p:extLst>
      <p:ext uri="{BB962C8B-B14F-4D97-AF65-F5344CB8AC3E}">
        <p14:creationId xmlns:p14="http://schemas.microsoft.com/office/powerpoint/2010/main" val="3957661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Properties of DSD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Buffer always less than </a:t>
            </a:r>
            <a:r>
              <a:rPr lang="en-US" i="1" smtClean="0"/>
              <a:t>Buff</a:t>
            </a:r>
            <a:r>
              <a:rPr lang="en-US" smtClean="0"/>
              <a:t> because of virtual queue</a:t>
            </a:r>
          </a:p>
          <a:p>
            <a:r>
              <a:rPr lang="en-US" smtClean="0"/>
              <a:t>All </a:t>
            </a:r>
            <a:r>
              <a:rPr lang="en-US" smtClean="0">
                <a:solidFill>
                  <a:srgbClr val="0000CC"/>
                </a:solidFill>
              </a:rPr>
              <a:t>blue</a:t>
            </a:r>
            <a:r>
              <a:rPr lang="en-US" smtClean="0"/>
              <a:t> packets served by deadlines, so same as or earlier than best-effort</a:t>
            </a:r>
          </a:p>
          <a:p>
            <a:r>
              <a:rPr lang="en-US" smtClean="0"/>
              <a:t>All </a:t>
            </a:r>
            <a:r>
              <a:rPr lang="en-US" smtClean="0">
                <a:solidFill>
                  <a:srgbClr val="669900"/>
                </a:solidFill>
              </a:rPr>
              <a:t>green</a:t>
            </a:r>
            <a:r>
              <a:rPr lang="en-US" smtClean="0"/>
              <a:t> packets served before </a:t>
            </a:r>
            <a:r>
              <a:rPr lang="en-US" i="1" smtClean="0"/>
              <a:t>d</a:t>
            </a:r>
            <a:r>
              <a:rPr lang="en-US" smtClean="0"/>
              <a:t>, else dropped</a:t>
            </a:r>
          </a:p>
        </p:txBody>
      </p:sp>
    </p:spTree>
    <p:extLst>
      <p:ext uri="{BB962C8B-B14F-4D97-AF65-F5344CB8AC3E}">
        <p14:creationId xmlns:p14="http://schemas.microsoft.com/office/powerpoint/2010/main" val="2075097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</a:t>
            </a:r>
            <a:r>
              <a:rPr lang="en-US" b="1" dirty="0" smtClean="0">
                <a:solidFill>
                  <a:srgbClr val="669900"/>
                </a:solidFill>
              </a:rPr>
              <a:t>(done)</a:t>
            </a:r>
          </a:p>
          <a:p>
            <a:r>
              <a:rPr lang="en-US" dirty="0" smtClean="0"/>
              <a:t>The ABE Service		</a:t>
            </a:r>
            <a:r>
              <a:rPr lang="en-US" b="1" dirty="0" smtClean="0">
                <a:solidFill>
                  <a:srgbClr val="669900"/>
                </a:solidFill>
              </a:rPr>
              <a:t>(done)</a:t>
            </a:r>
          </a:p>
          <a:p>
            <a:r>
              <a:rPr lang="en-US" dirty="0" smtClean="0"/>
              <a:t>Implementation		</a:t>
            </a:r>
            <a:r>
              <a:rPr lang="en-US" b="1" dirty="0" smtClean="0">
                <a:solidFill>
                  <a:srgbClr val="669900"/>
                </a:solidFill>
              </a:rPr>
              <a:t>(done)</a:t>
            </a:r>
          </a:p>
          <a:p>
            <a:r>
              <a:rPr lang="en-US" dirty="0" smtClean="0"/>
              <a:t>Simulation Results		</a:t>
            </a:r>
            <a:r>
              <a:rPr lang="en-US" b="1" dirty="0" smtClean="0">
                <a:solidFill>
                  <a:srgbClr val="C00000"/>
                </a:solidFill>
              </a:rPr>
              <a:t>(next)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6946210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Simulation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Done in NS-2</a:t>
            </a:r>
          </a:p>
          <a:p>
            <a:r>
              <a:rPr lang="en-US" smtClean="0"/>
              <a:t>Show </a:t>
            </a:r>
            <a:r>
              <a:rPr lang="en-US" smtClean="0">
                <a:solidFill>
                  <a:srgbClr val="669900"/>
                </a:solidFill>
              </a:rPr>
              <a:t>green</a:t>
            </a:r>
            <a:r>
              <a:rPr lang="en-US" smtClean="0"/>
              <a:t> does not hurt </a:t>
            </a:r>
            <a:r>
              <a:rPr lang="en-US" smtClean="0">
                <a:solidFill>
                  <a:srgbClr val="0000CC"/>
                </a:solidFill>
              </a:rPr>
              <a:t>blue</a:t>
            </a:r>
          </a:p>
          <a:p>
            <a:r>
              <a:rPr lang="en-US" smtClean="0"/>
              <a:t>Show </a:t>
            </a:r>
            <a:r>
              <a:rPr lang="en-US" smtClean="0">
                <a:solidFill>
                  <a:srgbClr val="669900"/>
                </a:solidFill>
              </a:rPr>
              <a:t>green</a:t>
            </a:r>
            <a:r>
              <a:rPr lang="en-US" smtClean="0"/>
              <a:t> benefits from low delay</a:t>
            </a:r>
          </a:p>
          <a:p>
            <a:r>
              <a:rPr lang="en-US" smtClean="0"/>
              <a:t>Show loss rates for both types</a:t>
            </a:r>
          </a:p>
          <a:p>
            <a:r>
              <a:rPr lang="en-US" smtClean="0"/>
              <a:t>Compare to reference condition, flat best-effort FCFS (droptail) router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444684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772400" cy="1143000"/>
          </a:xfrm>
        </p:spPr>
        <p:txBody>
          <a:bodyPr/>
          <a:lstStyle/>
          <a:p>
            <a:r>
              <a:rPr lang="en-US" smtClean="0"/>
              <a:t>Simulation Setup</a:t>
            </a:r>
          </a:p>
        </p:txBody>
      </p:sp>
      <p:pic>
        <p:nvPicPr>
          <p:cNvPr id="28675" name="Picture 4" descr="fig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914400"/>
            <a:ext cx="8229600" cy="3143250"/>
          </a:xfrm>
          <a:noFill/>
        </p:spPr>
      </p:pic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1066800" y="4419600"/>
            <a:ext cx="709168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  <a:latin typeface="+mn-lt"/>
              </a:rPr>
              <a:t>Blue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are TCP-Reno, </a:t>
            </a:r>
            <a:r>
              <a:rPr lang="en-US" dirty="0">
                <a:solidFill>
                  <a:srgbClr val="669900"/>
                </a:solidFill>
                <a:latin typeface="+mn-lt"/>
              </a:rPr>
              <a:t>green</a:t>
            </a:r>
            <a:r>
              <a:rPr lang="en-US" dirty="0">
                <a:latin typeface="+mn-lt"/>
              </a:rPr>
              <a:t> are TCP-Friendly (RAP)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Some </a:t>
            </a:r>
            <a:r>
              <a:rPr lang="en-US" dirty="0">
                <a:latin typeface="+mn-lt"/>
              </a:rPr>
              <a:t>simulations have one additional </a:t>
            </a:r>
            <a:r>
              <a:rPr lang="en-US" dirty="0">
                <a:solidFill>
                  <a:srgbClr val="669900"/>
                </a:solidFill>
                <a:latin typeface="+mn-lt"/>
              </a:rPr>
              <a:t>green</a:t>
            </a:r>
            <a:r>
              <a:rPr lang="en-US" dirty="0">
                <a:latin typeface="+mn-lt"/>
              </a:rPr>
              <a:t> source </a:t>
            </a:r>
          </a:p>
          <a:p>
            <a:pPr eaLnBrk="1" hangingPunct="1"/>
            <a:r>
              <a:rPr lang="en-US" dirty="0">
                <a:latin typeface="+mn-lt"/>
              </a:rPr>
              <a:t>	that is unresponsive CBR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Packet </a:t>
            </a:r>
            <a:r>
              <a:rPr lang="en-US" dirty="0">
                <a:latin typeface="+mn-lt"/>
              </a:rPr>
              <a:t>size 1000 bytes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Delay </a:t>
            </a:r>
            <a:r>
              <a:rPr lang="en-US" dirty="0">
                <a:latin typeface="+mn-lt"/>
              </a:rPr>
              <a:t>max = 0.04 seconds</a:t>
            </a:r>
          </a:p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Simulations </a:t>
            </a:r>
            <a:r>
              <a:rPr lang="en-US" dirty="0">
                <a:latin typeface="+mn-lt"/>
              </a:rPr>
              <a:t>run for 300 seconds</a:t>
            </a:r>
          </a:p>
        </p:txBody>
      </p:sp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4267200" y="3657600"/>
            <a:ext cx="3099118" cy="70788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 dirty="0"/>
              <a:t>Typo: 50 </a:t>
            </a:r>
            <a:r>
              <a:rPr lang="en-US" sz="2000" dirty="0" err="1"/>
              <a:t>ms</a:t>
            </a:r>
            <a:r>
              <a:rPr lang="en-US" sz="2000" dirty="0"/>
              <a:t> delay</a:t>
            </a:r>
          </a:p>
          <a:p>
            <a:pPr eaLnBrk="1" hangingPunct="1"/>
            <a:r>
              <a:rPr lang="en-US" sz="2000" dirty="0"/>
              <a:t>(</a:t>
            </a:r>
            <a:r>
              <a:rPr lang="en-US" sz="2000" dirty="0" smtClean="0"/>
              <a:t>why two different RTTs?)</a:t>
            </a:r>
            <a:endParaRPr lang="en-US" sz="2000" dirty="0"/>
          </a:p>
        </p:txBody>
      </p:sp>
      <p:sp>
        <p:nvSpPr>
          <p:cNvPr id="28678" name="Line 8"/>
          <p:cNvSpPr>
            <a:spLocks noChangeShapeType="1"/>
          </p:cNvSpPr>
          <p:nvPr/>
        </p:nvSpPr>
        <p:spPr bwMode="auto">
          <a:xfrm flipH="1" flipV="1">
            <a:off x="3200400" y="2895600"/>
            <a:ext cx="10668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63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8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5943600" cy="838200"/>
          </a:xfrm>
        </p:spPr>
        <p:txBody>
          <a:bodyPr/>
          <a:lstStyle/>
          <a:p>
            <a:r>
              <a:rPr lang="en-US" smtClean="0"/>
              <a:t>Throughput - Equal</a:t>
            </a:r>
          </a:p>
        </p:txBody>
      </p:sp>
      <p:pic>
        <p:nvPicPr>
          <p:cNvPr id="29699" name="Picture 1029" descr="fig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685800"/>
            <a:ext cx="8382000" cy="3198813"/>
          </a:xfrm>
          <a:noFill/>
        </p:spPr>
      </p:pic>
      <p:pic>
        <p:nvPicPr>
          <p:cNvPr id="29700" name="Picture 1031" descr="fig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3690938"/>
            <a:ext cx="8382000" cy="3167062"/>
          </a:xfrm>
          <a:noFill/>
        </p:spPr>
      </p:pic>
      <p:sp>
        <p:nvSpPr>
          <p:cNvPr id="29701" name="Text Box 1033"/>
          <p:cNvSpPr txBox="1">
            <a:spLocks noChangeArrowheads="1"/>
          </p:cNvSpPr>
          <p:nvPr/>
        </p:nvSpPr>
        <p:spPr bwMode="auto">
          <a:xfrm>
            <a:off x="6934200" y="228600"/>
            <a:ext cx="2163763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/>
              <a:t>10 </a:t>
            </a:r>
            <a:r>
              <a:rPr lang="en-US" sz="2000">
                <a:solidFill>
                  <a:srgbClr val="0000CC"/>
                </a:solidFill>
              </a:rPr>
              <a:t>blue</a:t>
            </a:r>
            <a:r>
              <a:rPr lang="en-US" sz="2000"/>
              <a:t>, 10 </a:t>
            </a:r>
            <a:r>
              <a:rPr lang="en-US" sz="2000">
                <a:solidFill>
                  <a:srgbClr val="669900"/>
                </a:solidFill>
              </a:rPr>
              <a:t>green</a:t>
            </a:r>
            <a:endParaRPr lang="en-US" sz="2000"/>
          </a:p>
          <a:p>
            <a:pPr eaLnBrk="1" hangingPunct="1"/>
            <a:r>
              <a:rPr lang="en-US" sz="2000"/>
              <a:t>all TCP-friendly</a:t>
            </a:r>
          </a:p>
        </p:txBody>
      </p:sp>
    </p:spTree>
    <p:extLst>
      <p:ext uri="{BB962C8B-B14F-4D97-AF65-F5344CB8AC3E}">
        <p14:creationId xmlns:p14="http://schemas.microsoft.com/office/powerpoint/2010/main" val="1967949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rgbClr val="009900"/>
                </a:solidFill>
              </a:rPr>
              <a:t>Green</a:t>
            </a:r>
            <a:r>
              <a:rPr lang="en-US" smtClean="0"/>
              <a:t> Queuing Delay - Equal</a:t>
            </a:r>
          </a:p>
        </p:txBody>
      </p:sp>
      <p:pic>
        <p:nvPicPr>
          <p:cNvPr id="30723" name="Picture 4" descr="fig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838200"/>
            <a:ext cx="6858000" cy="5140325"/>
          </a:xfrm>
          <a:noFill/>
        </p:spPr>
      </p:pic>
      <p:sp>
        <p:nvSpPr>
          <p:cNvPr id="30724" name="Text Box 7"/>
          <p:cNvSpPr txBox="1">
            <a:spLocks noChangeArrowheads="1"/>
          </p:cNvSpPr>
          <p:nvPr/>
        </p:nvSpPr>
        <p:spPr bwMode="auto">
          <a:xfrm>
            <a:off x="5726113" y="1268413"/>
            <a:ext cx="2840037" cy="1006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/>
              <a:t>Loss: (ABE, BE)</a:t>
            </a:r>
          </a:p>
          <a:p>
            <a:pPr eaLnBrk="1" hangingPunct="1"/>
            <a:r>
              <a:rPr lang="en-US" sz="2000"/>
              <a:t>  </a:t>
            </a:r>
            <a:r>
              <a:rPr lang="en-US" sz="2000">
                <a:solidFill>
                  <a:srgbClr val="669900"/>
                </a:solidFill>
              </a:rPr>
              <a:t>green</a:t>
            </a:r>
            <a:r>
              <a:rPr lang="en-US" sz="2000"/>
              <a:t>: (4.97%, 3.3%)</a:t>
            </a:r>
          </a:p>
          <a:p>
            <a:pPr eaLnBrk="1" hangingPunct="1"/>
            <a:r>
              <a:rPr lang="en-US" sz="2000"/>
              <a:t>  </a:t>
            </a:r>
            <a:r>
              <a:rPr lang="en-US" sz="2000">
                <a:solidFill>
                  <a:srgbClr val="0000CC"/>
                </a:solidFill>
              </a:rPr>
              <a:t>blue</a:t>
            </a:r>
            <a:r>
              <a:rPr lang="en-US" sz="2000"/>
              <a:t>: (2.5%, 3.2%)</a:t>
            </a:r>
          </a:p>
        </p:txBody>
      </p:sp>
    </p:spTree>
    <p:extLst>
      <p:ext uri="{BB962C8B-B14F-4D97-AF65-F5344CB8AC3E}">
        <p14:creationId xmlns:p14="http://schemas.microsoft.com/office/powerpoint/2010/main" val="22976650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fig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533400"/>
            <a:ext cx="8534400" cy="3240088"/>
          </a:xfrm>
          <a:noFill/>
        </p:spPr>
      </p:pic>
      <p:pic>
        <p:nvPicPr>
          <p:cNvPr id="31747" name="Picture 6" descr="fig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3589338"/>
            <a:ext cx="8686800" cy="3268662"/>
          </a:xfrm>
          <a:noFill/>
        </p:spPr>
      </p:pic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096000" cy="762000"/>
          </a:xfrm>
        </p:spPr>
        <p:txBody>
          <a:bodyPr/>
          <a:lstStyle/>
          <a:p>
            <a:r>
              <a:rPr lang="en-US" smtClean="0"/>
              <a:t>Throughput  - Unequal</a:t>
            </a:r>
          </a:p>
        </p:txBody>
      </p:sp>
      <p:sp>
        <p:nvSpPr>
          <p:cNvPr id="31749" name="Text Box 8"/>
          <p:cNvSpPr txBox="1">
            <a:spLocks noChangeArrowheads="1"/>
          </p:cNvSpPr>
          <p:nvPr/>
        </p:nvSpPr>
        <p:spPr bwMode="auto">
          <a:xfrm>
            <a:off x="6934200" y="228600"/>
            <a:ext cx="202565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/>
              <a:t>10 </a:t>
            </a:r>
            <a:r>
              <a:rPr lang="en-US" sz="2000">
                <a:solidFill>
                  <a:srgbClr val="0000CC"/>
                </a:solidFill>
              </a:rPr>
              <a:t>blue</a:t>
            </a:r>
            <a:r>
              <a:rPr lang="en-US" sz="2000"/>
              <a:t>, 6 </a:t>
            </a:r>
            <a:r>
              <a:rPr lang="en-US" sz="2000">
                <a:solidFill>
                  <a:srgbClr val="669900"/>
                </a:solidFill>
              </a:rPr>
              <a:t>green</a:t>
            </a:r>
            <a:endParaRPr lang="en-US" sz="2000"/>
          </a:p>
          <a:p>
            <a:pPr eaLnBrk="1" hangingPunct="1"/>
            <a:r>
              <a:rPr lang="en-US" sz="2000"/>
              <a:t>all TCP-friendly</a:t>
            </a:r>
          </a:p>
        </p:txBody>
      </p:sp>
    </p:spTree>
    <p:extLst>
      <p:ext uri="{BB962C8B-B14F-4D97-AF65-F5344CB8AC3E}">
        <p14:creationId xmlns:p14="http://schemas.microsoft.com/office/powerpoint/2010/main" val="14790903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6934200" cy="1143000"/>
          </a:xfrm>
        </p:spPr>
        <p:txBody>
          <a:bodyPr/>
          <a:lstStyle/>
          <a:p>
            <a:r>
              <a:rPr lang="en-US" smtClean="0"/>
              <a:t>Throughput – CBR</a:t>
            </a:r>
          </a:p>
        </p:txBody>
      </p:sp>
      <p:pic>
        <p:nvPicPr>
          <p:cNvPr id="32771" name="Picture 5" descr="fig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108075"/>
            <a:ext cx="8915400" cy="5462588"/>
          </a:xfrm>
          <a:noFill/>
        </p:spPr>
      </p:pic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6934200" y="228600"/>
            <a:ext cx="202565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/>
              <a:t>10 </a:t>
            </a:r>
            <a:r>
              <a:rPr lang="en-US" sz="2000">
                <a:solidFill>
                  <a:srgbClr val="0000CC"/>
                </a:solidFill>
              </a:rPr>
              <a:t>blue</a:t>
            </a:r>
            <a:r>
              <a:rPr lang="en-US" sz="2000"/>
              <a:t>, 1 </a:t>
            </a:r>
            <a:r>
              <a:rPr lang="en-US" sz="2000">
                <a:solidFill>
                  <a:srgbClr val="669900"/>
                </a:solidFill>
              </a:rPr>
              <a:t>green</a:t>
            </a:r>
            <a:endParaRPr lang="en-US" sz="2000"/>
          </a:p>
          <a:p>
            <a:pPr eaLnBrk="1" hangingPunct="1"/>
            <a:r>
              <a:rPr lang="en-US" sz="2000"/>
              <a:t>CBR</a:t>
            </a:r>
          </a:p>
        </p:txBody>
      </p:sp>
    </p:spTree>
    <p:extLst>
      <p:ext uri="{BB962C8B-B14F-4D97-AF65-F5344CB8AC3E}">
        <p14:creationId xmlns:p14="http://schemas.microsoft.com/office/powerpoint/2010/main" val="323791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</a:t>
            </a:r>
            <a:r>
              <a:rPr lang="en-US" b="1" dirty="0" smtClean="0">
                <a:solidFill>
                  <a:srgbClr val="669900"/>
                </a:solidFill>
              </a:rPr>
              <a:t>(done)</a:t>
            </a:r>
          </a:p>
          <a:p>
            <a:r>
              <a:rPr lang="en-US" dirty="0" smtClean="0"/>
              <a:t>The ABE Service		</a:t>
            </a:r>
            <a:r>
              <a:rPr lang="en-US" b="1" dirty="0" smtClean="0">
                <a:solidFill>
                  <a:srgbClr val="C00000"/>
                </a:solidFill>
              </a:rPr>
              <a:t>(next)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Related Work</a:t>
            </a:r>
          </a:p>
          <a:p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5144179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5181600" cy="1143000"/>
          </a:xfrm>
        </p:spPr>
        <p:txBody>
          <a:bodyPr/>
          <a:lstStyle/>
          <a:p>
            <a:r>
              <a:rPr lang="en-US" sz="3200" smtClean="0"/>
              <a:t>Throughput – CBR + Friendly</a:t>
            </a:r>
          </a:p>
        </p:txBody>
      </p:sp>
      <p:pic>
        <p:nvPicPr>
          <p:cNvPr id="33795" name="Picture 4" descr="fig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914400"/>
            <a:ext cx="7391400" cy="5772150"/>
          </a:xfrm>
          <a:noFill/>
        </p:spPr>
      </p:pic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6934200" y="228600"/>
            <a:ext cx="2163763" cy="1006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/>
              <a:t>10 </a:t>
            </a:r>
            <a:r>
              <a:rPr lang="en-US" sz="2000">
                <a:solidFill>
                  <a:srgbClr val="0000CC"/>
                </a:solidFill>
              </a:rPr>
              <a:t>blue</a:t>
            </a:r>
            <a:r>
              <a:rPr lang="en-US" sz="2000"/>
              <a:t>, 10 </a:t>
            </a:r>
            <a:r>
              <a:rPr lang="en-US" sz="2000">
                <a:solidFill>
                  <a:srgbClr val="669900"/>
                </a:solidFill>
              </a:rPr>
              <a:t>green</a:t>
            </a:r>
            <a:endParaRPr lang="en-US" sz="2000"/>
          </a:p>
          <a:p>
            <a:pPr eaLnBrk="1" hangingPunct="1"/>
            <a:r>
              <a:rPr lang="en-US" sz="2000"/>
              <a:t>TCP-friendly, 1</a:t>
            </a:r>
          </a:p>
          <a:p>
            <a:pPr eaLnBrk="1" hangingPunct="1"/>
            <a:r>
              <a:rPr lang="en-US" sz="2000">
                <a:solidFill>
                  <a:srgbClr val="669900"/>
                </a:solidFill>
              </a:rPr>
              <a:t>green</a:t>
            </a:r>
            <a:r>
              <a:rPr lang="en-US" sz="2000"/>
              <a:t> CBR</a:t>
            </a:r>
          </a:p>
        </p:txBody>
      </p:sp>
    </p:spTree>
    <p:extLst>
      <p:ext uri="{BB962C8B-B14F-4D97-AF65-F5344CB8AC3E}">
        <p14:creationId xmlns:p14="http://schemas.microsoft.com/office/powerpoint/2010/main" val="41925576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6172200" cy="1143000"/>
          </a:xfrm>
          <a:solidFill>
            <a:schemeClr val="bg1"/>
          </a:solidFill>
        </p:spPr>
        <p:txBody>
          <a:bodyPr/>
          <a:lstStyle/>
          <a:p>
            <a:r>
              <a:rPr lang="en-US" sz="3200" smtClean="0"/>
              <a:t>Throughput – Mixed Green + Blue</a:t>
            </a:r>
          </a:p>
        </p:txBody>
      </p:sp>
      <p:pic>
        <p:nvPicPr>
          <p:cNvPr id="34819" name="Picture 5" descr="fig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219200"/>
            <a:ext cx="7162800" cy="5570538"/>
          </a:xfrm>
          <a:noFill/>
        </p:spPr>
      </p:pic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705600" y="228600"/>
            <a:ext cx="2438400" cy="1920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000"/>
              <a:t>- 10 </a:t>
            </a:r>
            <a:r>
              <a:rPr lang="en-US" sz="2000">
                <a:solidFill>
                  <a:srgbClr val="0000CC"/>
                </a:solidFill>
              </a:rPr>
              <a:t>blue</a:t>
            </a:r>
            <a:r>
              <a:rPr lang="en-US" sz="2000"/>
              <a:t>, 10 </a:t>
            </a:r>
            <a:r>
              <a:rPr lang="en-US" sz="2000">
                <a:solidFill>
                  <a:srgbClr val="669900"/>
                </a:solidFill>
              </a:rPr>
              <a:t>green</a:t>
            </a:r>
            <a:endParaRPr lang="en-US" sz="2000"/>
          </a:p>
          <a:p>
            <a:pPr eaLnBrk="1" hangingPunct="1"/>
            <a:r>
              <a:rPr lang="en-US" sz="2000"/>
              <a:t>TCP-friendly, 1</a:t>
            </a:r>
          </a:p>
          <a:p>
            <a:pPr eaLnBrk="1" hangingPunct="1"/>
            <a:r>
              <a:rPr lang="en-US" sz="2000">
                <a:solidFill>
                  <a:srgbClr val="669900"/>
                </a:solidFill>
              </a:rPr>
              <a:t>green</a:t>
            </a:r>
            <a:r>
              <a:rPr lang="en-US" sz="2000"/>
              <a:t> CBR</a:t>
            </a:r>
          </a:p>
          <a:p>
            <a:pPr eaLnBrk="1" hangingPunct="1"/>
            <a:r>
              <a:rPr lang="en-US" sz="2000"/>
              <a:t>- </a:t>
            </a:r>
            <a:r>
              <a:rPr lang="en-US" sz="2000">
                <a:solidFill>
                  <a:srgbClr val="669900"/>
                </a:solidFill>
              </a:rPr>
              <a:t>Green</a:t>
            </a:r>
            <a:r>
              <a:rPr lang="en-US" sz="2000"/>
              <a:t> does 80%</a:t>
            </a:r>
          </a:p>
          <a:p>
            <a:pPr eaLnBrk="1" hangingPunct="1"/>
            <a:r>
              <a:rPr lang="en-US" sz="2000"/>
              <a:t>green and 20%</a:t>
            </a:r>
          </a:p>
          <a:p>
            <a:pPr eaLnBrk="1" hangingPunct="1"/>
            <a:r>
              <a:rPr lang="en-US" sz="2000"/>
              <a:t>blue</a:t>
            </a:r>
          </a:p>
        </p:txBody>
      </p:sp>
    </p:spTree>
    <p:extLst>
      <p:ext uri="{BB962C8B-B14F-4D97-AF65-F5344CB8AC3E}">
        <p14:creationId xmlns:p14="http://schemas.microsoft.com/office/powerpoint/2010/main" val="31061623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</a:t>
            </a:r>
            <a:r>
              <a:rPr lang="en-US" b="1" dirty="0" smtClean="0">
                <a:solidFill>
                  <a:srgbClr val="669900"/>
                </a:solidFill>
              </a:rPr>
              <a:t>(done)</a:t>
            </a:r>
          </a:p>
          <a:p>
            <a:r>
              <a:rPr lang="en-US" dirty="0" smtClean="0"/>
              <a:t>The ABE Service		</a:t>
            </a:r>
            <a:r>
              <a:rPr lang="en-US" b="1" dirty="0" smtClean="0">
                <a:solidFill>
                  <a:srgbClr val="669900"/>
                </a:solidFill>
              </a:rPr>
              <a:t>(done)</a:t>
            </a:r>
          </a:p>
          <a:p>
            <a:r>
              <a:rPr lang="en-US" dirty="0" smtClean="0"/>
              <a:t>Implementation		</a:t>
            </a:r>
            <a:r>
              <a:rPr lang="en-US" b="1" dirty="0" smtClean="0">
                <a:solidFill>
                  <a:srgbClr val="669900"/>
                </a:solidFill>
              </a:rPr>
              <a:t>(done)</a:t>
            </a:r>
          </a:p>
          <a:p>
            <a:r>
              <a:rPr lang="en-US" dirty="0" smtClean="0"/>
              <a:t>Simulation Results		</a:t>
            </a:r>
            <a:r>
              <a:rPr lang="en-US" b="1" dirty="0" smtClean="0">
                <a:solidFill>
                  <a:srgbClr val="669900"/>
                </a:solidFill>
              </a:rPr>
              <a:t>(done)</a:t>
            </a:r>
          </a:p>
          <a:p>
            <a:r>
              <a:rPr lang="en-US" dirty="0" smtClean="0"/>
              <a:t>Related Work			</a:t>
            </a:r>
            <a:r>
              <a:rPr lang="en-US" b="1" dirty="0" smtClean="0">
                <a:solidFill>
                  <a:srgbClr val="C00000"/>
                </a:solidFill>
              </a:rPr>
              <a:t>(next)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026979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IntServ</a:t>
            </a:r>
            <a:r>
              <a:rPr lang="en-US" dirty="0" smtClean="0"/>
              <a:t> [</a:t>
            </a:r>
            <a:r>
              <a:rPr lang="en-US" dirty="0" smtClean="0">
                <a:solidFill>
                  <a:srgbClr val="008000"/>
                </a:solidFill>
              </a:rPr>
              <a:t>21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</a:rPr>
              <a:t>22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Admission control plus reservation</a:t>
            </a:r>
          </a:p>
          <a:p>
            <a:pPr lvl="1"/>
            <a:r>
              <a:rPr lang="en-US" dirty="0" smtClean="0"/>
              <a:t>Per-flow accounting and charging</a:t>
            </a:r>
          </a:p>
          <a:p>
            <a:pPr lvl="1"/>
            <a:r>
              <a:rPr lang="en-US" dirty="0" smtClean="0"/>
              <a:t>Doesn’t scale</a:t>
            </a:r>
          </a:p>
          <a:p>
            <a:pPr lvl="1"/>
            <a:r>
              <a:rPr lang="en-US" dirty="0" smtClean="0"/>
              <a:t>May perform on edge only</a:t>
            </a:r>
          </a:p>
          <a:p>
            <a:r>
              <a:rPr lang="en-US" dirty="0" err="1" smtClean="0"/>
              <a:t>DiffServ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Aggregates (classes) of flows</a:t>
            </a:r>
          </a:p>
          <a:p>
            <a:pPr lvl="1"/>
            <a:r>
              <a:rPr lang="en-US" dirty="0" smtClean="0"/>
              <a:t>Scales better</a:t>
            </a:r>
          </a:p>
          <a:p>
            <a:pPr lvl="1"/>
            <a:r>
              <a:rPr lang="en-US" dirty="0" smtClean="0"/>
              <a:t>(Next chunk of related work)</a:t>
            </a:r>
          </a:p>
        </p:txBody>
      </p:sp>
    </p:spTree>
    <p:extLst>
      <p:ext uri="{BB962C8B-B14F-4D97-AF65-F5344CB8AC3E}">
        <p14:creationId xmlns:p14="http://schemas.microsoft.com/office/powerpoint/2010/main" val="39176418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Related Work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DiffServ</a:t>
            </a:r>
            <a:r>
              <a:rPr lang="en-US" dirty="0" smtClean="0"/>
              <a:t> </a:t>
            </a:r>
            <a:r>
              <a:rPr lang="en-US" dirty="0" smtClean="0"/>
              <a:t>low </a:t>
            </a:r>
            <a:r>
              <a:rPr lang="en-US" dirty="0" smtClean="0"/>
              <a:t>delay service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Crowcroft</a:t>
            </a:r>
            <a:r>
              <a:rPr lang="en-US" dirty="0" smtClean="0"/>
              <a:t> et </a:t>
            </a:r>
            <a:r>
              <a:rPr lang="en-US" dirty="0" smtClean="0"/>
              <a:t>al. </a:t>
            </a:r>
            <a:r>
              <a:rPr lang="en-US" dirty="0" smtClean="0"/>
              <a:t>(also gets more throughput) [</a:t>
            </a:r>
            <a:r>
              <a:rPr lang="en-US" dirty="0" smtClean="0">
                <a:solidFill>
                  <a:srgbClr val="008000"/>
                </a:solidFill>
              </a:rPr>
              <a:t>23</a:t>
            </a:r>
            <a:r>
              <a:rPr lang="en-US" dirty="0" smtClean="0"/>
              <a:t>]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EF provides low delay and low loss [</a:t>
            </a:r>
            <a:r>
              <a:rPr lang="en-US" dirty="0" smtClean="0">
                <a:solidFill>
                  <a:srgbClr val="008000"/>
                </a:solidFill>
              </a:rPr>
              <a:t>25</a:t>
            </a:r>
            <a:r>
              <a:rPr lang="en-US" dirty="0" smtClean="0"/>
              <a:t>]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SIMA has level for how ‘real-time’ traffic is [</a:t>
            </a:r>
            <a:r>
              <a:rPr lang="en-US" dirty="0" smtClean="0">
                <a:solidFill>
                  <a:srgbClr val="008000"/>
                </a:solidFill>
              </a:rPr>
              <a:t>26</a:t>
            </a:r>
            <a:r>
              <a:rPr lang="en-US" dirty="0" smtClean="0"/>
              <a:t>]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DiffServ</a:t>
            </a:r>
            <a:r>
              <a:rPr lang="en-US" dirty="0" smtClean="0"/>
              <a:t> </a:t>
            </a:r>
            <a:r>
              <a:rPr lang="en-US" dirty="0" smtClean="0"/>
              <a:t>low </a:t>
            </a:r>
            <a:r>
              <a:rPr lang="en-US" dirty="0" smtClean="0"/>
              <a:t>delay class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Dovrolis</a:t>
            </a:r>
            <a:r>
              <a:rPr lang="en-US" dirty="0" smtClean="0"/>
              <a:t> et </a:t>
            </a:r>
            <a:r>
              <a:rPr lang="en-US" dirty="0" smtClean="0"/>
              <a:t>al. 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008000"/>
                </a:solidFill>
              </a:rPr>
              <a:t>27</a:t>
            </a:r>
            <a:r>
              <a:rPr lang="en-US" dirty="0" smtClean="0"/>
              <a:t>]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AF – Assured Forwarding [</a:t>
            </a:r>
            <a:r>
              <a:rPr lang="en-US" dirty="0" smtClean="0">
                <a:solidFill>
                  <a:srgbClr val="008000"/>
                </a:solidFill>
              </a:rPr>
              <a:t>30</a:t>
            </a:r>
            <a:r>
              <a:rPr lang="en-US" dirty="0" smtClean="0"/>
              <a:t>]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All require changes to existing price structures.  Incremental deployment difficult. 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99861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Alternate Best Effort (ABE)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Supports low delay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 reservation or signaling required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Choice of </a:t>
            </a:r>
            <a:r>
              <a:rPr lang="en-US" dirty="0" smtClean="0">
                <a:solidFill>
                  <a:srgbClr val="669900"/>
                </a:solidFill>
              </a:rPr>
              <a:t>green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 up to application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One ABE implementation presented (DSD)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Simulation and implementation suggest: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669900"/>
                </a:solidFill>
              </a:rPr>
              <a:t>Green</a:t>
            </a:r>
            <a:r>
              <a:rPr lang="en-US" dirty="0" smtClean="0"/>
              <a:t> benefits from lower delay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 not harmed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Over </a:t>
            </a:r>
            <a:r>
              <a:rPr lang="en-US" dirty="0" smtClean="0"/>
              <a:t>range </a:t>
            </a:r>
            <a:r>
              <a:rPr lang="en-US" dirty="0" smtClean="0"/>
              <a:t>of network and traffic conditions</a:t>
            </a:r>
          </a:p>
        </p:txBody>
      </p:sp>
    </p:spTree>
    <p:extLst>
      <p:ext uri="{BB962C8B-B14F-4D97-AF65-F5344CB8AC3E}">
        <p14:creationId xmlns:p14="http://schemas.microsoft.com/office/powerpoint/2010/main" val="42803642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Work?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05851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Applications that use </a:t>
            </a:r>
            <a:r>
              <a:rPr lang="en-US" smtClean="0">
                <a:solidFill>
                  <a:srgbClr val="669900"/>
                </a:solidFill>
              </a:rPr>
              <a:t>green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Adaptively</a:t>
            </a:r>
          </a:p>
          <a:p>
            <a:r>
              <a:rPr lang="en-US" smtClean="0"/>
              <a:t>PQ benefits of ABE to multimedia apps</a:t>
            </a:r>
          </a:p>
          <a:p>
            <a:r>
              <a:rPr lang="en-US" smtClean="0"/>
              <a:t>Implementation overhead of ABE</a:t>
            </a:r>
          </a:p>
          <a:p>
            <a:r>
              <a:rPr lang="en-US" smtClean="0"/>
              <a:t>More colors for more MM applications:</a:t>
            </a:r>
          </a:p>
          <a:p>
            <a:pPr lvl="1"/>
            <a:r>
              <a:rPr lang="en-US" smtClean="0">
                <a:solidFill>
                  <a:srgbClr val="008000"/>
                </a:solidFill>
              </a:rPr>
              <a:t>dark green</a:t>
            </a:r>
            <a:r>
              <a:rPr lang="en-US" smtClean="0"/>
              <a:t>, </a:t>
            </a:r>
            <a:r>
              <a:rPr lang="en-US" smtClean="0">
                <a:solidFill>
                  <a:srgbClr val="66FF66"/>
                </a:solidFill>
              </a:rPr>
              <a:t>light green</a:t>
            </a:r>
            <a:r>
              <a:rPr lang="en-US" smtClean="0"/>
              <a:t>, </a:t>
            </a:r>
            <a:r>
              <a:rPr lang="en-US" smtClean="0">
                <a:solidFill>
                  <a:srgbClr val="00FF00"/>
                </a:solidFill>
              </a:rPr>
              <a:t>neon green</a:t>
            </a:r>
            <a:r>
              <a:rPr lang="en-US" smtClean="0"/>
              <a:t> …</a:t>
            </a:r>
          </a:p>
          <a:p>
            <a:r>
              <a:rPr lang="en-US" smtClean="0"/>
              <a:t>More colors for more </a:t>
            </a:r>
            <a:r>
              <a:rPr lang="en-US" smtClean="0">
                <a:solidFill>
                  <a:srgbClr val="0000FF"/>
                </a:solidFill>
              </a:rPr>
              <a:t>blue</a:t>
            </a:r>
            <a:r>
              <a:rPr lang="en-US" smtClean="0"/>
              <a:t> applications</a:t>
            </a:r>
          </a:p>
          <a:p>
            <a:pPr lvl="1"/>
            <a:r>
              <a:rPr lang="en-US" smtClean="0"/>
              <a:t>Web, Email, Telnet, File Transfer</a:t>
            </a:r>
          </a:p>
        </p:txBody>
      </p:sp>
    </p:spTree>
    <p:extLst>
      <p:ext uri="{BB962C8B-B14F-4D97-AF65-F5344CB8AC3E}">
        <p14:creationId xmlns:p14="http://schemas.microsoft.com/office/powerpoint/2010/main" val="3057092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Introduction				</a:t>
            </a:r>
            <a:r>
              <a:rPr lang="en-US" b="1" dirty="0" smtClean="0">
                <a:solidFill>
                  <a:srgbClr val="669900"/>
                </a:solidFill>
              </a:rPr>
              <a:t>(done)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ABE Service		</a:t>
            </a:r>
            <a:endParaRPr lang="en-US" b="1" dirty="0" smtClean="0">
              <a:solidFill>
                <a:srgbClr val="6699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Definition 				</a:t>
            </a:r>
            <a:r>
              <a:rPr lang="en-US" b="1" dirty="0" smtClean="0">
                <a:solidFill>
                  <a:srgbClr val="C00000"/>
                </a:solidFill>
              </a:rPr>
              <a:t>(next)</a:t>
            </a:r>
            <a:endParaRPr lang="en-US" dirty="0" smtClean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Green does not hurt blue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Router requirements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Inter-working and Migration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Implementation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Simulation Results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Related Work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006521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ABE packets are either </a:t>
            </a:r>
            <a:r>
              <a:rPr lang="en-US" smtClean="0">
                <a:solidFill>
                  <a:srgbClr val="669900"/>
                </a:solidFill>
              </a:rPr>
              <a:t>green</a:t>
            </a:r>
            <a:r>
              <a:rPr lang="en-US" smtClean="0"/>
              <a:t> or </a:t>
            </a:r>
            <a:r>
              <a:rPr lang="en-US" smtClean="0">
                <a:solidFill>
                  <a:srgbClr val="0000CC"/>
                </a:solidFill>
              </a:rPr>
              <a:t>blue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(Neutral colors, </a:t>
            </a:r>
            <a:r>
              <a:rPr lang="en-US" smtClean="0">
                <a:solidFill>
                  <a:srgbClr val="669900"/>
                </a:solidFill>
              </a:rPr>
              <a:t>green</a:t>
            </a:r>
            <a:r>
              <a:rPr lang="en-US" smtClean="0"/>
              <a:t> for “go”)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Application chooses to make packets </a:t>
            </a:r>
            <a:r>
              <a:rPr lang="en-US" smtClean="0">
                <a:solidFill>
                  <a:srgbClr val="669900"/>
                </a:solidFill>
              </a:rPr>
              <a:t>green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Default is </a:t>
            </a:r>
            <a:r>
              <a:rPr lang="en-US" smtClean="0">
                <a:solidFill>
                  <a:srgbClr val="0000CC"/>
                </a:solidFill>
              </a:rPr>
              <a:t>blue</a:t>
            </a:r>
            <a:r>
              <a:rPr lang="en-US" smtClean="0"/>
              <a:t> (most applications)</a:t>
            </a:r>
            <a:endParaRPr lang="en-US" smtClean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669900"/>
                </a:solidFill>
              </a:rPr>
              <a:t>Green</a:t>
            </a:r>
            <a:r>
              <a:rPr lang="en-US" smtClean="0"/>
              <a:t> packets get low, bounded delay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669900"/>
                </a:solidFill>
              </a:rPr>
              <a:t>Green</a:t>
            </a:r>
            <a:r>
              <a:rPr lang="en-US" smtClean="0"/>
              <a:t> does not hurt </a:t>
            </a:r>
            <a:r>
              <a:rPr lang="en-US" smtClean="0">
                <a:solidFill>
                  <a:srgbClr val="0000CC"/>
                </a:solidFill>
              </a:rPr>
              <a:t>blue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0000CC"/>
                </a:solidFill>
              </a:rPr>
              <a:t>Blue</a:t>
            </a:r>
            <a:r>
              <a:rPr lang="en-US" smtClean="0"/>
              <a:t> has same or better throughput even in presence of </a:t>
            </a:r>
            <a:r>
              <a:rPr lang="en-US" smtClean="0">
                <a:solidFill>
                  <a:srgbClr val="669900"/>
                </a:solidFill>
              </a:rPr>
              <a:t>green</a:t>
            </a:r>
            <a:r>
              <a:rPr lang="en-US" smtClean="0"/>
              <a:t> traffic</a:t>
            </a:r>
          </a:p>
          <a:p>
            <a:pPr>
              <a:lnSpc>
                <a:spcPct val="90000"/>
              </a:lnSpc>
            </a:pPr>
            <a:r>
              <a:rPr lang="en-US" smtClean="0"/>
              <a:t>All ABE packets in same best-effort class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Traditional congestion control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All </a:t>
            </a:r>
            <a:r>
              <a:rPr lang="en-US" smtClean="0">
                <a:solidFill>
                  <a:srgbClr val="0000CC"/>
                </a:solidFill>
              </a:rPr>
              <a:t>blue</a:t>
            </a:r>
            <a:r>
              <a:rPr lang="en-US" smtClean="0"/>
              <a:t> get more throughput than all </a:t>
            </a:r>
            <a:r>
              <a:rPr lang="en-US" smtClean="0">
                <a:solidFill>
                  <a:srgbClr val="669900"/>
                </a:solidFill>
              </a:rPr>
              <a:t>green</a:t>
            </a:r>
          </a:p>
        </p:txBody>
      </p:sp>
    </p:spTree>
    <p:extLst>
      <p:ext uri="{BB962C8B-B14F-4D97-AF65-F5344CB8AC3E}">
        <p14:creationId xmlns:p14="http://schemas.microsoft.com/office/powerpoint/2010/main" val="4209755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fi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6868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smtClean="0"/>
              <a:t>Possible Packet Coloring Strategy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069975" y="5715000"/>
            <a:ext cx="7056438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/>
              <a:t>Assume: </a:t>
            </a:r>
            <a:r>
              <a:rPr lang="en-US" dirty="0">
                <a:solidFill>
                  <a:srgbClr val="0070C0"/>
                </a:solidFill>
              </a:rPr>
              <a:t>utility</a:t>
            </a:r>
            <a:r>
              <a:rPr lang="en-US" dirty="0"/>
              <a:t>(rate, delay) = 0 if rate &lt; min</a:t>
            </a:r>
          </a:p>
          <a:p>
            <a:pPr eaLnBrk="1" hangingPunct="1"/>
            <a:r>
              <a:rPr lang="en-US" dirty="0">
                <a:solidFill>
                  <a:srgbClr val="0070C0"/>
                </a:solidFill>
              </a:rPr>
              <a:t>utility</a:t>
            </a:r>
            <a:r>
              <a:rPr lang="en-US" dirty="0"/>
              <a:t>(rate, delay) = linear with delay if rate &gt; min</a:t>
            </a:r>
          </a:p>
        </p:txBody>
      </p:sp>
    </p:spTree>
    <p:extLst>
      <p:ext uri="{BB962C8B-B14F-4D97-AF65-F5344CB8AC3E}">
        <p14:creationId xmlns:p14="http://schemas.microsoft.com/office/powerpoint/2010/main" val="4094168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Interactive applications send mix of </a:t>
            </a:r>
            <a:r>
              <a:rPr lang="en-US" sz="2800" dirty="0" smtClean="0">
                <a:solidFill>
                  <a:srgbClr val="0000CC"/>
                </a:solidFill>
              </a:rPr>
              <a:t>blue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669900"/>
                </a:solidFill>
              </a:rPr>
              <a:t>green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“Probe” packets to determine region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Traditional applications send all </a:t>
            </a:r>
            <a:r>
              <a:rPr lang="en-US" sz="2600" dirty="0" smtClean="0">
                <a:solidFill>
                  <a:srgbClr val="0000CC"/>
                </a:solidFill>
              </a:rPr>
              <a:t>blue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Care more about throughput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Note, says nothing about </a:t>
            </a:r>
            <a:r>
              <a:rPr lang="en-US" sz="2600" i="1" dirty="0" smtClean="0"/>
              <a:t>TCP-friendly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Still same problem as with best-effort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rgbClr val="669900"/>
                </a:solidFill>
              </a:rPr>
              <a:t>Green</a:t>
            </a:r>
            <a:r>
              <a:rPr lang="en-US" sz="2200" dirty="0" smtClean="0"/>
              <a:t> makes it no worse since doesn’t hurt </a:t>
            </a:r>
            <a:r>
              <a:rPr lang="en-US" sz="2200" dirty="0" smtClean="0">
                <a:solidFill>
                  <a:srgbClr val="0000CC"/>
                </a:solidFill>
              </a:rPr>
              <a:t>blue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Backbones have low delay, so ABE likely in peripheral/edge routers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Delay bound offered depends upon hops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Assume 2-6 low-speed hops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Delay 100-150 </a:t>
            </a:r>
            <a:r>
              <a:rPr lang="en-US" sz="2200" dirty="0" err="1" smtClean="0"/>
              <a:t>msec</a:t>
            </a:r>
            <a:r>
              <a:rPr lang="en-US" sz="2200" dirty="0" smtClean="0"/>
              <a:t> total, maybe 50 for network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Per-hop delay about 5-20 </a:t>
            </a:r>
            <a:r>
              <a:rPr lang="en-US" sz="2200" dirty="0" err="1" smtClean="0"/>
              <a:t>msec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986929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Introduction				</a:t>
            </a:r>
            <a:r>
              <a:rPr lang="en-US" b="1" dirty="0" smtClean="0">
                <a:solidFill>
                  <a:srgbClr val="669900"/>
                </a:solidFill>
              </a:rPr>
              <a:t>(done)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ABE Service		</a:t>
            </a:r>
            <a:endParaRPr lang="en-US" b="1" dirty="0" smtClean="0">
              <a:solidFill>
                <a:srgbClr val="6699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Definition 				</a:t>
            </a:r>
            <a:r>
              <a:rPr lang="en-US" b="1" dirty="0" smtClean="0">
                <a:solidFill>
                  <a:srgbClr val="669900"/>
                </a:solidFill>
              </a:rPr>
              <a:t>(done)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Green does not hurt blue		</a:t>
            </a:r>
            <a:r>
              <a:rPr lang="en-US" b="1" dirty="0" smtClean="0">
                <a:solidFill>
                  <a:srgbClr val="C00000"/>
                </a:solidFill>
              </a:rPr>
              <a:t>(next)</a:t>
            </a:r>
            <a:endParaRPr lang="en-US" dirty="0" smtClean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/>
              <a:t>Router requirements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Inter-working and Migration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Implementation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Simulation Results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Related Work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004253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Green Does Not Hurt Blue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there is </a:t>
            </a:r>
            <a:r>
              <a:rPr lang="en-US" dirty="0" smtClean="0">
                <a:solidFill>
                  <a:srgbClr val="669900"/>
                </a:solidFill>
              </a:rPr>
              <a:t>green</a:t>
            </a:r>
            <a:r>
              <a:rPr lang="en-US" dirty="0" smtClean="0"/>
              <a:t> traffic in addition to traditional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  <a:r>
              <a:rPr lang="en-US" dirty="0" smtClean="0"/>
              <a:t> traffic, must have</a:t>
            </a:r>
          </a:p>
          <a:p>
            <a:pPr lvl="1"/>
            <a:r>
              <a:rPr lang="en-US" dirty="0" smtClean="0"/>
              <a:t>Local transparency to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</a:p>
          <a:p>
            <a:pPr lvl="1"/>
            <a:r>
              <a:rPr lang="en-US" dirty="0" smtClean="0"/>
              <a:t>Throughput transparency to </a:t>
            </a:r>
            <a:r>
              <a:rPr lang="en-US" dirty="0" smtClean="0">
                <a:solidFill>
                  <a:srgbClr val="0000CC"/>
                </a:solidFill>
              </a:rPr>
              <a:t>blue</a:t>
            </a:r>
          </a:p>
        </p:txBody>
      </p:sp>
    </p:spTree>
    <p:extLst>
      <p:ext uri="{BB962C8B-B14F-4D97-AF65-F5344CB8AC3E}">
        <p14:creationId xmlns:p14="http://schemas.microsoft.com/office/powerpoint/2010/main" val="885967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1149</Words>
  <Application>Microsoft Office PowerPoint</Application>
  <PresentationFormat>On-screen Show (4:3)</PresentationFormat>
  <Paragraphs>263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ABE: Providing a Low Delay within Best Effort</vt:lpstr>
      <vt:lpstr>Introduction</vt:lpstr>
      <vt:lpstr>Outline</vt:lpstr>
      <vt:lpstr>Outline</vt:lpstr>
      <vt:lpstr>Definition</vt:lpstr>
      <vt:lpstr>Possible Packet Coloring Strategy</vt:lpstr>
      <vt:lpstr>Discussion</vt:lpstr>
      <vt:lpstr>Outline</vt:lpstr>
      <vt:lpstr>Green Does Not Hurt Blue</vt:lpstr>
      <vt:lpstr>Local Transparency to Blue</vt:lpstr>
      <vt:lpstr>Throughput Transparency to Blue</vt:lpstr>
      <vt:lpstr>Outline</vt:lpstr>
      <vt:lpstr>Router Requirements</vt:lpstr>
      <vt:lpstr>Outline</vt:lpstr>
      <vt:lpstr>Interworking and Migration</vt:lpstr>
      <vt:lpstr>Outline</vt:lpstr>
      <vt:lpstr>Implementation</vt:lpstr>
      <vt:lpstr>DSD Overview</vt:lpstr>
      <vt:lpstr>DSD Example (1 of 2)</vt:lpstr>
      <vt:lpstr>DSD Example (2 of 2)</vt:lpstr>
      <vt:lpstr>DSD Modifications</vt:lpstr>
      <vt:lpstr>Properties of DSD</vt:lpstr>
      <vt:lpstr>Outline</vt:lpstr>
      <vt:lpstr>Simulation</vt:lpstr>
      <vt:lpstr>Simulation Setup</vt:lpstr>
      <vt:lpstr>Throughput - Equal</vt:lpstr>
      <vt:lpstr>Green Queuing Delay - Equal</vt:lpstr>
      <vt:lpstr>Throughput  - Unequal</vt:lpstr>
      <vt:lpstr>Throughput – CBR</vt:lpstr>
      <vt:lpstr>Throughput – CBR + Friendly</vt:lpstr>
      <vt:lpstr>Throughput – Mixed Green + Blue</vt:lpstr>
      <vt:lpstr>Outline</vt:lpstr>
      <vt:lpstr>Related Work</vt:lpstr>
      <vt:lpstr>Related Work</vt:lpstr>
      <vt:lpstr>Conclusion</vt:lpstr>
      <vt:lpstr>Future Work?</vt:lpstr>
      <vt:lpstr>Future Work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Claypool</dc:creator>
  <cp:lastModifiedBy>Mark Claypool</cp:lastModifiedBy>
  <cp:revision>7</cp:revision>
  <cp:lastPrinted>2015-04-10T13:05:22Z</cp:lastPrinted>
  <dcterms:created xsi:type="dcterms:W3CDTF">2013-03-28T16:06:03Z</dcterms:created>
  <dcterms:modified xsi:type="dcterms:W3CDTF">2015-04-14T11:14:39Z</dcterms:modified>
</cp:coreProperties>
</file>