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8" r:id="rId3"/>
    <p:sldId id="259" r:id="rId4"/>
    <p:sldId id="260" r:id="rId5"/>
    <p:sldId id="261" r:id="rId6"/>
    <p:sldId id="263" r:id="rId7"/>
    <p:sldId id="264" r:id="rId8"/>
    <p:sldId id="265" r:id="rId9"/>
    <p:sldId id="266" r:id="rId10"/>
    <p:sldId id="267" r:id="rId11"/>
    <p:sldId id="268" r:id="rId12"/>
    <p:sldId id="281" r:id="rId13"/>
    <p:sldId id="270" r:id="rId14"/>
    <p:sldId id="271" r:id="rId15"/>
    <p:sldId id="272" r:id="rId16"/>
    <p:sldId id="282" r:id="rId17"/>
    <p:sldId id="274" r:id="rId18"/>
    <p:sldId id="275" r:id="rId19"/>
    <p:sldId id="283" r:id="rId20"/>
    <p:sldId id="276" r:id="rId21"/>
    <p:sldId id="277" r:id="rId22"/>
    <p:sldId id="278" r:id="rId23"/>
    <p:sldId id="279" r:id="rId24"/>
    <p:sldId id="284" r:id="rId25"/>
    <p:sldId id="285" r:id="rId2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73" autoAdjust="0"/>
    <p:restoredTop sz="92963" autoAdjust="0"/>
  </p:normalViewPr>
  <p:slideViewPr>
    <p:cSldViewPr>
      <p:cViewPr>
        <p:scale>
          <a:sx n="80" d="100"/>
          <a:sy n="80" d="100"/>
        </p:scale>
        <p:origin x="-1724" y="-3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9D9D420-8C99-4851-AF78-50D7513CD9B6}" type="datetimeFigureOut">
              <a:rPr lang="en-US" smtClean="0"/>
              <a:t>4/10/2015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EED3043-2FBA-48F4-B4A8-5B4A265AAD35}" type="slidenum">
              <a:rPr lang="en-US" smtClean="0"/>
              <a:t>‹#›</a:t>
            </a:fld>
            <a:endParaRPr lang="en-US"/>
          </a:p>
        </p:txBody>
      </p:sp>
    </p:spTree>
    <p:extLst>
      <p:ext uri="{BB962C8B-B14F-4D97-AF65-F5344CB8AC3E}">
        <p14:creationId xmlns:p14="http://schemas.microsoft.com/office/powerpoint/2010/main" val="2536388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C10EDC6-CD17-4D18-BF9D-62CE1A226241}" type="datetimeFigureOut">
              <a:rPr lang="en-US" smtClean="0"/>
              <a:pPr/>
              <a:t>4/10/2015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F443ABA-B2DB-4924-9EBF-2D45C7008541}" type="slidenum">
              <a:rPr lang="en-US" smtClean="0"/>
              <a:pPr/>
              <a:t>‹#›</a:t>
            </a:fld>
            <a:endParaRPr lang="en-US"/>
          </a:p>
        </p:txBody>
      </p:sp>
    </p:spTree>
    <p:extLst>
      <p:ext uri="{BB962C8B-B14F-4D97-AF65-F5344CB8AC3E}">
        <p14:creationId xmlns:p14="http://schemas.microsoft.com/office/powerpoint/2010/main" val="1846021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443ABA-B2DB-4924-9EBF-2D45C7008541}" type="slidenum">
              <a:rPr lang="en-US" smtClean="0"/>
              <a:pPr/>
              <a:t>1</a:t>
            </a:fld>
            <a:endParaRPr lang="en-US"/>
          </a:p>
        </p:txBody>
      </p:sp>
    </p:spTree>
    <p:extLst>
      <p:ext uri="{BB962C8B-B14F-4D97-AF65-F5344CB8AC3E}">
        <p14:creationId xmlns:p14="http://schemas.microsoft.com/office/powerpoint/2010/main" val="283987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Average redundancy ratio of </a:t>
            </a:r>
            <a:r>
              <a:rPr lang="en-US" altLang="zh-TW" dirty="0" err="1" smtClean="0">
                <a:latin typeface="Arial" pitchFamily="34" charset="0"/>
                <a:ea typeface="ＭＳ Ｐゴシック" pitchFamily="34" charset="-128"/>
              </a:rPr>
              <a:t>SkypeOut</a:t>
            </a:r>
            <a:r>
              <a:rPr lang="en-US" altLang="zh-TW" dirty="0" smtClean="0">
                <a:latin typeface="Arial" pitchFamily="34" charset="0"/>
                <a:ea typeface="ＭＳ Ｐゴシック" pitchFamily="34" charset="-128"/>
              </a:rPr>
              <a:t> and 95% confidence intervals.</a:t>
            </a:r>
          </a:p>
          <a:p>
            <a:pPr eaLnBrk="1" hangingPunct="1"/>
            <a:r>
              <a:rPr lang="en-US" altLang="zh-TW" dirty="0" smtClean="0">
                <a:latin typeface="Arial" pitchFamily="34" charset="0"/>
                <a:ea typeface="ＭＳ Ｐゴシック" pitchFamily="34" charset="-128"/>
              </a:rPr>
              <a:t>y-axis is redundancy ratio, x-axis is loss rate from 0% to 10%</a:t>
            </a:r>
          </a:p>
          <a:p>
            <a:pPr eaLnBrk="1" hangingPunct="1"/>
            <a:r>
              <a:rPr lang="en-US" altLang="zh-TW" dirty="0" smtClean="0">
                <a:latin typeface="Arial" pitchFamily="34" charset="0"/>
                <a:ea typeface="ＭＳ Ｐゴシック" pitchFamily="34" charset="-128"/>
              </a:rPr>
              <a:t>Redundancy ratio increases gradually when loss rate is between 1% and 2%</a:t>
            </a:r>
          </a:p>
          <a:p>
            <a:pPr eaLnBrk="1" hangingPunct="1"/>
            <a:r>
              <a:rPr lang="en-US" altLang="zh-TW" dirty="0" smtClean="0">
                <a:latin typeface="Arial" pitchFamily="34" charset="0"/>
                <a:ea typeface="ＭＳ Ｐゴシック" pitchFamily="34" charset="-128"/>
              </a:rPr>
              <a:t>Increases dramatically between 2% and 4%</a:t>
            </a:r>
          </a:p>
          <a:p>
            <a:pPr eaLnBrk="1" hangingPunct="1"/>
            <a:r>
              <a:rPr lang="en-US" altLang="zh-TW" dirty="0" smtClean="0">
                <a:latin typeface="Arial" pitchFamily="34" charset="0"/>
                <a:ea typeface="ＭＳ Ｐゴシック" pitchFamily="34" charset="-128"/>
              </a:rPr>
              <a:t>Stays higher than 0.9 when the loss rate is higher than 4%</a:t>
            </a:r>
            <a:endParaRPr lang="zh-TW" altLang="en-US" dirty="0" smtClean="0">
              <a:latin typeface="Arial" pitchFamily="34" charset="0"/>
              <a:ea typeface="ＭＳ Ｐゴシック" pitchFamily="34" charset="-128"/>
            </a:endParaRPr>
          </a:p>
        </p:txBody>
      </p:sp>
      <p:sp>
        <p:nvSpPr>
          <p:cNvPr id="430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66B50CEB-28D7-49A8-AA14-2DED0F93BB71}" type="slidenum">
              <a:rPr lang="en-US" altLang="zh-TW" sz="1200"/>
              <a:pPr/>
              <a:t>10</a:t>
            </a:fld>
            <a:endParaRPr lang="en-US" altLang="zh-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a:ln/>
        </p:spPr>
      </p:sp>
      <p:sp>
        <p:nvSpPr>
          <p:cNvPr id="440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Average redundancy ratio of PC-PC calls and  95% confidence intervals.</a:t>
            </a:r>
          </a:p>
          <a:p>
            <a:pPr eaLnBrk="1" hangingPunct="1"/>
            <a:r>
              <a:rPr lang="en-US" altLang="zh-TW" dirty="0" smtClean="0">
                <a:latin typeface="Arial" pitchFamily="34" charset="0"/>
                <a:ea typeface="ＭＳ Ｐゴシック" pitchFamily="34" charset="-128"/>
              </a:rPr>
              <a:t>Similar way to adjusting G.729.</a:t>
            </a:r>
          </a:p>
          <a:p>
            <a:pPr eaLnBrk="1" hangingPunct="1"/>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This suggests that Skype adjusts redundancy ratio the same regardless of codec used.</a:t>
            </a:r>
          </a:p>
          <a:p>
            <a:pPr eaLnBrk="1" hangingPunct="1"/>
            <a:endParaRPr lang="zh-TW" altLang="en-US" dirty="0" smtClean="0">
              <a:latin typeface="Arial" pitchFamily="34" charset="0"/>
              <a:ea typeface="ＭＳ Ｐゴシック" pitchFamily="34" charset="-128"/>
            </a:endParaRPr>
          </a:p>
        </p:txBody>
      </p:sp>
      <p:sp>
        <p:nvSpPr>
          <p:cNvPr id="440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648510BB-1ADA-4599-A35C-59AE9CD48FD3}" type="slidenum">
              <a:rPr lang="en-US" altLang="zh-TW" sz="1200"/>
              <a:pPr/>
              <a:t>11</a:t>
            </a:fld>
            <a:endParaRPr lang="en-US" altLang="zh-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itchFamily="34" charset="0"/>
              <a:ea typeface="ＭＳ Ｐゴシック" pitchFamily="34" charset="-128"/>
            </a:endParaRPr>
          </a:p>
        </p:txBody>
      </p:sp>
      <p:sp>
        <p:nvSpPr>
          <p:cNvPr id="368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88BB2348-9D09-42D7-8930-A10D96F1E198}" type="slidenum">
              <a:rPr lang="en-US" altLang="zh-TW" sz="1200"/>
              <a:pPr/>
              <a:t>12</a:t>
            </a:fld>
            <a:endParaRPr lang="en-US" altLang="zh-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投影片圖像版面配置區 1"/>
          <p:cNvSpPr>
            <a:spLocks noGrp="1" noRot="1" noChangeAspect="1" noTextEdit="1"/>
          </p:cNvSpPr>
          <p:nvPr>
            <p:ph type="sldImg"/>
          </p:nvPr>
        </p:nvSpPr>
        <p:spPr>
          <a:ln/>
        </p:spPr>
      </p:sp>
      <p:sp>
        <p:nvSpPr>
          <p:cNvPr id="4608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Investigate whether Skype considers other factors when it adjusts redundancy ratio.</a:t>
            </a:r>
          </a:p>
          <a:p>
            <a:pPr eaLnBrk="1" hangingPunct="1"/>
            <a:r>
              <a:rPr lang="en-US" altLang="zh-TW" dirty="0" smtClean="0">
                <a:latin typeface="Arial" pitchFamily="34" charset="0"/>
                <a:ea typeface="ＭＳ Ｐゴシック" pitchFamily="34" charset="-128"/>
              </a:rPr>
              <a:t>Three factors that may affect VoIP quality</a:t>
            </a:r>
          </a:p>
          <a:p>
            <a:pPr eaLnBrk="1" hangingPunct="1"/>
            <a:r>
              <a:rPr lang="en-US" altLang="zh-TW" dirty="0" smtClean="0">
                <a:latin typeface="Arial" pitchFamily="34" charset="0"/>
                <a:ea typeface="ＭＳ Ｐゴシック" pitchFamily="34" charset="-128"/>
              </a:rPr>
              <a:t>	Available bandwidth</a:t>
            </a:r>
          </a:p>
          <a:p>
            <a:pPr eaLnBrk="1" hangingPunct="1"/>
            <a:r>
              <a:rPr lang="en-US" altLang="zh-TW" dirty="0" smtClean="0">
                <a:latin typeface="Arial" pitchFamily="34" charset="0"/>
                <a:ea typeface="ＭＳ Ｐゴシック" pitchFamily="34" charset="-128"/>
              </a:rPr>
              <a:t>	Codec</a:t>
            </a:r>
          </a:p>
          <a:p>
            <a:pPr eaLnBrk="1" hangingPunct="1"/>
            <a:r>
              <a:rPr lang="en-US" altLang="zh-TW" dirty="0" smtClean="0">
                <a:latin typeface="Arial" pitchFamily="34" charset="0"/>
                <a:ea typeface="ＭＳ Ｐゴシック" pitchFamily="34" charset="-128"/>
              </a:rPr>
              <a:t>	</a:t>
            </a:r>
            <a:r>
              <a:rPr lang="en-US" altLang="zh-TW" dirty="0" err="1" smtClean="0">
                <a:latin typeface="Arial" pitchFamily="34" charset="0"/>
                <a:ea typeface="ＭＳ Ｐゴシック" pitchFamily="34" charset="-128"/>
              </a:rPr>
              <a:t>Burstiness</a:t>
            </a:r>
            <a:r>
              <a:rPr lang="en-US" altLang="zh-TW" dirty="0" smtClean="0">
                <a:latin typeface="Arial" pitchFamily="34" charset="0"/>
                <a:ea typeface="ＭＳ Ｐゴシック" pitchFamily="34" charset="-128"/>
              </a:rPr>
              <a:t> of network loss</a:t>
            </a:r>
          </a:p>
          <a:p>
            <a:pPr eaLnBrk="1" hangingPunct="1"/>
            <a:r>
              <a:rPr lang="en-US" altLang="zh-TW" dirty="0" smtClean="0">
                <a:latin typeface="Arial" pitchFamily="34" charset="0"/>
                <a:ea typeface="ＭＳ Ｐゴシック" pitchFamily="34" charset="-128"/>
              </a:rPr>
              <a:t>How Skype adapts to changing bandwidth has been discussed in </a:t>
            </a:r>
            <a:r>
              <a:rPr lang="en-US" altLang="zh-TW" dirty="0" err="1" smtClean="0">
                <a:latin typeface="Arial" pitchFamily="34" charset="0"/>
                <a:ea typeface="ＭＳ Ｐゴシック" pitchFamily="34" charset="-128"/>
              </a:rPr>
              <a:t>Bonfiglio’s</a:t>
            </a:r>
            <a:r>
              <a:rPr lang="en-US" altLang="zh-TW" dirty="0" smtClean="0">
                <a:latin typeface="Arial" pitchFamily="34" charset="0"/>
                <a:ea typeface="ＭＳ Ｐゴシック" pitchFamily="34" charset="-128"/>
              </a:rPr>
              <a:t> paper in INFOCOM last year. They have found that when reducing the bandwidth, the codec successfully switches to a lower bit rate before the packet loss rate is high enough to trigger the redundancy control algorithm. Thus, the bandwidth setting does not affect Skype’s redundancy control decision. </a:t>
            </a:r>
          </a:p>
          <a:p>
            <a:pPr eaLnBrk="1" hangingPunct="1"/>
            <a:r>
              <a:rPr lang="en-US" altLang="zh-TW" dirty="0" smtClean="0">
                <a:latin typeface="Arial" pitchFamily="34" charset="0"/>
                <a:ea typeface="ＭＳ Ｐゴシック" pitchFamily="34" charset="-128"/>
              </a:rPr>
              <a:t>Other</a:t>
            </a:r>
            <a:r>
              <a:rPr lang="en-US" altLang="zh-TW" baseline="0" dirty="0" smtClean="0">
                <a:latin typeface="Arial" pitchFamily="34" charset="0"/>
                <a:ea typeface="ＭＳ Ｐゴシック" pitchFamily="34" charset="-128"/>
              </a:rPr>
              <a:t> two factors this paper</a:t>
            </a:r>
            <a:r>
              <a:rPr lang="en-US" altLang="zh-TW" dirty="0" smtClean="0">
                <a:latin typeface="Arial" pitchFamily="34" charset="0"/>
                <a:ea typeface="ＭＳ Ｐゴシック" pitchFamily="34" charset="-128"/>
              </a:rPr>
              <a:t>.</a:t>
            </a:r>
            <a:endParaRPr lang="zh-TW" altLang="en-US" dirty="0" smtClean="0">
              <a:latin typeface="Arial" pitchFamily="34" charset="0"/>
              <a:ea typeface="ＭＳ Ｐゴシック" pitchFamily="34" charset="-128"/>
            </a:endParaRPr>
          </a:p>
        </p:txBody>
      </p:sp>
      <p:sp>
        <p:nvSpPr>
          <p:cNvPr id="4608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C12EED32-0E9B-4969-8D4E-2C17AD1AAE7E}" type="slidenum">
              <a:rPr lang="en-US" altLang="zh-TW" sz="1200"/>
              <a:pPr/>
              <a:t>13</a:t>
            </a:fld>
            <a:endParaRPr lang="en-US" altLang="zh-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Arial" pitchFamily="34" charset="0"/>
                <a:ea typeface="ＭＳ Ｐゴシック" pitchFamily="34" charset="-128"/>
              </a:rPr>
              <a:t>y-axis is the redundancy ratio from 0 to 1, x-axis is the loss rate from 0% to 10%.</a:t>
            </a:r>
          </a:p>
          <a:p>
            <a:pPr eaLnBrk="1" hangingPunct="1"/>
            <a:r>
              <a:rPr lang="en-US" altLang="zh-TW" dirty="0" smtClean="0">
                <a:latin typeface="Arial" pitchFamily="34" charset="0"/>
                <a:ea typeface="ＭＳ Ｐゴシック" pitchFamily="34" charset="-128"/>
              </a:rPr>
              <a:t>Average redundancy ratio of G.729 and </a:t>
            </a:r>
            <a:r>
              <a:rPr lang="en-US" altLang="zh-TW" dirty="0" err="1" smtClean="0">
                <a:latin typeface="Arial" pitchFamily="34" charset="0"/>
                <a:ea typeface="ＭＳ Ｐゴシック" pitchFamily="34" charset="-128"/>
              </a:rPr>
              <a:t>iSAC</a:t>
            </a:r>
            <a:r>
              <a:rPr lang="en-US" altLang="zh-TW" dirty="0" smtClean="0">
                <a:latin typeface="Arial" pitchFamily="34" charset="0"/>
                <a:ea typeface="ＭＳ Ｐゴシック" pitchFamily="34" charset="-128"/>
              </a:rPr>
              <a:t> together.</a:t>
            </a:r>
          </a:p>
          <a:p>
            <a:pPr eaLnBrk="1" hangingPunct="1"/>
            <a:r>
              <a:rPr lang="en-US" altLang="zh-TW" dirty="0" smtClean="0">
                <a:latin typeface="Arial" pitchFamily="34" charset="0"/>
                <a:ea typeface="ＭＳ Ｐゴシック" pitchFamily="34" charset="-128"/>
              </a:rPr>
              <a:t>	Red dashed line average redundancy ratio of </a:t>
            </a:r>
            <a:r>
              <a:rPr lang="en-US" altLang="zh-TW" dirty="0" err="1" smtClean="0">
                <a:latin typeface="Arial" pitchFamily="34" charset="0"/>
                <a:ea typeface="ＭＳ Ｐゴシック" pitchFamily="34" charset="-128"/>
              </a:rPr>
              <a:t>iSAC</a:t>
            </a:r>
            <a:r>
              <a:rPr lang="en-US" altLang="zh-TW" dirty="0" smtClean="0">
                <a:latin typeface="Arial" pitchFamily="34" charset="0"/>
                <a:ea typeface="ＭＳ Ｐゴシック" pitchFamily="34" charset="-128"/>
              </a:rPr>
              <a:t> calls.</a:t>
            </a:r>
          </a:p>
          <a:p>
            <a:pPr eaLnBrk="1" hangingPunct="1"/>
            <a:r>
              <a:rPr lang="en-US" altLang="zh-TW" dirty="0" smtClean="0">
                <a:latin typeface="Arial" pitchFamily="34" charset="0"/>
                <a:ea typeface="ＭＳ Ｐゴシック" pitchFamily="34" charset="-128"/>
              </a:rPr>
              <a:t>	Black solid line average redundancy ratio. </a:t>
            </a:r>
          </a:p>
          <a:p>
            <a:pPr eaLnBrk="1" hangingPunct="1"/>
            <a:r>
              <a:rPr lang="en-US" altLang="zh-TW" dirty="0" smtClean="0">
                <a:latin typeface="Arial" pitchFamily="34" charset="0"/>
                <a:ea typeface="ＭＳ Ｐゴシック" pitchFamily="34" charset="-128"/>
              </a:rPr>
              <a:t>95% confidence interval of two curves collide with each other. Suggests Skype applies same redundancy control algorithm for different codecs</a:t>
            </a:r>
            <a:endParaRPr lang="zh-TW" altLang="en-US" dirty="0" smtClean="0">
              <a:latin typeface="Arial" pitchFamily="34" charset="0"/>
              <a:ea typeface="ＭＳ Ｐゴシック" pitchFamily="34" charset="-128"/>
            </a:endParaRPr>
          </a:p>
        </p:txBody>
      </p:sp>
      <p:sp>
        <p:nvSpPr>
          <p:cNvPr id="471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A59C4268-CEA0-46C9-86EF-5BD15A21C508}" type="slidenum">
              <a:rPr lang="en-US" altLang="zh-TW" sz="1200"/>
              <a:pPr/>
              <a:t>14</a:t>
            </a:fld>
            <a:endParaRPr lang="en-US" altLang="zh-TW"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a:ln/>
        </p:spPr>
      </p:sp>
      <p:sp>
        <p:nvSpPr>
          <p:cNvPr id="481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In order to quantify the level of </a:t>
            </a:r>
            <a:r>
              <a:rPr lang="en-US" altLang="zh-TW" dirty="0" err="1" smtClean="0">
                <a:latin typeface="Arial" pitchFamily="34" charset="0"/>
                <a:ea typeface="ＭＳ Ｐゴシック" pitchFamily="34" charset="-128"/>
              </a:rPr>
              <a:t>burstiness</a:t>
            </a:r>
            <a:r>
              <a:rPr lang="en-US" altLang="zh-TW" dirty="0" smtClean="0">
                <a:latin typeface="Arial" pitchFamily="34" charset="0"/>
                <a:ea typeface="ＭＳ Ｐゴシック" pitchFamily="34" charset="-128"/>
              </a:rPr>
              <a:t>, introduce burst ratio defined by ITU-T.</a:t>
            </a:r>
          </a:p>
          <a:p>
            <a:pPr eaLnBrk="1" hangingPunct="1"/>
            <a:r>
              <a:rPr lang="en-US" altLang="zh-TW" dirty="0" smtClean="0">
                <a:latin typeface="Arial" pitchFamily="34" charset="0"/>
                <a:ea typeface="ＭＳ Ｐゴシック" pitchFamily="34" charset="-128"/>
              </a:rPr>
              <a:t>Burst ratio is average length of consecutive loss / burst length under random loss. </a:t>
            </a:r>
          </a:p>
          <a:p>
            <a:pPr eaLnBrk="1" hangingPunct="1"/>
            <a:r>
              <a:rPr lang="en-US" altLang="zh-TW" dirty="0" smtClean="0">
                <a:latin typeface="Arial" pitchFamily="34" charset="0"/>
                <a:ea typeface="ＭＳ Ｐゴシック" pitchFamily="34" charset="-128"/>
              </a:rPr>
              <a:t>	BR=1 loss pattern is roughly equal to uniformly random loss</a:t>
            </a:r>
          </a:p>
          <a:p>
            <a:pPr eaLnBrk="1" hangingPunct="1"/>
            <a:r>
              <a:rPr lang="en-US" altLang="zh-TW" dirty="0" smtClean="0">
                <a:latin typeface="Arial" pitchFamily="34" charset="0"/>
                <a:ea typeface="ＭＳ Ｐゴシック" pitchFamily="34" charset="-128"/>
              </a:rPr>
              <a:t>Use Gilbert model [8] to</a:t>
            </a:r>
            <a:r>
              <a:rPr lang="en-US" altLang="zh-TW" baseline="0" dirty="0" smtClean="0">
                <a:latin typeface="Arial" pitchFamily="34" charset="0"/>
                <a:ea typeface="ＭＳ Ｐゴシック" pitchFamily="34" charset="-128"/>
              </a:rPr>
              <a:t> induce </a:t>
            </a:r>
            <a:r>
              <a:rPr lang="en-US" altLang="zh-TW" baseline="0" dirty="0" err="1" smtClean="0">
                <a:latin typeface="Arial" pitchFamily="34" charset="0"/>
                <a:ea typeface="ＭＳ Ｐゴシック" pitchFamily="34" charset="-128"/>
              </a:rPr>
              <a:t>bursty</a:t>
            </a:r>
            <a:r>
              <a:rPr lang="en-US" altLang="zh-TW" baseline="0" dirty="0" smtClean="0">
                <a:latin typeface="Arial" pitchFamily="34" charset="0"/>
                <a:ea typeface="ＭＳ Ｐゴシック" pitchFamily="34" charset="-128"/>
              </a:rPr>
              <a:t> loss (two states, received and loss)</a:t>
            </a:r>
          </a:p>
          <a:p>
            <a:pPr eaLnBrk="1" hangingPunct="1"/>
            <a:r>
              <a:rPr lang="en-US" altLang="zh-TW" dirty="0" smtClean="0">
                <a:latin typeface="Arial" pitchFamily="34" charset="0"/>
                <a:ea typeface="ＭＳ Ｐゴシック" pitchFamily="34" charset="-128"/>
              </a:rPr>
              <a:t>Black solid line is average redundancy ratio, when Burst Ratio is equal to 1.</a:t>
            </a:r>
          </a:p>
          <a:p>
            <a:pPr eaLnBrk="1" hangingPunct="1"/>
            <a:r>
              <a:rPr lang="en-US" altLang="zh-TW" dirty="0" smtClean="0">
                <a:latin typeface="Arial" pitchFamily="34" charset="0"/>
                <a:ea typeface="ＭＳ Ｐゴシック" pitchFamily="34" charset="-128"/>
              </a:rPr>
              <a:t>Red dash line is for Burst ratio 1.5, and the green dotted line is for burst ratio 2.</a:t>
            </a:r>
          </a:p>
          <a:p>
            <a:pPr eaLnBrk="1" hangingPunct="1"/>
            <a:r>
              <a:rPr lang="en-US" altLang="zh-TW" dirty="0" smtClean="0">
                <a:latin typeface="Arial" pitchFamily="34" charset="0"/>
                <a:ea typeface="ＭＳ Ｐゴシック" pitchFamily="34" charset="-128"/>
              </a:rPr>
              <a:t>95% confidence intervals overlap with each other.</a:t>
            </a:r>
          </a:p>
          <a:p>
            <a:pPr eaLnBrk="1" hangingPunct="1"/>
            <a:r>
              <a:rPr lang="en-US" altLang="zh-TW" dirty="0" smtClean="0">
                <a:latin typeface="Arial" pitchFamily="34" charset="0"/>
                <a:ea typeface="ＭＳ Ｐゴシック" pitchFamily="34" charset="-128"/>
              </a:rPr>
              <a:t>(Similar</a:t>
            </a:r>
            <a:r>
              <a:rPr lang="en-US" altLang="zh-TW" baseline="0" dirty="0" smtClean="0">
                <a:latin typeface="Arial" pitchFamily="34" charset="0"/>
                <a:ea typeface="ＭＳ Ｐゴシック" pitchFamily="34" charset="-128"/>
              </a:rPr>
              <a:t> result for </a:t>
            </a:r>
            <a:r>
              <a:rPr lang="en-US" altLang="zh-TW" baseline="0" dirty="0" err="1" smtClean="0">
                <a:latin typeface="Arial" pitchFamily="34" charset="0"/>
                <a:ea typeface="ＭＳ Ｐゴシック" pitchFamily="34" charset="-128"/>
              </a:rPr>
              <a:t>iSAC</a:t>
            </a:r>
            <a:r>
              <a:rPr lang="en-US" altLang="zh-TW" baseline="0" dirty="0" smtClean="0">
                <a:latin typeface="Arial" pitchFamily="34" charset="0"/>
                <a:ea typeface="ＭＳ Ｐゴシック" pitchFamily="34" charset="-128"/>
              </a:rPr>
              <a:t>)</a:t>
            </a:r>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This strongly suggests that Skype’s redundancy control policy ignores effect of network loss </a:t>
            </a:r>
            <a:r>
              <a:rPr lang="en-US" altLang="zh-TW" dirty="0" err="1" smtClean="0">
                <a:latin typeface="Arial" pitchFamily="34" charset="0"/>
                <a:ea typeface="ＭＳ Ｐゴシック" pitchFamily="34" charset="-128"/>
              </a:rPr>
              <a:t>burstiness</a:t>
            </a:r>
            <a:r>
              <a:rPr lang="en-US" altLang="zh-TW" dirty="0" smtClean="0">
                <a:latin typeface="Arial" pitchFamily="34" charset="0"/>
                <a:ea typeface="ＭＳ Ｐゴシック" pitchFamily="34" charset="-128"/>
              </a:rPr>
              <a:t>.</a:t>
            </a:r>
          </a:p>
        </p:txBody>
      </p:sp>
      <p:sp>
        <p:nvSpPr>
          <p:cNvPr id="481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C1548B4E-C1FD-4B93-82CF-DA1FC69EBDB1}" type="slidenum">
              <a:rPr lang="en-US" altLang="zh-TW" sz="1200"/>
              <a:pPr/>
              <a:t>15</a:t>
            </a:fld>
            <a:endParaRPr lang="en-US" altLang="zh-TW"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itchFamily="34" charset="0"/>
              <a:ea typeface="ＭＳ Ｐゴシック" pitchFamily="34" charset="-128"/>
            </a:endParaRPr>
          </a:p>
        </p:txBody>
      </p:sp>
      <p:sp>
        <p:nvSpPr>
          <p:cNvPr id="368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88BB2348-9D09-42D7-8930-A10D96F1E198}" type="slidenum">
              <a:rPr lang="en-US" altLang="zh-TW" sz="1200"/>
              <a:pPr/>
              <a:t>16</a:t>
            </a:fld>
            <a:endParaRPr lang="en-US" altLang="zh-TW"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a:ln/>
        </p:spPr>
      </p:sp>
      <p:sp>
        <p:nvSpPr>
          <p:cNvPr id="501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Purpose of piggybacking redundant information is Skype would like to maintain certain voice quality under different network loss rates</a:t>
            </a:r>
          </a:p>
          <a:p>
            <a:pPr eaLnBrk="1" hangingPunct="1"/>
            <a:r>
              <a:rPr lang="en-US" altLang="zh-TW" dirty="0" smtClean="0">
                <a:latin typeface="Arial" pitchFamily="34" charset="0"/>
                <a:ea typeface="ＭＳ Ｐゴシック" pitchFamily="34" charset="-128"/>
              </a:rPr>
              <a:t>Define optimal policy as minimum amount of redundancy data needed to sustain a certain level of audio quality under different network conditions.</a:t>
            </a:r>
          </a:p>
          <a:p>
            <a:pPr eaLnBrk="1" hangingPunct="1"/>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Develop a simulator to understand the resulting audio quality of different redundancy ratio under a range of network conditions</a:t>
            </a:r>
            <a:endParaRPr lang="zh-TW" altLang="zh-TW" dirty="0" smtClean="0">
              <a:latin typeface="Arial" pitchFamily="34" charset="0"/>
              <a:ea typeface="ＭＳ Ｐゴシック" pitchFamily="34" charset="-128"/>
            </a:endParaRPr>
          </a:p>
          <a:p>
            <a:pPr eaLnBrk="1" hangingPunct="1"/>
            <a:endParaRPr lang="zh-TW" altLang="en-US" dirty="0" smtClean="0">
              <a:latin typeface="Arial" pitchFamily="34" charset="0"/>
              <a:ea typeface="ＭＳ Ｐゴシック" pitchFamily="34" charset="-128"/>
            </a:endParaRPr>
          </a:p>
          <a:p>
            <a:pPr eaLnBrk="1" hangingPunct="1"/>
            <a:endParaRPr lang="zh-TW" altLang="en-US" dirty="0" smtClean="0">
              <a:latin typeface="Arial" pitchFamily="34" charset="0"/>
              <a:ea typeface="ＭＳ Ｐゴシック" pitchFamily="34" charset="-128"/>
            </a:endParaRPr>
          </a:p>
        </p:txBody>
      </p:sp>
      <p:sp>
        <p:nvSpPr>
          <p:cNvPr id="501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D4AE5F87-530D-477C-B7A5-18BD81A20483}" type="slidenum">
              <a:rPr lang="en-US" altLang="zh-TW" sz="1200"/>
              <a:pPr/>
              <a:t>17</a:t>
            </a:fld>
            <a:endParaRPr lang="en-US" altLang="zh-TW"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227141" indent="-227141">
              <a:lnSpc>
                <a:spcPct val="90000"/>
              </a:lnSpc>
              <a:buFontTx/>
              <a:buAutoNum type="arabicPeriod"/>
            </a:pPr>
            <a:r>
              <a:rPr lang="en-US" altLang="zh-TW" sz="1000" dirty="0" smtClean="0">
                <a:latin typeface="Arial" pitchFamily="34" charset="0"/>
                <a:ea typeface="ＭＳ Ｐゴシック" pitchFamily="34" charset="-128"/>
              </a:rPr>
              <a:t>Encode </a:t>
            </a:r>
            <a:r>
              <a:rPr lang="en-US" altLang="zh-TW" sz="1000" dirty="0">
                <a:latin typeface="Arial" pitchFamily="34" charset="0"/>
                <a:ea typeface="ＭＳ Ｐゴシック" pitchFamily="34" charset="-128"/>
              </a:rPr>
              <a:t>an audio clip into voice frames by using </a:t>
            </a:r>
            <a:r>
              <a:rPr lang="en-US" altLang="zh-TW" sz="1000" dirty="0" smtClean="0">
                <a:latin typeface="Arial" pitchFamily="34" charset="0"/>
                <a:ea typeface="ＭＳ Ｐゴシック" pitchFamily="34" charset="-128"/>
              </a:rPr>
              <a:t>encoders </a:t>
            </a:r>
            <a:r>
              <a:rPr lang="en-US" altLang="zh-TW" sz="1000" dirty="0">
                <a:latin typeface="Arial" pitchFamily="34" charset="0"/>
                <a:ea typeface="ＭＳ Ｐゴシック" pitchFamily="34" charset="-128"/>
              </a:rPr>
              <a:t>provided by the </a:t>
            </a:r>
            <a:r>
              <a:rPr lang="en-US" altLang="zh-TW" sz="1000" dirty="0" smtClean="0">
                <a:latin typeface="Arial" pitchFamily="34" charset="0"/>
                <a:ea typeface="ＭＳ Ｐゴシック" pitchFamily="34" charset="-128"/>
              </a:rPr>
              <a:t>Intel </a:t>
            </a:r>
            <a:r>
              <a:rPr lang="en-US" altLang="zh-TW" sz="1000" dirty="0">
                <a:latin typeface="Arial" pitchFamily="34" charset="0"/>
                <a:ea typeface="ＭＳ Ｐゴシック" pitchFamily="34" charset="-128"/>
              </a:rPr>
              <a:t>IPP </a:t>
            </a:r>
            <a:r>
              <a:rPr lang="en-US" altLang="zh-TW" sz="1000" dirty="0" smtClean="0">
                <a:latin typeface="Arial" pitchFamily="34" charset="0"/>
                <a:ea typeface="ＭＳ Ｐゴシック" pitchFamily="34" charset="-128"/>
              </a:rPr>
              <a:t>(public </a:t>
            </a:r>
            <a:r>
              <a:rPr lang="en-US" altLang="zh-TW" sz="1000" dirty="0">
                <a:latin typeface="Arial" pitchFamily="34" charset="0"/>
                <a:ea typeface="ＭＳ Ｐゴシック" pitchFamily="34" charset="-128"/>
              </a:rPr>
              <a:t>codecs, </a:t>
            </a:r>
            <a:r>
              <a:rPr lang="en-US" altLang="zh-TW" sz="1000" dirty="0" smtClean="0">
                <a:latin typeface="Arial" pitchFamily="34" charset="0"/>
                <a:ea typeface="ＭＳ Ｐゴシック" pitchFamily="34" charset="-128"/>
              </a:rPr>
              <a:t>use </a:t>
            </a:r>
            <a:r>
              <a:rPr lang="en-US" altLang="zh-TW" sz="1000" dirty="0">
                <a:latin typeface="Arial" pitchFamily="34" charset="0"/>
                <a:ea typeface="ＭＳ Ｐゴシック" pitchFamily="34" charset="-128"/>
              </a:rPr>
              <a:t>G.711 and </a:t>
            </a:r>
            <a:r>
              <a:rPr lang="en-US" altLang="zh-TW" sz="1000" dirty="0" smtClean="0">
                <a:latin typeface="Arial" pitchFamily="34" charset="0"/>
                <a:ea typeface="ＭＳ Ｐゴシック" pitchFamily="34" charset="-128"/>
              </a:rPr>
              <a:t>G.729 – can’t use </a:t>
            </a:r>
            <a:r>
              <a:rPr lang="en-US" altLang="zh-TW" sz="1000" dirty="0" err="1" smtClean="0">
                <a:latin typeface="Arial" pitchFamily="34" charset="0"/>
                <a:ea typeface="ＭＳ Ｐゴシック" pitchFamily="34" charset="-128"/>
              </a:rPr>
              <a:t>iSAC</a:t>
            </a:r>
            <a:r>
              <a:rPr lang="en-US" altLang="zh-TW" sz="1000" dirty="0" smtClean="0">
                <a:latin typeface="Arial" pitchFamily="34" charset="0"/>
                <a:ea typeface="ＭＳ Ｐゴシック" pitchFamily="34" charset="-128"/>
              </a:rPr>
              <a:t>)</a:t>
            </a:r>
            <a:endParaRPr lang="en-US" altLang="zh-TW" sz="1000" dirty="0">
              <a:latin typeface="Arial" pitchFamily="34" charset="0"/>
              <a:ea typeface="ＭＳ Ｐゴシック" pitchFamily="34" charset="-128"/>
            </a:endParaRPr>
          </a:p>
          <a:p>
            <a:pPr marL="227141" indent="-227141">
              <a:lnSpc>
                <a:spcPct val="90000"/>
              </a:lnSpc>
              <a:buFontTx/>
              <a:buAutoNum type="arabicPeriod"/>
            </a:pPr>
            <a:r>
              <a:rPr lang="en-US" altLang="zh-TW" sz="1000" dirty="0">
                <a:latin typeface="Arial" pitchFamily="34" charset="0"/>
                <a:ea typeface="ＭＳ Ｐゴシック" pitchFamily="34" charset="-128"/>
              </a:rPr>
              <a:t>Simulate network loss and the level of loss </a:t>
            </a:r>
            <a:r>
              <a:rPr lang="en-US" altLang="zh-TW" sz="1000" dirty="0" err="1">
                <a:latin typeface="Arial" pitchFamily="34" charset="0"/>
                <a:ea typeface="ＭＳ Ｐゴシック" pitchFamily="34" charset="-128"/>
              </a:rPr>
              <a:t>burstiness</a:t>
            </a:r>
            <a:r>
              <a:rPr lang="en-US" altLang="zh-TW" sz="1000" dirty="0">
                <a:latin typeface="Arial" pitchFamily="34" charset="0"/>
                <a:ea typeface="ＭＳ Ｐゴシック" pitchFamily="34" charset="-128"/>
              </a:rPr>
              <a:t> with </a:t>
            </a:r>
            <a:r>
              <a:rPr lang="en-US" altLang="zh-TW" sz="1000" dirty="0" smtClean="0">
                <a:latin typeface="Arial" pitchFamily="34" charset="0"/>
                <a:ea typeface="ＭＳ Ｐゴシック" pitchFamily="34" charset="-128"/>
              </a:rPr>
              <a:t>Gilbert model</a:t>
            </a:r>
            <a:endParaRPr lang="en-US" altLang="zh-TW" sz="1000" dirty="0">
              <a:latin typeface="Arial" pitchFamily="34" charset="0"/>
              <a:ea typeface="ＭＳ Ｐゴシック" pitchFamily="34" charset="-128"/>
            </a:endParaRPr>
          </a:p>
          <a:p>
            <a:pPr marL="227141" indent="-227141">
              <a:lnSpc>
                <a:spcPct val="90000"/>
              </a:lnSpc>
              <a:buFontTx/>
              <a:buAutoNum type="arabicPeriod"/>
            </a:pPr>
            <a:r>
              <a:rPr lang="en-US" altLang="zh-TW" sz="1000" dirty="0" smtClean="0">
                <a:latin typeface="Arial" pitchFamily="34" charset="0"/>
                <a:ea typeface="ＭＳ Ｐゴシック" pitchFamily="34" charset="-128"/>
              </a:rPr>
              <a:t>Determine if frame </a:t>
            </a:r>
            <a:r>
              <a:rPr lang="en-US" altLang="zh-TW" sz="1000" dirty="0">
                <a:latin typeface="Arial" pitchFamily="34" charset="0"/>
                <a:ea typeface="ＭＳ Ｐゴシック" pitchFamily="34" charset="-128"/>
              </a:rPr>
              <a:t>should be piggybacked by </a:t>
            </a:r>
            <a:r>
              <a:rPr lang="en-US" altLang="zh-TW" sz="1000" dirty="0" smtClean="0">
                <a:latin typeface="Arial" pitchFamily="34" charset="0"/>
                <a:ea typeface="ＭＳ Ｐゴシック" pitchFamily="34" charset="-128"/>
              </a:rPr>
              <a:t>desired </a:t>
            </a:r>
            <a:r>
              <a:rPr lang="en-US" altLang="zh-TW" sz="1000" dirty="0">
                <a:latin typeface="Arial" pitchFamily="34" charset="0"/>
                <a:ea typeface="ＭＳ Ｐゴシック" pitchFamily="34" charset="-128"/>
              </a:rPr>
              <a:t>redundancy ratio</a:t>
            </a:r>
          </a:p>
          <a:p>
            <a:pPr marL="227141" indent="-227141">
              <a:lnSpc>
                <a:spcPct val="90000"/>
              </a:lnSpc>
              <a:buFontTx/>
              <a:buAutoNum type="arabicPeriod"/>
            </a:pPr>
            <a:r>
              <a:rPr lang="en-US" altLang="zh-TW" sz="1000" dirty="0" smtClean="0">
                <a:latin typeface="Arial" pitchFamily="34" charset="0"/>
                <a:ea typeface="ＭＳ Ｐゴシック" pitchFamily="34" charset="-128"/>
              </a:rPr>
              <a:t>Use corresponding </a:t>
            </a:r>
            <a:r>
              <a:rPr lang="en-US" altLang="zh-TW" sz="1000" dirty="0">
                <a:latin typeface="Arial" pitchFamily="34" charset="0"/>
                <a:ea typeface="ＭＳ Ｐゴシック" pitchFamily="34" charset="-128"/>
              </a:rPr>
              <a:t>decoder to decode </a:t>
            </a:r>
            <a:r>
              <a:rPr lang="en-US" altLang="zh-TW" sz="1000" dirty="0" smtClean="0">
                <a:latin typeface="Arial" pitchFamily="34" charset="0"/>
                <a:ea typeface="ＭＳ Ｐゴシック" pitchFamily="34" charset="-128"/>
              </a:rPr>
              <a:t>resulting </a:t>
            </a:r>
            <a:r>
              <a:rPr lang="en-US" altLang="zh-TW" sz="1000" dirty="0">
                <a:latin typeface="Arial" pitchFamily="34" charset="0"/>
                <a:ea typeface="ＭＳ Ｐゴシック" pitchFamily="34" charset="-128"/>
              </a:rPr>
              <a:t>stream of voice frames </a:t>
            </a:r>
          </a:p>
          <a:p>
            <a:pPr marL="227141" indent="-227141">
              <a:lnSpc>
                <a:spcPct val="90000"/>
              </a:lnSpc>
              <a:buFontTx/>
              <a:buAutoNum type="arabicPeriod"/>
            </a:pPr>
            <a:r>
              <a:rPr lang="en-US" altLang="zh-TW" sz="1000" dirty="0">
                <a:latin typeface="Arial" pitchFamily="34" charset="0"/>
                <a:ea typeface="ＭＳ Ｐゴシック" pitchFamily="34" charset="-128"/>
              </a:rPr>
              <a:t>Finally, </a:t>
            </a:r>
            <a:r>
              <a:rPr lang="en-US" altLang="zh-TW" sz="1000" dirty="0" smtClean="0">
                <a:latin typeface="Arial" pitchFamily="34" charset="0"/>
                <a:ea typeface="ＭＳ Ｐゴシック" pitchFamily="34" charset="-128"/>
              </a:rPr>
              <a:t>use PESQ [14] </a:t>
            </a:r>
            <a:r>
              <a:rPr lang="en-US" altLang="zh-TW" sz="1000" dirty="0">
                <a:latin typeface="Arial" pitchFamily="34" charset="0"/>
                <a:ea typeface="ＭＳ Ｐゴシック" pitchFamily="34" charset="-128"/>
              </a:rPr>
              <a:t>to quantify </a:t>
            </a:r>
            <a:r>
              <a:rPr lang="en-US" altLang="zh-TW" sz="1000" dirty="0" smtClean="0">
                <a:latin typeface="Arial" pitchFamily="34" charset="0"/>
                <a:ea typeface="ＭＳ Ｐゴシック" pitchFamily="34" charset="-128"/>
              </a:rPr>
              <a:t>quality </a:t>
            </a:r>
            <a:r>
              <a:rPr lang="en-US" altLang="zh-TW" sz="1000" dirty="0">
                <a:latin typeface="Arial" pitchFamily="34" charset="0"/>
                <a:ea typeface="ＭＳ Ｐゴシック" pitchFamily="34" charset="-128"/>
              </a:rPr>
              <a:t>of </a:t>
            </a:r>
            <a:r>
              <a:rPr lang="en-US" altLang="zh-TW" sz="1000" dirty="0" smtClean="0">
                <a:latin typeface="Arial" pitchFamily="34" charset="0"/>
                <a:ea typeface="ＭＳ Ｐゴシック" pitchFamily="34" charset="-128"/>
              </a:rPr>
              <a:t>degraded </a:t>
            </a:r>
            <a:r>
              <a:rPr lang="en-US" altLang="zh-TW" sz="1000" dirty="0">
                <a:latin typeface="Arial" pitchFamily="34" charset="0"/>
                <a:ea typeface="ＭＳ Ｐゴシック" pitchFamily="34" charset="-128"/>
              </a:rPr>
              <a:t>audio clip by comparing it to </a:t>
            </a:r>
            <a:r>
              <a:rPr lang="en-US" altLang="zh-TW" sz="1000" dirty="0" smtClean="0">
                <a:latin typeface="Arial" pitchFamily="34" charset="0"/>
                <a:ea typeface="ＭＳ Ｐゴシック" pitchFamily="34" charset="-128"/>
              </a:rPr>
              <a:t>original </a:t>
            </a:r>
            <a:r>
              <a:rPr lang="en-US" altLang="zh-TW" sz="1000" dirty="0">
                <a:latin typeface="Arial" pitchFamily="34" charset="0"/>
                <a:ea typeface="ＭＳ Ｐゴシック" pitchFamily="34" charset="-128"/>
              </a:rPr>
              <a:t>clip</a:t>
            </a:r>
          </a:p>
          <a:p>
            <a:pPr marL="227141" indent="-227141">
              <a:lnSpc>
                <a:spcPct val="90000"/>
              </a:lnSpc>
            </a:pPr>
            <a:endParaRPr lang="en-US" altLang="zh-TW" sz="1000" dirty="0">
              <a:latin typeface="Arial" pitchFamily="34" charset="0"/>
              <a:ea typeface="ＭＳ Ｐゴシック" pitchFamily="34" charset="-128"/>
            </a:endParaRPr>
          </a:p>
          <a:p>
            <a:pPr marL="227141" indent="-227141">
              <a:lnSpc>
                <a:spcPct val="90000"/>
              </a:lnSpc>
            </a:pPr>
            <a:r>
              <a:rPr lang="en-US" altLang="zh-TW" sz="1000" dirty="0" smtClean="0">
                <a:latin typeface="Arial" pitchFamily="34" charset="0"/>
                <a:ea typeface="ＭＳ Ｐゴシック" pitchFamily="34" charset="-128"/>
              </a:rPr>
              <a:t>Repeat for range </a:t>
            </a:r>
            <a:r>
              <a:rPr lang="en-US" altLang="zh-TW" sz="1000" dirty="0">
                <a:latin typeface="Arial" pitchFamily="34" charset="0"/>
                <a:ea typeface="ＭＳ Ｐゴシック" pitchFamily="34" charset="-128"/>
              </a:rPr>
              <a:t>of redundancy </a:t>
            </a:r>
            <a:r>
              <a:rPr lang="en-US" altLang="zh-TW" sz="1000" dirty="0" smtClean="0">
                <a:latin typeface="Arial" pitchFamily="34" charset="0"/>
                <a:ea typeface="ＭＳ Ｐゴシック" pitchFamily="34" charset="-128"/>
              </a:rPr>
              <a:t>ratios</a:t>
            </a:r>
          </a:p>
          <a:p>
            <a:pPr marL="227141" indent="-227141">
              <a:lnSpc>
                <a:spcPct val="90000"/>
              </a:lnSpc>
            </a:pPr>
            <a:r>
              <a:rPr lang="en-US" altLang="zh-TW" sz="1000" dirty="0" smtClean="0">
                <a:latin typeface="Arial" pitchFamily="34" charset="0"/>
                <a:ea typeface="ＭＳ Ｐゴシック" pitchFamily="34" charset="-128"/>
              </a:rPr>
              <a:t>Consider minimum </a:t>
            </a:r>
            <a:r>
              <a:rPr lang="en-US" altLang="zh-TW" sz="1000" dirty="0">
                <a:latin typeface="Arial" pitchFamily="34" charset="0"/>
                <a:ea typeface="ＭＳ Ｐゴシック" pitchFamily="34" charset="-128"/>
              </a:rPr>
              <a:t>redundancy ratio to sustain a given voice quality as the </a:t>
            </a:r>
            <a:r>
              <a:rPr lang="en-US" altLang="zh-TW" sz="1000" i="1" dirty="0">
                <a:latin typeface="Arial" pitchFamily="34" charset="0"/>
                <a:ea typeface="ＭＳ Ｐゴシック" pitchFamily="34" charset="-128"/>
              </a:rPr>
              <a:t>optimal redundancy </a:t>
            </a:r>
            <a:r>
              <a:rPr lang="en-US" altLang="zh-TW" sz="1000" i="1" dirty="0" smtClean="0">
                <a:latin typeface="Arial" pitchFamily="34" charset="0"/>
                <a:ea typeface="ＭＳ Ｐゴシック" pitchFamily="34" charset="-128"/>
              </a:rPr>
              <a:t>ratio</a:t>
            </a:r>
          </a:p>
          <a:p>
            <a:pPr marL="227141" indent="-227141">
              <a:lnSpc>
                <a:spcPct val="90000"/>
              </a:lnSpc>
            </a:pPr>
            <a:r>
              <a:rPr lang="en-US" altLang="zh-TW" sz="1000" dirty="0" smtClean="0">
                <a:latin typeface="Arial" pitchFamily="34" charset="0"/>
                <a:ea typeface="ＭＳ Ｐゴシック" pitchFamily="34" charset="-128"/>
              </a:rPr>
              <a:t>For </a:t>
            </a:r>
            <a:r>
              <a:rPr lang="en-US" altLang="zh-TW" sz="1000" dirty="0">
                <a:latin typeface="Arial" pitchFamily="34" charset="0"/>
                <a:ea typeface="ＭＳ Ｐゴシック" pitchFamily="34" charset="-128"/>
              </a:rPr>
              <a:t>example, if </a:t>
            </a:r>
            <a:r>
              <a:rPr lang="en-US" altLang="zh-TW" sz="1000" dirty="0" smtClean="0">
                <a:latin typeface="Arial" pitchFamily="34" charset="0"/>
                <a:ea typeface="ＭＳ Ｐゴシック" pitchFamily="34" charset="-128"/>
              </a:rPr>
              <a:t>desired </a:t>
            </a:r>
            <a:r>
              <a:rPr lang="en-US" altLang="zh-TW" sz="1000" dirty="0">
                <a:latin typeface="Arial" pitchFamily="34" charset="0"/>
                <a:ea typeface="ＭＳ Ｐゴシック" pitchFamily="34" charset="-128"/>
              </a:rPr>
              <a:t>PESQ score is 3.5, then under each network loss </a:t>
            </a:r>
            <a:r>
              <a:rPr lang="en-US" altLang="zh-TW" sz="1000" dirty="0" smtClean="0">
                <a:latin typeface="Arial" pitchFamily="34" charset="0"/>
                <a:ea typeface="ＭＳ Ｐゴシック" pitchFamily="34" charset="-128"/>
              </a:rPr>
              <a:t>rate, redundancy </a:t>
            </a:r>
            <a:r>
              <a:rPr lang="en-US" altLang="zh-TW" sz="1000" dirty="0">
                <a:latin typeface="Arial" pitchFamily="34" charset="0"/>
                <a:ea typeface="ＭＳ Ｐゴシック" pitchFamily="34" charset="-128"/>
              </a:rPr>
              <a:t>ratio achieves exactly 3.5 is considered </a:t>
            </a:r>
            <a:r>
              <a:rPr lang="en-US" altLang="zh-TW" sz="1000" dirty="0" smtClean="0">
                <a:latin typeface="Arial" pitchFamily="34" charset="0"/>
                <a:ea typeface="ＭＳ Ｐゴシック" pitchFamily="34" charset="-128"/>
              </a:rPr>
              <a:t>the </a:t>
            </a:r>
            <a:r>
              <a:rPr lang="en-US" altLang="zh-TW" sz="1000" dirty="0">
                <a:latin typeface="Arial" pitchFamily="34" charset="0"/>
                <a:ea typeface="ＭＳ Ｐゴシック" pitchFamily="34" charset="-128"/>
              </a:rPr>
              <a:t>optimal redundancy </a:t>
            </a:r>
            <a:r>
              <a:rPr lang="en-US" altLang="zh-TW" sz="1000" dirty="0" smtClean="0">
                <a:latin typeface="Arial" pitchFamily="34" charset="0"/>
                <a:ea typeface="ＭＳ Ｐゴシック" pitchFamily="34" charset="-128"/>
              </a:rPr>
              <a:t>ratio</a:t>
            </a:r>
            <a:endParaRPr lang="en-US" altLang="zh-TW" sz="1000" dirty="0">
              <a:latin typeface="Arial" pitchFamily="34" charset="0"/>
              <a:ea typeface="ＭＳ Ｐゴシック" pitchFamily="34" charset="-128"/>
            </a:endParaRPr>
          </a:p>
          <a:p>
            <a:pPr marL="227141" indent="-227141">
              <a:lnSpc>
                <a:spcPct val="90000"/>
              </a:lnSpc>
            </a:pPr>
            <a:endParaRPr lang="zh-TW" altLang="en-US" sz="1000" dirty="0">
              <a:latin typeface="Arial" pitchFamily="34" charset="0"/>
              <a:ea typeface="ＭＳ Ｐゴシック" pitchFamily="34" charset="-128"/>
            </a:endParaRPr>
          </a:p>
        </p:txBody>
      </p:sp>
      <p:sp>
        <p:nvSpPr>
          <p:cNvPr id="512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03422465-CA11-44F7-8D00-899D4F74D8A7}" type="slidenum">
              <a:rPr lang="en-US" altLang="zh-TW" sz="1200"/>
              <a:pPr/>
              <a:t>18</a:t>
            </a:fld>
            <a:endParaRPr lang="en-US" altLang="zh-TW"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Desired MOS becomes “curve” in space – combinations of</a:t>
            </a:r>
            <a:r>
              <a:rPr lang="en-US" baseline="0" dirty="0" smtClean="0"/>
              <a:t> redundancy based on loss that results in given MOS</a:t>
            </a:r>
          </a:p>
          <a:p>
            <a:r>
              <a:rPr lang="en-US" baseline="0" dirty="0" smtClean="0"/>
              <a:t>Generally, G.711 is different than G.729.</a:t>
            </a:r>
          </a:p>
          <a:p>
            <a:r>
              <a:rPr lang="en-US" baseline="0" dirty="0" err="1" smtClean="0"/>
              <a:t>E.x</a:t>
            </a:r>
            <a:r>
              <a:rPr lang="en-US" baseline="0" dirty="0" smtClean="0"/>
              <a:t>.  MOS 3.3 - Loss rate2% needs 0.5 redundancy for G.711, only 0.2 for G.729</a:t>
            </a:r>
            <a:endParaRPr lang="en-US" dirty="0" smtClean="0"/>
          </a:p>
          <a:p>
            <a:endParaRPr lang="en-US" dirty="0"/>
          </a:p>
        </p:txBody>
      </p:sp>
      <p:sp>
        <p:nvSpPr>
          <p:cNvPr id="4" name="Slide Number Placeholder 3"/>
          <p:cNvSpPr>
            <a:spLocks noGrp="1"/>
          </p:cNvSpPr>
          <p:nvPr>
            <p:ph type="sldNum" sz="quarter" idx="10"/>
          </p:nvPr>
        </p:nvSpPr>
        <p:spPr/>
        <p:txBody>
          <a:bodyPr/>
          <a:lstStyle/>
          <a:p>
            <a:fld id="{5F443ABA-B2DB-4924-9EBF-2D45C7008541}" type="slidenum">
              <a:rPr lang="en-US" smtClean="0"/>
              <a:pPr/>
              <a:t>19</a:t>
            </a:fld>
            <a:endParaRPr lang="en-US"/>
          </a:p>
        </p:txBody>
      </p:sp>
    </p:spTree>
    <p:extLst>
      <p:ext uri="{BB962C8B-B14F-4D97-AF65-F5344CB8AC3E}">
        <p14:creationId xmlns:p14="http://schemas.microsoft.com/office/powerpoint/2010/main" val="148957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1969CE0A-B4FA-467A-86D2-A3E5399A9630}" type="slidenum">
              <a:rPr lang="en-US" altLang="zh-TW" sz="1200"/>
              <a:pPr/>
              <a:t>2</a:t>
            </a:fld>
            <a:endParaRPr lang="en-US" altLang="zh-TW"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Voice traffic is sensitive to network impairment.</a:t>
            </a:r>
          </a:p>
          <a:p>
            <a:pPr eaLnBrk="1" hangingPunct="1"/>
            <a:r>
              <a:rPr lang="en-US" altLang="zh-TW" dirty="0" smtClean="0">
                <a:latin typeface="Arial" pitchFamily="34" charset="0"/>
                <a:ea typeface="ＭＳ Ｐゴシック" pitchFamily="34" charset="-128"/>
              </a:rPr>
              <a:t>Previous work shows that most important factors on user satisfaction are sending rate and its variation.</a:t>
            </a:r>
          </a:p>
          <a:p>
            <a:pPr eaLnBrk="1" hangingPunct="1"/>
            <a:r>
              <a:rPr lang="en-US" altLang="zh-TW" dirty="0" smtClean="0">
                <a:latin typeface="Arial" pitchFamily="34" charset="0"/>
                <a:ea typeface="ＭＳ Ｐゴシック" pitchFamily="34" charset="-128"/>
              </a:rPr>
              <a:t>This indicates that what users generally want is high and stable voice quality.</a:t>
            </a:r>
          </a:p>
          <a:p>
            <a:pPr eaLnBrk="1" hangingPunct="1"/>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To date, it is still not clear to the community about how to adapt voice sending rate to network conditions. The difficulty is that we can not send voice traffic aggressively nor conservatively.</a:t>
            </a:r>
          </a:p>
          <a:p>
            <a:pPr eaLnBrk="1" hangingPunct="1"/>
            <a:r>
              <a:rPr lang="en-US" altLang="zh-TW" dirty="0" smtClean="0">
                <a:latin typeface="Arial" pitchFamily="34" charset="0"/>
                <a:ea typeface="ＭＳ Ｐゴシック" pitchFamily="34" charset="-128"/>
              </a:rPr>
              <a:t>If we send it aggressively, we might inject too much voice data and cause the network congested. The congestion would cause packet loss, increase jitter, and eventually degrade the voice quality at the receiver side. On the other hand, if we send it conservatively, then the voice quality might not be perceptible either.</a:t>
            </a:r>
          </a:p>
          <a:p>
            <a:pPr eaLnBrk="1" hangingPunct="1"/>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a:t>
            </a:r>
          </a:p>
          <a:p>
            <a:pPr eaLnBrk="1" hangingPunct="1"/>
            <a:r>
              <a:rPr lang="en-US" altLang="zh-TW" dirty="0" smtClean="0">
                <a:latin typeface="Arial" pitchFamily="34" charset="0"/>
                <a:ea typeface="ＭＳ Ｐゴシック" pitchFamily="34" charset="-128"/>
              </a:rPr>
              <a:t>Set Highest Sending rate? Probably not a good idea, cause it might cause congestion, starve its best effort counterpart and eventually hurt the voice traffic itself. </a:t>
            </a:r>
          </a:p>
          <a:p>
            <a:pPr eaLnBrk="1" hangingPunct="1"/>
            <a:r>
              <a:rPr lang="en-US" altLang="zh-TW" dirty="0" smtClean="0">
                <a:latin typeface="Arial" pitchFamily="34" charset="0"/>
                <a:ea typeface="ＭＳ Ｐゴシック" pitchFamily="34" charset="-128"/>
              </a:rPr>
              <a:t>However, the voice data delivered might not be perceptible if each voice call is limited to the rate of an average TCP flow.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a:ln/>
        </p:spPr>
      </p:sp>
      <p:sp>
        <p:nvSpPr>
          <p:cNvPr id="522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err="1" smtClean="0">
                <a:latin typeface="Arial" pitchFamily="34" charset="0"/>
                <a:ea typeface="ＭＳ Ｐゴシック" pitchFamily="34" charset="-128"/>
              </a:rPr>
              <a:t>Sype’s</a:t>
            </a:r>
            <a:r>
              <a:rPr lang="en-US" altLang="zh-TW" dirty="0" smtClean="0">
                <a:latin typeface="Arial" pitchFamily="34" charset="0"/>
                <a:ea typeface="ＭＳ Ｐゴシック" pitchFamily="34" charset="-128"/>
              </a:rPr>
              <a:t> redundancy control policy together with optimal one</a:t>
            </a:r>
          </a:p>
          <a:p>
            <a:pPr eaLnBrk="1" hangingPunct="1"/>
            <a:r>
              <a:rPr lang="en-US" altLang="zh-TW" dirty="0" smtClean="0">
                <a:latin typeface="Arial" pitchFamily="34" charset="0"/>
                <a:ea typeface="ＭＳ Ｐゴシック" pitchFamily="34" charset="-128"/>
              </a:rPr>
              <a:t>Skype’s policy is pretty close to optimal </a:t>
            </a:r>
          </a:p>
          <a:p>
            <a:pPr eaLnBrk="1" hangingPunct="1"/>
            <a:r>
              <a:rPr lang="en-US" altLang="zh-TW" dirty="0" smtClean="0">
                <a:latin typeface="Arial" pitchFamily="34" charset="0"/>
                <a:ea typeface="ＭＳ Ｐゴシック" pitchFamily="34" charset="-128"/>
              </a:rPr>
              <a:t>But fails to maintain a consistent voice quality.</a:t>
            </a:r>
          </a:p>
          <a:p>
            <a:pPr eaLnBrk="1" hangingPunct="1"/>
            <a:r>
              <a:rPr lang="en-US" altLang="zh-TW" dirty="0" smtClean="0">
                <a:latin typeface="Arial" pitchFamily="34" charset="0"/>
                <a:ea typeface="ＭＳ Ｐゴシック" pitchFamily="34" charset="-128"/>
              </a:rPr>
              <a:t>For example, Skype achieves audio quality better than 3.5 when loss rate lower than 1% or higher than 4%</a:t>
            </a:r>
          </a:p>
          <a:p>
            <a:pPr eaLnBrk="1" hangingPunct="1"/>
            <a:r>
              <a:rPr lang="en-US" altLang="zh-TW" dirty="0" smtClean="0">
                <a:latin typeface="Arial" pitchFamily="34" charset="0"/>
                <a:ea typeface="ＭＳ Ｐゴシック" pitchFamily="34" charset="-128"/>
              </a:rPr>
              <a:t>When the loss rate is between 1% and 4%, quality level is much lower than MOS 3.5</a:t>
            </a:r>
          </a:p>
          <a:p>
            <a:pPr eaLnBrk="1" hangingPunct="1"/>
            <a:r>
              <a:rPr lang="en-US" altLang="zh-TW" dirty="0" smtClean="0">
                <a:latin typeface="Arial" pitchFamily="34" charset="0"/>
                <a:ea typeface="ＭＳ Ｐゴシック" pitchFamily="34" charset="-128"/>
              </a:rPr>
              <a:t>Inconsistency may result in frustration for users or over-utilization of bandwidth</a:t>
            </a:r>
          </a:p>
          <a:p>
            <a:pPr eaLnBrk="1" hangingPunct="1"/>
            <a:r>
              <a:rPr lang="en-US" altLang="zh-TW" dirty="0" smtClean="0">
                <a:latin typeface="Arial" pitchFamily="34" charset="0"/>
                <a:ea typeface="ＭＳ Ｐゴシック" pitchFamily="34" charset="-128"/>
              </a:rPr>
              <a:t>Optimal better balances bandwidth utilization and voice quality</a:t>
            </a:r>
          </a:p>
          <a:p>
            <a:pPr eaLnBrk="1" hangingPunct="1"/>
            <a:endParaRPr lang="en-US" altLang="zh-TW" dirty="0" smtClean="0">
              <a:latin typeface="Arial" pitchFamily="34" charset="0"/>
              <a:ea typeface="ＭＳ Ｐゴシック" pitchFamily="34" charset="-128"/>
            </a:endParaRPr>
          </a:p>
        </p:txBody>
      </p:sp>
      <p:sp>
        <p:nvSpPr>
          <p:cNvPr id="522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ABE33442-12AB-4B8B-A828-38C78BDB30C9}" type="slidenum">
              <a:rPr lang="en-US" altLang="zh-TW" sz="1200"/>
              <a:pPr/>
              <a:t>20</a:t>
            </a:fld>
            <a:endParaRPr lang="en-US" altLang="zh-TW"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投影片圖像版面配置區 1"/>
          <p:cNvSpPr>
            <a:spLocks noGrp="1" noRot="1" noChangeAspect="1" noTextEdit="1"/>
          </p:cNvSpPr>
          <p:nvPr>
            <p:ph type="sldImg"/>
          </p:nvPr>
        </p:nvSpPr>
        <p:spPr>
          <a:ln/>
        </p:spPr>
      </p:sp>
      <p:sp>
        <p:nvSpPr>
          <p:cNvPr id="532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G.729 to sustain voice quality at MOS 3.5 under different burst ratios</a:t>
            </a:r>
          </a:p>
          <a:p>
            <a:pPr eaLnBrk="1" hangingPunct="1"/>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Redundancy ratio should be increased more aggressively to maintain same audio quality under higher burst ratio</a:t>
            </a:r>
          </a:p>
        </p:txBody>
      </p:sp>
      <p:sp>
        <p:nvSpPr>
          <p:cNvPr id="532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5A71C120-68FD-4C20-B1CF-01904D170DE9}" type="slidenum">
              <a:rPr lang="en-US" altLang="zh-TW" sz="1200"/>
              <a:pPr/>
              <a:t>21</a:t>
            </a:fld>
            <a:endParaRPr lang="en-US" altLang="zh-TW"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a:ln/>
        </p:spPr>
      </p:sp>
      <p:sp>
        <p:nvSpPr>
          <p:cNvPr id="542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Derive optimal policy by polynomial regression for each target PESQ quality, considering codec and </a:t>
            </a:r>
            <a:r>
              <a:rPr lang="en-US" altLang="zh-TW" dirty="0" err="1" smtClean="0">
                <a:latin typeface="Arial" pitchFamily="34" charset="0"/>
                <a:ea typeface="ＭＳ Ｐゴシック" pitchFamily="34" charset="-128"/>
              </a:rPr>
              <a:t>burstiness</a:t>
            </a:r>
            <a:r>
              <a:rPr lang="en-US" altLang="zh-TW" dirty="0" smtClean="0">
                <a:latin typeface="Arial" pitchFamily="34" charset="0"/>
                <a:ea typeface="ＭＳ Ｐゴシック" pitchFamily="34" charset="-128"/>
              </a:rPr>
              <a:t>.</a:t>
            </a:r>
          </a:p>
        </p:txBody>
      </p:sp>
      <p:sp>
        <p:nvSpPr>
          <p:cNvPr id="542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6757B3C6-997F-42BC-82EE-A671E0862B5D}" type="slidenum">
              <a:rPr lang="en-US" altLang="zh-TW" sz="1200"/>
              <a:pPr/>
              <a:t>22</a:t>
            </a:fld>
            <a:endParaRPr lang="en-US" altLang="zh-TW"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To conclude, in this work, observed how Skype adapts its redundancy levels to network loss rate. </a:t>
            </a:r>
          </a:p>
          <a:p>
            <a:pPr eaLnBrk="1" hangingPunct="1"/>
            <a:r>
              <a:rPr lang="en-US" altLang="zh-TW" dirty="0" smtClean="0">
                <a:latin typeface="Arial" pitchFamily="34" charset="0"/>
                <a:ea typeface="ＭＳ Ｐゴシック" pitchFamily="34" charset="-128"/>
              </a:rPr>
              <a:t>Show that Skype’s rate adaptation mechanism is not really geared for best user satisfaction</a:t>
            </a:r>
          </a:p>
          <a:p>
            <a:pPr eaLnBrk="1" hangingPunct="1"/>
            <a:r>
              <a:rPr lang="en-US" altLang="zh-TW" dirty="0" smtClean="0">
                <a:latin typeface="Arial" pitchFamily="34" charset="0"/>
                <a:ea typeface="ＭＳ Ｐゴシック" pitchFamily="34" charset="-128"/>
              </a:rPr>
              <a:t>Proposed a general model for various codecs to tune the redundancy for consistent user satisfaction. </a:t>
            </a:r>
          </a:p>
          <a:p>
            <a:pPr eaLnBrk="1" hangingPunct="1"/>
            <a:r>
              <a:rPr lang="en-US" altLang="zh-TW" dirty="0" smtClean="0">
                <a:latin typeface="Arial" pitchFamily="34" charset="0"/>
                <a:ea typeface="ＭＳ Ｐゴシック" pitchFamily="34" charset="-128"/>
              </a:rPr>
              <a:t>Methodology can be extended by Skype developers to facilitate tuning of different proprietary codecs, such as </a:t>
            </a:r>
            <a:r>
              <a:rPr lang="en-US" altLang="zh-TW" dirty="0" err="1" smtClean="0">
                <a:latin typeface="Arial" pitchFamily="34" charset="0"/>
                <a:ea typeface="ＭＳ Ｐゴシック" pitchFamily="34" charset="-128"/>
              </a:rPr>
              <a:t>iSAC</a:t>
            </a:r>
            <a:r>
              <a:rPr lang="en-US" altLang="zh-TW" dirty="0" smtClean="0">
                <a:latin typeface="Arial" pitchFamily="34" charset="0"/>
                <a:ea typeface="ＭＳ Ｐゴシック" pitchFamily="34" charset="-128"/>
              </a:rPr>
              <a:t>.</a:t>
            </a:r>
          </a:p>
          <a:p>
            <a:pPr eaLnBrk="1" hangingPunct="1"/>
            <a:endParaRPr lang="zh-TW" altLang="en-US" dirty="0" smtClean="0">
              <a:latin typeface="Arial" pitchFamily="34" charset="0"/>
              <a:ea typeface="ＭＳ Ｐゴシック" pitchFamily="34" charset="-128"/>
            </a:endParaRPr>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F387A484-5FEA-4CBC-86D7-364A15EACA20}" type="slidenum">
              <a:rPr lang="en-US" altLang="zh-TW" sz="1200"/>
              <a:pPr/>
              <a:t>23</a:t>
            </a:fld>
            <a:endParaRPr lang="en-US" altLang="zh-TW"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0F881872-1CD4-4F65-A991-2D53496D8139}" type="slidenum">
              <a:rPr lang="en-US" altLang="zh-TW" sz="1200"/>
              <a:pPr/>
              <a:t>3</a:t>
            </a:fld>
            <a:endParaRPr lang="en-US" altLang="zh-TW"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Dig into Skype, one of most popular VoIP </a:t>
            </a:r>
          </a:p>
          <a:p>
            <a:pPr eaLnBrk="1" hangingPunct="1"/>
            <a:r>
              <a:rPr lang="en-US" altLang="zh-TW" dirty="0" smtClean="0">
                <a:latin typeface="Arial" pitchFamily="34" charset="0"/>
                <a:ea typeface="ＭＳ Ｐゴシック" pitchFamily="34" charset="-128"/>
              </a:rPr>
              <a:t>Like to know how Skype adapts its voice traffic.</a:t>
            </a:r>
          </a:p>
          <a:p>
            <a:pPr eaLnBrk="1" hangingPunct="1"/>
            <a:r>
              <a:rPr lang="en-US" altLang="zh-TW" dirty="0" smtClean="0">
                <a:latin typeface="Arial" pitchFamily="34" charset="0"/>
                <a:ea typeface="ＭＳ Ｐゴシック" pitchFamily="34" charset="-128"/>
              </a:rPr>
              <a:t>Furthermore, like to examine Skype’s mechanism.</a:t>
            </a:r>
          </a:p>
          <a:p>
            <a:pPr eaLnBrk="1" hangingPunct="1"/>
            <a:r>
              <a:rPr lang="en-US" altLang="zh-TW" dirty="0" smtClean="0">
                <a:latin typeface="Arial" pitchFamily="34" charset="0"/>
                <a:ea typeface="ＭＳ Ｐゴシック" pitchFamily="34" charset="-128"/>
              </a:rPr>
              <a:t>And finally, how can Skype’s mechanism be improved,</a:t>
            </a:r>
            <a:r>
              <a:rPr lang="en-US" altLang="zh-TW" baseline="0" dirty="0" smtClean="0">
                <a:latin typeface="Arial" pitchFamily="34" charset="0"/>
                <a:ea typeface="ＭＳ Ｐゴシック" pitchFamily="34" charset="-128"/>
              </a:rPr>
              <a:t>  </a:t>
            </a:r>
            <a:r>
              <a:rPr lang="en-US" altLang="zh-TW" dirty="0" smtClean="0">
                <a:latin typeface="Arial" pitchFamily="34" charset="0"/>
                <a:ea typeface="ＭＳ Ｐゴシック" pitchFamily="34" charset="-128"/>
              </a:rPr>
              <a:t>lessons learned from this case study, and apply it to general VoIP development.</a:t>
            </a:r>
            <a:endParaRPr lang="zh-TW" altLang="zh-TW"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In </a:t>
            </a:r>
            <a:r>
              <a:rPr lang="en-US" altLang="zh-TW" dirty="0" err="1" smtClean="0">
                <a:latin typeface="Arial" pitchFamily="34" charset="0"/>
                <a:ea typeface="ＭＳ Ｐゴシック" pitchFamily="34" charset="-128"/>
              </a:rPr>
              <a:t>infocom</a:t>
            </a:r>
            <a:r>
              <a:rPr lang="en-US" altLang="zh-TW" dirty="0" smtClean="0">
                <a:latin typeface="Arial" pitchFamily="34" charset="0"/>
                <a:ea typeface="ＭＳ Ｐゴシック" pitchFamily="34" charset="-128"/>
              </a:rPr>
              <a:t> 2008, </a:t>
            </a:r>
            <a:r>
              <a:rPr lang="en-US" altLang="zh-TW" dirty="0" err="1" smtClean="0">
                <a:latin typeface="Arial" pitchFamily="34" charset="0"/>
                <a:ea typeface="ＭＳ Ｐゴシック" pitchFamily="34" charset="-128"/>
              </a:rPr>
              <a:t>Bonfiglio</a:t>
            </a:r>
            <a:r>
              <a:rPr lang="en-US" altLang="zh-TW" dirty="0" smtClean="0">
                <a:latin typeface="Arial" pitchFamily="34" charset="0"/>
                <a:ea typeface="ＭＳ Ｐゴシック" pitchFamily="34" charset="-128"/>
              </a:rPr>
              <a:t> et al found Skype’s voice traffic is governed by 3 factors: Bit rate, framing time, and redundancy ratio.</a:t>
            </a:r>
          </a:p>
          <a:p>
            <a:pPr eaLnBrk="1" hangingPunct="1"/>
            <a:r>
              <a:rPr lang="en-US" altLang="zh-TW" dirty="0" smtClean="0">
                <a:latin typeface="Arial" pitchFamily="34" charset="0"/>
                <a:ea typeface="ＭＳ Ｐゴシック" pitchFamily="34" charset="-128"/>
              </a:rPr>
              <a:t>Skype supports two kinds of voice calls: PC-PSTN calls and PC-PC calls.</a:t>
            </a:r>
          </a:p>
          <a:p>
            <a:pPr eaLnBrk="1" hangingPunct="1"/>
            <a:r>
              <a:rPr lang="en-US" altLang="zh-TW" dirty="0" smtClean="0">
                <a:latin typeface="Arial" pitchFamily="34" charset="0"/>
                <a:ea typeface="ＭＳ Ｐゴシック" pitchFamily="34" charset="-128"/>
              </a:rPr>
              <a:t>For PC-PSTN calls,  Skype uses G.729 as the audio codec for </a:t>
            </a:r>
            <a:r>
              <a:rPr lang="en-US" altLang="zh-TW" dirty="0" err="1" smtClean="0">
                <a:latin typeface="Arial" pitchFamily="34" charset="0"/>
                <a:ea typeface="ＭＳ Ｐゴシック" pitchFamily="34" charset="-128"/>
              </a:rPr>
              <a:t>SkypeOut</a:t>
            </a:r>
            <a:r>
              <a:rPr lang="en-US" altLang="zh-TW" dirty="0" smtClean="0">
                <a:latin typeface="Arial" pitchFamily="34" charset="0"/>
                <a:ea typeface="ＭＳ Ｐゴシック" pitchFamily="34" charset="-128"/>
              </a:rPr>
              <a:t> (PC-PSTN) calls; </a:t>
            </a:r>
          </a:p>
          <a:p>
            <a:pPr eaLnBrk="1" hangingPunct="1"/>
            <a:r>
              <a:rPr lang="en-US" altLang="zh-TW" dirty="0" smtClean="0">
                <a:latin typeface="Arial" pitchFamily="34" charset="0"/>
                <a:ea typeface="ＭＳ Ｐゴシック" pitchFamily="34" charset="-128"/>
              </a:rPr>
              <a:t>G.729 is constant bit rate and constant framing time. </a:t>
            </a:r>
          </a:p>
          <a:p>
            <a:pPr eaLnBrk="1" hangingPunct="1"/>
            <a:r>
              <a:rPr lang="en-US" altLang="zh-TW" dirty="0" smtClean="0">
                <a:latin typeface="Arial" pitchFamily="34" charset="0"/>
                <a:ea typeface="ＭＳ Ｐゴシック" pitchFamily="34" charset="-128"/>
              </a:rPr>
              <a:t>Thus the rate variation in </a:t>
            </a:r>
            <a:r>
              <a:rPr lang="en-US" altLang="zh-TW" dirty="0" err="1" smtClean="0">
                <a:latin typeface="Arial" pitchFamily="34" charset="0"/>
                <a:ea typeface="ＭＳ Ｐゴシック" pitchFamily="34" charset="-128"/>
              </a:rPr>
              <a:t>SkypeOut</a:t>
            </a:r>
            <a:r>
              <a:rPr lang="en-US" altLang="zh-TW" dirty="0" smtClean="0">
                <a:latin typeface="Arial" pitchFamily="34" charset="0"/>
                <a:ea typeface="ＭＳ Ｐゴシック" pitchFamily="34" charset="-128"/>
              </a:rPr>
              <a:t> calls is the result of adapting redundancy to network conditions. </a:t>
            </a:r>
          </a:p>
          <a:p>
            <a:pPr eaLnBrk="1" hangingPunct="1"/>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For PC-to-PC calls, </a:t>
            </a:r>
            <a:r>
              <a:rPr lang="en-US" altLang="zh-TW" dirty="0" err="1" smtClean="0">
                <a:latin typeface="Arial" pitchFamily="34" charset="0"/>
                <a:ea typeface="ＭＳ Ｐゴシック" pitchFamily="34" charset="-128"/>
              </a:rPr>
              <a:t>iSAC</a:t>
            </a:r>
            <a:r>
              <a:rPr lang="en-US" altLang="zh-TW" dirty="0" smtClean="0">
                <a:latin typeface="Arial" pitchFamily="34" charset="0"/>
                <a:ea typeface="ＭＳ Ｐゴシック" pitchFamily="34" charset="-128"/>
              </a:rPr>
              <a:t> is used in most of the calls. </a:t>
            </a:r>
          </a:p>
          <a:p>
            <a:pPr eaLnBrk="1" hangingPunct="1"/>
            <a:r>
              <a:rPr lang="en-US" altLang="zh-TW" dirty="0" smtClean="0">
                <a:latin typeface="Arial" pitchFamily="34" charset="0"/>
                <a:ea typeface="ＭＳ Ｐゴシック" pitchFamily="34" charset="-128"/>
              </a:rPr>
              <a:t>Through little experiments, found that the bit rate and framing time adaptation in calls using </a:t>
            </a:r>
            <a:r>
              <a:rPr lang="en-US" altLang="zh-TW" dirty="0" err="1" smtClean="0">
                <a:latin typeface="Arial" pitchFamily="34" charset="0"/>
                <a:ea typeface="ＭＳ Ｐゴシック" pitchFamily="34" charset="-128"/>
              </a:rPr>
              <a:t>iSAC</a:t>
            </a:r>
            <a:r>
              <a:rPr lang="en-US" altLang="zh-TW" dirty="0" smtClean="0">
                <a:latin typeface="Arial" pitchFamily="34" charset="0"/>
                <a:ea typeface="ＭＳ Ｐゴシック" pitchFamily="34" charset="-128"/>
              </a:rPr>
              <a:t>, is likely implemented by the codec, not by Skype.</a:t>
            </a:r>
            <a:endParaRPr lang="zh-TW" altLang="en-US" dirty="0" smtClean="0">
              <a:latin typeface="Arial" pitchFamily="34" charset="0"/>
              <a:ea typeface="ＭＳ Ｐゴシック" pitchFamily="34" charset="-128"/>
            </a:endParaRPr>
          </a:p>
        </p:txBody>
      </p:sp>
      <p:sp>
        <p:nvSpPr>
          <p:cNvPr id="358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BAEDF995-50A3-44D4-B2A8-40D6049ECE54}" type="slidenum">
              <a:rPr lang="en-US" altLang="zh-TW" sz="1200"/>
              <a:pPr/>
              <a:t>4</a:t>
            </a:fld>
            <a:endParaRPr lang="en-US" altLang="zh-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en-US" dirty="0" smtClean="0">
              <a:latin typeface="Arial" pitchFamily="34" charset="0"/>
              <a:ea typeface="ＭＳ Ｐゴシック" pitchFamily="34" charset="-128"/>
            </a:endParaRPr>
          </a:p>
        </p:txBody>
      </p:sp>
      <p:sp>
        <p:nvSpPr>
          <p:cNvPr id="368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88BB2348-9D09-42D7-8930-A10D96F1E198}" type="slidenum">
              <a:rPr lang="en-US" altLang="zh-TW" sz="1200"/>
              <a:pPr/>
              <a:t>5</a:t>
            </a:fld>
            <a:endParaRPr lang="en-US" altLang="zh-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986FC31E-FC78-4E6E-8C7F-B3860B5DC9B6}" type="slidenum">
              <a:rPr lang="en-US" altLang="zh-TW" sz="1200"/>
              <a:pPr/>
              <a:t>6</a:t>
            </a:fld>
            <a:endParaRPr lang="en-US" altLang="zh-TW" sz="1200"/>
          </a:p>
        </p:txBody>
      </p:sp>
      <p:sp>
        <p:nvSpPr>
          <p:cNvPr id="38915"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eaLnBrk="1" hangingPunct="1"/>
            <a:r>
              <a:rPr lang="en-US" altLang="zh-TW" dirty="0" smtClean="0">
                <a:latin typeface="Arial" pitchFamily="34" charset="0"/>
                <a:ea typeface="ＭＳ Ｐゴシック" pitchFamily="34" charset="-128"/>
              </a:rPr>
              <a:t>Setup a FreeBSD box to act as a bridge to connect</a:t>
            </a:r>
          </a:p>
          <a:p>
            <a:pPr eaLnBrk="1" hangingPunct="1">
              <a:buFontTx/>
              <a:buAutoNum type="alphaLcParenR"/>
            </a:pPr>
            <a:r>
              <a:rPr lang="en-US" altLang="zh-TW" dirty="0" smtClean="0">
                <a:latin typeface="Arial" pitchFamily="34" charset="0"/>
                <a:ea typeface="ＭＳ Ｐゴシック" pitchFamily="34" charset="-128"/>
              </a:rPr>
              <a:t> Two Skype clients on PC-PC calls (</a:t>
            </a:r>
            <a:r>
              <a:rPr lang="en-US" altLang="zh-TW" dirty="0" err="1" smtClean="0">
                <a:latin typeface="Arial" pitchFamily="34" charset="0"/>
                <a:ea typeface="ＭＳ Ｐゴシック" pitchFamily="34" charset="-128"/>
              </a:rPr>
              <a:t>iSAC</a:t>
            </a:r>
            <a:r>
              <a:rPr lang="en-US" altLang="zh-TW" dirty="0" smtClean="0">
                <a:latin typeface="Arial" pitchFamily="34" charset="0"/>
                <a:ea typeface="ＭＳ Ｐゴシック" pitchFamily="34" charset="-128"/>
              </a:rPr>
              <a:t>)</a:t>
            </a:r>
          </a:p>
          <a:p>
            <a:pPr eaLnBrk="1" hangingPunct="1">
              <a:buFontTx/>
              <a:buAutoNum type="alphaLcParenR"/>
            </a:pPr>
            <a:r>
              <a:rPr lang="en-US" altLang="zh-TW" dirty="0" smtClean="0">
                <a:latin typeface="Arial" pitchFamily="34" charset="0"/>
                <a:ea typeface="ＭＳ Ｐゴシック" pitchFamily="34" charset="-128"/>
              </a:rPr>
              <a:t> Skype client to PSTN network (G.729)</a:t>
            </a:r>
          </a:p>
          <a:p>
            <a:pPr eaLnBrk="1" hangingPunct="1"/>
            <a:r>
              <a:rPr lang="en-US" altLang="zh-TW" dirty="0" smtClean="0">
                <a:latin typeface="Arial" pitchFamily="34" charset="0"/>
                <a:ea typeface="ＭＳ Ｐゴシック" pitchFamily="34" charset="-128"/>
              </a:rPr>
              <a:t>use </a:t>
            </a:r>
            <a:r>
              <a:rPr lang="en-US" altLang="zh-TW" dirty="0" err="1" smtClean="0">
                <a:latin typeface="Arial" pitchFamily="34" charset="0"/>
                <a:ea typeface="ＭＳ Ｐゴシック" pitchFamily="34" charset="-128"/>
              </a:rPr>
              <a:t>Dummynet</a:t>
            </a:r>
            <a:r>
              <a:rPr lang="en-US" altLang="zh-TW" dirty="0" smtClean="0">
                <a:latin typeface="Arial" pitchFamily="34" charset="0"/>
                <a:ea typeface="ＭＳ Ｐゴシック" pitchFamily="34" charset="-128"/>
              </a:rPr>
              <a:t> to control the network conditions, such as network loss rate</a:t>
            </a:r>
          </a:p>
          <a:p>
            <a:pPr eaLnBrk="1" hangingPunct="1"/>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To simulate natural conversations,</a:t>
            </a:r>
            <a:r>
              <a:rPr lang="en-US" altLang="zh-TW" baseline="0" dirty="0" smtClean="0">
                <a:latin typeface="Arial" pitchFamily="34" charset="0"/>
                <a:ea typeface="ＭＳ Ｐゴシック" pitchFamily="34" charset="-128"/>
              </a:rPr>
              <a:t> </a:t>
            </a:r>
            <a:r>
              <a:rPr lang="en-US" altLang="zh-TW" dirty="0" smtClean="0">
                <a:latin typeface="Arial" pitchFamily="34" charset="0"/>
                <a:ea typeface="ＭＳ Ｐゴシック" pitchFamily="34" charset="-128"/>
              </a:rPr>
              <a:t>speech samples from open speech repository as voice input</a:t>
            </a:r>
          </a:p>
          <a:p>
            <a:pPr eaLnBrk="1" hangingPunct="1"/>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Skype can transmit its voice packets by either UDP or TCP</a:t>
            </a:r>
            <a:r>
              <a:rPr lang="en-US" altLang="zh-TW" baseline="0" dirty="0" smtClean="0">
                <a:latin typeface="Arial" pitchFamily="34" charset="0"/>
                <a:ea typeface="ＭＳ Ｐゴシック" pitchFamily="34" charset="-128"/>
              </a:rPr>
              <a:t> (tries UDP, but falls back to TCP if cannot connect).</a:t>
            </a:r>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But since TCP guarantees in-order and reliable transmission, there is no need for Skype to add redundancy to TCP flows.</a:t>
            </a:r>
          </a:p>
          <a:p>
            <a:pPr eaLnBrk="1" hangingPunct="1"/>
            <a:r>
              <a:rPr lang="en-US" altLang="zh-TW" dirty="0" smtClean="0">
                <a:latin typeface="Arial" pitchFamily="34" charset="0"/>
                <a:ea typeface="ＭＳ Ｐゴシック" pitchFamily="34" charset="-128"/>
              </a:rPr>
              <a:t>Thus, in this work, use only UDP.</a:t>
            </a:r>
          </a:p>
          <a:p>
            <a:pPr eaLnBrk="1" hangingPunct="1"/>
            <a:endParaRPr lang="zh-TW" altLang="en-US"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D48F4E27-BC3A-4371-B845-41F107FD4B4D}" type="slidenum">
              <a:rPr lang="en-US" altLang="zh-TW" sz="1200"/>
              <a:pPr/>
              <a:t>7</a:t>
            </a:fld>
            <a:endParaRPr lang="en-US" altLang="zh-TW"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PC-PSTN calls with codec G.729. </a:t>
            </a:r>
          </a:p>
          <a:p>
            <a:pPr eaLnBrk="1" hangingPunct="1"/>
            <a:r>
              <a:rPr lang="en-US" altLang="zh-TW" dirty="0" smtClean="0">
                <a:latin typeface="Arial" pitchFamily="34" charset="0"/>
                <a:ea typeface="ＭＳ Ｐゴシック" pitchFamily="34" charset="-128"/>
              </a:rPr>
              <a:t>y-axis is payload size in bytes, and x-axis the time in seconds.</a:t>
            </a:r>
          </a:p>
          <a:p>
            <a:pPr eaLnBrk="1" hangingPunct="1"/>
            <a:r>
              <a:rPr lang="en-US" altLang="zh-TW" dirty="0" smtClean="0">
                <a:latin typeface="Arial" pitchFamily="34" charset="0"/>
                <a:ea typeface="ＭＳ Ｐゴシック" pitchFamily="34" charset="-128"/>
              </a:rPr>
              <a:t>When loss rate is 0%, payload size remains around 30 bytes. </a:t>
            </a:r>
          </a:p>
          <a:p>
            <a:pPr eaLnBrk="1" hangingPunct="1"/>
            <a:r>
              <a:rPr lang="en-US" altLang="zh-TW" dirty="0" smtClean="0">
                <a:latin typeface="Arial" pitchFamily="34" charset="0"/>
                <a:ea typeface="ＭＳ Ｐゴシック" pitchFamily="34" charset="-128"/>
              </a:rPr>
              <a:t>Loss rate increases, more packets with a payload size around 60 byes. </a:t>
            </a:r>
          </a:p>
          <a:p>
            <a:pPr eaLnBrk="1" hangingPunct="1"/>
            <a:r>
              <a:rPr lang="en-US" altLang="zh-TW" dirty="0" smtClean="0">
                <a:latin typeface="Arial" pitchFamily="34" charset="0"/>
                <a:ea typeface="ＭＳ Ｐゴシック" pitchFamily="34" charset="-128"/>
              </a:rPr>
              <a:t>Skype implements policy to mitigate impact of network loss rate by retransmitting past voice blocks into same message.</a:t>
            </a:r>
          </a:p>
          <a:p>
            <a:pPr eaLnBrk="1" hangingPunct="1"/>
            <a:endParaRPr lang="en-US" altLang="zh-TW" dirty="0" smtClean="0">
              <a:latin typeface="Arial" pitchFamily="34" charset="0"/>
              <a:ea typeface="ＭＳ Ｐゴシック" pitchFamily="34" charset="-128"/>
            </a:endParaRPr>
          </a:p>
          <a:p>
            <a:pPr eaLnBrk="1" hangingPunct="1"/>
            <a:r>
              <a:rPr lang="en-US" altLang="zh-TW" dirty="0" smtClean="0">
                <a:latin typeface="Arial" pitchFamily="34" charset="0"/>
                <a:ea typeface="ＭＳ Ｐゴシック" pitchFamily="34" charset="-128"/>
              </a:rPr>
              <a:t>When loss rate reaches to 10%, most packets payload of 60 bytes. </a:t>
            </a:r>
          </a:p>
          <a:p>
            <a:pPr eaLnBrk="1" hangingPunct="1"/>
            <a:r>
              <a:rPr lang="en-US" altLang="zh-TW" dirty="0" smtClean="0">
                <a:latin typeface="Arial" pitchFamily="34" charset="0"/>
                <a:ea typeface="ＭＳ Ｐゴシック" pitchFamily="34" charset="-128"/>
              </a:rPr>
              <a:t>When loss rate goes back to 0%, payload size goes back to 30 bytes.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4096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“Redundancy ratio” – fraction of packets that carry redundant voice data. </a:t>
            </a:r>
          </a:p>
          <a:p>
            <a:pPr eaLnBrk="1" hangingPunct="1"/>
            <a:r>
              <a:rPr lang="en-US" altLang="zh-TW" dirty="0" smtClean="0">
                <a:latin typeface="Arial" pitchFamily="34" charset="0"/>
                <a:ea typeface="ＭＳ Ｐゴシック" pitchFamily="34" charset="-128"/>
              </a:rPr>
              <a:t>For example, the second and the third packets are piggybacking the previous packet, thus the redundancy ratio is 2/4, that is 0.5.</a:t>
            </a:r>
            <a:endParaRPr lang="zh-TW" altLang="en-US" dirty="0" smtClean="0">
              <a:latin typeface="Arial" pitchFamily="34" charset="0"/>
              <a:ea typeface="ＭＳ Ｐゴシック" pitchFamily="34" charset="-128"/>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00CEA6AF-65AC-4F09-9056-A31BE420E9FD}" type="slidenum">
              <a:rPr lang="en-US" altLang="zh-TW" sz="1200"/>
              <a:pPr/>
              <a:t>8</a:t>
            </a:fld>
            <a:endParaRPr lang="en-US" altLang="zh-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Arial" pitchFamily="34" charset="0"/>
                <a:ea typeface="ＭＳ Ｐゴシック" pitchFamily="34" charset="-128"/>
              </a:defRPr>
            </a:lvl1pPr>
            <a:lvl2pPr marL="685817" indent="-263776" eaLnBrk="0" hangingPunct="0">
              <a:defRPr sz="2200">
                <a:solidFill>
                  <a:schemeClr val="tx1"/>
                </a:solidFill>
                <a:latin typeface="Arial" pitchFamily="34" charset="0"/>
                <a:ea typeface="ＭＳ Ｐゴシック" pitchFamily="34" charset="-128"/>
              </a:defRPr>
            </a:lvl2pPr>
            <a:lvl3pPr marL="1055103" indent="-211021" eaLnBrk="0" hangingPunct="0">
              <a:defRPr sz="2200">
                <a:solidFill>
                  <a:schemeClr val="tx1"/>
                </a:solidFill>
                <a:latin typeface="Arial" pitchFamily="34" charset="0"/>
                <a:ea typeface="ＭＳ Ｐゴシック" pitchFamily="34" charset="-128"/>
              </a:defRPr>
            </a:lvl3pPr>
            <a:lvl4pPr marL="1477145" indent="-211021" eaLnBrk="0" hangingPunct="0">
              <a:defRPr sz="2200">
                <a:solidFill>
                  <a:schemeClr val="tx1"/>
                </a:solidFill>
                <a:latin typeface="Arial" pitchFamily="34" charset="0"/>
                <a:ea typeface="ＭＳ Ｐゴシック" pitchFamily="34" charset="-128"/>
              </a:defRPr>
            </a:lvl4pPr>
            <a:lvl5pPr marL="1899186" indent="-211021" eaLnBrk="0" hangingPunct="0">
              <a:defRPr sz="2200">
                <a:solidFill>
                  <a:schemeClr val="tx1"/>
                </a:solidFill>
                <a:latin typeface="Arial" pitchFamily="34" charset="0"/>
                <a:ea typeface="ＭＳ Ｐゴシック" pitchFamily="34" charset="-128"/>
              </a:defRPr>
            </a:lvl5pPr>
            <a:lvl6pPr marL="2321227" indent="-211021"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743269" indent="-211021"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165310" indent="-211021"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587351" indent="-211021"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7CC935AD-546F-493B-8E67-974AB2F5B50A}" type="slidenum">
              <a:rPr lang="en-US" altLang="zh-TW" sz="1200"/>
              <a:pPr/>
              <a:t>9</a:t>
            </a:fld>
            <a:endParaRPr lang="en-US" altLang="zh-TW"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dirty="0" smtClean="0">
                <a:latin typeface="Arial" pitchFamily="34" charset="0"/>
                <a:ea typeface="ＭＳ Ｐゴシック" pitchFamily="34" charset="-128"/>
              </a:rPr>
              <a:t>Derive redundancy ratio from previous result, use simple threshold method: </a:t>
            </a:r>
          </a:p>
          <a:p>
            <a:pPr eaLnBrk="1" hangingPunct="1"/>
            <a:r>
              <a:rPr lang="en-US" altLang="zh-TW" dirty="0" smtClean="0">
                <a:latin typeface="Arial" pitchFamily="34" charset="0"/>
                <a:ea typeface="ＭＳ Ｐゴシック" pitchFamily="34" charset="-128"/>
              </a:rPr>
              <a:t>+ threshold set at 40 bytes</a:t>
            </a:r>
          </a:p>
          <a:p>
            <a:pPr eaLnBrk="1" hangingPunct="1"/>
            <a:r>
              <a:rPr lang="en-US" altLang="zh-TW" dirty="0" smtClean="0">
                <a:latin typeface="Arial" pitchFamily="34" charset="0"/>
                <a:ea typeface="ＭＳ Ｐゴシック" pitchFamily="34" charset="-128"/>
              </a:rPr>
              <a:t>to determine whether or not a packet contains a piggybacked voice block</a:t>
            </a:r>
            <a:endParaRPr lang="zh-TW" alt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E47A66-AA1D-4F48-B92D-AF6844C930C2}"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261617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47A66-AA1D-4F48-B92D-AF6844C930C2}"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1609223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47A66-AA1D-4F48-B92D-AF6844C930C2}"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89294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47A66-AA1D-4F48-B92D-AF6844C930C2}"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253068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E47A66-AA1D-4F48-B92D-AF6844C930C2}" type="datetimeFigureOut">
              <a:rPr lang="en-US" smtClean="0"/>
              <a:pPr/>
              <a:t>4/10/2015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106305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47A66-AA1D-4F48-B92D-AF6844C930C2}" type="datetimeFigureOut">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377633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E47A66-AA1D-4F48-B92D-AF6844C930C2}" type="datetimeFigureOut">
              <a:rPr lang="en-US" smtClean="0"/>
              <a:pPr/>
              <a:t>4/10/2015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299158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E47A66-AA1D-4F48-B92D-AF6844C930C2}" type="datetimeFigureOut">
              <a:rPr lang="en-US" smtClean="0"/>
              <a:pPr/>
              <a:t>4/10/2015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260804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47A66-AA1D-4F48-B92D-AF6844C930C2}" type="datetimeFigureOut">
              <a:rPr lang="en-US" smtClean="0"/>
              <a:pPr/>
              <a:t>4/10/2015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1915256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47A66-AA1D-4F48-B92D-AF6844C930C2}" type="datetimeFigureOut">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271951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E47A66-AA1D-4F48-B92D-AF6844C930C2}" type="datetimeFigureOut">
              <a:rPr lang="en-US" smtClean="0"/>
              <a:pPr/>
              <a:t>4/10/2015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DD60-F9E8-4C83-8366-FC424E20A396}" type="slidenum">
              <a:rPr lang="en-US" smtClean="0"/>
              <a:pPr/>
              <a:t>‹#›</a:t>
            </a:fld>
            <a:endParaRPr lang="en-US"/>
          </a:p>
        </p:txBody>
      </p:sp>
    </p:spTree>
    <p:extLst>
      <p:ext uri="{BB962C8B-B14F-4D97-AF65-F5344CB8AC3E}">
        <p14:creationId xmlns:p14="http://schemas.microsoft.com/office/powerpoint/2010/main" val="312737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47A66-AA1D-4F48-B92D-AF6844C930C2}" type="datetimeFigureOut">
              <a:rPr lang="en-US" smtClean="0"/>
              <a:pPr/>
              <a:t>4/10/2015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8DD60-F9E8-4C83-8366-FC424E20A396}" type="slidenum">
              <a:rPr lang="en-US" smtClean="0"/>
              <a:pPr/>
              <a:t>‹#›</a:t>
            </a:fld>
            <a:endParaRPr lang="en-US"/>
          </a:p>
        </p:txBody>
      </p:sp>
    </p:spTree>
    <p:extLst>
      <p:ext uri="{BB962C8B-B14F-4D97-AF65-F5344CB8AC3E}">
        <p14:creationId xmlns:p14="http://schemas.microsoft.com/office/powerpoint/2010/main" val="2301523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zh-TW" dirty="0" smtClean="0"/>
              <a:t>Tuning Skype Redundancy Control Algorithm for User Satisfaction</a:t>
            </a:r>
            <a:endParaRPr lang="en-US" dirty="0"/>
          </a:p>
        </p:txBody>
      </p:sp>
      <p:sp>
        <p:nvSpPr>
          <p:cNvPr id="3" name="Subtitle 2"/>
          <p:cNvSpPr>
            <a:spLocks noGrp="1"/>
          </p:cNvSpPr>
          <p:nvPr>
            <p:ph type="subTitle" idx="1"/>
          </p:nvPr>
        </p:nvSpPr>
        <p:spPr>
          <a:xfrm>
            <a:off x="838200" y="3886200"/>
            <a:ext cx="7620000" cy="1752600"/>
          </a:xfrm>
        </p:spPr>
        <p:txBody>
          <a:bodyPr>
            <a:normAutofit fontScale="85000" lnSpcReduction="20000"/>
          </a:bodyPr>
          <a:lstStyle/>
          <a:p>
            <a:r>
              <a:rPr lang="en-US" altLang="zh-TW" dirty="0" err="1" smtClean="0">
                <a:solidFill>
                  <a:schemeClr val="tx1"/>
                </a:solidFill>
              </a:rPr>
              <a:t>Te</a:t>
            </a:r>
            <a:r>
              <a:rPr lang="en-US" altLang="zh-TW" dirty="0" smtClean="0">
                <a:solidFill>
                  <a:schemeClr val="tx1"/>
                </a:solidFill>
              </a:rPr>
              <a:t>-Yuan Huang, </a:t>
            </a:r>
            <a:r>
              <a:rPr lang="en-US" altLang="zh-TW" dirty="0" err="1" smtClean="0">
                <a:solidFill>
                  <a:schemeClr val="tx1"/>
                </a:solidFill>
              </a:rPr>
              <a:t>Kuan</a:t>
            </a:r>
            <a:r>
              <a:rPr lang="en-US" altLang="zh-TW" dirty="0" smtClean="0">
                <a:solidFill>
                  <a:schemeClr val="tx1"/>
                </a:solidFill>
              </a:rPr>
              <a:t>-Ta Chen, Polly Huang </a:t>
            </a:r>
          </a:p>
          <a:p>
            <a:endParaRPr lang="en-US" dirty="0" smtClean="0">
              <a:solidFill>
                <a:srgbClr val="008000"/>
              </a:solidFill>
            </a:endParaRPr>
          </a:p>
          <a:p>
            <a:r>
              <a:rPr lang="en-US" i="1" dirty="0">
                <a:solidFill>
                  <a:schemeClr val="tx1"/>
                </a:solidFill>
              </a:rPr>
              <a:t>Proceedings of the IEEE </a:t>
            </a:r>
            <a:r>
              <a:rPr lang="en-US" i="1" dirty="0" err="1">
                <a:solidFill>
                  <a:schemeClr val="tx1"/>
                </a:solidFill>
              </a:rPr>
              <a:t>Infocom</a:t>
            </a:r>
            <a:r>
              <a:rPr lang="en-US" i="1" dirty="0">
                <a:solidFill>
                  <a:schemeClr val="tx1"/>
                </a:solidFill>
              </a:rPr>
              <a:t> </a:t>
            </a:r>
            <a:r>
              <a:rPr lang="en-US" i="1" dirty="0" smtClean="0">
                <a:solidFill>
                  <a:schemeClr val="tx1"/>
                </a:solidFill>
              </a:rPr>
              <a:t>Conference</a:t>
            </a:r>
          </a:p>
          <a:p>
            <a:r>
              <a:rPr lang="en-US" dirty="0" smtClean="0">
                <a:solidFill>
                  <a:schemeClr val="tx1"/>
                </a:solidFill>
              </a:rPr>
              <a:t>Rio </a:t>
            </a:r>
            <a:r>
              <a:rPr lang="en-US" dirty="0">
                <a:solidFill>
                  <a:schemeClr val="tx1"/>
                </a:solidFill>
              </a:rPr>
              <a:t>de </a:t>
            </a:r>
            <a:r>
              <a:rPr lang="en-US" dirty="0" err="1">
                <a:solidFill>
                  <a:schemeClr val="tx1"/>
                </a:solidFill>
              </a:rPr>
              <a:t>Janiero</a:t>
            </a:r>
            <a:r>
              <a:rPr lang="en-US" dirty="0">
                <a:solidFill>
                  <a:schemeClr val="tx1"/>
                </a:solidFill>
              </a:rPr>
              <a:t>, Brazil, April 2009</a:t>
            </a:r>
          </a:p>
        </p:txBody>
      </p:sp>
      <p:pic>
        <p:nvPicPr>
          <p:cNvPr id="4" name="圖片 6" descr="skype_logo_onlin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838200"/>
            <a:ext cx="194151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700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77044" y="304800"/>
            <a:ext cx="8229600" cy="1143000"/>
          </a:xfrm>
        </p:spPr>
        <p:txBody>
          <a:bodyPr/>
          <a:lstStyle/>
          <a:p>
            <a:r>
              <a:rPr lang="en-US" altLang="ja-JP" dirty="0" smtClean="0"/>
              <a:t>Identify Redundancy </a:t>
            </a:r>
            <a:r>
              <a:rPr lang="en-US" altLang="ja-JP" dirty="0" smtClean="0"/>
              <a:t>Ratio (1 of 2)</a:t>
            </a:r>
            <a:endParaRPr lang="en-US" altLang="zh-TW" dirty="0" smtClean="0"/>
          </a:p>
        </p:txBody>
      </p:sp>
      <p:sp>
        <p:nvSpPr>
          <p:cNvPr id="23555" name="Rectangle 3"/>
          <p:cNvSpPr>
            <a:spLocks noGrp="1" noChangeArrowheads="1"/>
          </p:cNvSpPr>
          <p:nvPr>
            <p:ph sz="half" idx="1"/>
          </p:nvPr>
        </p:nvSpPr>
        <p:spPr>
          <a:xfrm>
            <a:off x="482600" y="1390018"/>
            <a:ext cx="8258175" cy="4433888"/>
          </a:xfrm>
        </p:spPr>
        <p:txBody>
          <a:bodyPr/>
          <a:lstStyle/>
          <a:p>
            <a:pPr>
              <a:defRPr/>
            </a:pPr>
            <a:r>
              <a:rPr lang="en-US" altLang="zh-TW" sz="3200" dirty="0" smtClean="0">
                <a:latin typeface="+mj-lt"/>
              </a:rPr>
              <a:t>Redundancy Ratio of G.729 (PC-PSTN Calls)	</a:t>
            </a:r>
            <a:endParaRPr lang="en-US" altLang="zh-TW" sz="3200" dirty="0">
              <a:latin typeface="+mj-lt"/>
            </a:endParaRPr>
          </a:p>
        </p:txBody>
      </p:sp>
      <p:pic>
        <p:nvPicPr>
          <p:cNvPr id="18436" name="圖片 8" descr="RF_Ratio_skypeout_br1.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1469" y="1885950"/>
            <a:ext cx="6040438"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單箭頭接點 5"/>
          <p:cNvCxnSpPr/>
          <p:nvPr/>
        </p:nvCxnSpPr>
        <p:spPr>
          <a:xfrm rot="16200000" flipV="1">
            <a:off x="2805907" y="5314950"/>
            <a:ext cx="428625" cy="4286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rot="16200000" flipV="1">
            <a:off x="3948907" y="3743325"/>
            <a:ext cx="428625" cy="4286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rot="16200000" flipV="1">
            <a:off x="5520532" y="2528888"/>
            <a:ext cx="428625" cy="4286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096000" y="3941823"/>
            <a:ext cx="2366802" cy="369332"/>
          </a:xfrm>
          <a:prstGeom prst="rect">
            <a:avLst/>
          </a:prstGeom>
          <a:noFill/>
        </p:spPr>
        <p:txBody>
          <a:bodyPr wrap="none" rtlCol="0">
            <a:spAutoFit/>
          </a:bodyPr>
          <a:lstStyle/>
          <a:p>
            <a:r>
              <a:rPr lang="en-US" dirty="0" smtClean="0"/>
              <a:t>with 95% </a:t>
            </a:r>
            <a:r>
              <a:rPr lang="en-US" dirty="0" err="1" smtClean="0"/>
              <a:t>conf</a:t>
            </a:r>
            <a:r>
              <a:rPr lang="en-US" dirty="0" smtClean="0"/>
              <a:t> intervals</a:t>
            </a:r>
            <a:endParaRPr lang="en-US" dirty="0"/>
          </a:p>
        </p:txBody>
      </p:sp>
      <p:sp>
        <p:nvSpPr>
          <p:cNvPr id="3" name="TextBox 2"/>
          <p:cNvSpPr txBox="1"/>
          <p:nvPr/>
        </p:nvSpPr>
        <p:spPr>
          <a:xfrm>
            <a:off x="3258461" y="5510378"/>
            <a:ext cx="1380891" cy="307777"/>
          </a:xfrm>
          <a:prstGeom prst="rect">
            <a:avLst/>
          </a:prstGeom>
          <a:noFill/>
        </p:spPr>
        <p:txBody>
          <a:bodyPr wrap="none" rtlCol="0">
            <a:spAutoFit/>
          </a:bodyPr>
          <a:lstStyle/>
          <a:p>
            <a:r>
              <a:rPr lang="en-US" sz="1400" dirty="0" smtClean="0"/>
              <a:t>gradual increase</a:t>
            </a:r>
            <a:endParaRPr lang="en-US" sz="1400" dirty="0"/>
          </a:p>
        </p:txBody>
      </p:sp>
      <p:sp>
        <p:nvSpPr>
          <p:cNvPr id="11" name="TextBox 10"/>
          <p:cNvSpPr txBox="1"/>
          <p:nvPr/>
        </p:nvSpPr>
        <p:spPr>
          <a:xfrm>
            <a:off x="3948906" y="4264988"/>
            <a:ext cx="1478610" cy="307777"/>
          </a:xfrm>
          <a:prstGeom prst="rect">
            <a:avLst/>
          </a:prstGeom>
          <a:noFill/>
        </p:spPr>
        <p:txBody>
          <a:bodyPr wrap="none" rtlCol="0">
            <a:spAutoFit/>
          </a:bodyPr>
          <a:lstStyle/>
          <a:p>
            <a:r>
              <a:rPr lang="en-US" sz="1400" dirty="0" smtClean="0"/>
              <a:t>dramatic increase</a:t>
            </a:r>
            <a:endParaRPr lang="en-US" sz="1400" dirty="0"/>
          </a:p>
        </p:txBody>
      </p:sp>
      <p:sp>
        <p:nvSpPr>
          <p:cNvPr id="12" name="TextBox 11"/>
          <p:cNvSpPr txBox="1"/>
          <p:nvPr/>
        </p:nvSpPr>
        <p:spPr>
          <a:xfrm>
            <a:off x="5356695" y="3048000"/>
            <a:ext cx="1417376" cy="307777"/>
          </a:xfrm>
          <a:prstGeom prst="rect">
            <a:avLst/>
          </a:prstGeom>
          <a:noFill/>
        </p:spPr>
        <p:txBody>
          <a:bodyPr wrap="none" rtlCol="0">
            <a:spAutoFit/>
          </a:bodyPr>
          <a:lstStyle/>
          <a:p>
            <a:r>
              <a:rPr lang="en-US" sz="1400" dirty="0" smtClean="0"/>
              <a:t>steady above 0.9</a:t>
            </a:r>
            <a:endParaRPr lang="en-US" sz="1400" dirty="0"/>
          </a:p>
        </p:txBody>
      </p:sp>
    </p:spTree>
    <p:extLst>
      <p:ext uri="{BB962C8B-B14F-4D97-AF65-F5344CB8AC3E}">
        <p14:creationId xmlns:p14="http://schemas.microsoft.com/office/powerpoint/2010/main" val="4007130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ja-JP" dirty="0" smtClean="0"/>
              <a:t>Identify Redundancy </a:t>
            </a:r>
            <a:r>
              <a:rPr lang="en-US" altLang="ja-JP" dirty="0" smtClean="0"/>
              <a:t>Ratio (2 of 2)</a:t>
            </a:r>
            <a:endParaRPr lang="en-US" altLang="zh-TW" dirty="0" smtClean="0"/>
          </a:p>
        </p:txBody>
      </p:sp>
      <p:sp>
        <p:nvSpPr>
          <p:cNvPr id="19459" name="Rectangle 3"/>
          <p:cNvSpPr>
            <a:spLocks noGrp="1" noChangeArrowheads="1"/>
          </p:cNvSpPr>
          <p:nvPr>
            <p:ph idx="1"/>
          </p:nvPr>
        </p:nvSpPr>
        <p:spPr>
          <a:xfrm>
            <a:off x="457200" y="1331912"/>
            <a:ext cx="8229600" cy="4525963"/>
          </a:xfrm>
        </p:spPr>
        <p:txBody>
          <a:bodyPr/>
          <a:lstStyle/>
          <a:p>
            <a:endParaRPr lang="en-US" altLang="zh-TW" sz="1800" smtClean="0"/>
          </a:p>
          <a:p>
            <a:pPr lvl="1"/>
            <a:endParaRPr lang="en-US" altLang="zh-TW" smtClean="0"/>
          </a:p>
        </p:txBody>
      </p:sp>
      <p:pic>
        <p:nvPicPr>
          <p:cNvPr id="19460" name="圖片 6" descr="RF_Ratio_iSAC_br1.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938" y="2017712"/>
            <a:ext cx="6072187"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noChangeArrowheads="1"/>
          </p:cNvSpPr>
          <p:nvPr/>
        </p:nvSpPr>
        <p:spPr bwMode="auto">
          <a:xfrm>
            <a:off x="480204" y="1370012"/>
            <a:ext cx="8258175" cy="4433888"/>
          </a:xfrm>
          <a:prstGeom prst="rect">
            <a:avLst/>
          </a:prstGeom>
          <a:noFill/>
          <a:ln w="9525">
            <a:noFill/>
            <a:miter lim="800000"/>
            <a:headEnd/>
            <a:tailEnd/>
          </a:ln>
        </p:spPr>
        <p:txBody>
          <a:bodyPr/>
          <a:lstStyle/>
          <a:p>
            <a:pPr marL="457200" indent="-457200">
              <a:spcBef>
                <a:spcPct val="20000"/>
              </a:spcBef>
              <a:buSzPct val="95000"/>
              <a:buFont typeface="Arial" pitchFamily="34" charset="0"/>
              <a:buChar char="•"/>
              <a:defRPr/>
            </a:pPr>
            <a:r>
              <a:rPr kumimoji="0" lang="en-US" altLang="zh-TW" sz="3200" dirty="0">
                <a:latin typeface="+mj-lt"/>
                <a:ea typeface="+mn-ea"/>
              </a:rPr>
              <a:t>Redundancy Ratio of </a:t>
            </a:r>
            <a:r>
              <a:rPr kumimoji="0" lang="en-US" altLang="zh-TW" sz="3200" dirty="0" err="1">
                <a:latin typeface="+mj-lt"/>
                <a:ea typeface="+mn-ea"/>
              </a:rPr>
              <a:t>iSAC</a:t>
            </a:r>
            <a:r>
              <a:rPr kumimoji="0" lang="en-US" altLang="zh-TW" sz="3200" dirty="0">
                <a:latin typeface="+mj-lt"/>
                <a:ea typeface="+mn-ea"/>
              </a:rPr>
              <a:t> (PC-PC Calls)	</a:t>
            </a:r>
          </a:p>
        </p:txBody>
      </p:sp>
      <p:cxnSp>
        <p:nvCxnSpPr>
          <p:cNvPr id="6" name="直線單箭頭接點 5"/>
          <p:cNvCxnSpPr/>
          <p:nvPr/>
        </p:nvCxnSpPr>
        <p:spPr>
          <a:xfrm rot="16200000" flipV="1">
            <a:off x="3286125" y="5375275"/>
            <a:ext cx="428625" cy="4286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p:nvPr/>
        </p:nvCxnSpPr>
        <p:spPr>
          <a:xfrm rot="16200000" flipV="1">
            <a:off x="4286250" y="3875087"/>
            <a:ext cx="428625" cy="4286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rot="16200000" flipV="1">
            <a:off x="5500688" y="2660650"/>
            <a:ext cx="428625" cy="42862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6000" y="3673535"/>
            <a:ext cx="2366802" cy="369332"/>
          </a:xfrm>
          <a:prstGeom prst="rect">
            <a:avLst/>
          </a:prstGeom>
          <a:noFill/>
        </p:spPr>
        <p:txBody>
          <a:bodyPr wrap="none" rtlCol="0">
            <a:spAutoFit/>
          </a:bodyPr>
          <a:lstStyle/>
          <a:p>
            <a:r>
              <a:rPr lang="en-US" dirty="0" smtClean="0"/>
              <a:t>with 95% </a:t>
            </a:r>
            <a:r>
              <a:rPr lang="en-US" dirty="0" err="1" smtClean="0"/>
              <a:t>conf</a:t>
            </a:r>
            <a:r>
              <a:rPr lang="en-US" dirty="0" smtClean="0"/>
              <a:t> intervals</a:t>
            </a:r>
            <a:endParaRPr lang="en-US" dirty="0"/>
          </a:p>
        </p:txBody>
      </p:sp>
    </p:spTree>
    <p:extLst>
      <p:ext uri="{BB962C8B-B14F-4D97-AF65-F5344CB8AC3E}">
        <p14:creationId xmlns:p14="http://schemas.microsoft.com/office/powerpoint/2010/main" val="1223236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en-US" altLang="zh-TW" smtClean="0"/>
              <a:t>Outline</a:t>
            </a:r>
            <a:endParaRPr lang="zh-TW" altLang="en-US" smtClean="0"/>
          </a:p>
        </p:txBody>
      </p:sp>
      <p:sp>
        <p:nvSpPr>
          <p:cNvPr id="3" name="內容版面配置區 2"/>
          <p:cNvSpPr>
            <a:spLocks noGrp="1"/>
          </p:cNvSpPr>
          <p:nvPr>
            <p:ph idx="1"/>
          </p:nvPr>
        </p:nvSpPr>
        <p:spPr>
          <a:xfrm>
            <a:off x="304800" y="1600200"/>
            <a:ext cx="8610600" cy="4525963"/>
          </a:xfrm>
        </p:spPr>
        <p:txBody>
          <a:bodyPr/>
          <a:lstStyle/>
          <a:p>
            <a:r>
              <a:rPr lang="en-US" altLang="zh-TW" sz="3200" dirty="0" smtClean="0">
                <a:latin typeface="Calibri" pitchFamily="34" charset="0"/>
              </a:rPr>
              <a:t>Motivation						(</a:t>
            </a:r>
            <a:r>
              <a:rPr lang="en-US" altLang="zh-TW" sz="3200" dirty="0" smtClean="0">
                <a:solidFill>
                  <a:srgbClr val="008000"/>
                </a:solidFill>
                <a:latin typeface="Calibri" pitchFamily="34" charset="0"/>
              </a:rPr>
              <a:t>done</a:t>
            </a:r>
            <a:r>
              <a:rPr lang="en-US" altLang="zh-TW" sz="3200" dirty="0" smtClean="0">
                <a:latin typeface="Calibri" pitchFamily="34" charset="0"/>
              </a:rPr>
              <a:t>)</a:t>
            </a:r>
          </a:p>
          <a:p>
            <a:r>
              <a:rPr lang="en-US" altLang="zh-TW" sz="3200" dirty="0" smtClean="0">
                <a:latin typeface="Calibri" pitchFamily="34" charset="0"/>
              </a:rPr>
              <a:t>Related Work						(</a:t>
            </a:r>
            <a:r>
              <a:rPr lang="en-US" altLang="zh-TW" sz="3200" dirty="0" smtClean="0">
                <a:solidFill>
                  <a:srgbClr val="008000"/>
                </a:solidFill>
                <a:latin typeface="Calibri" pitchFamily="34" charset="0"/>
              </a:rPr>
              <a:t>done</a:t>
            </a:r>
            <a:r>
              <a:rPr lang="en-US" altLang="zh-TW" sz="3200" dirty="0" smtClean="0">
                <a:latin typeface="Calibri" pitchFamily="34" charset="0"/>
              </a:rPr>
              <a:t>)</a:t>
            </a:r>
          </a:p>
          <a:p>
            <a:r>
              <a:rPr lang="en-US" altLang="zh-TW" sz="3200" dirty="0" smtClean="0">
                <a:latin typeface="Calibri" pitchFamily="34" charset="0"/>
              </a:rPr>
              <a:t>How does Skype adapt redundancy?		(</a:t>
            </a:r>
            <a:r>
              <a:rPr lang="en-US" altLang="zh-TW" dirty="0">
                <a:solidFill>
                  <a:srgbClr val="008000"/>
                </a:solidFill>
                <a:latin typeface="Calibri" pitchFamily="34" charset="0"/>
              </a:rPr>
              <a:t>done</a:t>
            </a:r>
            <a:r>
              <a:rPr lang="en-US" altLang="zh-TW" sz="3200" dirty="0" smtClean="0">
                <a:latin typeface="Calibri" pitchFamily="34" charset="0"/>
              </a:rPr>
              <a:t>)</a:t>
            </a:r>
          </a:p>
          <a:p>
            <a:r>
              <a:rPr lang="en-US" altLang="zh-TW" sz="3200" dirty="0" smtClean="0">
                <a:latin typeface="Calibri" pitchFamily="34" charset="0"/>
              </a:rPr>
              <a:t>Is Skype’s mechanism good enough?		(</a:t>
            </a:r>
            <a:r>
              <a:rPr lang="en-US" altLang="zh-TW" dirty="0">
                <a:solidFill>
                  <a:srgbClr val="C00000"/>
                </a:solidFill>
                <a:latin typeface="Calibri" pitchFamily="34" charset="0"/>
              </a:rPr>
              <a:t>next</a:t>
            </a:r>
            <a:r>
              <a:rPr lang="en-US" altLang="zh-TW" sz="3200" dirty="0" smtClean="0">
                <a:latin typeface="Calibri" pitchFamily="34" charset="0"/>
              </a:rPr>
              <a:t>)</a:t>
            </a:r>
          </a:p>
          <a:p>
            <a:r>
              <a:rPr lang="en-US" altLang="zh-TW" sz="3200" dirty="0" smtClean="0">
                <a:latin typeface="Calibri" pitchFamily="34" charset="0"/>
              </a:rPr>
              <a:t>How can Skype do better?</a:t>
            </a:r>
          </a:p>
          <a:p>
            <a:r>
              <a:rPr lang="en-US" altLang="zh-TW" sz="3200" dirty="0" smtClean="0">
                <a:latin typeface="Calibri" pitchFamily="34" charset="0"/>
              </a:rPr>
              <a:t>Conclusion</a:t>
            </a:r>
            <a:endParaRPr lang="zh-TW" altLang="en-US" sz="3200" dirty="0" smtClean="0">
              <a:latin typeface="Calibri" pitchFamily="34" charset="0"/>
            </a:endParaRPr>
          </a:p>
        </p:txBody>
      </p:sp>
    </p:spTree>
    <p:extLst>
      <p:ext uri="{BB962C8B-B14F-4D97-AF65-F5344CB8AC3E}">
        <p14:creationId xmlns:p14="http://schemas.microsoft.com/office/powerpoint/2010/main" val="3818232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533400"/>
            <a:ext cx="8229600" cy="1143000"/>
          </a:xfrm>
        </p:spPr>
        <p:txBody>
          <a:bodyPr/>
          <a:lstStyle/>
          <a:p>
            <a:r>
              <a:rPr lang="en-US" altLang="zh-TW" sz="4000" dirty="0" smtClean="0"/>
              <a:t>Skype’s Redundancy Control Algorithm</a:t>
            </a:r>
          </a:p>
        </p:txBody>
      </p:sp>
      <p:sp>
        <p:nvSpPr>
          <p:cNvPr id="32771" name="Rectangle 3"/>
          <p:cNvSpPr>
            <a:spLocks noGrp="1" noChangeArrowheads="1"/>
          </p:cNvSpPr>
          <p:nvPr>
            <p:ph idx="1"/>
          </p:nvPr>
        </p:nvSpPr>
        <p:spPr>
          <a:xfrm>
            <a:off x="381000" y="2001838"/>
            <a:ext cx="8229600" cy="4389437"/>
          </a:xfrm>
        </p:spPr>
        <p:txBody>
          <a:bodyPr>
            <a:normAutofit fontScale="85000" lnSpcReduction="10000"/>
          </a:bodyPr>
          <a:lstStyle/>
          <a:p>
            <a:r>
              <a:rPr lang="en-US" altLang="zh-TW" dirty="0" smtClean="0">
                <a:latin typeface="Arial" pitchFamily="34" charset="0"/>
                <a:ea typeface="ＭＳ Ｐゴシック" pitchFamily="34" charset="-128"/>
              </a:rPr>
              <a:t>Broadly, three factors that may affect VoIP quality</a:t>
            </a:r>
          </a:p>
          <a:p>
            <a:pPr lvl="1"/>
            <a:r>
              <a:rPr lang="en-US" altLang="zh-TW" dirty="0" smtClean="0">
                <a:latin typeface="Arial" pitchFamily="34" charset="0"/>
                <a:ea typeface="ＭＳ Ｐゴシック" pitchFamily="34" charset="-128"/>
              </a:rPr>
              <a:t>Available </a:t>
            </a:r>
            <a:r>
              <a:rPr lang="en-US" altLang="zh-TW" dirty="0" err="1" smtClean="0">
                <a:latin typeface="Arial" pitchFamily="34" charset="0"/>
                <a:ea typeface="ＭＳ Ｐゴシック" pitchFamily="34" charset="-128"/>
              </a:rPr>
              <a:t>bitrate</a:t>
            </a:r>
            <a:endParaRPr lang="en-US" altLang="zh-TW" dirty="0" smtClean="0">
              <a:latin typeface="Arial" pitchFamily="34" charset="0"/>
              <a:ea typeface="ＭＳ Ｐゴシック" pitchFamily="34" charset="-128"/>
            </a:endParaRPr>
          </a:p>
          <a:p>
            <a:pPr lvl="1"/>
            <a:r>
              <a:rPr lang="en-US" altLang="zh-TW" dirty="0" smtClean="0">
                <a:latin typeface="Arial" pitchFamily="34" charset="0"/>
                <a:ea typeface="ＭＳ Ｐゴシック" pitchFamily="34" charset="-128"/>
              </a:rPr>
              <a:t>Codec</a:t>
            </a:r>
          </a:p>
          <a:p>
            <a:pPr lvl="1"/>
            <a:r>
              <a:rPr lang="en-US" altLang="zh-TW" dirty="0" err="1" smtClean="0">
                <a:latin typeface="Arial" pitchFamily="34" charset="0"/>
                <a:ea typeface="ＭＳ Ｐゴシック" pitchFamily="34" charset="-128"/>
              </a:rPr>
              <a:t>Burstiness</a:t>
            </a:r>
            <a:r>
              <a:rPr lang="en-US" altLang="zh-TW" dirty="0" smtClean="0">
                <a:latin typeface="Arial" pitchFamily="34" charset="0"/>
                <a:ea typeface="ＭＳ Ｐゴシック" pitchFamily="34" charset="-128"/>
              </a:rPr>
              <a:t> of network loss</a:t>
            </a:r>
          </a:p>
          <a:p>
            <a:pPr>
              <a:defRPr/>
            </a:pPr>
            <a:r>
              <a:rPr lang="en-US" altLang="zh-TW" sz="3200" dirty="0" smtClean="0">
                <a:latin typeface="+mj-lt"/>
              </a:rPr>
              <a:t>Adapt to network loss rate? </a:t>
            </a:r>
          </a:p>
          <a:p>
            <a:pPr marL="457200" lvl="1" indent="0">
              <a:buNone/>
              <a:defRPr/>
            </a:pPr>
            <a:r>
              <a:rPr lang="en-US" altLang="zh-TW" sz="2800" dirty="0" smtClean="0">
                <a:latin typeface="+mj-lt"/>
                <a:sym typeface="Wingdings" pitchFamily="2" charset="2"/>
              </a:rPr>
              <a:t> Based on [</a:t>
            </a:r>
            <a:r>
              <a:rPr lang="en-US" altLang="zh-TW" sz="2800" dirty="0" smtClean="0">
                <a:solidFill>
                  <a:srgbClr val="008000"/>
                </a:solidFill>
                <a:latin typeface="+mj-lt"/>
                <a:sym typeface="Wingdings" pitchFamily="2" charset="2"/>
              </a:rPr>
              <a:t>4</a:t>
            </a:r>
            <a:r>
              <a:rPr lang="en-US" altLang="zh-TW" sz="2800" dirty="0" smtClean="0">
                <a:latin typeface="+mj-lt"/>
                <a:sym typeface="Wingdings" pitchFamily="2" charset="2"/>
              </a:rPr>
              <a:t>], switches rates before packet loss reaches 1% so changing </a:t>
            </a:r>
            <a:r>
              <a:rPr lang="en-US" altLang="zh-TW" sz="2800" dirty="0" err="1" smtClean="0">
                <a:latin typeface="+mj-lt"/>
                <a:sym typeface="Wingdings" pitchFamily="2" charset="2"/>
              </a:rPr>
              <a:t>bitrate</a:t>
            </a:r>
            <a:r>
              <a:rPr lang="en-US" altLang="zh-TW" sz="2800" dirty="0" smtClean="0">
                <a:latin typeface="+mj-lt"/>
                <a:sym typeface="Wingdings" pitchFamily="2" charset="2"/>
              </a:rPr>
              <a:t> doesn’t affect redundancy algorithm</a:t>
            </a:r>
            <a:endParaRPr lang="en-US" altLang="zh-TW" sz="2800" dirty="0" smtClean="0">
              <a:latin typeface="+mj-lt"/>
            </a:endParaRPr>
          </a:p>
          <a:p>
            <a:pPr>
              <a:defRPr/>
            </a:pPr>
            <a:r>
              <a:rPr lang="en-US" altLang="zh-TW" sz="3200" dirty="0" smtClean="0">
                <a:latin typeface="+mj-lt"/>
              </a:rPr>
              <a:t>Adapt to other factors?</a:t>
            </a:r>
            <a:endParaRPr lang="en-US" altLang="zh-TW" sz="3200" dirty="0">
              <a:latin typeface="+mj-lt"/>
            </a:endParaRPr>
          </a:p>
          <a:p>
            <a:pPr lvl="1">
              <a:defRPr/>
            </a:pPr>
            <a:r>
              <a:rPr lang="en-US" altLang="zh-TW" sz="3200" dirty="0" smtClean="0">
                <a:latin typeface="+mj-lt"/>
              </a:rPr>
              <a:t>Codec</a:t>
            </a:r>
            <a:endParaRPr lang="en-US" altLang="zh-TW" sz="3200" dirty="0">
              <a:latin typeface="+mj-lt"/>
            </a:endParaRPr>
          </a:p>
          <a:p>
            <a:pPr lvl="1">
              <a:defRPr/>
            </a:pPr>
            <a:r>
              <a:rPr lang="en-US" altLang="zh-TW" sz="3200" dirty="0">
                <a:latin typeface="+mj-lt"/>
              </a:rPr>
              <a:t>Network </a:t>
            </a:r>
            <a:r>
              <a:rPr lang="en-US" altLang="zh-TW" sz="3200" dirty="0" smtClean="0">
                <a:latin typeface="+mj-lt"/>
              </a:rPr>
              <a:t>loss </a:t>
            </a:r>
            <a:r>
              <a:rPr lang="en-US" altLang="zh-TW" sz="3200" dirty="0" err="1" smtClean="0">
                <a:latin typeface="+mj-lt"/>
              </a:rPr>
              <a:t>burstiness</a:t>
            </a:r>
            <a:endParaRPr lang="en-US" altLang="zh-TW" sz="3200" dirty="0">
              <a:latin typeface="+mj-lt"/>
            </a:endParaRPr>
          </a:p>
        </p:txBody>
      </p:sp>
    </p:spTree>
    <p:extLst>
      <p:ext uri="{BB962C8B-B14F-4D97-AF65-F5344CB8AC3E}">
        <p14:creationId xmlns:p14="http://schemas.microsoft.com/office/powerpoint/2010/main" val="3783074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zh-TW" smtClean="0"/>
              <a:t>Effect of Codec</a:t>
            </a:r>
          </a:p>
        </p:txBody>
      </p:sp>
      <p:pic>
        <p:nvPicPr>
          <p:cNvPr id="22532" name="圖片 6" descr="RF_Ratio_iSAC_skypeout.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361281"/>
            <a:ext cx="6611938"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單箭頭接點 8"/>
          <p:cNvCxnSpPr/>
          <p:nvPr/>
        </p:nvCxnSpPr>
        <p:spPr>
          <a:xfrm rot="10800000">
            <a:off x="4395788" y="3036093"/>
            <a:ext cx="571500" cy="428625"/>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4967288" y="3250406"/>
            <a:ext cx="100012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solidFill>
                  <a:srgbClr val="FF0000"/>
                </a:solidFill>
                <a:latin typeface="Calibri" pitchFamily="34" charset="0"/>
              </a:rPr>
              <a:t>iSAC</a:t>
            </a:r>
            <a:endParaRPr kumimoji="0" lang="zh-TW" altLang="en-US" sz="2800" b="1">
              <a:solidFill>
                <a:srgbClr val="FF0000"/>
              </a:solidFill>
              <a:latin typeface="Calibri" pitchFamily="34" charset="0"/>
            </a:endParaRPr>
          </a:p>
        </p:txBody>
      </p:sp>
      <p:cxnSp>
        <p:nvCxnSpPr>
          <p:cNvPr id="14" name="直線單箭頭接點 13"/>
          <p:cNvCxnSpPr/>
          <p:nvPr/>
        </p:nvCxnSpPr>
        <p:spPr>
          <a:xfrm rot="16200000" flipH="1">
            <a:off x="3288506" y="3071812"/>
            <a:ext cx="642938" cy="5715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6" name="文字方塊 15"/>
          <p:cNvSpPr txBox="1"/>
          <p:nvPr/>
        </p:nvSpPr>
        <p:spPr>
          <a:xfrm>
            <a:off x="2681288" y="2536031"/>
            <a:ext cx="128587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solidFill>
                  <a:schemeClr val="tx2"/>
                </a:solidFill>
                <a:latin typeface="Calibri" pitchFamily="34" charset="0"/>
              </a:rPr>
              <a:t>G.729</a:t>
            </a:r>
            <a:endParaRPr kumimoji="0" lang="zh-TW" altLang="en-US" sz="2800" b="1">
              <a:solidFill>
                <a:schemeClr val="tx2"/>
              </a:solidFill>
              <a:latin typeface="Calibri" pitchFamily="34" charset="0"/>
            </a:endParaRPr>
          </a:p>
        </p:txBody>
      </p:sp>
      <p:sp>
        <p:nvSpPr>
          <p:cNvPr id="10" name="文字方塊 9"/>
          <p:cNvSpPr txBox="1">
            <a:spLocks noChangeArrowheads="1"/>
          </p:cNvSpPr>
          <p:nvPr/>
        </p:nvSpPr>
        <p:spPr bwMode="auto">
          <a:xfrm>
            <a:off x="593785" y="7010400"/>
            <a:ext cx="6858000" cy="1016000"/>
          </a:xfrm>
          <a:prstGeom prst="rect">
            <a:avLst/>
          </a:prstGeom>
          <a:solidFill>
            <a:schemeClr val="bg1"/>
          </a:solidFill>
          <a:ln w="9525">
            <a:solidFill>
              <a:schemeClr val="accent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3000" dirty="0"/>
              <a:t>Skype’s mechanism </a:t>
            </a:r>
            <a:r>
              <a:rPr kumimoji="0" lang="en-US" altLang="zh-TW" sz="3000" dirty="0" smtClean="0"/>
              <a:t>does not </a:t>
            </a:r>
            <a:r>
              <a:rPr kumimoji="0" lang="en-US" altLang="zh-TW" sz="3000" dirty="0"/>
              <a:t>take </a:t>
            </a:r>
            <a:r>
              <a:rPr kumimoji="0" lang="en-US" altLang="zh-TW" sz="3000" dirty="0" smtClean="0">
                <a:solidFill>
                  <a:srgbClr val="FF0000"/>
                </a:solidFill>
              </a:rPr>
              <a:t>difference </a:t>
            </a:r>
            <a:r>
              <a:rPr kumimoji="0" lang="en-US" altLang="zh-TW" sz="3000" dirty="0">
                <a:solidFill>
                  <a:srgbClr val="FF0000"/>
                </a:solidFill>
              </a:rPr>
              <a:t>of codec </a:t>
            </a:r>
            <a:r>
              <a:rPr kumimoji="0" lang="en-US" altLang="zh-TW" sz="3000" dirty="0"/>
              <a:t>into consideration</a:t>
            </a:r>
            <a:endParaRPr kumimoji="0" lang="en-US" altLang="zh-TW" sz="3000" dirty="0">
              <a:sym typeface="Symbol" pitchFamily="18" charset="2"/>
            </a:endParaRPr>
          </a:p>
        </p:txBody>
      </p:sp>
    </p:spTree>
    <p:extLst>
      <p:ext uri="{BB962C8B-B14F-4D97-AF65-F5344CB8AC3E}">
        <p14:creationId xmlns:p14="http://schemas.microsoft.com/office/powerpoint/2010/main" val="28190703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4" presetClass="path" presetSubtype="0" accel="50000" decel="50000" fill="hold" grpId="0" nodeType="clickEffect">
                                  <p:stCondLst>
                                    <p:cond delay="0"/>
                                  </p:stCondLst>
                                  <p:childTnLst>
                                    <p:animMotion origin="layout" path="M 0 -4.62428E-6 L 0 -0.4756 " pathEditMode="relative" rAng="0" ptsTypes="AA">
                                      <p:cBhvr>
                                        <p:cTn id="18" dur="500" fill="hold"/>
                                        <p:tgtEl>
                                          <p:spTgt spid="10"/>
                                        </p:tgtEl>
                                        <p:attrNameLst>
                                          <p:attrName>ppt_x</p:attrName>
                                          <p:attrName>ppt_y</p:attrName>
                                        </p:attrNameLst>
                                      </p:cBhvr>
                                      <p:rCtr x="0" y="-23800"/>
                                    </p:animMotion>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41849" y="152400"/>
            <a:ext cx="8229600" cy="1143000"/>
          </a:xfrm>
        </p:spPr>
        <p:txBody>
          <a:bodyPr/>
          <a:lstStyle/>
          <a:p>
            <a:r>
              <a:rPr lang="en-US" altLang="zh-TW" sz="4400" dirty="0" smtClean="0"/>
              <a:t>Effect of Network Loss </a:t>
            </a:r>
            <a:r>
              <a:rPr lang="en-US" altLang="zh-TW" sz="4400" dirty="0" err="1" smtClean="0"/>
              <a:t>Burstiness</a:t>
            </a:r>
            <a:endParaRPr lang="en-US" altLang="zh-TW" sz="4400" dirty="0" smtClean="0"/>
          </a:p>
        </p:txBody>
      </p:sp>
      <p:sp>
        <p:nvSpPr>
          <p:cNvPr id="35843" name="Rectangle 3"/>
          <p:cNvSpPr>
            <a:spLocks noGrp="1" noChangeArrowheads="1"/>
          </p:cNvSpPr>
          <p:nvPr>
            <p:ph idx="1"/>
          </p:nvPr>
        </p:nvSpPr>
        <p:spPr>
          <a:xfrm>
            <a:off x="365918" y="1066800"/>
            <a:ext cx="8229600" cy="4525963"/>
          </a:xfrm>
        </p:spPr>
        <p:txBody>
          <a:bodyPr/>
          <a:lstStyle/>
          <a:p>
            <a:pPr>
              <a:defRPr/>
            </a:pPr>
            <a:r>
              <a:rPr lang="en-US" altLang="zh-TW" dirty="0" smtClean="0">
                <a:latin typeface="+mj-lt"/>
              </a:rPr>
              <a:t>G.729 (PC-PSTN, but </a:t>
            </a:r>
            <a:r>
              <a:rPr lang="en-US" altLang="zh-TW" dirty="0" err="1" smtClean="0">
                <a:latin typeface="+mj-lt"/>
              </a:rPr>
              <a:t>iSAC</a:t>
            </a:r>
            <a:r>
              <a:rPr lang="en-US" altLang="zh-TW" dirty="0" smtClean="0">
                <a:latin typeface="+mj-lt"/>
              </a:rPr>
              <a:t> similar)</a:t>
            </a:r>
            <a:endParaRPr lang="en-US" altLang="zh-TW" dirty="0">
              <a:latin typeface="+mj-lt"/>
            </a:endParaRPr>
          </a:p>
        </p:txBody>
      </p:sp>
      <p:pic>
        <p:nvPicPr>
          <p:cNvPr id="23556" name="圖片 13" descr="RF_Ratio_skypeout.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815" y="1806574"/>
            <a:ext cx="6040438"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線單箭頭接點 8"/>
          <p:cNvCxnSpPr/>
          <p:nvPr/>
        </p:nvCxnSpPr>
        <p:spPr>
          <a:xfrm rot="16200000" flipH="1">
            <a:off x="3223284" y="3271043"/>
            <a:ext cx="642938" cy="5715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2616065" y="2735262"/>
            <a:ext cx="128587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solidFill>
                  <a:schemeClr val="tx2"/>
                </a:solidFill>
                <a:latin typeface="Calibri" pitchFamily="34" charset="0"/>
              </a:rPr>
              <a:t>BR=1</a:t>
            </a:r>
            <a:endParaRPr kumimoji="0" lang="zh-TW" altLang="en-US" sz="2800" b="1">
              <a:solidFill>
                <a:schemeClr val="tx2"/>
              </a:solidFill>
              <a:latin typeface="Calibri" pitchFamily="34" charset="0"/>
            </a:endParaRPr>
          </a:p>
        </p:txBody>
      </p:sp>
      <p:cxnSp>
        <p:nvCxnSpPr>
          <p:cNvPr id="11" name="直線單箭頭接點 10"/>
          <p:cNvCxnSpPr/>
          <p:nvPr/>
        </p:nvCxnSpPr>
        <p:spPr>
          <a:xfrm rot="10800000">
            <a:off x="4116253" y="3735387"/>
            <a:ext cx="571500" cy="428625"/>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4687753" y="3949699"/>
            <a:ext cx="128587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solidFill>
                  <a:srgbClr val="FF0000"/>
                </a:solidFill>
                <a:latin typeface="Calibri" pitchFamily="34" charset="0"/>
              </a:rPr>
              <a:t>BR=1.5</a:t>
            </a:r>
            <a:endParaRPr kumimoji="0" lang="zh-TW" altLang="en-US" sz="2800" b="1">
              <a:solidFill>
                <a:srgbClr val="FF0000"/>
              </a:solidFill>
              <a:latin typeface="Calibri" pitchFamily="34" charset="0"/>
            </a:endParaRPr>
          </a:p>
        </p:txBody>
      </p:sp>
      <p:cxnSp>
        <p:nvCxnSpPr>
          <p:cNvPr id="16" name="直線單箭頭接點 15"/>
          <p:cNvCxnSpPr/>
          <p:nvPr/>
        </p:nvCxnSpPr>
        <p:spPr>
          <a:xfrm rot="16200000" flipH="1">
            <a:off x="3437596" y="2342356"/>
            <a:ext cx="642937" cy="571500"/>
          </a:xfrm>
          <a:prstGeom prst="straightConnector1">
            <a:avLst/>
          </a:prstGeom>
          <a:ln w="38100">
            <a:solidFill>
              <a:srgbClr val="92D050"/>
            </a:solidFill>
            <a:prstDash val="sysDot"/>
            <a:tailEnd type="arrow"/>
          </a:ln>
        </p:spPr>
        <p:style>
          <a:lnRef idx="1">
            <a:schemeClr val="dk1"/>
          </a:lnRef>
          <a:fillRef idx="0">
            <a:schemeClr val="dk1"/>
          </a:fillRef>
          <a:effectRef idx="0">
            <a:schemeClr val="dk1"/>
          </a:effectRef>
          <a:fontRef idx="minor">
            <a:schemeClr val="tx1"/>
          </a:fontRef>
        </p:style>
      </p:cxnSp>
      <p:sp>
        <p:nvSpPr>
          <p:cNvPr id="17" name="文字方塊 16"/>
          <p:cNvSpPr txBox="1"/>
          <p:nvPr/>
        </p:nvSpPr>
        <p:spPr>
          <a:xfrm>
            <a:off x="2830378" y="1806574"/>
            <a:ext cx="128587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solidFill>
                  <a:srgbClr val="92D050"/>
                </a:solidFill>
                <a:latin typeface="Calibri" pitchFamily="34" charset="0"/>
              </a:rPr>
              <a:t>BR=2</a:t>
            </a:r>
            <a:endParaRPr kumimoji="0" lang="zh-TW" altLang="en-US" sz="2800" b="1">
              <a:solidFill>
                <a:srgbClr val="92D050"/>
              </a:solidFill>
              <a:latin typeface="Calibri" pitchFamily="34" charset="0"/>
            </a:endParaRPr>
          </a:p>
        </p:txBody>
      </p:sp>
      <p:sp>
        <p:nvSpPr>
          <p:cNvPr id="2" name="TextBox 1"/>
          <p:cNvSpPr txBox="1"/>
          <p:nvPr/>
        </p:nvSpPr>
        <p:spPr>
          <a:xfrm>
            <a:off x="5257800" y="2734603"/>
            <a:ext cx="3577069" cy="1200329"/>
          </a:xfrm>
          <a:prstGeom prst="rect">
            <a:avLst/>
          </a:prstGeom>
          <a:noFill/>
        </p:spPr>
        <p:txBody>
          <a:bodyPr wrap="none" rtlCol="0">
            <a:spAutoFit/>
          </a:bodyPr>
          <a:lstStyle/>
          <a:p>
            <a:r>
              <a:rPr lang="en-US" dirty="0" smtClean="0"/>
              <a:t>Burst ratio (defined by ITU-T [</a:t>
            </a:r>
            <a:r>
              <a:rPr lang="en-US" dirty="0" smtClean="0">
                <a:solidFill>
                  <a:srgbClr val="008000"/>
                </a:solidFill>
              </a:rPr>
              <a:t>12</a:t>
            </a:r>
            <a:r>
              <a:rPr lang="en-US" dirty="0" smtClean="0"/>
              <a:t>]): </a:t>
            </a:r>
          </a:p>
          <a:p>
            <a:r>
              <a:rPr lang="en-US" dirty="0" smtClean="0"/>
              <a:t>average length of consecutive loss / </a:t>
            </a:r>
          </a:p>
          <a:p>
            <a:r>
              <a:rPr lang="en-US" dirty="0" smtClean="0"/>
              <a:t>average length random loss</a:t>
            </a:r>
          </a:p>
          <a:p>
            <a:r>
              <a:rPr lang="en-US" dirty="0" smtClean="0"/>
              <a:t>e.g., BR = 1 means uniform random</a:t>
            </a:r>
            <a:endParaRPr lang="en-US" dirty="0"/>
          </a:p>
        </p:txBody>
      </p:sp>
      <p:sp>
        <p:nvSpPr>
          <p:cNvPr id="13" name="文字方塊 12"/>
          <p:cNvSpPr txBox="1">
            <a:spLocks noChangeArrowheads="1"/>
          </p:cNvSpPr>
          <p:nvPr/>
        </p:nvSpPr>
        <p:spPr bwMode="auto">
          <a:xfrm>
            <a:off x="687252" y="6735762"/>
            <a:ext cx="6858000" cy="1016000"/>
          </a:xfrm>
          <a:prstGeom prst="rect">
            <a:avLst/>
          </a:prstGeom>
          <a:solidFill>
            <a:schemeClr val="bg1"/>
          </a:solidFill>
          <a:ln w="9525">
            <a:solidFill>
              <a:schemeClr val="accent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3000" dirty="0"/>
              <a:t>Skype’s mechanism </a:t>
            </a:r>
            <a:r>
              <a:rPr kumimoji="0" lang="en-US" altLang="zh-TW" sz="3000" dirty="0" smtClean="0"/>
              <a:t>does not </a:t>
            </a:r>
            <a:r>
              <a:rPr kumimoji="0" lang="en-US" altLang="zh-TW" sz="3000" dirty="0"/>
              <a:t>take </a:t>
            </a:r>
            <a:r>
              <a:rPr kumimoji="0" lang="en-US" altLang="zh-TW" sz="3000" dirty="0" smtClean="0">
                <a:solidFill>
                  <a:srgbClr val="C00000"/>
                </a:solidFill>
              </a:rPr>
              <a:t>level </a:t>
            </a:r>
            <a:r>
              <a:rPr kumimoji="0" lang="en-US" altLang="zh-TW" sz="3000" dirty="0">
                <a:solidFill>
                  <a:srgbClr val="C00000"/>
                </a:solidFill>
              </a:rPr>
              <a:t>of </a:t>
            </a:r>
            <a:r>
              <a:rPr kumimoji="0" lang="en-US" altLang="zh-TW" sz="3000" dirty="0" err="1">
                <a:solidFill>
                  <a:srgbClr val="C00000"/>
                </a:solidFill>
              </a:rPr>
              <a:t>burstiness</a:t>
            </a:r>
            <a:r>
              <a:rPr kumimoji="0" lang="en-US" altLang="zh-TW" sz="3000" dirty="0">
                <a:solidFill>
                  <a:srgbClr val="FF0000"/>
                </a:solidFill>
              </a:rPr>
              <a:t> </a:t>
            </a:r>
            <a:r>
              <a:rPr kumimoji="0" lang="en-US" altLang="zh-TW" sz="3000" dirty="0"/>
              <a:t>into consideration</a:t>
            </a:r>
            <a:endParaRPr kumimoji="0" lang="en-US" altLang="zh-TW" sz="3000" dirty="0">
              <a:sym typeface="Symbol" pitchFamily="18" charset="2"/>
            </a:endParaRPr>
          </a:p>
        </p:txBody>
      </p:sp>
    </p:spTree>
    <p:extLst>
      <p:ext uri="{BB962C8B-B14F-4D97-AF65-F5344CB8AC3E}">
        <p14:creationId xmlns:p14="http://schemas.microsoft.com/office/powerpoint/2010/main" val="3470299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64" presetClass="path" presetSubtype="0" accel="50000" decel="50000" fill="hold" grpId="0" nodeType="clickEffect">
                                  <p:stCondLst>
                                    <p:cond delay="0"/>
                                  </p:stCondLst>
                                  <p:childTnLst>
                                    <p:animMotion origin="layout" path="M 0 -4.62428E-6 L 0 -0.4756 " pathEditMode="relative" rAng="0" ptsTypes="AA">
                                      <p:cBhvr>
                                        <p:cTn id="24" dur="500" fill="hold"/>
                                        <p:tgtEl>
                                          <p:spTgt spid="13"/>
                                        </p:tgtEl>
                                        <p:attrNameLst>
                                          <p:attrName>ppt_x</p:attrName>
                                          <p:attrName>ppt_y</p:attrName>
                                        </p:attrNameLst>
                                      </p:cBhvr>
                                      <p:rCtr x="0" y="-23800"/>
                                    </p:animMotion>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7"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en-US" altLang="zh-TW" smtClean="0"/>
              <a:t>Outline</a:t>
            </a:r>
            <a:endParaRPr lang="zh-TW" altLang="en-US" smtClean="0"/>
          </a:p>
        </p:txBody>
      </p:sp>
      <p:sp>
        <p:nvSpPr>
          <p:cNvPr id="3" name="內容版面配置區 2"/>
          <p:cNvSpPr>
            <a:spLocks noGrp="1"/>
          </p:cNvSpPr>
          <p:nvPr>
            <p:ph idx="1"/>
          </p:nvPr>
        </p:nvSpPr>
        <p:spPr>
          <a:xfrm>
            <a:off x="304800" y="1600200"/>
            <a:ext cx="8610600" cy="4525963"/>
          </a:xfrm>
        </p:spPr>
        <p:txBody>
          <a:bodyPr/>
          <a:lstStyle/>
          <a:p>
            <a:r>
              <a:rPr lang="en-US" altLang="zh-TW" sz="3200" dirty="0" smtClean="0">
                <a:latin typeface="Calibri" pitchFamily="34" charset="0"/>
              </a:rPr>
              <a:t>Motivation						(</a:t>
            </a:r>
            <a:r>
              <a:rPr lang="en-US" altLang="zh-TW" sz="3200" dirty="0" smtClean="0">
                <a:solidFill>
                  <a:srgbClr val="008000"/>
                </a:solidFill>
                <a:latin typeface="Calibri" pitchFamily="34" charset="0"/>
              </a:rPr>
              <a:t>done</a:t>
            </a:r>
            <a:r>
              <a:rPr lang="en-US" altLang="zh-TW" sz="3200" dirty="0" smtClean="0">
                <a:latin typeface="Calibri" pitchFamily="34" charset="0"/>
              </a:rPr>
              <a:t>)</a:t>
            </a:r>
          </a:p>
          <a:p>
            <a:r>
              <a:rPr lang="en-US" altLang="zh-TW" sz="3200" dirty="0" smtClean="0">
                <a:latin typeface="Calibri" pitchFamily="34" charset="0"/>
              </a:rPr>
              <a:t>Related Work						(</a:t>
            </a:r>
            <a:r>
              <a:rPr lang="en-US" altLang="zh-TW" sz="3200" dirty="0" smtClean="0">
                <a:solidFill>
                  <a:srgbClr val="008000"/>
                </a:solidFill>
                <a:latin typeface="Calibri" pitchFamily="34" charset="0"/>
              </a:rPr>
              <a:t>done</a:t>
            </a:r>
            <a:r>
              <a:rPr lang="en-US" altLang="zh-TW" sz="3200" dirty="0" smtClean="0">
                <a:latin typeface="Calibri" pitchFamily="34" charset="0"/>
              </a:rPr>
              <a:t>)</a:t>
            </a:r>
          </a:p>
          <a:p>
            <a:r>
              <a:rPr lang="en-US" altLang="zh-TW" sz="3200" dirty="0" smtClean="0">
                <a:latin typeface="Calibri" pitchFamily="34" charset="0"/>
              </a:rPr>
              <a:t>How does Skype adapt redundancy?		(</a:t>
            </a:r>
            <a:r>
              <a:rPr lang="en-US" altLang="zh-TW" dirty="0">
                <a:solidFill>
                  <a:srgbClr val="008000"/>
                </a:solidFill>
                <a:latin typeface="Calibri" pitchFamily="34" charset="0"/>
              </a:rPr>
              <a:t>done</a:t>
            </a:r>
            <a:r>
              <a:rPr lang="en-US" altLang="zh-TW" sz="3200" dirty="0" smtClean="0">
                <a:latin typeface="Calibri" pitchFamily="34" charset="0"/>
              </a:rPr>
              <a:t>)</a:t>
            </a:r>
          </a:p>
          <a:p>
            <a:r>
              <a:rPr lang="en-US" altLang="zh-TW" sz="3200" dirty="0" smtClean="0">
                <a:latin typeface="Calibri" pitchFamily="34" charset="0"/>
              </a:rPr>
              <a:t>Is Skype’s mechanism good enough?		(</a:t>
            </a:r>
            <a:r>
              <a:rPr lang="en-US" altLang="zh-TW" dirty="0" smtClean="0">
                <a:solidFill>
                  <a:srgbClr val="008000"/>
                </a:solidFill>
                <a:latin typeface="Calibri" pitchFamily="34" charset="0"/>
              </a:rPr>
              <a:t>done</a:t>
            </a:r>
            <a:r>
              <a:rPr lang="en-US" altLang="zh-TW" sz="3200" dirty="0" smtClean="0">
                <a:latin typeface="Calibri" pitchFamily="34" charset="0"/>
              </a:rPr>
              <a:t>)</a:t>
            </a:r>
          </a:p>
          <a:p>
            <a:r>
              <a:rPr lang="en-US" altLang="zh-TW" sz="3200" dirty="0" smtClean="0">
                <a:latin typeface="Calibri" pitchFamily="34" charset="0"/>
              </a:rPr>
              <a:t>How can Skype do better?			(</a:t>
            </a:r>
            <a:r>
              <a:rPr lang="en-US" altLang="zh-TW" dirty="0" smtClean="0">
                <a:solidFill>
                  <a:srgbClr val="C00000"/>
                </a:solidFill>
                <a:latin typeface="Calibri" pitchFamily="34" charset="0"/>
              </a:rPr>
              <a:t>next</a:t>
            </a:r>
            <a:r>
              <a:rPr lang="en-US" altLang="zh-TW" sz="3200" dirty="0" smtClean="0">
                <a:latin typeface="Calibri" pitchFamily="34" charset="0"/>
              </a:rPr>
              <a:t>)</a:t>
            </a:r>
          </a:p>
          <a:p>
            <a:r>
              <a:rPr lang="en-US" altLang="zh-TW" sz="3200" dirty="0" smtClean="0">
                <a:latin typeface="Calibri" pitchFamily="34" charset="0"/>
              </a:rPr>
              <a:t>Conclusion</a:t>
            </a:r>
            <a:endParaRPr lang="zh-TW" altLang="en-US" sz="3200" dirty="0" smtClean="0">
              <a:latin typeface="Calibri" pitchFamily="34" charset="0"/>
            </a:endParaRPr>
          </a:p>
        </p:txBody>
      </p:sp>
    </p:spTree>
    <p:extLst>
      <p:ext uri="{BB962C8B-B14F-4D97-AF65-F5344CB8AC3E}">
        <p14:creationId xmlns:p14="http://schemas.microsoft.com/office/powerpoint/2010/main" val="2602938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TW" sz="4400" smtClean="0"/>
              <a:t>Optimal Redundancy Control Policy</a:t>
            </a:r>
          </a:p>
        </p:txBody>
      </p:sp>
      <p:sp>
        <p:nvSpPr>
          <p:cNvPr id="37891" name="Rectangle 3"/>
          <p:cNvSpPr>
            <a:spLocks noGrp="1" noChangeArrowheads="1"/>
          </p:cNvSpPr>
          <p:nvPr>
            <p:ph idx="1"/>
          </p:nvPr>
        </p:nvSpPr>
        <p:spPr>
          <a:xfrm>
            <a:off x="457200" y="1371600"/>
            <a:ext cx="8229600" cy="5029200"/>
          </a:xfrm>
        </p:spPr>
        <p:txBody>
          <a:bodyPr>
            <a:normAutofit fontScale="85000" lnSpcReduction="20000"/>
          </a:bodyPr>
          <a:lstStyle/>
          <a:p>
            <a:pPr>
              <a:defRPr/>
            </a:pPr>
            <a:r>
              <a:rPr lang="en-US" altLang="zh-TW" dirty="0" smtClean="0">
                <a:latin typeface="+mj-lt"/>
              </a:rPr>
              <a:t>Redundancy purpose </a:t>
            </a:r>
            <a:r>
              <a:rPr lang="en-US" altLang="zh-TW" dirty="0" smtClean="0">
                <a:latin typeface="+mj-lt"/>
                <a:sym typeface="Wingdings" pitchFamily="2" charset="2"/>
              </a:rPr>
              <a:t> to maintain voice quality under loss rates</a:t>
            </a:r>
          </a:p>
          <a:p>
            <a:pPr lvl="1">
              <a:defRPr/>
            </a:pPr>
            <a:r>
              <a:rPr lang="en-US" altLang="zh-TW" sz="2800" dirty="0" smtClean="0">
                <a:latin typeface="+mj-lt"/>
                <a:sym typeface="Wingdings" pitchFamily="2" charset="2"/>
              </a:rPr>
              <a:t>Adapt to different loss rates</a:t>
            </a:r>
            <a:endParaRPr lang="en-US" altLang="zh-TW" sz="2800" dirty="0" smtClean="0">
              <a:latin typeface="+mj-lt"/>
            </a:endParaRPr>
          </a:p>
          <a:p>
            <a:pPr>
              <a:defRPr/>
            </a:pPr>
            <a:r>
              <a:rPr lang="en-US" altLang="zh-TW" sz="3200" dirty="0" smtClean="0">
                <a:latin typeface="+mj-lt"/>
              </a:rPr>
              <a:t>What’s the </a:t>
            </a:r>
            <a:r>
              <a:rPr lang="en-US" altLang="zh-TW" sz="3200" i="1" dirty="0" smtClean="0">
                <a:latin typeface="+mj-lt"/>
              </a:rPr>
              <a:t>optimal policy</a:t>
            </a:r>
            <a:r>
              <a:rPr lang="en-US" altLang="zh-TW" sz="3200" dirty="0" smtClean="0">
                <a:latin typeface="+mj-lt"/>
              </a:rPr>
              <a:t>?</a:t>
            </a:r>
          </a:p>
          <a:p>
            <a:pPr lvl="1">
              <a:defRPr/>
            </a:pPr>
            <a:r>
              <a:rPr lang="en-US" altLang="zh-TW" sz="3200" dirty="0" smtClean="0">
                <a:solidFill>
                  <a:srgbClr val="C00000"/>
                </a:solidFill>
                <a:latin typeface="+mj-lt"/>
              </a:rPr>
              <a:t>Minimum </a:t>
            </a:r>
            <a:r>
              <a:rPr lang="en-US" altLang="zh-TW" sz="3200" dirty="0" smtClean="0">
                <a:latin typeface="+mj-lt"/>
              </a:rPr>
              <a:t>amount of redundancy data needed to sustain </a:t>
            </a:r>
            <a:r>
              <a:rPr lang="en-US" altLang="zh-TW" sz="3200" dirty="0" smtClean="0">
                <a:solidFill>
                  <a:srgbClr val="C00000"/>
                </a:solidFill>
                <a:latin typeface="+mj-lt"/>
              </a:rPr>
              <a:t>same audio quality </a:t>
            </a:r>
            <a:r>
              <a:rPr lang="en-US" altLang="zh-TW" sz="3200" dirty="0" smtClean="0">
                <a:latin typeface="+mj-lt"/>
              </a:rPr>
              <a:t>under different network conditions</a:t>
            </a:r>
          </a:p>
          <a:p>
            <a:pPr>
              <a:defRPr/>
            </a:pPr>
            <a:r>
              <a:rPr lang="en-US" altLang="zh-TW" sz="3600" dirty="0" smtClean="0">
                <a:latin typeface="+mj-lt"/>
              </a:rPr>
              <a:t>Develop an emulator to derive </a:t>
            </a:r>
          </a:p>
          <a:p>
            <a:pPr marL="627191" lvl="1" indent="-227141">
              <a:lnSpc>
                <a:spcPct val="90000"/>
              </a:lnSpc>
            </a:pPr>
            <a:r>
              <a:rPr lang="en-US" altLang="zh-TW" dirty="0" smtClean="0">
                <a:latin typeface="+mj-lt"/>
                <a:ea typeface="ＭＳ Ｐゴシック" pitchFamily="34" charset="-128"/>
              </a:rPr>
              <a:t>Manipulate voice frames generated from encoder to emulate different network conditions</a:t>
            </a:r>
          </a:p>
          <a:p>
            <a:pPr marL="627191" lvl="1" indent="-227141">
              <a:lnSpc>
                <a:spcPct val="90000"/>
              </a:lnSpc>
            </a:pPr>
            <a:r>
              <a:rPr lang="en-US" altLang="zh-TW" dirty="0" smtClean="0">
                <a:latin typeface="+mj-lt"/>
                <a:ea typeface="ＭＳ Ｐゴシック" pitchFamily="34" charset="-128"/>
              </a:rPr>
              <a:t>Grade voice quality of degraded audio clips after transmitting under given network conditions</a:t>
            </a:r>
          </a:p>
          <a:p>
            <a:pPr marL="0" indent="0" algn="ctr">
              <a:buNone/>
              <a:defRPr/>
            </a:pPr>
            <a:r>
              <a:rPr lang="en-US" altLang="zh-TW" sz="3600" dirty="0" smtClean="0">
                <a:latin typeface="+mj-lt"/>
              </a:rPr>
              <a:t>(details next)</a:t>
            </a:r>
          </a:p>
        </p:txBody>
      </p:sp>
    </p:spTree>
    <p:extLst>
      <p:ext uri="{BB962C8B-B14F-4D97-AF65-F5344CB8AC3E}">
        <p14:creationId xmlns:p14="http://schemas.microsoft.com/office/powerpoint/2010/main" val="2020470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en-US" altLang="zh-TW" smtClean="0"/>
              <a:t>Emulation Flow</a:t>
            </a:r>
            <a:endParaRPr lang="zh-TW" altLang="en-US" smtClean="0"/>
          </a:p>
        </p:txBody>
      </p:sp>
      <p:pic>
        <p:nvPicPr>
          <p:cNvPr id="38916"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981200" y="1614487"/>
            <a:ext cx="752475" cy="476250"/>
          </a:xfrm>
        </p:spPr>
      </p:pic>
      <p:pic>
        <p:nvPicPr>
          <p:cNvPr id="389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825" y="1328737"/>
            <a:ext cx="17859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81575" y="1614487"/>
            <a:ext cx="76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1700" y="1328737"/>
            <a:ext cx="1614488"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1471612"/>
            <a:ext cx="13239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12"/>
          <p:cNvSpPr txBox="1">
            <a:spLocks noChangeArrowheads="1"/>
          </p:cNvSpPr>
          <p:nvPr/>
        </p:nvSpPr>
        <p:spPr bwMode="auto">
          <a:xfrm>
            <a:off x="1046672" y="2513322"/>
            <a:ext cx="6786338" cy="36377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algn="ctr" eaLnBrk="0" hangingPunct="0">
              <a:defRPr/>
            </a:pPr>
            <a:r>
              <a:rPr kumimoji="0" lang="en-US" altLang="zh-TW" sz="1600" b="1" dirty="0">
                <a:solidFill>
                  <a:srgbClr val="663300"/>
                </a:solidFill>
                <a:latin typeface="+mj-lt"/>
              </a:rPr>
              <a:t>Voice Input : </a:t>
            </a:r>
            <a:r>
              <a:rPr kumimoji="0" lang="en-US" altLang="zh-TW" sz="1600" dirty="0">
                <a:solidFill>
                  <a:srgbClr val="663300"/>
                </a:solidFill>
                <a:latin typeface="+mj-lt"/>
              </a:rPr>
              <a:t>American English Speech Samples from Open Speech Repository </a:t>
            </a:r>
          </a:p>
        </p:txBody>
      </p:sp>
      <p:pic>
        <p:nvPicPr>
          <p:cNvPr id="38926"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09888" y="1257300"/>
            <a:ext cx="18288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5288" y="3276600"/>
            <a:ext cx="8153400" cy="3360920"/>
          </a:xfrm>
          <a:prstGeom prst="rect">
            <a:avLst/>
          </a:prstGeom>
          <a:noFill/>
        </p:spPr>
        <p:txBody>
          <a:bodyPr wrap="square" rtlCol="0">
            <a:spAutoFit/>
          </a:bodyPr>
          <a:lstStyle/>
          <a:p>
            <a:pPr marL="227141" indent="-227141">
              <a:lnSpc>
                <a:spcPct val="90000"/>
              </a:lnSpc>
              <a:buFontTx/>
              <a:buAutoNum type="arabicPeriod"/>
            </a:pPr>
            <a:r>
              <a:rPr lang="en-US" altLang="zh-TW" sz="2400" dirty="0" smtClean="0">
                <a:ea typeface="ＭＳ Ｐゴシック" pitchFamily="34" charset="-128"/>
              </a:rPr>
              <a:t> Encode audio clip into voice frames: G.711 and G.729 </a:t>
            </a:r>
          </a:p>
          <a:p>
            <a:pPr marL="742950" lvl="1" indent="-285750">
              <a:lnSpc>
                <a:spcPct val="90000"/>
              </a:lnSpc>
              <a:buFont typeface="Wingdings" pitchFamily="2" charset="2"/>
              <a:buChar char="§"/>
            </a:pPr>
            <a:r>
              <a:rPr lang="en-US" altLang="zh-TW" sz="2000" dirty="0" smtClean="0">
                <a:ea typeface="ＭＳ Ｐゴシック" pitchFamily="34" charset="-128"/>
              </a:rPr>
              <a:t>Can’t use </a:t>
            </a:r>
            <a:r>
              <a:rPr lang="en-US" altLang="zh-TW" sz="2000" dirty="0" err="1" smtClean="0">
                <a:ea typeface="ＭＳ Ｐゴシック" pitchFamily="34" charset="-128"/>
              </a:rPr>
              <a:t>iSAC</a:t>
            </a:r>
            <a:r>
              <a:rPr lang="en-US" altLang="zh-TW" sz="2000" dirty="0" smtClean="0">
                <a:ea typeface="ＭＳ Ｐゴシック" pitchFamily="34" charset="-128"/>
              </a:rPr>
              <a:t> since closed</a:t>
            </a:r>
          </a:p>
          <a:p>
            <a:pPr marL="227141" indent="-227141">
              <a:lnSpc>
                <a:spcPct val="90000"/>
              </a:lnSpc>
              <a:buFontTx/>
              <a:buAutoNum type="arabicPeriod"/>
            </a:pPr>
            <a:r>
              <a:rPr lang="en-US" altLang="zh-TW" sz="2400" dirty="0" smtClean="0">
                <a:ea typeface="ＭＳ Ｐゴシック" pitchFamily="34" charset="-128"/>
              </a:rPr>
              <a:t> Simulate network loss with Gilbert model</a:t>
            </a:r>
          </a:p>
          <a:p>
            <a:pPr marL="227141" indent="-227141">
              <a:lnSpc>
                <a:spcPct val="90000"/>
              </a:lnSpc>
              <a:buFontTx/>
              <a:buAutoNum type="arabicPeriod"/>
            </a:pPr>
            <a:r>
              <a:rPr lang="en-US" altLang="zh-TW" sz="2400" dirty="0" smtClean="0">
                <a:ea typeface="ＭＳ Ｐゴシック" pitchFamily="34" charset="-128"/>
              </a:rPr>
              <a:t> Determine if piggybacking based on ratio (simple duplicate)</a:t>
            </a:r>
          </a:p>
          <a:p>
            <a:pPr marL="227141" indent="-227141">
              <a:lnSpc>
                <a:spcPct val="90000"/>
              </a:lnSpc>
              <a:buFontTx/>
              <a:buAutoNum type="arabicPeriod"/>
            </a:pPr>
            <a:r>
              <a:rPr lang="en-US" altLang="zh-TW" sz="2400" dirty="0" smtClean="0">
                <a:ea typeface="ＭＳ Ｐゴシック" pitchFamily="34" charset="-128"/>
              </a:rPr>
              <a:t> Decode into voice frames </a:t>
            </a:r>
          </a:p>
          <a:p>
            <a:pPr marL="227141" indent="-227141">
              <a:lnSpc>
                <a:spcPct val="90000"/>
              </a:lnSpc>
              <a:buFontTx/>
              <a:buAutoNum type="arabicPeriod"/>
            </a:pPr>
            <a:r>
              <a:rPr lang="en-US" altLang="zh-TW" sz="2400" dirty="0" smtClean="0">
                <a:ea typeface="ＭＳ Ｐゴシック" pitchFamily="34" charset="-128"/>
              </a:rPr>
              <a:t> Use PESQ [</a:t>
            </a:r>
            <a:r>
              <a:rPr lang="en-US" altLang="zh-TW" sz="2400" dirty="0" smtClean="0">
                <a:solidFill>
                  <a:srgbClr val="008000"/>
                </a:solidFill>
                <a:ea typeface="ＭＳ Ｐゴシック" pitchFamily="34" charset="-128"/>
              </a:rPr>
              <a:t>14</a:t>
            </a:r>
            <a:r>
              <a:rPr lang="en-US" altLang="zh-TW" sz="2400" dirty="0" smtClean="0">
                <a:ea typeface="ＭＳ Ｐゴシック" pitchFamily="34" charset="-128"/>
              </a:rPr>
              <a:t>] to compare original to degraded </a:t>
            </a:r>
            <a:r>
              <a:rPr lang="en-US" altLang="zh-TW" sz="2400" dirty="0" smtClean="0">
                <a:ea typeface="ＭＳ Ｐゴシック" pitchFamily="34" charset="-128"/>
                <a:sym typeface="Wingdings" pitchFamily="2" charset="2"/>
              </a:rPr>
              <a:t> MOS</a:t>
            </a:r>
            <a:endParaRPr lang="en-US" altLang="zh-TW" sz="2400" dirty="0" smtClean="0">
              <a:ea typeface="ＭＳ Ｐゴシック" pitchFamily="34" charset="-128"/>
            </a:endParaRPr>
          </a:p>
          <a:p>
            <a:pPr marL="227141" indent="-227141">
              <a:lnSpc>
                <a:spcPct val="90000"/>
              </a:lnSpc>
            </a:pPr>
            <a:endParaRPr lang="en-US" altLang="zh-TW" sz="2400" dirty="0" smtClean="0">
              <a:ea typeface="ＭＳ Ｐゴシック" pitchFamily="34" charset="-128"/>
            </a:endParaRPr>
          </a:p>
          <a:p>
            <a:pPr marL="227141" indent="-227141">
              <a:lnSpc>
                <a:spcPct val="90000"/>
              </a:lnSpc>
            </a:pPr>
            <a:r>
              <a:rPr lang="en-US" altLang="zh-TW" sz="2400" dirty="0" smtClean="0">
                <a:ea typeface="ＭＳ Ｐゴシック" pitchFamily="34" charset="-128"/>
              </a:rPr>
              <a:t>Repeat for range of redundancy ratios</a:t>
            </a:r>
          </a:p>
          <a:p>
            <a:pPr marL="227141" indent="-227141">
              <a:lnSpc>
                <a:spcPct val="90000"/>
              </a:lnSpc>
            </a:pPr>
            <a:r>
              <a:rPr lang="en-US" altLang="zh-TW" sz="2400" dirty="0" smtClean="0">
                <a:ea typeface="ＭＳ Ｐゴシック" pitchFamily="34" charset="-128"/>
              </a:rPr>
              <a:t>Consider minimum redundancy ratio to sustain given MOS</a:t>
            </a:r>
          </a:p>
          <a:p>
            <a:pPr marL="227141" indent="-227141">
              <a:lnSpc>
                <a:spcPct val="90000"/>
              </a:lnSpc>
            </a:pPr>
            <a:r>
              <a:rPr lang="en-US" altLang="zh-TW" sz="2400" dirty="0">
                <a:ea typeface="ＭＳ Ｐゴシック" pitchFamily="34" charset="-128"/>
              </a:rPr>
              <a:t>	</a:t>
            </a:r>
            <a:r>
              <a:rPr lang="en-US" altLang="zh-TW" sz="2400" dirty="0" smtClean="0">
                <a:ea typeface="ＭＳ Ｐゴシック" pitchFamily="34" charset="-128"/>
                <a:sym typeface="Wingdings" pitchFamily="2" charset="2"/>
              </a:rPr>
              <a:t> </a:t>
            </a:r>
            <a:r>
              <a:rPr lang="en-US" altLang="zh-TW" sz="2400" i="1" dirty="0" smtClean="0">
                <a:ea typeface="ＭＳ Ｐゴシック" pitchFamily="34" charset="-128"/>
              </a:rPr>
              <a:t>optimal redundancy ratio</a:t>
            </a:r>
            <a:endParaRPr lang="en-US" sz="2400" dirty="0"/>
          </a:p>
        </p:txBody>
      </p:sp>
    </p:spTree>
    <p:extLst>
      <p:ext uri="{BB962C8B-B14F-4D97-AF65-F5344CB8AC3E}">
        <p14:creationId xmlns:p14="http://schemas.microsoft.com/office/powerpoint/2010/main" val="3394292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Optimal Redundancy Ratio – G.729</a:t>
            </a:r>
            <a:endParaRPr lang="en-US" dirty="0"/>
          </a:p>
        </p:txBody>
      </p:sp>
      <p:pic>
        <p:nvPicPr>
          <p:cNvPr id="5" name="圖片 11" descr="optimal_g729.png"/>
          <p:cNvPicPr>
            <a:picLocks noChangeAspect="1"/>
          </p:cNvPicPr>
          <p:nvPr/>
        </p:nvPicPr>
        <p:blipFill>
          <a:blip r:embed="rId3" cstate="print">
            <a:extLst>
              <a:ext uri="{28A0092B-C50C-407E-A947-70E740481C1C}">
                <a14:useLocalDpi xmlns:a14="http://schemas.microsoft.com/office/drawing/2010/main" val="0"/>
              </a:ext>
            </a:extLst>
          </a:blip>
          <a:srcRect t="10036" r="6117" b="2042"/>
          <a:stretch>
            <a:fillRect/>
          </a:stretch>
        </p:blipFill>
        <p:spPr bwMode="auto">
          <a:xfrm>
            <a:off x="1981200" y="1295400"/>
            <a:ext cx="46465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90600" y="5715000"/>
            <a:ext cx="7240572" cy="646331"/>
          </a:xfrm>
          <a:prstGeom prst="rect">
            <a:avLst/>
          </a:prstGeom>
          <a:noFill/>
        </p:spPr>
        <p:txBody>
          <a:bodyPr wrap="none" rtlCol="0">
            <a:spAutoFit/>
          </a:bodyPr>
          <a:lstStyle/>
          <a:p>
            <a:pPr algn="ctr"/>
            <a:r>
              <a:rPr lang="en-US" dirty="0" smtClean="0"/>
              <a:t>Combinations of redundancy for loss that gives MOS</a:t>
            </a:r>
          </a:p>
          <a:p>
            <a:pPr algn="ctr"/>
            <a:r>
              <a:rPr lang="en-US" dirty="0" smtClean="0"/>
              <a:t>(Fig 7a: G.711 is somewhat different than G.729 – needs more redundancy)</a:t>
            </a:r>
            <a:endParaRPr lang="en-US" dirty="0"/>
          </a:p>
        </p:txBody>
      </p:sp>
    </p:spTree>
    <p:extLst>
      <p:ext uri="{BB962C8B-B14F-4D97-AF65-F5344CB8AC3E}">
        <p14:creationId xmlns:p14="http://schemas.microsoft.com/office/powerpoint/2010/main" val="2609270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dirty="0" smtClean="0"/>
              <a:t>Motivation</a:t>
            </a:r>
          </a:p>
        </p:txBody>
      </p:sp>
      <p:sp>
        <p:nvSpPr>
          <p:cNvPr id="3075" name="Rectangle 3"/>
          <p:cNvSpPr>
            <a:spLocks noGrp="1" noChangeArrowheads="1"/>
          </p:cNvSpPr>
          <p:nvPr>
            <p:ph idx="1"/>
          </p:nvPr>
        </p:nvSpPr>
        <p:spPr/>
        <p:txBody>
          <a:bodyPr>
            <a:normAutofit fontScale="92500"/>
          </a:bodyPr>
          <a:lstStyle/>
          <a:p>
            <a:pPr marL="457200" lvl="1" indent="-457200">
              <a:lnSpc>
                <a:spcPct val="90000"/>
              </a:lnSpc>
              <a:buSzPct val="95000"/>
              <a:buFont typeface="Arial" pitchFamily="34" charset="0"/>
              <a:buChar char="•"/>
              <a:defRPr/>
            </a:pPr>
            <a:r>
              <a:rPr lang="en-US" altLang="zh-TW" sz="3200" dirty="0" smtClean="0">
                <a:latin typeface="+mj-lt"/>
              </a:rPr>
              <a:t>Voice traffic is </a:t>
            </a:r>
            <a:r>
              <a:rPr lang="en-US" altLang="zh-TW" sz="3200" dirty="0" smtClean="0">
                <a:solidFill>
                  <a:srgbClr val="C00000"/>
                </a:solidFill>
                <a:latin typeface="+mj-lt"/>
              </a:rPr>
              <a:t>sensitive </a:t>
            </a:r>
            <a:r>
              <a:rPr lang="en-US" altLang="zh-TW" sz="3200" dirty="0" smtClean="0">
                <a:latin typeface="+mj-lt"/>
              </a:rPr>
              <a:t>to network impairment</a:t>
            </a:r>
          </a:p>
          <a:p>
            <a:pPr>
              <a:lnSpc>
                <a:spcPct val="90000"/>
              </a:lnSpc>
              <a:defRPr/>
            </a:pPr>
            <a:r>
              <a:rPr lang="en-US" altLang="zh-TW" sz="3200" dirty="0" smtClean="0">
                <a:latin typeface="+mj-lt"/>
              </a:rPr>
              <a:t>Why is VoIP sending rate important?</a:t>
            </a:r>
          </a:p>
          <a:p>
            <a:pPr lvl="1">
              <a:lnSpc>
                <a:spcPct val="90000"/>
              </a:lnSpc>
              <a:defRPr/>
            </a:pPr>
            <a:r>
              <a:rPr lang="en-US" altLang="zh-TW" sz="2800" dirty="0" smtClean="0">
                <a:latin typeface="+mj-lt"/>
              </a:rPr>
              <a:t>Most important factors for user satisfaction [</a:t>
            </a:r>
            <a:r>
              <a:rPr lang="en-US" altLang="zh-TW" sz="2800" dirty="0" smtClean="0">
                <a:solidFill>
                  <a:srgbClr val="008000"/>
                </a:solidFill>
                <a:latin typeface="+mj-lt"/>
              </a:rPr>
              <a:t>5</a:t>
            </a:r>
            <a:r>
              <a:rPr lang="en-US" altLang="zh-TW" sz="2800" dirty="0" smtClean="0">
                <a:latin typeface="+mj-lt"/>
              </a:rPr>
              <a:t>]:</a:t>
            </a:r>
          </a:p>
          <a:p>
            <a:pPr lvl="2">
              <a:lnSpc>
                <a:spcPct val="90000"/>
              </a:lnSpc>
              <a:defRPr/>
            </a:pPr>
            <a:r>
              <a:rPr lang="en-US" altLang="zh-TW" sz="2800" dirty="0" smtClean="0">
                <a:solidFill>
                  <a:srgbClr val="C00000"/>
                </a:solidFill>
                <a:latin typeface="+mj-lt"/>
              </a:rPr>
              <a:t>Sending rate </a:t>
            </a:r>
            <a:r>
              <a:rPr lang="en-US" altLang="zh-TW" sz="2800" dirty="0" smtClean="0">
                <a:latin typeface="+mj-lt"/>
              </a:rPr>
              <a:t>and its </a:t>
            </a:r>
            <a:r>
              <a:rPr lang="en-US" altLang="zh-TW" sz="2800" dirty="0">
                <a:solidFill>
                  <a:srgbClr val="C00000"/>
                </a:solidFill>
                <a:latin typeface="+mj-lt"/>
              </a:rPr>
              <a:t>v</a:t>
            </a:r>
            <a:r>
              <a:rPr lang="en-US" altLang="zh-TW" sz="2800" dirty="0" smtClean="0">
                <a:solidFill>
                  <a:srgbClr val="C00000"/>
                </a:solidFill>
                <a:latin typeface="+mj-lt"/>
              </a:rPr>
              <a:t>ariation</a:t>
            </a:r>
          </a:p>
          <a:p>
            <a:pPr lvl="2">
              <a:lnSpc>
                <a:spcPct val="90000"/>
              </a:lnSpc>
              <a:defRPr/>
            </a:pPr>
            <a:r>
              <a:rPr lang="en-US" altLang="zh-TW" sz="2800" dirty="0" smtClean="0">
                <a:solidFill>
                  <a:srgbClr val="C00000"/>
                </a:solidFill>
                <a:latin typeface="+mj-lt"/>
              </a:rPr>
              <a:t>High</a:t>
            </a:r>
            <a:r>
              <a:rPr lang="en-US" altLang="zh-TW" sz="2800" dirty="0" smtClean="0">
                <a:solidFill>
                  <a:srgbClr val="FF0000"/>
                </a:solidFill>
                <a:latin typeface="+mj-lt"/>
              </a:rPr>
              <a:t> </a:t>
            </a:r>
            <a:r>
              <a:rPr lang="en-US" altLang="zh-TW" sz="2800" dirty="0" smtClean="0">
                <a:latin typeface="+mj-lt"/>
              </a:rPr>
              <a:t>and</a:t>
            </a:r>
            <a:r>
              <a:rPr lang="en-US" altLang="zh-TW" sz="2800" dirty="0" smtClean="0">
                <a:solidFill>
                  <a:srgbClr val="FF0000"/>
                </a:solidFill>
                <a:latin typeface="+mj-lt"/>
              </a:rPr>
              <a:t> </a:t>
            </a:r>
            <a:r>
              <a:rPr lang="en-US" altLang="zh-TW" sz="2800" dirty="0">
                <a:solidFill>
                  <a:srgbClr val="C00000"/>
                </a:solidFill>
                <a:latin typeface="+mj-lt"/>
              </a:rPr>
              <a:t>s</a:t>
            </a:r>
            <a:r>
              <a:rPr lang="en-US" altLang="zh-TW" sz="2800" dirty="0" smtClean="0">
                <a:solidFill>
                  <a:srgbClr val="C00000"/>
                </a:solidFill>
                <a:latin typeface="+mj-lt"/>
              </a:rPr>
              <a:t>table</a:t>
            </a:r>
            <a:r>
              <a:rPr lang="en-US" altLang="zh-TW" sz="2800" dirty="0" smtClean="0">
                <a:solidFill>
                  <a:srgbClr val="FF0000"/>
                </a:solidFill>
                <a:latin typeface="+mj-lt"/>
              </a:rPr>
              <a:t> </a:t>
            </a:r>
            <a:r>
              <a:rPr lang="en-US" altLang="zh-TW" sz="2800" dirty="0" smtClean="0">
                <a:latin typeface="+mj-lt"/>
              </a:rPr>
              <a:t>voice quality</a:t>
            </a:r>
          </a:p>
          <a:p>
            <a:pPr lvl="2">
              <a:lnSpc>
                <a:spcPct val="90000"/>
              </a:lnSpc>
              <a:defRPr/>
            </a:pPr>
            <a:r>
              <a:rPr lang="en-US" altLang="zh-TW" sz="2800" dirty="0" smtClean="0">
                <a:latin typeface="+mj-lt"/>
              </a:rPr>
              <a:t>(MLC:  note, their measure is “call survival rate”.  Based on empirical measurement of net traffic.)</a:t>
            </a:r>
          </a:p>
          <a:p>
            <a:pPr>
              <a:lnSpc>
                <a:spcPct val="90000"/>
              </a:lnSpc>
              <a:defRPr/>
            </a:pPr>
            <a:r>
              <a:rPr lang="en-US" altLang="zh-TW" sz="3200" dirty="0" smtClean="0">
                <a:latin typeface="+mj-lt"/>
              </a:rPr>
              <a:t>Why is adapting sending rate difficult?</a:t>
            </a:r>
          </a:p>
          <a:p>
            <a:pPr lvl="1">
              <a:lnSpc>
                <a:spcPct val="90000"/>
              </a:lnSpc>
              <a:defRPr/>
            </a:pPr>
            <a:r>
              <a:rPr lang="en-US" altLang="zh-TW" sz="2800" dirty="0" smtClean="0">
                <a:latin typeface="+mj-lt"/>
              </a:rPr>
              <a:t>Aggressively? </a:t>
            </a:r>
            <a:r>
              <a:rPr lang="en-US" altLang="zh-TW" sz="2800" dirty="0" smtClean="0">
                <a:latin typeface="+mj-lt"/>
                <a:sym typeface="Wingdings" pitchFamily="2" charset="2"/>
              </a:rPr>
              <a:t> cause congestion, worse for all</a:t>
            </a:r>
            <a:endParaRPr lang="en-US" altLang="zh-TW" sz="2800" dirty="0">
              <a:latin typeface="+mj-lt"/>
            </a:endParaRPr>
          </a:p>
          <a:p>
            <a:pPr lvl="1">
              <a:lnSpc>
                <a:spcPct val="90000"/>
              </a:lnSpc>
              <a:defRPr/>
            </a:pPr>
            <a:r>
              <a:rPr lang="en-US" altLang="zh-TW" sz="2800" dirty="0" smtClean="0">
                <a:latin typeface="+mj-lt"/>
              </a:rPr>
              <a:t>Conservatively? </a:t>
            </a:r>
            <a:r>
              <a:rPr lang="en-US" altLang="zh-TW" sz="2800" dirty="0" smtClean="0">
                <a:latin typeface="+mj-lt"/>
                <a:sym typeface="Wingdings" pitchFamily="2" charset="2"/>
              </a:rPr>
              <a:t> quality lower than users want</a:t>
            </a:r>
            <a:endParaRPr lang="en-US" altLang="zh-TW" sz="2800" dirty="0">
              <a:latin typeface="+mj-lt"/>
            </a:endParaRPr>
          </a:p>
        </p:txBody>
      </p:sp>
    </p:spTree>
    <p:extLst>
      <p:ext uri="{BB962C8B-B14F-4D97-AF65-F5344CB8AC3E}">
        <p14:creationId xmlns:p14="http://schemas.microsoft.com/office/powerpoint/2010/main" val="3401217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內容版面配置區 10" descr="skype_vs_optimal_br1_35.png"/>
          <p:cNvPicPr>
            <a:picLocks noGrp="1" noChangeAspect="1"/>
          </p:cNvPicPr>
          <p:nvPr>
            <p:ph idx="1"/>
          </p:nvPr>
        </p:nvPicPr>
        <p:blipFill>
          <a:blip r:embed="rId3" cstate="print">
            <a:extLst>
              <a:ext uri="{28A0092B-C50C-407E-A947-70E740481C1C}">
                <a14:useLocalDpi xmlns:a14="http://schemas.microsoft.com/office/drawing/2010/main" val="0"/>
              </a:ext>
            </a:extLst>
          </a:blip>
          <a:srcRect t="11247" r="3534"/>
          <a:stretch>
            <a:fillRect/>
          </a:stretch>
        </p:blipFill>
        <p:spPr>
          <a:xfrm>
            <a:off x="1143000" y="1945480"/>
            <a:ext cx="4786313" cy="4395788"/>
          </a:xfrm>
        </p:spPr>
      </p:pic>
      <p:sp>
        <p:nvSpPr>
          <p:cNvPr id="27651" name="標題 1"/>
          <p:cNvSpPr>
            <a:spLocks noGrp="1"/>
          </p:cNvSpPr>
          <p:nvPr>
            <p:ph type="title"/>
          </p:nvPr>
        </p:nvSpPr>
        <p:spPr/>
        <p:txBody>
          <a:bodyPr/>
          <a:lstStyle/>
          <a:p>
            <a:r>
              <a:rPr lang="en-US" altLang="zh-TW" dirty="0" smtClean="0"/>
              <a:t>Skype versus Optimal – G.729</a:t>
            </a:r>
            <a:endParaRPr lang="zh-TW" altLang="en-US" dirty="0" smtClean="0"/>
          </a:p>
        </p:txBody>
      </p:sp>
      <p:sp>
        <p:nvSpPr>
          <p:cNvPr id="6" name="文字方塊 5"/>
          <p:cNvSpPr txBox="1"/>
          <p:nvPr/>
        </p:nvSpPr>
        <p:spPr>
          <a:xfrm>
            <a:off x="5786438" y="6143624"/>
            <a:ext cx="2571750"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latin typeface="Calibri" pitchFamily="34" charset="0"/>
                <a:ea typeface="MS PMincho" pitchFamily="18" charset="-128"/>
              </a:rPr>
              <a:t>Burst Ratio = 1</a:t>
            </a:r>
            <a:endParaRPr kumimoji="0" lang="zh-TW" altLang="en-US" sz="2800" b="1">
              <a:latin typeface="Calibri" pitchFamily="34" charset="0"/>
              <a:ea typeface="MS PMincho" pitchFamily="18" charset="-128"/>
            </a:endParaRPr>
          </a:p>
        </p:txBody>
      </p:sp>
      <p:cxnSp>
        <p:nvCxnSpPr>
          <p:cNvPr id="14" name="直線單箭頭接點 13"/>
          <p:cNvCxnSpPr/>
          <p:nvPr/>
        </p:nvCxnSpPr>
        <p:spPr>
          <a:xfrm>
            <a:off x="1571625" y="4626768"/>
            <a:ext cx="428625" cy="3571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1928813" y="3626643"/>
            <a:ext cx="428625" cy="3571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2928938" y="1769268"/>
            <a:ext cx="428625" cy="35718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rot="10800000">
            <a:off x="3143250" y="2912268"/>
            <a:ext cx="642938" cy="5000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文字方塊 8"/>
          <p:cNvSpPr txBox="1"/>
          <p:nvPr/>
        </p:nvSpPr>
        <p:spPr>
          <a:xfrm>
            <a:off x="3786188" y="3340893"/>
            <a:ext cx="128587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solidFill>
                  <a:srgbClr val="FFC000"/>
                </a:solidFill>
                <a:latin typeface="Calibri" pitchFamily="34" charset="0"/>
              </a:rPr>
              <a:t>Skype</a:t>
            </a:r>
            <a:endParaRPr kumimoji="0" lang="zh-TW" altLang="en-US" sz="2800" b="1">
              <a:solidFill>
                <a:srgbClr val="FFC000"/>
              </a:solidFill>
              <a:latin typeface="Calibri" pitchFamily="34" charset="0"/>
            </a:endParaRPr>
          </a:p>
        </p:txBody>
      </p:sp>
      <p:sp>
        <p:nvSpPr>
          <p:cNvPr id="2" name="TextBox 1"/>
          <p:cNvSpPr txBox="1"/>
          <p:nvPr/>
        </p:nvSpPr>
        <p:spPr>
          <a:xfrm>
            <a:off x="2013190" y="1263133"/>
            <a:ext cx="2518831" cy="369332"/>
          </a:xfrm>
          <a:prstGeom prst="rect">
            <a:avLst/>
          </a:prstGeom>
          <a:noFill/>
        </p:spPr>
        <p:txBody>
          <a:bodyPr wrap="none" rtlCol="0">
            <a:spAutoFit/>
          </a:bodyPr>
          <a:lstStyle/>
          <a:p>
            <a:r>
              <a:rPr lang="en-US" dirty="0" smtClean="0"/>
              <a:t>Assume desired MOS 3.5</a:t>
            </a:r>
            <a:endParaRPr lang="en-US" dirty="0"/>
          </a:p>
        </p:txBody>
      </p:sp>
      <p:sp>
        <p:nvSpPr>
          <p:cNvPr id="3" name="TextBox 2"/>
          <p:cNvSpPr txBox="1"/>
          <p:nvPr/>
        </p:nvSpPr>
        <p:spPr>
          <a:xfrm>
            <a:off x="6250017" y="2407217"/>
            <a:ext cx="2209801" cy="2585323"/>
          </a:xfrm>
          <a:prstGeom prst="rect">
            <a:avLst/>
          </a:prstGeom>
          <a:noFill/>
        </p:spPr>
        <p:txBody>
          <a:bodyPr wrap="square" rtlCol="0">
            <a:spAutoFit/>
          </a:bodyPr>
          <a:lstStyle/>
          <a:p>
            <a:r>
              <a:rPr lang="en-US" dirty="0" smtClean="0"/>
              <a:t>Higher for very low loss and very high loss</a:t>
            </a:r>
          </a:p>
          <a:p>
            <a:endParaRPr lang="en-US" dirty="0" smtClean="0"/>
          </a:p>
          <a:p>
            <a:r>
              <a:rPr lang="en-US" dirty="0" smtClean="0"/>
              <a:t>Lower for mid-range loss</a:t>
            </a:r>
          </a:p>
          <a:p>
            <a:endParaRPr lang="en-US" dirty="0" smtClean="0"/>
          </a:p>
          <a:p>
            <a:r>
              <a:rPr lang="en-US" dirty="0" smtClean="0"/>
              <a:t>Optimal can better balance</a:t>
            </a:r>
            <a:endParaRPr lang="en-US" dirty="0"/>
          </a:p>
        </p:txBody>
      </p:sp>
    </p:spTree>
    <p:extLst>
      <p:ext uri="{BB962C8B-B14F-4D97-AF65-F5344CB8AC3E}">
        <p14:creationId xmlns:p14="http://schemas.microsoft.com/office/powerpoint/2010/main" val="743726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內容版面配置區 18" descr="optimal_burst.png"/>
          <p:cNvPicPr>
            <a:picLocks noGrp="1" noChangeAspect="1"/>
          </p:cNvPicPr>
          <p:nvPr>
            <p:ph idx="1"/>
          </p:nvPr>
        </p:nvPicPr>
        <p:blipFill>
          <a:blip r:embed="rId3" cstate="print">
            <a:extLst>
              <a:ext uri="{28A0092B-C50C-407E-A947-70E740481C1C}">
                <a14:useLocalDpi xmlns:a14="http://schemas.microsoft.com/office/drawing/2010/main" val="0"/>
              </a:ext>
            </a:extLst>
          </a:blip>
          <a:srcRect t="12875"/>
          <a:stretch>
            <a:fillRect/>
          </a:stretch>
        </p:blipFill>
        <p:spPr>
          <a:xfrm>
            <a:off x="1317626" y="1610856"/>
            <a:ext cx="5056187" cy="4397375"/>
          </a:xfrm>
        </p:spPr>
      </p:pic>
      <p:pic>
        <p:nvPicPr>
          <p:cNvPr id="21" name="內容版面配置區 3" descr="skype_optimal_burst.png"/>
          <p:cNvPicPr>
            <a:picLocks noChangeAspect="1"/>
          </p:cNvPicPr>
          <p:nvPr/>
        </p:nvPicPr>
        <p:blipFill>
          <a:blip r:embed="rId4" cstate="print">
            <a:extLst>
              <a:ext uri="{28A0092B-C50C-407E-A947-70E740481C1C}">
                <a14:useLocalDpi xmlns:a14="http://schemas.microsoft.com/office/drawing/2010/main" val="0"/>
              </a:ext>
            </a:extLst>
          </a:blip>
          <a:srcRect t="11247"/>
          <a:stretch>
            <a:fillRect/>
          </a:stretch>
        </p:blipFill>
        <p:spPr bwMode="auto">
          <a:xfrm>
            <a:off x="1308101" y="1506081"/>
            <a:ext cx="5080000"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標題 1"/>
          <p:cNvSpPr>
            <a:spLocks noGrp="1"/>
          </p:cNvSpPr>
          <p:nvPr>
            <p:ph type="title"/>
          </p:nvPr>
        </p:nvSpPr>
        <p:spPr/>
        <p:txBody>
          <a:bodyPr>
            <a:normAutofit/>
          </a:bodyPr>
          <a:lstStyle/>
          <a:p>
            <a:r>
              <a:rPr lang="en-US" altLang="zh-TW" sz="4000" dirty="0" smtClean="0"/>
              <a:t>Optimal Redundancy for </a:t>
            </a:r>
            <a:r>
              <a:rPr lang="en-US" altLang="zh-TW" sz="4000" dirty="0" smtClean="0"/>
              <a:t>Burst </a:t>
            </a:r>
            <a:r>
              <a:rPr lang="en-US" altLang="zh-TW" sz="4000" dirty="0" smtClean="0"/>
              <a:t>Ratio</a:t>
            </a:r>
            <a:endParaRPr lang="zh-TW" altLang="en-US" sz="4000" dirty="0" smtClean="0"/>
          </a:p>
        </p:txBody>
      </p:sp>
      <p:sp>
        <p:nvSpPr>
          <p:cNvPr id="5" name="文字方塊 4"/>
          <p:cNvSpPr txBox="1"/>
          <p:nvPr/>
        </p:nvSpPr>
        <p:spPr>
          <a:xfrm>
            <a:off x="3314343" y="5992355"/>
            <a:ext cx="271462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dirty="0">
                <a:latin typeface="Calibri" pitchFamily="34" charset="0"/>
                <a:ea typeface="MS PMincho" pitchFamily="18" charset="-128"/>
              </a:rPr>
              <a:t>G.729, MOS=3.5</a:t>
            </a:r>
            <a:endParaRPr kumimoji="0" lang="zh-TW" altLang="en-US" sz="2800" b="1" dirty="0">
              <a:latin typeface="Calibri" pitchFamily="34" charset="0"/>
              <a:ea typeface="MS PMincho" pitchFamily="18" charset="-128"/>
            </a:endParaRPr>
          </a:p>
        </p:txBody>
      </p:sp>
      <p:cxnSp>
        <p:nvCxnSpPr>
          <p:cNvPr id="13" name="直線單箭頭接點 12"/>
          <p:cNvCxnSpPr/>
          <p:nvPr/>
        </p:nvCxnSpPr>
        <p:spPr>
          <a:xfrm rot="10800000">
            <a:off x="3852863" y="2253793"/>
            <a:ext cx="642938" cy="50006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 name="文字方塊 13"/>
          <p:cNvSpPr txBox="1"/>
          <p:nvPr/>
        </p:nvSpPr>
        <p:spPr>
          <a:xfrm>
            <a:off x="4495801" y="2682418"/>
            <a:ext cx="128587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latin typeface="Calibri" pitchFamily="34" charset="0"/>
              </a:rPr>
              <a:t>BR=1</a:t>
            </a:r>
            <a:endParaRPr kumimoji="0" lang="zh-TW" altLang="en-US" sz="2800" b="1">
              <a:latin typeface="Calibri" pitchFamily="34" charset="0"/>
            </a:endParaRPr>
          </a:p>
        </p:txBody>
      </p:sp>
      <p:cxnSp>
        <p:nvCxnSpPr>
          <p:cNvPr id="15" name="直線單箭頭接點 14"/>
          <p:cNvCxnSpPr/>
          <p:nvPr/>
        </p:nvCxnSpPr>
        <p:spPr>
          <a:xfrm rot="10800000" flipV="1">
            <a:off x="3067051" y="1896606"/>
            <a:ext cx="571500" cy="142875"/>
          </a:xfrm>
          <a:prstGeom prst="straightConnector1">
            <a:avLst/>
          </a:prstGeom>
          <a:ln w="381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3709988" y="1539418"/>
            <a:ext cx="128587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solidFill>
                  <a:srgbClr val="FF0000"/>
                </a:solidFill>
                <a:latin typeface="Calibri" pitchFamily="34" charset="0"/>
              </a:rPr>
              <a:t>BR=1.5</a:t>
            </a:r>
            <a:endParaRPr kumimoji="0" lang="zh-TW" altLang="en-US" sz="2800" b="1">
              <a:solidFill>
                <a:srgbClr val="FF0000"/>
              </a:solidFill>
              <a:latin typeface="Calibri" pitchFamily="34" charset="0"/>
            </a:endParaRPr>
          </a:p>
        </p:txBody>
      </p:sp>
      <p:cxnSp>
        <p:nvCxnSpPr>
          <p:cNvPr id="17" name="直線單箭頭接點 16"/>
          <p:cNvCxnSpPr/>
          <p:nvPr/>
        </p:nvCxnSpPr>
        <p:spPr>
          <a:xfrm rot="16200000" flipH="1">
            <a:off x="2209801" y="2110918"/>
            <a:ext cx="428625" cy="428625"/>
          </a:xfrm>
          <a:prstGeom prst="straightConnector1">
            <a:avLst/>
          </a:prstGeom>
          <a:ln w="38100">
            <a:solidFill>
              <a:srgbClr val="92D050"/>
            </a:solidFill>
            <a:prstDash val="sysDot"/>
            <a:tailEnd type="arrow"/>
          </a:ln>
        </p:spPr>
        <p:style>
          <a:lnRef idx="1">
            <a:schemeClr val="dk1"/>
          </a:lnRef>
          <a:fillRef idx="0">
            <a:schemeClr val="dk1"/>
          </a:fillRef>
          <a:effectRef idx="0">
            <a:schemeClr val="dk1"/>
          </a:effectRef>
          <a:fontRef idx="minor">
            <a:schemeClr val="tx1"/>
          </a:fontRef>
        </p:style>
      </p:cxnSp>
      <p:sp>
        <p:nvSpPr>
          <p:cNvPr id="18" name="文字方塊 17"/>
          <p:cNvSpPr txBox="1"/>
          <p:nvPr/>
        </p:nvSpPr>
        <p:spPr>
          <a:xfrm>
            <a:off x="1495426" y="1682293"/>
            <a:ext cx="128587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solidFill>
                  <a:srgbClr val="92D050"/>
                </a:solidFill>
                <a:latin typeface="Calibri" pitchFamily="34" charset="0"/>
              </a:rPr>
              <a:t>BR=2</a:t>
            </a:r>
            <a:endParaRPr kumimoji="0" lang="zh-TW" altLang="en-US" sz="2800" b="1">
              <a:solidFill>
                <a:srgbClr val="92D050"/>
              </a:solidFill>
              <a:latin typeface="Calibri" pitchFamily="34" charset="0"/>
            </a:endParaRPr>
          </a:p>
        </p:txBody>
      </p:sp>
      <p:cxnSp>
        <p:nvCxnSpPr>
          <p:cNvPr id="22" name="直線單箭頭接點 21"/>
          <p:cNvCxnSpPr/>
          <p:nvPr/>
        </p:nvCxnSpPr>
        <p:spPr>
          <a:xfrm rot="10800000">
            <a:off x="3424238" y="3230106"/>
            <a:ext cx="642938" cy="5000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3" name="文字方塊 22"/>
          <p:cNvSpPr txBox="1"/>
          <p:nvPr/>
        </p:nvSpPr>
        <p:spPr>
          <a:xfrm>
            <a:off x="4067176" y="3658731"/>
            <a:ext cx="1285875" cy="52387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2800" b="1">
                <a:solidFill>
                  <a:srgbClr val="F19A1A"/>
                </a:solidFill>
                <a:latin typeface="Calibri" pitchFamily="34" charset="0"/>
              </a:rPr>
              <a:t>Skype</a:t>
            </a:r>
            <a:endParaRPr kumimoji="0" lang="zh-TW" altLang="en-US" sz="2800" b="1">
              <a:solidFill>
                <a:srgbClr val="F19A1A"/>
              </a:solidFill>
              <a:latin typeface="Calibri" pitchFamily="34" charset="0"/>
            </a:endParaRPr>
          </a:p>
        </p:txBody>
      </p:sp>
      <p:sp>
        <p:nvSpPr>
          <p:cNvPr id="2" name="TextBox 1"/>
          <p:cNvSpPr txBox="1"/>
          <p:nvPr/>
        </p:nvSpPr>
        <p:spPr>
          <a:xfrm>
            <a:off x="6500812" y="2497752"/>
            <a:ext cx="2262187" cy="923330"/>
          </a:xfrm>
          <a:prstGeom prst="rect">
            <a:avLst/>
          </a:prstGeom>
          <a:noFill/>
        </p:spPr>
        <p:txBody>
          <a:bodyPr wrap="square" rtlCol="0">
            <a:spAutoFit/>
          </a:bodyPr>
          <a:lstStyle/>
          <a:p>
            <a:r>
              <a:rPr lang="en-US" dirty="0" smtClean="0"/>
              <a:t>Under </a:t>
            </a:r>
            <a:r>
              <a:rPr lang="en-US" dirty="0" err="1" smtClean="0"/>
              <a:t>bursty</a:t>
            </a:r>
            <a:r>
              <a:rPr lang="en-US" dirty="0" smtClean="0"/>
              <a:t> loss, need more aggressive redundancy </a:t>
            </a:r>
            <a:r>
              <a:rPr lang="en-US" dirty="0" smtClean="0"/>
              <a:t>ratio</a:t>
            </a:r>
          </a:p>
        </p:txBody>
      </p:sp>
      <p:sp>
        <p:nvSpPr>
          <p:cNvPr id="3" name="TextBox 2"/>
          <p:cNvSpPr txBox="1"/>
          <p:nvPr/>
        </p:nvSpPr>
        <p:spPr>
          <a:xfrm>
            <a:off x="6591632" y="4114800"/>
            <a:ext cx="1828800" cy="923330"/>
          </a:xfrm>
          <a:prstGeom prst="rect">
            <a:avLst/>
          </a:prstGeom>
          <a:noFill/>
        </p:spPr>
        <p:txBody>
          <a:bodyPr wrap="square" rtlCol="0">
            <a:spAutoFit/>
          </a:bodyPr>
          <a:lstStyle/>
          <a:p>
            <a:r>
              <a:rPr lang="en-US" dirty="0" smtClean="0"/>
              <a:t>Skype does not adapt to loss </a:t>
            </a:r>
            <a:r>
              <a:rPr lang="en-US" dirty="0" err="1" smtClean="0"/>
              <a:t>burstiness</a:t>
            </a:r>
            <a:endParaRPr lang="en-US" dirty="0"/>
          </a:p>
        </p:txBody>
      </p:sp>
    </p:spTree>
    <p:extLst>
      <p:ext uri="{BB962C8B-B14F-4D97-AF65-F5344CB8AC3E}">
        <p14:creationId xmlns:p14="http://schemas.microsoft.com/office/powerpoint/2010/main" val="1909862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標題 1"/>
          <p:cNvSpPr>
            <a:spLocks noGrp="1"/>
          </p:cNvSpPr>
          <p:nvPr>
            <p:ph type="title"/>
          </p:nvPr>
        </p:nvSpPr>
        <p:spPr/>
        <p:txBody>
          <a:bodyPr/>
          <a:lstStyle/>
          <a:p>
            <a:r>
              <a:rPr lang="en-US" altLang="zh-TW" sz="4000" smtClean="0"/>
              <a:t>Modeling Optimal Redundancy Ratio</a:t>
            </a:r>
            <a:endParaRPr lang="zh-TW" altLang="en-US" sz="4000" smtClean="0"/>
          </a:p>
        </p:txBody>
      </p:sp>
      <p:sp>
        <p:nvSpPr>
          <p:cNvPr id="6" name="內容版面配置區 5"/>
          <p:cNvSpPr>
            <a:spLocks noGrp="1"/>
          </p:cNvSpPr>
          <p:nvPr>
            <p:ph idx="1"/>
          </p:nvPr>
        </p:nvSpPr>
        <p:spPr>
          <a:xfrm>
            <a:off x="228600" y="1295400"/>
            <a:ext cx="8458200" cy="4830763"/>
          </a:xfrm>
        </p:spPr>
        <p:txBody>
          <a:bodyPr>
            <a:normAutofit/>
          </a:bodyPr>
          <a:lstStyle/>
          <a:p>
            <a:r>
              <a:rPr lang="en-US" altLang="zh-TW" dirty="0" smtClean="0">
                <a:latin typeface="Calibri" pitchFamily="34" charset="0"/>
              </a:rPr>
              <a:t>Based on targeted voice quality</a:t>
            </a:r>
          </a:p>
          <a:p>
            <a:pPr lvl="1"/>
            <a:r>
              <a:rPr lang="en-US" altLang="zh-TW" dirty="0" smtClean="0">
                <a:latin typeface="Calibri" pitchFamily="34" charset="0"/>
              </a:rPr>
              <a:t>e.g., MOS 3.5</a:t>
            </a:r>
          </a:p>
          <a:p>
            <a:r>
              <a:rPr lang="en-US" altLang="zh-TW" dirty="0" smtClean="0">
                <a:latin typeface="Calibri" pitchFamily="34" charset="0"/>
              </a:rPr>
              <a:t>Take </a:t>
            </a:r>
            <a:r>
              <a:rPr lang="en-US" altLang="zh-TW" dirty="0" smtClean="0">
                <a:solidFill>
                  <a:srgbClr val="C00000"/>
                </a:solidFill>
                <a:latin typeface="Calibri" pitchFamily="34" charset="0"/>
              </a:rPr>
              <a:t>codec </a:t>
            </a:r>
            <a:r>
              <a:rPr lang="en-US" altLang="zh-TW" dirty="0" smtClean="0">
                <a:latin typeface="Calibri" pitchFamily="34" charset="0"/>
              </a:rPr>
              <a:t>and </a:t>
            </a:r>
            <a:r>
              <a:rPr lang="en-US" altLang="zh-TW" dirty="0" err="1" smtClean="0">
                <a:solidFill>
                  <a:srgbClr val="C00000"/>
                </a:solidFill>
                <a:latin typeface="Calibri" pitchFamily="34" charset="0"/>
              </a:rPr>
              <a:t>burstiness</a:t>
            </a:r>
            <a:r>
              <a:rPr lang="en-US" altLang="zh-TW" dirty="0" smtClean="0">
                <a:solidFill>
                  <a:srgbClr val="C00000"/>
                </a:solidFill>
                <a:latin typeface="Calibri" pitchFamily="34" charset="0"/>
              </a:rPr>
              <a:t> </a:t>
            </a:r>
            <a:r>
              <a:rPr lang="en-US" altLang="zh-TW" dirty="0" smtClean="0">
                <a:latin typeface="Calibri" pitchFamily="34" charset="0"/>
              </a:rPr>
              <a:t>into consideration</a:t>
            </a:r>
          </a:p>
          <a:p>
            <a:r>
              <a:rPr lang="en-US" altLang="zh-TW" dirty="0" smtClean="0">
                <a:latin typeface="Calibri" pitchFamily="34" charset="0"/>
              </a:rPr>
              <a:t>Polynomial regression</a:t>
            </a:r>
          </a:p>
          <a:p>
            <a:endParaRPr lang="zh-TW" altLang="en-US" sz="2800" dirty="0" smtClean="0"/>
          </a:p>
        </p:txBody>
      </p:sp>
      <p:pic>
        <p:nvPicPr>
          <p:cNvPr id="7" name="內容版面配置區 3" descr="modeling.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688" y="3286125"/>
            <a:ext cx="45720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8"/>
          <p:cNvSpPr txBox="1"/>
          <p:nvPr/>
        </p:nvSpPr>
        <p:spPr>
          <a:xfrm>
            <a:off x="1000125" y="3786188"/>
            <a:ext cx="3071813" cy="1384300"/>
          </a:xfrm>
          <a:prstGeom prst="rect">
            <a:avLst/>
          </a:prstGeom>
          <a:noFill/>
        </p:spPr>
        <p:txBody>
          <a:bodyPr>
            <a:spAutoFit/>
          </a:bodyPr>
          <a:lstStyle/>
          <a:p>
            <a:pPr eaLnBrk="0" hangingPunct="0">
              <a:defRPr/>
            </a:pPr>
            <a:r>
              <a:rPr kumimoji="0" lang="en-US" altLang="zh-TW" sz="2800" dirty="0" smtClean="0">
                <a:latin typeface="+mj-lt"/>
                <a:ea typeface="MS PMincho" pitchFamily="18" charset="-128"/>
              </a:rPr>
              <a:t>Example: optimal policy </a:t>
            </a:r>
            <a:r>
              <a:rPr kumimoji="0" lang="en-US" altLang="zh-TW" sz="2800" dirty="0">
                <a:latin typeface="+mj-lt"/>
                <a:ea typeface="MS PMincho" pitchFamily="18" charset="-128"/>
              </a:rPr>
              <a:t>for G.729, targeted MOS=3.5</a:t>
            </a:r>
          </a:p>
        </p:txBody>
      </p:sp>
      <p:graphicFrame>
        <p:nvGraphicFramePr>
          <p:cNvPr id="5" name="Object 2"/>
          <p:cNvGraphicFramePr>
            <a:graphicFrameLocks noChangeAspect="1"/>
          </p:cNvGraphicFramePr>
          <p:nvPr/>
        </p:nvGraphicFramePr>
        <p:xfrm>
          <a:off x="214313" y="6858000"/>
          <a:ext cx="8751887" cy="892175"/>
        </p:xfrm>
        <a:graphic>
          <a:graphicData uri="http://schemas.openxmlformats.org/presentationml/2006/ole">
            <mc:AlternateContent xmlns:mc="http://schemas.openxmlformats.org/markup-compatibility/2006">
              <mc:Choice xmlns:v="urn:schemas-microsoft-com:vml" Requires="v">
                <p:oleObj spid="_x0000_s1048" name="方程式" r:id="rId5" imgW="3949700" imgH="419100" progId="Equation.3">
                  <p:embed/>
                </p:oleObj>
              </mc:Choice>
              <mc:Fallback>
                <p:oleObj name="方程式" r:id="rId5" imgW="3949700" imgH="419100" progId="Equation.3">
                  <p:embed/>
                  <p:pic>
                    <p:nvPicPr>
                      <p:cNvPr id="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6858000"/>
                        <a:ext cx="8751887"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914400" y="6400800"/>
            <a:ext cx="1853392" cy="369332"/>
          </a:xfrm>
          <a:prstGeom prst="rect">
            <a:avLst/>
          </a:prstGeom>
          <a:noFill/>
          <a:ln w="19050">
            <a:solidFill>
              <a:schemeClr val="tx1"/>
            </a:solidFill>
            <a:prstDash val="sysDash"/>
          </a:ln>
        </p:spPr>
        <p:txBody>
          <a:bodyPr wrap="none" rtlCol="0">
            <a:spAutoFit/>
          </a:bodyPr>
          <a:lstStyle/>
          <a:p>
            <a:r>
              <a:rPr lang="en-US" dirty="0" smtClean="0"/>
              <a:t>R</a:t>
            </a:r>
            <a:r>
              <a:rPr lang="en-US" baseline="30000" dirty="0" smtClean="0"/>
              <a:t>2</a:t>
            </a:r>
            <a:r>
              <a:rPr lang="en-US" dirty="0" smtClean="0"/>
              <a:t> as high as 0.98</a:t>
            </a:r>
            <a:endParaRPr lang="en-US" dirty="0"/>
          </a:p>
        </p:txBody>
      </p:sp>
    </p:spTree>
    <p:extLst>
      <p:ext uri="{BB962C8B-B14F-4D97-AF65-F5344CB8AC3E}">
        <p14:creationId xmlns:p14="http://schemas.microsoft.com/office/powerpoint/2010/main" val="2553955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CCBEBF"/>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64" presetClass="path" presetSubtype="0" accel="50000" decel="50000" fill="hold" nodeType="clickEffect">
                                  <p:stCondLst>
                                    <p:cond delay="0"/>
                                  </p:stCondLst>
                                  <p:childTnLst>
                                    <p:animMotion origin="layout" path="M 2.77778E-7 3.7037E-6 L -0.00191 -0.25 " pathEditMode="relative" rAng="0" ptsTypes="AA">
                                      <p:cBhvr>
                                        <p:cTn id="12" dur="500" fill="hold"/>
                                        <p:tgtEl>
                                          <p:spTgt spid="5"/>
                                        </p:tgtEl>
                                        <p:attrNameLst>
                                          <p:attrName>ppt_x</p:attrName>
                                          <p:attrName>ppt_y</p:attrName>
                                        </p:attrNameLst>
                                      </p:cBhvr>
                                      <p:rCtr x="-100" y="-12500"/>
                                    </p:animMotion>
                                  </p:childTnLst>
                                </p:cTn>
                              </p:par>
                              <p:par>
                                <p:cTn id="13" presetID="22" presetClass="entr" presetSubtype="4"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down)">
                                      <p:cBhvr>
                                        <p:cTn id="15" dur="500"/>
                                        <p:tgtEl>
                                          <p:spTgt spid="8">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en-US" altLang="zh-TW" smtClean="0"/>
              <a:t>Conclusion</a:t>
            </a:r>
            <a:endParaRPr lang="zh-TW" altLang="en-US" smtClean="0"/>
          </a:p>
        </p:txBody>
      </p:sp>
      <p:sp>
        <p:nvSpPr>
          <p:cNvPr id="3" name="內容版面配置區 2"/>
          <p:cNvSpPr>
            <a:spLocks noGrp="1"/>
          </p:cNvSpPr>
          <p:nvPr>
            <p:ph idx="1"/>
          </p:nvPr>
        </p:nvSpPr>
        <p:spPr/>
        <p:txBody>
          <a:bodyPr>
            <a:normAutofit fontScale="92500" lnSpcReduction="20000"/>
          </a:bodyPr>
          <a:lstStyle/>
          <a:p>
            <a:r>
              <a:rPr lang="en-US" altLang="zh-TW" sz="3200" dirty="0" smtClean="0">
                <a:latin typeface="Calibri" pitchFamily="34" charset="0"/>
              </a:rPr>
              <a:t>Explored how Skype adapts redundancy for voice traffic </a:t>
            </a:r>
            <a:r>
              <a:rPr lang="en-US" altLang="zh-TW" sz="3200" dirty="0" smtClean="0">
                <a:latin typeface="Calibri" pitchFamily="34" charset="0"/>
                <a:sym typeface="Wingdings" pitchFamily="2" charset="2"/>
              </a:rPr>
              <a:t> </a:t>
            </a:r>
            <a:r>
              <a:rPr lang="en-US" altLang="zh-TW" sz="3200" i="1" dirty="0" smtClean="0">
                <a:latin typeface="Calibri" pitchFamily="34" charset="0"/>
                <a:sym typeface="Wingdings" pitchFamily="2" charset="2"/>
              </a:rPr>
              <a:t>r</a:t>
            </a:r>
            <a:r>
              <a:rPr lang="en-US" altLang="zh-TW" sz="3000" i="1" dirty="0" smtClean="0">
                <a:latin typeface="Calibri" pitchFamily="34" charset="0"/>
              </a:rPr>
              <a:t>edundancy ratio</a:t>
            </a:r>
          </a:p>
          <a:p>
            <a:r>
              <a:rPr lang="en-US" altLang="zh-TW" sz="3200" dirty="0" smtClean="0">
                <a:latin typeface="Calibri" pitchFamily="34" charset="0"/>
              </a:rPr>
              <a:t>Propose general model for </a:t>
            </a:r>
            <a:r>
              <a:rPr lang="en-US" altLang="zh-TW" sz="3200" dirty="0" smtClean="0">
                <a:solidFill>
                  <a:srgbClr val="0070C0"/>
                </a:solidFill>
                <a:latin typeface="Calibri" pitchFamily="34" charset="0"/>
              </a:rPr>
              <a:t>optimal </a:t>
            </a:r>
            <a:r>
              <a:rPr lang="en-US" altLang="zh-TW" sz="3200" dirty="0" smtClean="0">
                <a:solidFill>
                  <a:srgbClr val="0070C0"/>
                </a:solidFill>
                <a:latin typeface="Calibri" pitchFamily="34" charset="0"/>
              </a:rPr>
              <a:t>redundancy ratio policy</a:t>
            </a:r>
            <a:endParaRPr lang="en-US" altLang="zh-TW" sz="3200" dirty="0" smtClean="0">
              <a:solidFill>
                <a:srgbClr val="0070C0"/>
              </a:solidFill>
              <a:latin typeface="Calibri" pitchFamily="34" charset="0"/>
            </a:endParaRPr>
          </a:p>
          <a:p>
            <a:pPr lvl="1"/>
            <a:r>
              <a:rPr lang="en-US" altLang="zh-TW" sz="3000" dirty="0" smtClean="0">
                <a:latin typeface="Calibri" pitchFamily="34" charset="0"/>
              </a:rPr>
              <a:t>Consistent user satisfaction</a:t>
            </a:r>
          </a:p>
          <a:p>
            <a:pPr lvl="1"/>
            <a:r>
              <a:rPr lang="en-US" altLang="zh-TW" sz="3000" dirty="0" smtClean="0">
                <a:latin typeface="Calibri" pitchFamily="34" charset="0"/>
              </a:rPr>
              <a:t>Extensible to general VoIP software</a:t>
            </a:r>
            <a:endParaRPr lang="zh-TW" altLang="en-US" sz="3000" dirty="0" smtClean="0">
              <a:latin typeface="Calibri" pitchFamily="34" charset="0"/>
            </a:endParaRPr>
          </a:p>
          <a:p>
            <a:r>
              <a:rPr lang="en-US" altLang="zh-TW" sz="3200" dirty="0" smtClean="0">
                <a:latin typeface="Calibri" pitchFamily="34" charset="0"/>
              </a:rPr>
              <a:t>Skype’s policy does not factor in </a:t>
            </a:r>
            <a:r>
              <a:rPr lang="en-US" altLang="zh-TW" sz="3200" dirty="0" smtClean="0">
                <a:solidFill>
                  <a:srgbClr val="C00000"/>
                </a:solidFill>
                <a:latin typeface="Calibri" pitchFamily="34" charset="0"/>
              </a:rPr>
              <a:t>codec </a:t>
            </a:r>
            <a:r>
              <a:rPr lang="en-US" altLang="zh-TW" sz="3200" dirty="0" smtClean="0">
                <a:latin typeface="Calibri" pitchFamily="34" charset="0"/>
              </a:rPr>
              <a:t>and </a:t>
            </a:r>
            <a:r>
              <a:rPr lang="en-US" altLang="zh-TW" sz="3200" dirty="0" smtClean="0">
                <a:solidFill>
                  <a:srgbClr val="C00000"/>
                </a:solidFill>
                <a:latin typeface="Calibri" pitchFamily="34" charset="0"/>
              </a:rPr>
              <a:t>loss patterns </a:t>
            </a:r>
          </a:p>
          <a:p>
            <a:pPr lvl="1"/>
            <a:r>
              <a:rPr lang="en-US" altLang="zh-TW" sz="2800" dirty="0" smtClean="0">
                <a:latin typeface="Calibri" pitchFamily="34" charset="0"/>
              </a:rPr>
              <a:t>But should! </a:t>
            </a:r>
          </a:p>
          <a:p>
            <a:pPr marL="457200" lvl="1" indent="0">
              <a:buNone/>
            </a:pPr>
            <a:r>
              <a:rPr lang="en-US" altLang="zh-TW" sz="2800" dirty="0" smtClean="0">
                <a:latin typeface="Calibri" pitchFamily="34" charset="0"/>
                <a:sym typeface="Wingdings" pitchFamily="2" charset="2"/>
              </a:rPr>
              <a:t> Skype not optimal for some ranges of loss, even more so for </a:t>
            </a:r>
            <a:r>
              <a:rPr lang="en-US" altLang="zh-TW" sz="2800" dirty="0" err="1" smtClean="0">
                <a:latin typeface="Calibri" pitchFamily="34" charset="0"/>
                <a:sym typeface="Wingdings" pitchFamily="2" charset="2"/>
              </a:rPr>
              <a:t>bursty</a:t>
            </a:r>
            <a:r>
              <a:rPr lang="en-US" altLang="zh-TW" sz="2800" dirty="0" smtClean="0">
                <a:latin typeface="Calibri" pitchFamily="34" charset="0"/>
                <a:sym typeface="Wingdings" pitchFamily="2" charset="2"/>
              </a:rPr>
              <a:t> loss</a:t>
            </a:r>
            <a:endParaRPr lang="en-US" altLang="zh-TW" sz="2600" dirty="0" smtClean="0">
              <a:latin typeface="Calibri" pitchFamily="34" charset="0"/>
            </a:endParaRPr>
          </a:p>
        </p:txBody>
      </p:sp>
    </p:spTree>
    <p:extLst>
      <p:ext uri="{BB962C8B-B14F-4D97-AF65-F5344CB8AC3E}">
        <p14:creationId xmlns:p14="http://schemas.microsoft.com/office/powerpoint/2010/main" val="2336411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89990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Kinds of redundancy</a:t>
            </a:r>
          </a:p>
          <a:p>
            <a:pPr lvl="1"/>
            <a:r>
              <a:rPr lang="en-US" dirty="0" smtClean="0"/>
              <a:t>Not just piggybacking</a:t>
            </a:r>
          </a:p>
          <a:p>
            <a:r>
              <a:rPr lang="en-US" dirty="0" smtClean="0"/>
              <a:t>Video</a:t>
            </a:r>
          </a:p>
          <a:p>
            <a:r>
              <a:rPr lang="en-US" dirty="0" smtClean="0"/>
              <a:t>Other VoIP</a:t>
            </a:r>
          </a:p>
          <a:p>
            <a:endParaRPr lang="en-US" dirty="0"/>
          </a:p>
        </p:txBody>
      </p:sp>
    </p:spTree>
    <p:extLst>
      <p:ext uri="{BB962C8B-B14F-4D97-AF65-F5344CB8AC3E}">
        <p14:creationId xmlns:p14="http://schemas.microsoft.com/office/powerpoint/2010/main" val="4202157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dirty="0" smtClean="0"/>
              <a:t>Goals</a:t>
            </a:r>
          </a:p>
        </p:txBody>
      </p:sp>
      <p:sp>
        <p:nvSpPr>
          <p:cNvPr id="6147" name="Rectangle 3"/>
          <p:cNvSpPr>
            <a:spLocks noGrp="1" noChangeArrowheads="1"/>
          </p:cNvSpPr>
          <p:nvPr>
            <p:ph idx="1"/>
          </p:nvPr>
        </p:nvSpPr>
        <p:spPr/>
        <p:txBody>
          <a:bodyPr/>
          <a:lstStyle/>
          <a:p>
            <a:pPr>
              <a:defRPr/>
            </a:pPr>
            <a:r>
              <a:rPr lang="en-US" altLang="zh-TW" sz="3200" dirty="0">
                <a:latin typeface="+mj-lt"/>
              </a:rPr>
              <a:t>Skype </a:t>
            </a:r>
            <a:r>
              <a:rPr lang="en-US" altLang="zh-TW" sz="3200" dirty="0" smtClean="0">
                <a:latin typeface="+mj-lt"/>
              </a:rPr>
              <a:t>– one of most popular VoIP apps</a:t>
            </a:r>
          </a:p>
          <a:p>
            <a:pPr lvl="1">
              <a:defRPr/>
            </a:pPr>
            <a:r>
              <a:rPr lang="en-US" altLang="zh-TW" sz="2800" dirty="0" smtClean="0">
                <a:latin typeface="+mj-lt"/>
              </a:rPr>
              <a:t>2008, had 338 millions users [</a:t>
            </a:r>
            <a:r>
              <a:rPr lang="en-US" altLang="zh-TW" sz="2800" dirty="0" smtClean="0">
                <a:solidFill>
                  <a:srgbClr val="008000"/>
                </a:solidFill>
                <a:latin typeface="+mj-lt"/>
              </a:rPr>
              <a:t>footnote 1</a:t>
            </a:r>
            <a:r>
              <a:rPr lang="en-US" altLang="zh-TW" sz="2800" dirty="0" smtClean="0">
                <a:latin typeface="+mj-lt"/>
              </a:rPr>
              <a:t>]</a:t>
            </a:r>
          </a:p>
        </p:txBody>
      </p:sp>
      <p:sp>
        <p:nvSpPr>
          <p:cNvPr id="6" name="Text Box 112"/>
          <p:cNvSpPr txBox="1">
            <a:spLocks noChangeArrowheads="1"/>
          </p:cNvSpPr>
          <p:nvPr/>
        </p:nvSpPr>
        <p:spPr bwMode="auto">
          <a:xfrm>
            <a:off x="357188" y="3073900"/>
            <a:ext cx="7358062" cy="6429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3200" b="1" dirty="0">
                <a:solidFill>
                  <a:srgbClr val="C00000"/>
                </a:solidFill>
                <a:latin typeface="Calibri" pitchFamily="34" charset="0"/>
                <a:ea typeface="新細明體" pitchFamily="18" charset="-120"/>
              </a:rPr>
              <a:t>Q1: </a:t>
            </a:r>
            <a:r>
              <a:rPr kumimoji="0" lang="en-US" altLang="zh-TW" sz="3200" dirty="0">
                <a:solidFill>
                  <a:srgbClr val="0070C0"/>
                </a:solidFill>
                <a:latin typeface="Calibri" pitchFamily="34" charset="0"/>
                <a:ea typeface="新細明體" pitchFamily="18" charset="-120"/>
              </a:rPr>
              <a:t>How </a:t>
            </a:r>
            <a:r>
              <a:rPr kumimoji="0" lang="en-US" altLang="zh-TW" sz="3200" dirty="0" smtClean="0">
                <a:solidFill>
                  <a:srgbClr val="0070C0"/>
                </a:solidFill>
                <a:latin typeface="Calibri" pitchFamily="34" charset="0"/>
                <a:ea typeface="新細明體" pitchFamily="18" charset="-120"/>
              </a:rPr>
              <a:t>does Skype adapt voice </a:t>
            </a:r>
            <a:r>
              <a:rPr kumimoji="0" lang="en-US" altLang="zh-TW" sz="3200" dirty="0">
                <a:solidFill>
                  <a:srgbClr val="0070C0"/>
                </a:solidFill>
                <a:latin typeface="Calibri" pitchFamily="34" charset="0"/>
                <a:ea typeface="新細明體" pitchFamily="18" charset="-120"/>
              </a:rPr>
              <a:t>traffic?</a:t>
            </a:r>
          </a:p>
        </p:txBody>
      </p:sp>
      <p:sp>
        <p:nvSpPr>
          <p:cNvPr id="8" name="Text Box 112"/>
          <p:cNvSpPr txBox="1">
            <a:spLocks noChangeArrowheads="1"/>
          </p:cNvSpPr>
          <p:nvPr/>
        </p:nvSpPr>
        <p:spPr bwMode="auto">
          <a:xfrm>
            <a:off x="357188" y="4074025"/>
            <a:ext cx="7286625" cy="64293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3200" b="1" dirty="0">
                <a:solidFill>
                  <a:srgbClr val="C00000"/>
                </a:solidFill>
                <a:latin typeface="Calibri" pitchFamily="34" charset="0"/>
                <a:ea typeface="新細明體" pitchFamily="18" charset="-120"/>
              </a:rPr>
              <a:t>Q2: </a:t>
            </a:r>
            <a:r>
              <a:rPr kumimoji="0" lang="en-US" altLang="zh-TW" sz="3200" dirty="0">
                <a:solidFill>
                  <a:srgbClr val="0070C0"/>
                </a:solidFill>
                <a:latin typeface="Calibri" pitchFamily="34" charset="0"/>
                <a:ea typeface="新細明體" pitchFamily="18" charset="-120"/>
              </a:rPr>
              <a:t>Is </a:t>
            </a:r>
            <a:r>
              <a:rPr kumimoji="0" lang="en-US" altLang="zh-TW" sz="3200" dirty="0" smtClean="0">
                <a:solidFill>
                  <a:srgbClr val="0070C0"/>
                </a:solidFill>
                <a:latin typeface="Calibri" pitchFamily="34" charset="0"/>
                <a:ea typeface="新細明體" pitchFamily="18" charset="-120"/>
              </a:rPr>
              <a:t>Skype mechanism </a:t>
            </a:r>
            <a:r>
              <a:rPr kumimoji="0" lang="en-US" altLang="zh-TW" sz="3200" dirty="0">
                <a:solidFill>
                  <a:srgbClr val="0070C0"/>
                </a:solidFill>
                <a:latin typeface="Calibri" pitchFamily="34" charset="0"/>
                <a:ea typeface="新細明體" pitchFamily="18" charset="-120"/>
              </a:rPr>
              <a:t>good enough?</a:t>
            </a:r>
          </a:p>
        </p:txBody>
      </p:sp>
      <p:sp>
        <p:nvSpPr>
          <p:cNvPr id="10" name="Text Box 112"/>
          <p:cNvSpPr txBox="1">
            <a:spLocks noChangeArrowheads="1"/>
          </p:cNvSpPr>
          <p:nvPr/>
        </p:nvSpPr>
        <p:spPr bwMode="auto">
          <a:xfrm>
            <a:off x="376238" y="5145586"/>
            <a:ext cx="7267575" cy="10266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sz="3200" b="1" dirty="0">
                <a:solidFill>
                  <a:srgbClr val="C00000"/>
                </a:solidFill>
                <a:latin typeface="Calibri" pitchFamily="34" charset="0"/>
                <a:ea typeface="新細明體" pitchFamily="18" charset="-120"/>
              </a:rPr>
              <a:t>Q3: </a:t>
            </a:r>
            <a:r>
              <a:rPr kumimoji="0" lang="en-US" altLang="zh-TW" sz="3200" dirty="0">
                <a:solidFill>
                  <a:srgbClr val="0070C0"/>
                </a:solidFill>
                <a:latin typeface="Calibri" pitchFamily="34" charset="0"/>
                <a:ea typeface="新細明體" pitchFamily="18" charset="-120"/>
              </a:rPr>
              <a:t>How can Skype’s policy be improved</a:t>
            </a:r>
            <a:r>
              <a:rPr kumimoji="0" lang="en-US" altLang="zh-TW" sz="3200" dirty="0" smtClean="0">
                <a:solidFill>
                  <a:srgbClr val="0070C0"/>
                </a:solidFill>
                <a:latin typeface="Calibri" pitchFamily="34" charset="0"/>
                <a:ea typeface="新細明體" pitchFamily="18" charset="-120"/>
              </a:rPr>
              <a:t>?</a:t>
            </a:r>
          </a:p>
          <a:p>
            <a:pPr lvl="1" indent="0"/>
            <a:r>
              <a:rPr lang="en-US" altLang="zh-TW" dirty="0" smtClean="0">
                <a:solidFill>
                  <a:srgbClr val="0070C0"/>
                </a:solidFill>
                <a:latin typeface="Calibri" pitchFamily="34" charset="0"/>
                <a:ea typeface="新細明體" pitchFamily="18" charset="-120"/>
              </a:rPr>
              <a:t>(Look to apply to VoIP in general)</a:t>
            </a:r>
            <a:endParaRPr kumimoji="0" lang="en-US" altLang="zh-TW" dirty="0">
              <a:solidFill>
                <a:srgbClr val="0070C0"/>
              </a:solidFill>
              <a:latin typeface="Calibri" pitchFamily="34" charset="0"/>
              <a:ea typeface="新細明體" pitchFamily="18" charset="-120"/>
            </a:endParaRPr>
          </a:p>
        </p:txBody>
      </p:sp>
      <p:pic>
        <p:nvPicPr>
          <p:cNvPr id="11" name="圖片 10" descr="ist2_2334825_puzzled_kids_carto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962400"/>
            <a:ext cx="1182384" cy="100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2913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1076" y="152400"/>
            <a:ext cx="8229600" cy="1143000"/>
          </a:xfrm>
        </p:spPr>
        <p:txBody>
          <a:bodyPr/>
          <a:lstStyle/>
          <a:p>
            <a:r>
              <a:rPr lang="en-US" altLang="zh-TW" dirty="0" smtClean="0"/>
              <a:t>Related Work</a:t>
            </a:r>
          </a:p>
        </p:txBody>
      </p:sp>
      <p:sp>
        <p:nvSpPr>
          <p:cNvPr id="17411" name="Rectangle 3"/>
          <p:cNvSpPr>
            <a:spLocks noGrp="1" noChangeArrowheads="1"/>
          </p:cNvSpPr>
          <p:nvPr>
            <p:ph idx="1"/>
          </p:nvPr>
        </p:nvSpPr>
        <p:spPr>
          <a:xfrm>
            <a:off x="336776" y="1219200"/>
            <a:ext cx="7359424" cy="4525963"/>
          </a:xfrm>
        </p:spPr>
        <p:txBody>
          <a:bodyPr>
            <a:normAutofit lnSpcReduction="10000"/>
          </a:bodyPr>
          <a:lstStyle/>
          <a:p>
            <a:pPr>
              <a:lnSpc>
                <a:spcPct val="90000"/>
              </a:lnSpc>
            </a:pPr>
            <a:r>
              <a:rPr lang="en-US" altLang="zh-TW" dirty="0" smtClean="0">
                <a:latin typeface="Calibri" pitchFamily="34" charset="0"/>
              </a:rPr>
              <a:t>Skype’s voice traffic is governed by [</a:t>
            </a:r>
            <a:r>
              <a:rPr lang="en-US" altLang="zh-TW" dirty="0" smtClean="0">
                <a:solidFill>
                  <a:srgbClr val="008000"/>
                </a:solidFill>
                <a:latin typeface="Calibri" pitchFamily="34" charset="0"/>
              </a:rPr>
              <a:t>4</a:t>
            </a:r>
            <a:r>
              <a:rPr lang="en-US" altLang="zh-TW" dirty="0" smtClean="0">
                <a:latin typeface="Calibri" pitchFamily="34" charset="0"/>
              </a:rPr>
              <a:t>]:</a:t>
            </a:r>
          </a:p>
          <a:p>
            <a:pPr lvl="1">
              <a:lnSpc>
                <a:spcPct val="90000"/>
              </a:lnSpc>
            </a:pPr>
            <a:r>
              <a:rPr lang="en-US" altLang="zh-TW" dirty="0" smtClean="0">
                <a:latin typeface="Calibri" pitchFamily="34" charset="0"/>
              </a:rPr>
              <a:t>Bit rate</a:t>
            </a:r>
          </a:p>
          <a:p>
            <a:pPr lvl="1">
              <a:lnSpc>
                <a:spcPct val="90000"/>
              </a:lnSpc>
            </a:pPr>
            <a:r>
              <a:rPr lang="en-US" altLang="zh-TW" dirty="0" smtClean="0">
                <a:latin typeface="Calibri" pitchFamily="34" charset="0"/>
              </a:rPr>
              <a:t>Framing time (aka sample rate)</a:t>
            </a:r>
          </a:p>
          <a:p>
            <a:pPr lvl="1">
              <a:lnSpc>
                <a:spcPct val="90000"/>
              </a:lnSpc>
            </a:pPr>
            <a:r>
              <a:rPr lang="en-US" altLang="zh-TW" dirty="0" smtClean="0">
                <a:latin typeface="Calibri" pitchFamily="34" charset="0"/>
              </a:rPr>
              <a:t>Redundant data </a:t>
            </a:r>
          </a:p>
          <a:p>
            <a:pPr>
              <a:lnSpc>
                <a:spcPct val="90000"/>
              </a:lnSpc>
            </a:pPr>
            <a:r>
              <a:rPr lang="en-US" altLang="zh-TW" dirty="0" smtClean="0">
                <a:latin typeface="Calibri" pitchFamily="34" charset="0"/>
              </a:rPr>
              <a:t>PC-PSTN calls (Public Switched Telephone Network)</a:t>
            </a:r>
          </a:p>
          <a:p>
            <a:pPr lvl="1">
              <a:lnSpc>
                <a:spcPct val="90000"/>
              </a:lnSpc>
            </a:pPr>
            <a:r>
              <a:rPr lang="en-US" altLang="zh-TW" dirty="0" smtClean="0">
                <a:latin typeface="Calibri" pitchFamily="34" charset="0"/>
              </a:rPr>
              <a:t>G.729 – constant bit rate, framing time</a:t>
            </a:r>
            <a:endParaRPr lang="en-US" altLang="zh-TW" sz="2800" dirty="0" smtClean="0">
              <a:latin typeface="Calibri" pitchFamily="34" charset="0"/>
            </a:endParaRPr>
          </a:p>
          <a:p>
            <a:pPr>
              <a:lnSpc>
                <a:spcPct val="90000"/>
              </a:lnSpc>
            </a:pPr>
            <a:r>
              <a:rPr lang="en-US" altLang="zh-TW" dirty="0" smtClean="0">
                <a:latin typeface="Calibri" pitchFamily="34" charset="0"/>
              </a:rPr>
              <a:t>PC-PC calls </a:t>
            </a:r>
          </a:p>
          <a:p>
            <a:pPr lvl="1">
              <a:lnSpc>
                <a:spcPct val="90000"/>
              </a:lnSpc>
            </a:pPr>
            <a:r>
              <a:rPr lang="en-US" altLang="zh-TW" dirty="0" err="1" smtClean="0">
                <a:latin typeface="Calibri" pitchFamily="34" charset="0"/>
              </a:rPr>
              <a:t>iSAC</a:t>
            </a:r>
            <a:r>
              <a:rPr lang="en-US" altLang="zh-TW" dirty="0" smtClean="0">
                <a:latin typeface="Calibri" pitchFamily="34" charset="0"/>
              </a:rPr>
              <a:t> – likely implemented by 3</a:t>
            </a:r>
            <a:r>
              <a:rPr lang="en-US" altLang="zh-TW" baseline="30000" dirty="0" smtClean="0">
                <a:latin typeface="Calibri" pitchFamily="34" charset="0"/>
              </a:rPr>
              <a:t>rd</a:t>
            </a:r>
            <a:r>
              <a:rPr lang="en-US" altLang="zh-TW" dirty="0" smtClean="0">
                <a:latin typeface="Calibri" pitchFamily="34" charset="0"/>
              </a:rPr>
              <a:t> party, so bitrate and framing time fixed</a:t>
            </a:r>
          </a:p>
        </p:txBody>
      </p:sp>
      <p:sp>
        <p:nvSpPr>
          <p:cNvPr id="6" name="Text Box 112"/>
          <p:cNvSpPr txBox="1">
            <a:spLocks noChangeArrowheads="1"/>
          </p:cNvSpPr>
          <p:nvPr/>
        </p:nvSpPr>
        <p:spPr bwMode="auto">
          <a:xfrm>
            <a:off x="451076" y="5791199"/>
            <a:ext cx="8001000" cy="7143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kumimoji="0" lang="en-US" altLang="zh-TW" sz="3200" dirty="0">
                <a:solidFill>
                  <a:srgbClr val="643E06"/>
                </a:solidFill>
                <a:latin typeface="Calibri" pitchFamily="34" charset="0"/>
              </a:rPr>
              <a:t>Only </a:t>
            </a:r>
            <a:r>
              <a:rPr lang="en-US" altLang="zh-TW" sz="3200" dirty="0">
                <a:solidFill>
                  <a:srgbClr val="C00000"/>
                </a:solidFill>
                <a:latin typeface="Calibri" pitchFamily="34" charset="0"/>
              </a:rPr>
              <a:t>r</a:t>
            </a:r>
            <a:r>
              <a:rPr kumimoji="0" lang="en-US" altLang="zh-TW" sz="3200" dirty="0" smtClean="0">
                <a:solidFill>
                  <a:srgbClr val="C00000"/>
                </a:solidFill>
                <a:latin typeface="Calibri" pitchFamily="34" charset="0"/>
              </a:rPr>
              <a:t>edundant </a:t>
            </a:r>
            <a:r>
              <a:rPr lang="en-US" altLang="zh-TW" sz="3200" dirty="0">
                <a:solidFill>
                  <a:srgbClr val="C00000"/>
                </a:solidFill>
                <a:latin typeface="Calibri" pitchFamily="34" charset="0"/>
              </a:rPr>
              <a:t>d</a:t>
            </a:r>
            <a:r>
              <a:rPr kumimoji="0" lang="en-US" altLang="zh-TW" sz="3200" dirty="0" smtClean="0">
                <a:solidFill>
                  <a:srgbClr val="C00000"/>
                </a:solidFill>
                <a:latin typeface="Calibri" pitchFamily="34" charset="0"/>
              </a:rPr>
              <a:t>ata </a:t>
            </a:r>
            <a:r>
              <a:rPr kumimoji="0" lang="en-US" altLang="zh-TW" sz="3200" dirty="0">
                <a:solidFill>
                  <a:srgbClr val="643E06"/>
                </a:solidFill>
                <a:latin typeface="Calibri" pitchFamily="34" charset="0"/>
              </a:rPr>
              <a:t>is controlled by Skype</a:t>
            </a:r>
            <a:endParaRPr kumimoji="0" lang="en-US" altLang="zh-TW" sz="3200" dirty="0">
              <a:latin typeface="Calibri" pitchFamily="34" charset="0"/>
            </a:endParaRPr>
          </a:p>
        </p:txBody>
      </p:sp>
      <p:pic>
        <p:nvPicPr>
          <p:cNvPr id="7" name="圖片 6" descr="skypeou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7512" y="3275648"/>
            <a:ext cx="8509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descr="skyp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6706" y="4236583"/>
            <a:ext cx="1052512"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384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74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p:txBody>
          <a:bodyPr/>
          <a:lstStyle/>
          <a:p>
            <a:r>
              <a:rPr lang="en-US" altLang="zh-TW" smtClean="0"/>
              <a:t>Outline</a:t>
            </a:r>
            <a:endParaRPr lang="zh-TW" altLang="en-US" smtClean="0"/>
          </a:p>
        </p:txBody>
      </p:sp>
      <p:sp>
        <p:nvSpPr>
          <p:cNvPr id="3" name="內容版面配置區 2"/>
          <p:cNvSpPr>
            <a:spLocks noGrp="1"/>
          </p:cNvSpPr>
          <p:nvPr>
            <p:ph idx="1"/>
          </p:nvPr>
        </p:nvSpPr>
        <p:spPr>
          <a:xfrm>
            <a:off x="304800" y="1600200"/>
            <a:ext cx="8610600" cy="4525963"/>
          </a:xfrm>
        </p:spPr>
        <p:txBody>
          <a:bodyPr/>
          <a:lstStyle/>
          <a:p>
            <a:r>
              <a:rPr lang="en-US" altLang="zh-TW" sz="3200" dirty="0" smtClean="0">
                <a:latin typeface="Calibri" pitchFamily="34" charset="0"/>
              </a:rPr>
              <a:t>Motivation						(</a:t>
            </a:r>
            <a:r>
              <a:rPr lang="en-US" altLang="zh-TW" sz="3200" dirty="0" smtClean="0">
                <a:solidFill>
                  <a:srgbClr val="008000"/>
                </a:solidFill>
                <a:latin typeface="Calibri" pitchFamily="34" charset="0"/>
              </a:rPr>
              <a:t>done</a:t>
            </a:r>
            <a:r>
              <a:rPr lang="en-US" altLang="zh-TW" sz="3200" dirty="0" smtClean="0">
                <a:latin typeface="Calibri" pitchFamily="34" charset="0"/>
              </a:rPr>
              <a:t>)</a:t>
            </a:r>
          </a:p>
          <a:p>
            <a:r>
              <a:rPr lang="en-US" altLang="zh-TW" sz="3200" dirty="0" smtClean="0">
                <a:latin typeface="Calibri" pitchFamily="34" charset="0"/>
              </a:rPr>
              <a:t>Related Work						(</a:t>
            </a:r>
            <a:r>
              <a:rPr lang="en-US" altLang="zh-TW" sz="3200" dirty="0" smtClean="0">
                <a:solidFill>
                  <a:srgbClr val="008000"/>
                </a:solidFill>
                <a:latin typeface="Calibri" pitchFamily="34" charset="0"/>
              </a:rPr>
              <a:t>done</a:t>
            </a:r>
            <a:r>
              <a:rPr lang="en-US" altLang="zh-TW" sz="3200" dirty="0" smtClean="0">
                <a:latin typeface="Calibri" pitchFamily="34" charset="0"/>
              </a:rPr>
              <a:t>)</a:t>
            </a:r>
          </a:p>
          <a:p>
            <a:r>
              <a:rPr lang="en-US" altLang="zh-TW" sz="3200" dirty="0" smtClean="0">
                <a:latin typeface="Calibri" pitchFamily="34" charset="0"/>
              </a:rPr>
              <a:t>How does Skype adapt redundancy?		(</a:t>
            </a:r>
            <a:r>
              <a:rPr lang="en-US" altLang="zh-TW" sz="3200" dirty="0" smtClean="0">
                <a:solidFill>
                  <a:srgbClr val="C00000"/>
                </a:solidFill>
                <a:latin typeface="Calibri" pitchFamily="34" charset="0"/>
              </a:rPr>
              <a:t>next</a:t>
            </a:r>
            <a:r>
              <a:rPr lang="en-US" altLang="zh-TW" sz="3200" dirty="0" smtClean="0">
                <a:latin typeface="Calibri" pitchFamily="34" charset="0"/>
              </a:rPr>
              <a:t>)</a:t>
            </a:r>
          </a:p>
          <a:p>
            <a:r>
              <a:rPr lang="en-US" altLang="zh-TW" sz="3200" dirty="0" smtClean="0">
                <a:latin typeface="Calibri" pitchFamily="34" charset="0"/>
              </a:rPr>
              <a:t>Is Skype’s mechanism good enough?</a:t>
            </a:r>
          </a:p>
          <a:p>
            <a:r>
              <a:rPr lang="en-US" altLang="zh-TW" sz="3200" dirty="0" smtClean="0">
                <a:latin typeface="Calibri" pitchFamily="34" charset="0"/>
              </a:rPr>
              <a:t>How can Skype do better?</a:t>
            </a:r>
          </a:p>
          <a:p>
            <a:r>
              <a:rPr lang="en-US" altLang="zh-TW" sz="3200" dirty="0" smtClean="0">
                <a:latin typeface="Calibri" pitchFamily="34" charset="0"/>
              </a:rPr>
              <a:t>Conclusion</a:t>
            </a:r>
            <a:endParaRPr lang="zh-TW" altLang="en-US" sz="3200" dirty="0" smtClean="0">
              <a:latin typeface="Calibri" pitchFamily="34" charset="0"/>
            </a:endParaRPr>
          </a:p>
        </p:txBody>
      </p:sp>
    </p:spTree>
    <p:extLst>
      <p:ext uri="{BB962C8B-B14F-4D97-AF65-F5344CB8AC3E}">
        <p14:creationId xmlns:p14="http://schemas.microsoft.com/office/powerpoint/2010/main" val="561870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1481" y="20715"/>
            <a:ext cx="8229600" cy="1143000"/>
          </a:xfrm>
        </p:spPr>
        <p:txBody>
          <a:bodyPr/>
          <a:lstStyle/>
          <a:p>
            <a:r>
              <a:rPr lang="en-US" altLang="zh-TW" dirty="0" smtClean="0"/>
              <a:t>Experiment Setup</a:t>
            </a:r>
          </a:p>
        </p:txBody>
      </p:sp>
      <p:pic>
        <p:nvPicPr>
          <p:cNvPr id="1638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294" y="1465591"/>
            <a:ext cx="5643563"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4450">
                <a:solidFill>
                  <a:srgbClr val="000000"/>
                </a:solidFill>
                <a:miter lim="800000"/>
                <a:headEnd/>
                <a:tailEnd/>
              </a14:hiddenLine>
            </a:ext>
          </a:extLst>
        </p:spPr>
      </p:pic>
      <p:sp>
        <p:nvSpPr>
          <p:cNvPr id="11" name="手繪多邊形 10"/>
          <p:cNvSpPr/>
          <p:nvPr/>
        </p:nvSpPr>
        <p:spPr>
          <a:xfrm>
            <a:off x="2951209" y="3830966"/>
            <a:ext cx="2378075" cy="827087"/>
          </a:xfrm>
          <a:custGeom>
            <a:avLst/>
            <a:gdLst>
              <a:gd name="connsiteX0" fmla="*/ 0 w 2377440"/>
              <a:gd name="connsiteY0" fmla="*/ 759229 h 825731"/>
              <a:gd name="connsiteX1" fmla="*/ 1030778 w 2377440"/>
              <a:gd name="connsiteY1" fmla="*/ 11084 h 825731"/>
              <a:gd name="connsiteX2" fmla="*/ 2377440 w 2377440"/>
              <a:gd name="connsiteY2" fmla="*/ 825731 h 825731"/>
            </a:gdLst>
            <a:ahLst/>
            <a:cxnLst>
              <a:cxn ang="0">
                <a:pos x="connsiteX0" y="connsiteY0"/>
              </a:cxn>
              <a:cxn ang="0">
                <a:pos x="connsiteX1" y="connsiteY1"/>
              </a:cxn>
              <a:cxn ang="0">
                <a:pos x="connsiteX2" y="connsiteY2"/>
              </a:cxn>
            </a:cxnLst>
            <a:rect l="l" t="t" r="r" b="b"/>
            <a:pathLst>
              <a:path w="2377440" h="825731">
                <a:moveTo>
                  <a:pt x="0" y="759229"/>
                </a:moveTo>
                <a:cubicBezTo>
                  <a:pt x="317269" y="379614"/>
                  <a:pt x="634538" y="0"/>
                  <a:pt x="1030778" y="11084"/>
                </a:cubicBezTo>
                <a:cubicBezTo>
                  <a:pt x="1427018" y="22168"/>
                  <a:pt x="1902229" y="423949"/>
                  <a:pt x="2377440" y="825731"/>
                </a:cubicBezTo>
              </a:path>
            </a:pathLst>
          </a:cu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kumimoji="0" lang="zh-TW" altLang="en-US"/>
          </a:p>
        </p:txBody>
      </p:sp>
      <p:sp>
        <p:nvSpPr>
          <p:cNvPr id="13" name="手繪多邊形 12"/>
          <p:cNvSpPr/>
          <p:nvPr/>
        </p:nvSpPr>
        <p:spPr>
          <a:xfrm>
            <a:off x="2917871" y="2064078"/>
            <a:ext cx="3641725" cy="2443163"/>
          </a:xfrm>
          <a:custGeom>
            <a:avLst/>
            <a:gdLst>
              <a:gd name="connsiteX0" fmla="*/ 0 w 3640975"/>
              <a:gd name="connsiteY0" fmla="*/ 2443942 h 2443942"/>
              <a:gd name="connsiteX1" fmla="*/ 997527 w 3640975"/>
              <a:gd name="connsiteY1" fmla="*/ 1745673 h 2443942"/>
              <a:gd name="connsiteX2" fmla="*/ 798022 w 3640975"/>
              <a:gd name="connsiteY2" fmla="*/ 648393 h 2443942"/>
              <a:gd name="connsiteX3" fmla="*/ 3640975 w 3640975"/>
              <a:gd name="connsiteY3" fmla="*/ 0 h 2443942"/>
            </a:gdLst>
            <a:ahLst/>
            <a:cxnLst>
              <a:cxn ang="0">
                <a:pos x="connsiteX0" y="connsiteY0"/>
              </a:cxn>
              <a:cxn ang="0">
                <a:pos x="connsiteX1" y="connsiteY1"/>
              </a:cxn>
              <a:cxn ang="0">
                <a:pos x="connsiteX2" y="connsiteY2"/>
              </a:cxn>
              <a:cxn ang="0">
                <a:pos x="connsiteX3" y="connsiteY3"/>
              </a:cxn>
            </a:cxnLst>
            <a:rect l="l" t="t" r="r" b="b"/>
            <a:pathLst>
              <a:path w="3640975" h="2443942">
                <a:moveTo>
                  <a:pt x="0" y="2443942"/>
                </a:moveTo>
                <a:cubicBezTo>
                  <a:pt x="432261" y="2244436"/>
                  <a:pt x="864523" y="2044931"/>
                  <a:pt x="997527" y="1745673"/>
                </a:cubicBezTo>
                <a:cubicBezTo>
                  <a:pt x="1130531" y="1446415"/>
                  <a:pt x="357447" y="939338"/>
                  <a:pt x="798022" y="648393"/>
                </a:cubicBezTo>
                <a:cubicBezTo>
                  <a:pt x="1238597" y="357448"/>
                  <a:pt x="2439786" y="178724"/>
                  <a:pt x="3640975" y="0"/>
                </a:cubicBezTo>
              </a:path>
            </a:pathLst>
          </a:cu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endParaRPr kumimoji="0" lang="zh-TW" altLang="en-US"/>
          </a:p>
        </p:txBody>
      </p:sp>
      <p:sp>
        <p:nvSpPr>
          <p:cNvPr id="14" name="文字方塊 13"/>
          <p:cNvSpPr txBox="1"/>
          <p:nvPr/>
        </p:nvSpPr>
        <p:spPr>
          <a:xfrm>
            <a:off x="4668884" y="3823028"/>
            <a:ext cx="1928812"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dirty="0" smtClean="0">
                <a:solidFill>
                  <a:srgbClr val="FF0000"/>
                </a:solidFill>
                <a:latin typeface="Calibri" pitchFamily="34" charset="0"/>
              </a:rPr>
              <a:t>PC-PC (</a:t>
            </a:r>
            <a:r>
              <a:rPr kumimoji="0" lang="en-US" altLang="zh-TW" b="1" dirty="0" err="1">
                <a:solidFill>
                  <a:srgbClr val="FF0000"/>
                </a:solidFill>
                <a:latin typeface="Calibri" pitchFamily="34" charset="0"/>
              </a:rPr>
              <a:t>iSAC</a:t>
            </a:r>
            <a:r>
              <a:rPr kumimoji="0" lang="en-US" altLang="zh-TW" b="1" dirty="0">
                <a:solidFill>
                  <a:srgbClr val="FF0000"/>
                </a:solidFill>
                <a:latin typeface="Calibri" pitchFamily="34" charset="0"/>
              </a:rPr>
              <a:t>)</a:t>
            </a:r>
            <a:endParaRPr kumimoji="0" lang="zh-TW" altLang="en-US" b="1" dirty="0">
              <a:solidFill>
                <a:srgbClr val="FF0000"/>
              </a:solidFill>
              <a:latin typeface="Calibri" pitchFamily="34" charset="0"/>
            </a:endParaRPr>
          </a:p>
        </p:txBody>
      </p:sp>
      <p:sp>
        <p:nvSpPr>
          <p:cNvPr id="15" name="文字方塊 14"/>
          <p:cNvSpPr txBox="1"/>
          <p:nvPr/>
        </p:nvSpPr>
        <p:spPr>
          <a:xfrm>
            <a:off x="4097384" y="2822903"/>
            <a:ext cx="2303415" cy="461665"/>
          </a:xfrm>
          <a:prstGeom prst="rect">
            <a:avLst/>
          </a:prstGeom>
          <a:solidFill>
            <a:schemeClr val="bg1"/>
          </a:solidFill>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dirty="0" smtClean="0">
                <a:solidFill>
                  <a:srgbClr val="FF0000"/>
                </a:solidFill>
                <a:latin typeface="Calibri" pitchFamily="34" charset="0"/>
              </a:rPr>
              <a:t>PC-PSTN (</a:t>
            </a:r>
            <a:r>
              <a:rPr kumimoji="0" lang="en-US" altLang="zh-TW" b="1" dirty="0">
                <a:solidFill>
                  <a:srgbClr val="FF0000"/>
                </a:solidFill>
                <a:latin typeface="Calibri" pitchFamily="34" charset="0"/>
              </a:rPr>
              <a:t>G.729)</a:t>
            </a:r>
            <a:endParaRPr kumimoji="0" lang="zh-TW" altLang="en-US" b="1" dirty="0">
              <a:solidFill>
                <a:srgbClr val="FF0000"/>
              </a:solidFill>
              <a:latin typeface="Calibri" pitchFamily="34" charset="0"/>
            </a:endParaRPr>
          </a:p>
        </p:txBody>
      </p:sp>
      <p:sp>
        <p:nvSpPr>
          <p:cNvPr id="16" name="Text Box 112"/>
          <p:cNvSpPr txBox="1">
            <a:spLocks noChangeArrowheads="1"/>
          </p:cNvSpPr>
          <p:nvPr/>
        </p:nvSpPr>
        <p:spPr bwMode="auto">
          <a:xfrm>
            <a:off x="1247775" y="5715000"/>
            <a:ext cx="6324600" cy="1066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kumimoji="0" lang="en-US" altLang="zh-TW" sz="2000" dirty="0">
                <a:solidFill>
                  <a:srgbClr val="643E06"/>
                </a:solidFill>
                <a:latin typeface="Calibri" pitchFamily="34" charset="0"/>
              </a:rPr>
              <a:t>Only </a:t>
            </a:r>
            <a:r>
              <a:rPr kumimoji="0" lang="en-US" altLang="zh-TW" sz="2000" dirty="0" smtClean="0">
                <a:solidFill>
                  <a:srgbClr val="C00000"/>
                </a:solidFill>
                <a:latin typeface="Calibri" pitchFamily="34" charset="0"/>
              </a:rPr>
              <a:t>UDP </a:t>
            </a:r>
            <a:r>
              <a:rPr kumimoji="0" lang="en-US" altLang="zh-TW" sz="2000" dirty="0" smtClean="0">
                <a:solidFill>
                  <a:srgbClr val="643E06"/>
                </a:solidFill>
                <a:latin typeface="Calibri" pitchFamily="34" charset="0"/>
              </a:rPr>
              <a:t>sessions via </a:t>
            </a:r>
            <a:r>
              <a:rPr kumimoji="0" lang="en-US" altLang="zh-TW" sz="2000" dirty="0" err="1" smtClean="0">
                <a:solidFill>
                  <a:srgbClr val="643E06"/>
                </a:solidFill>
                <a:latin typeface="Calibri" pitchFamily="34" charset="0"/>
              </a:rPr>
              <a:t>tcpdump</a:t>
            </a:r>
            <a:r>
              <a:rPr kumimoji="0" lang="en-US" altLang="zh-TW" sz="2000" dirty="0" smtClean="0">
                <a:solidFill>
                  <a:srgbClr val="643E06"/>
                </a:solidFill>
                <a:latin typeface="Calibri" pitchFamily="34" charset="0"/>
              </a:rPr>
              <a:t> </a:t>
            </a:r>
          </a:p>
          <a:p>
            <a:pPr algn="ctr"/>
            <a:r>
              <a:rPr lang="en-US" altLang="zh-TW" sz="2000" dirty="0" smtClean="0">
                <a:solidFill>
                  <a:srgbClr val="643E06"/>
                </a:solidFill>
                <a:latin typeface="Calibri" pitchFamily="34" charset="0"/>
              </a:rPr>
              <a:t>60 seconds after starting</a:t>
            </a:r>
          </a:p>
          <a:p>
            <a:pPr algn="ctr"/>
            <a:r>
              <a:rPr kumimoji="0" lang="en-US" altLang="zh-TW" sz="2000" dirty="0" smtClean="0">
                <a:solidFill>
                  <a:srgbClr val="643E06"/>
                </a:solidFill>
                <a:latin typeface="Calibri" pitchFamily="34" charset="0"/>
              </a:rPr>
              <a:t>Loss increased by 1% every 180 seconds</a:t>
            </a:r>
            <a:endParaRPr kumimoji="0" lang="en-US" altLang="zh-TW" sz="2000" dirty="0">
              <a:latin typeface="Calibri" pitchFamily="34" charset="0"/>
            </a:endParaRPr>
          </a:p>
        </p:txBody>
      </p:sp>
      <p:sp>
        <p:nvSpPr>
          <p:cNvPr id="10" name="Text Box 112"/>
          <p:cNvSpPr txBox="1">
            <a:spLocks noChangeArrowheads="1"/>
          </p:cNvSpPr>
          <p:nvPr/>
        </p:nvSpPr>
        <p:spPr bwMode="auto">
          <a:xfrm>
            <a:off x="485775" y="990600"/>
            <a:ext cx="7848600" cy="4191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p>
            <a:pPr algn="ctr" eaLnBrk="0" hangingPunct="0">
              <a:defRPr/>
            </a:pPr>
            <a:r>
              <a:rPr kumimoji="0" lang="en-US" altLang="zh-TW" b="1" dirty="0">
                <a:solidFill>
                  <a:srgbClr val="663300"/>
                </a:solidFill>
                <a:latin typeface="+mj-lt"/>
              </a:rPr>
              <a:t>Voice Input : </a:t>
            </a:r>
            <a:r>
              <a:rPr kumimoji="0" lang="en-US" altLang="zh-TW" dirty="0">
                <a:solidFill>
                  <a:srgbClr val="663300"/>
                </a:solidFill>
                <a:latin typeface="+mj-lt"/>
              </a:rPr>
              <a:t>American English Speech Samples from Open Speech </a:t>
            </a:r>
            <a:r>
              <a:rPr kumimoji="0" lang="en-US" altLang="zh-TW" dirty="0" smtClean="0">
                <a:solidFill>
                  <a:srgbClr val="663300"/>
                </a:solidFill>
                <a:latin typeface="+mj-lt"/>
              </a:rPr>
              <a:t>Repository [</a:t>
            </a:r>
            <a:r>
              <a:rPr kumimoji="0" lang="en-US" altLang="zh-TW" dirty="0" smtClean="0">
                <a:solidFill>
                  <a:srgbClr val="008000"/>
                </a:solidFill>
                <a:latin typeface="+mj-lt"/>
              </a:rPr>
              <a:t>20</a:t>
            </a:r>
            <a:r>
              <a:rPr kumimoji="0" lang="en-US" altLang="zh-TW" dirty="0" smtClean="0">
                <a:solidFill>
                  <a:srgbClr val="663300"/>
                </a:solidFill>
                <a:latin typeface="+mj-lt"/>
              </a:rPr>
              <a:t>] </a:t>
            </a:r>
            <a:endParaRPr kumimoji="0" lang="en-US" altLang="zh-TW" dirty="0">
              <a:solidFill>
                <a:srgbClr val="663300"/>
              </a:solidFill>
              <a:latin typeface="+mj-lt"/>
            </a:endParaRPr>
          </a:p>
        </p:txBody>
      </p:sp>
    </p:spTree>
    <p:extLst>
      <p:ext uri="{BB962C8B-B14F-4D97-AF65-F5344CB8AC3E}">
        <p14:creationId xmlns:p14="http://schemas.microsoft.com/office/powerpoint/2010/main" val="3235272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85750"/>
            <a:ext cx="8229600" cy="1143000"/>
          </a:xfrm>
        </p:spPr>
        <p:txBody>
          <a:bodyPr/>
          <a:lstStyle/>
          <a:p>
            <a:r>
              <a:rPr lang="en-US" altLang="zh-TW" dirty="0" smtClean="0"/>
              <a:t>Observation</a:t>
            </a:r>
          </a:p>
        </p:txBody>
      </p:sp>
      <p:sp>
        <p:nvSpPr>
          <p:cNvPr id="19459" name="Rectangle 3"/>
          <p:cNvSpPr>
            <a:spLocks noGrp="1" noChangeArrowheads="1"/>
          </p:cNvSpPr>
          <p:nvPr>
            <p:ph sz="half" idx="1"/>
          </p:nvPr>
        </p:nvSpPr>
        <p:spPr>
          <a:xfrm>
            <a:off x="142875" y="1920875"/>
            <a:ext cx="4038600" cy="4433888"/>
          </a:xfrm>
        </p:spPr>
        <p:txBody>
          <a:bodyPr/>
          <a:lstStyle/>
          <a:p>
            <a:r>
              <a:rPr lang="en-US" altLang="zh-TW" sz="3200" dirty="0" smtClean="0">
                <a:latin typeface="Calibri" pitchFamily="34" charset="0"/>
              </a:rPr>
              <a:t>G.729 (PC-PSTN)</a:t>
            </a:r>
          </a:p>
          <a:p>
            <a:pPr lvl="1"/>
            <a:r>
              <a:rPr lang="en-US" altLang="zh-TW" sz="3000" dirty="0" smtClean="0">
                <a:latin typeface="Calibri" pitchFamily="34" charset="0"/>
              </a:rPr>
              <a:t>Constant bit rate</a:t>
            </a:r>
          </a:p>
          <a:p>
            <a:pPr lvl="1"/>
            <a:r>
              <a:rPr lang="fr-CA" altLang="zh-TW" sz="3000" dirty="0" smtClean="0">
                <a:latin typeface="Calibri" pitchFamily="34" charset="0"/>
              </a:rPr>
              <a:t>Constant </a:t>
            </a:r>
            <a:r>
              <a:rPr lang="fr-CA" altLang="zh-TW" sz="3000" dirty="0" err="1" smtClean="0">
                <a:latin typeface="Calibri" pitchFamily="34" charset="0"/>
              </a:rPr>
              <a:t>framing</a:t>
            </a:r>
            <a:r>
              <a:rPr lang="fr-CA" altLang="zh-TW" sz="3000" dirty="0" smtClean="0">
                <a:latin typeface="Calibri" pitchFamily="34" charset="0"/>
              </a:rPr>
              <a:t> time</a:t>
            </a:r>
            <a:endParaRPr lang="en-US" altLang="zh-TW" sz="3000" dirty="0" smtClean="0">
              <a:latin typeface="Calibri" pitchFamily="34" charset="0"/>
            </a:endParaRPr>
          </a:p>
          <a:p>
            <a:pPr lvl="1"/>
            <a:endParaRPr lang="en-US" altLang="zh-TW" sz="3000" dirty="0" smtClean="0">
              <a:latin typeface="Calibri" pitchFamily="34" charset="0"/>
            </a:endParaRPr>
          </a:p>
        </p:txBody>
      </p:sp>
      <p:sp>
        <p:nvSpPr>
          <p:cNvPr id="1029" name="Rectangle 4"/>
          <p:cNvSpPr>
            <a:spLocks noGrp="1" noChangeArrowheads="1"/>
          </p:cNvSpPr>
          <p:nvPr>
            <p:ph sz="half" idx="2"/>
          </p:nvPr>
        </p:nvSpPr>
        <p:spPr>
          <a:xfrm>
            <a:off x="4933950" y="1920875"/>
            <a:ext cx="4038600" cy="4433888"/>
          </a:xfrm>
        </p:spPr>
        <p:txBody>
          <a:bodyPr/>
          <a:lstStyle/>
          <a:p>
            <a:pPr>
              <a:buFont typeface="Wingdings 2" pitchFamily="18" charset="2"/>
              <a:buNone/>
            </a:pPr>
            <a:endParaRPr lang="en-US" altLang="zh-TW" smtClean="0"/>
          </a:p>
        </p:txBody>
      </p:sp>
      <p:pic>
        <p:nvPicPr>
          <p:cNvPr id="1030" name="圖片 9" descr="payload_loss_skypeout.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188" y="1071563"/>
            <a:ext cx="5643562"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p:cNvSpPr txBox="1"/>
          <p:nvPr/>
        </p:nvSpPr>
        <p:spPr>
          <a:xfrm>
            <a:off x="5214938" y="4467225"/>
            <a:ext cx="785812"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2%</a:t>
            </a:r>
            <a:endParaRPr kumimoji="0" lang="zh-TW" altLang="en-US" b="1">
              <a:solidFill>
                <a:srgbClr val="00863D"/>
              </a:solidFill>
              <a:latin typeface="Calibri" pitchFamily="34" charset="0"/>
              <a:ea typeface="MS PMincho" pitchFamily="18" charset="-128"/>
            </a:endParaRPr>
          </a:p>
        </p:txBody>
      </p:sp>
      <p:sp>
        <p:nvSpPr>
          <p:cNvPr id="15" name="文字方塊 14"/>
          <p:cNvSpPr txBox="1"/>
          <p:nvPr/>
        </p:nvSpPr>
        <p:spPr>
          <a:xfrm>
            <a:off x="4500563" y="5253038"/>
            <a:ext cx="785812" cy="4619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0%</a:t>
            </a:r>
            <a:endParaRPr kumimoji="0" lang="zh-TW" altLang="en-US" b="1">
              <a:solidFill>
                <a:srgbClr val="00863D"/>
              </a:solidFill>
              <a:latin typeface="Calibri" pitchFamily="34" charset="0"/>
              <a:ea typeface="MS PMincho" pitchFamily="18" charset="-128"/>
            </a:endParaRPr>
          </a:p>
        </p:txBody>
      </p:sp>
      <p:sp>
        <p:nvSpPr>
          <p:cNvPr id="16" name="文字方塊 15"/>
          <p:cNvSpPr txBox="1"/>
          <p:nvPr/>
        </p:nvSpPr>
        <p:spPr>
          <a:xfrm>
            <a:off x="4857750" y="4895850"/>
            <a:ext cx="785813"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1%</a:t>
            </a:r>
            <a:endParaRPr kumimoji="0" lang="zh-TW" altLang="en-US" b="1">
              <a:solidFill>
                <a:srgbClr val="00863D"/>
              </a:solidFill>
              <a:latin typeface="Calibri" pitchFamily="34" charset="0"/>
              <a:ea typeface="MS PMincho" pitchFamily="18" charset="-128"/>
            </a:endParaRPr>
          </a:p>
        </p:txBody>
      </p:sp>
      <p:sp>
        <p:nvSpPr>
          <p:cNvPr id="17" name="文字方塊 16"/>
          <p:cNvSpPr txBox="1"/>
          <p:nvPr/>
        </p:nvSpPr>
        <p:spPr>
          <a:xfrm>
            <a:off x="8501063" y="5253038"/>
            <a:ext cx="785812" cy="4619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0%</a:t>
            </a:r>
            <a:endParaRPr kumimoji="0" lang="zh-TW" altLang="en-US" b="1">
              <a:solidFill>
                <a:srgbClr val="00863D"/>
              </a:solidFill>
              <a:latin typeface="Calibri" pitchFamily="34" charset="0"/>
              <a:ea typeface="MS PMincho" pitchFamily="18" charset="-128"/>
            </a:endParaRPr>
          </a:p>
        </p:txBody>
      </p:sp>
      <p:sp>
        <p:nvSpPr>
          <p:cNvPr id="18" name="文字方塊 17"/>
          <p:cNvSpPr txBox="1"/>
          <p:nvPr/>
        </p:nvSpPr>
        <p:spPr>
          <a:xfrm>
            <a:off x="5572125" y="4143375"/>
            <a:ext cx="785813"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3%</a:t>
            </a:r>
            <a:endParaRPr kumimoji="0" lang="zh-TW" altLang="en-US" b="1">
              <a:solidFill>
                <a:srgbClr val="00863D"/>
              </a:solidFill>
              <a:latin typeface="Calibri" pitchFamily="34" charset="0"/>
              <a:ea typeface="MS PMincho" pitchFamily="18" charset="-128"/>
            </a:endParaRPr>
          </a:p>
        </p:txBody>
      </p:sp>
      <p:sp>
        <p:nvSpPr>
          <p:cNvPr id="19" name="文字方塊 18"/>
          <p:cNvSpPr txBox="1"/>
          <p:nvPr/>
        </p:nvSpPr>
        <p:spPr>
          <a:xfrm>
            <a:off x="5929313" y="3752850"/>
            <a:ext cx="785812"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4%</a:t>
            </a:r>
            <a:endParaRPr kumimoji="0" lang="zh-TW" altLang="en-US" b="1">
              <a:solidFill>
                <a:srgbClr val="00863D"/>
              </a:solidFill>
              <a:latin typeface="Calibri" pitchFamily="34" charset="0"/>
              <a:ea typeface="MS PMincho" pitchFamily="18" charset="-128"/>
            </a:endParaRPr>
          </a:p>
        </p:txBody>
      </p:sp>
      <p:sp>
        <p:nvSpPr>
          <p:cNvPr id="20" name="文字方塊 19"/>
          <p:cNvSpPr txBox="1"/>
          <p:nvPr/>
        </p:nvSpPr>
        <p:spPr>
          <a:xfrm>
            <a:off x="6286500" y="3357563"/>
            <a:ext cx="785813" cy="4619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5%</a:t>
            </a:r>
            <a:endParaRPr kumimoji="0" lang="zh-TW" altLang="en-US" b="1">
              <a:solidFill>
                <a:srgbClr val="00863D"/>
              </a:solidFill>
              <a:latin typeface="Calibri" pitchFamily="34" charset="0"/>
              <a:ea typeface="MS PMincho" pitchFamily="18" charset="-128"/>
            </a:endParaRPr>
          </a:p>
        </p:txBody>
      </p:sp>
      <p:sp>
        <p:nvSpPr>
          <p:cNvPr id="21" name="文字方塊 20"/>
          <p:cNvSpPr txBox="1"/>
          <p:nvPr/>
        </p:nvSpPr>
        <p:spPr>
          <a:xfrm>
            <a:off x="6643688" y="2967038"/>
            <a:ext cx="785812" cy="4619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6%</a:t>
            </a:r>
            <a:endParaRPr kumimoji="0" lang="zh-TW" altLang="en-US" b="1">
              <a:solidFill>
                <a:srgbClr val="00863D"/>
              </a:solidFill>
              <a:latin typeface="Calibri" pitchFamily="34" charset="0"/>
              <a:ea typeface="MS PMincho" pitchFamily="18" charset="-128"/>
            </a:endParaRPr>
          </a:p>
        </p:txBody>
      </p:sp>
      <p:sp>
        <p:nvSpPr>
          <p:cNvPr id="1039" name="AutoShape 30164"/>
          <p:cNvSpPr>
            <a:spLocks noChangeAspect="1" noChangeArrowheads="1"/>
          </p:cNvSpPr>
          <p:nvPr/>
        </p:nvSpPr>
        <p:spPr bwMode="auto">
          <a:xfrm>
            <a:off x="1930400" y="1357313"/>
            <a:ext cx="49926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kumimoji="0" lang="zh-TW" altLang="en-US"/>
          </a:p>
        </p:txBody>
      </p:sp>
      <p:sp>
        <p:nvSpPr>
          <p:cNvPr id="23" name="文字方塊 22"/>
          <p:cNvSpPr txBox="1"/>
          <p:nvPr/>
        </p:nvSpPr>
        <p:spPr>
          <a:xfrm>
            <a:off x="7000875" y="2609850"/>
            <a:ext cx="785813"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7%</a:t>
            </a:r>
            <a:endParaRPr kumimoji="0" lang="zh-TW" altLang="en-US" b="1">
              <a:solidFill>
                <a:srgbClr val="00863D"/>
              </a:solidFill>
              <a:latin typeface="Calibri" pitchFamily="34" charset="0"/>
              <a:ea typeface="MS PMincho" pitchFamily="18" charset="-128"/>
            </a:endParaRPr>
          </a:p>
        </p:txBody>
      </p:sp>
      <p:sp>
        <p:nvSpPr>
          <p:cNvPr id="24" name="文字方塊 23"/>
          <p:cNvSpPr txBox="1"/>
          <p:nvPr/>
        </p:nvSpPr>
        <p:spPr>
          <a:xfrm>
            <a:off x="7358063" y="2181225"/>
            <a:ext cx="785812"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8%</a:t>
            </a:r>
            <a:endParaRPr kumimoji="0" lang="zh-TW" altLang="en-US" b="1">
              <a:solidFill>
                <a:srgbClr val="00863D"/>
              </a:solidFill>
              <a:latin typeface="Calibri" pitchFamily="34" charset="0"/>
              <a:ea typeface="MS PMincho" pitchFamily="18" charset="-128"/>
            </a:endParaRPr>
          </a:p>
        </p:txBody>
      </p:sp>
      <p:sp>
        <p:nvSpPr>
          <p:cNvPr id="25" name="文字方塊 24"/>
          <p:cNvSpPr txBox="1"/>
          <p:nvPr/>
        </p:nvSpPr>
        <p:spPr>
          <a:xfrm>
            <a:off x="7715250" y="1857375"/>
            <a:ext cx="785813"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9%</a:t>
            </a:r>
            <a:endParaRPr kumimoji="0" lang="zh-TW" altLang="en-US" b="1">
              <a:solidFill>
                <a:srgbClr val="00863D"/>
              </a:solidFill>
              <a:latin typeface="Calibri" pitchFamily="34" charset="0"/>
              <a:ea typeface="MS PMincho" pitchFamily="18" charset="-128"/>
            </a:endParaRPr>
          </a:p>
        </p:txBody>
      </p:sp>
      <p:sp>
        <p:nvSpPr>
          <p:cNvPr id="26" name="文字方塊 25"/>
          <p:cNvSpPr txBox="1"/>
          <p:nvPr/>
        </p:nvSpPr>
        <p:spPr>
          <a:xfrm>
            <a:off x="8072438" y="1428750"/>
            <a:ext cx="785812"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10%</a:t>
            </a:r>
            <a:endParaRPr kumimoji="0" lang="zh-TW" altLang="en-US" b="1">
              <a:solidFill>
                <a:srgbClr val="00863D"/>
              </a:solidFill>
              <a:latin typeface="Calibri" pitchFamily="34" charset="0"/>
              <a:ea typeface="MS PMincho" pitchFamily="18" charset="-128"/>
            </a:endParaRPr>
          </a:p>
        </p:txBody>
      </p:sp>
      <p:sp>
        <p:nvSpPr>
          <p:cNvPr id="29" name="文字方塊 28"/>
          <p:cNvSpPr txBox="1">
            <a:spLocks noChangeArrowheads="1"/>
          </p:cNvSpPr>
          <p:nvPr/>
        </p:nvSpPr>
        <p:spPr bwMode="auto">
          <a:xfrm>
            <a:off x="1143000" y="7072313"/>
            <a:ext cx="6858000" cy="830262"/>
          </a:xfrm>
          <a:prstGeom prst="rect">
            <a:avLst/>
          </a:prstGeom>
          <a:solidFill>
            <a:schemeClr val="bg1"/>
          </a:solidFill>
          <a:ln w="9525">
            <a:solidFill>
              <a:schemeClr val="accent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a:t>As network loss rate </a:t>
            </a:r>
            <a:r>
              <a:rPr kumimoji="0" lang="en-US" altLang="zh-TW">
                <a:sym typeface="Symbol" pitchFamily="18" charset="2"/>
              </a:rPr>
              <a:t>, number of packets with doubled payload size also </a:t>
            </a:r>
          </a:p>
        </p:txBody>
      </p:sp>
      <p:cxnSp>
        <p:nvCxnSpPr>
          <p:cNvPr id="34" name="直線單箭頭接點 33"/>
          <p:cNvCxnSpPr/>
          <p:nvPr/>
        </p:nvCxnSpPr>
        <p:spPr>
          <a:xfrm flipV="1">
            <a:off x="3857625" y="5000625"/>
            <a:ext cx="642938" cy="285750"/>
          </a:xfrm>
          <a:prstGeom prst="straightConnector1">
            <a:avLst/>
          </a:prstGeom>
          <a:ln w="50800">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36" name="直線單箭頭接點 35"/>
          <p:cNvCxnSpPr/>
          <p:nvPr/>
        </p:nvCxnSpPr>
        <p:spPr>
          <a:xfrm flipV="1">
            <a:off x="4357688" y="3000375"/>
            <a:ext cx="642937" cy="285750"/>
          </a:xfrm>
          <a:prstGeom prst="straightConnector1">
            <a:avLst/>
          </a:prstGeom>
          <a:ln w="50800">
            <a:solidFill>
              <a:srgbClr val="FF0000"/>
            </a:solidFill>
            <a:tailEnd type="arrow"/>
          </a:ln>
        </p:spPr>
        <p:style>
          <a:lnRef idx="3">
            <a:schemeClr val="accent1"/>
          </a:lnRef>
          <a:fillRef idx="0">
            <a:schemeClr val="accent1"/>
          </a:fillRef>
          <a:effectRef idx="2">
            <a:schemeClr val="accent1"/>
          </a:effectRef>
          <a:fontRef idx="minor">
            <a:schemeClr val="tx1"/>
          </a:fontRef>
        </p:style>
      </p:cxnSp>
      <p:cxnSp>
        <p:nvCxnSpPr>
          <p:cNvPr id="22" name="直線單箭頭接點 21"/>
          <p:cNvCxnSpPr/>
          <p:nvPr/>
        </p:nvCxnSpPr>
        <p:spPr>
          <a:xfrm flipV="1">
            <a:off x="7858125" y="4857750"/>
            <a:ext cx="642938" cy="285750"/>
          </a:xfrm>
          <a:prstGeom prst="straightConnector1">
            <a:avLst/>
          </a:prstGeom>
          <a:ln w="50800">
            <a:solidFill>
              <a:srgbClr val="FF00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4444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64" presetClass="path" presetSubtype="0" accel="50000" decel="50000" fill="hold" grpId="0" nodeType="clickEffect">
                                  <p:stCondLst>
                                    <p:cond delay="0"/>
                                  </p:stCondLst>
                                  <p:childTnLst>
                                    <p:animMotion origin="layout" path="M 0 -4.62428E-6 L 0 -0.4756 " pathEditMode="relative" rAng="0" ptsTypes="AA">
                                      <p:cBhvr>
                                        <p:cTn id="38" dur="500" fill="hold"/>
                                        <p:tgtEl>
                                          <p:spTgt spid="29"/>
                                        </p:tgtEl>
                                        <p:attrNameLst>
                                          <p:attrName>ppt_x</p:attrName>
                                          <p:attrName>ppt_y</p:attrName>
                                        </p:attrNameLst>
                                      </p:cBhvr>
                                      <p:rCtr x="0" y="-23800"/>
                                    </p:animMotion>
                                  </p:childTnLst>
                                  <p:subTnLst>
                                    <p:set>
                                      <p:cBhvr override="childStyle">
                                        <p:cTn dur="1" fill="hold" display="0" masterRel="nextClick" afterEffect="1"/>
                                        <p:tgtEl>
                                          <p:spTgt spid="29"/>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3" grpId="0"/>
      <p:bldP spid="24" grpId="0"/>
      <p:bldP spid="25" grpId="0"/>
      <p:bldP spid="26"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4"/>
          <p:cNvSpPr>
            <a:spLocks noGrp="1"/>
          </p:cNvSpPr>
          <p:nvPr>
            <p:ph type="title"/>
          </p:nvPr>
        </p:nvSpPr>
        <p:spPr/>
        <p:txBody>
          <a:bodyPr/>
          <a:lstStyle/>
          <a:p>
            <a:r>
              <a:rPr lang="en-US" altLang="zh-TW" smtClean="0"/>
              <a:t>Redundancy Ratio</a:t>
            </a:r>
            <a:endParaRPr lang="zh-TW" altLang="en-US" smtClean="0"/>
          </a:p>
        </p:txBody>
      </p:sp>
      <p:sp>
        <p:nvSpPr>
          <p:cNvPr id="17411" name="內容版面配置區 5"/>
          <p:cNvSpPr>
            <a:spLocks noGrp="1"/>
          </p:cNvSpPr>
          <p:nvPr>
            <p:ph idx="1"/>
          </p:nvPr>
        </p:nvSpPr>
        <p:spPr/>
        <p:txBody>
          <a:bodyPr/>
          <a:lstStyle/>
          <a:p>
            <a:r>
              <a:rPr lang="en-US" altLang="zh-TW" dirty="0" smtClean="0"/>
              <a:t>Definition</a:t>
            </a:r>
          </a:p>
          <a:p>
            <a:pPr lvl="1"/>
            <a:r>
              <a:rPr lang="en-US" altLang="zh-TW" dirty="0" smtClean="0">
                <a:solidFill>
                  <a:srgbClr val="C00000"/>
                </a:solidFill>
              </a:rPr>
              <a:t>Fraction</a:t>
            </a:r>
            <a:r>
              <a:rPr lang="en-US" altLang="zh-TW" dirty="0" smtClean="0">
                <a:solidFill>
                  <a:srgbClr val="FF0000"/>
                </a:solidFill>
              </a:rPr>
              <a:t> </a:t>
            </a:r>
            <a:r>
              <a:rPr lang="en-US" altLang="zh-TW" dirty="0" smtClean="0"/>
              <a:t>of packets that carry redundant voice data</a:t>
            </a:r>
            <a:endParaRPr lang="zh-TW" altLang="en-US" dirty="0" smtClean="0"/>
          </a:p>
        </p:txBody>
      </p:sp>
      <p:grpSp>
        <p:nvGrpSpPr>
          <p:cNvPr id="2" name="Group 10"/>
          <p:cNvGrpSpPr>
            <a:grpSpLocks noChangeAspect="1"/>
          </p:cNvGrpSpPr>
          <p:nvPr/>
        </p:nvGrpSpPr>
        <p:grpSpPr bwMode="auto">
          <a:xfrm>
            <a:off x="2714625" y="3571875"/>
            <a:ext cx="3532188" cy="1785938"/>
            <a:chOff x="3061" y="210"/>
            <a:chExt cx="1587" cy="635"/>
          </a:xfrm>
        </p:grpSpPr>
        <p:sp>
          <p:nvSpPr>
            <p:cNvPr id="17424" name="AutoShape 11"/>
            <p:cNvSpPr>
              <a:spLocks noChangeAspect="1" noChangeArrowheads="1" noTextEdit="1"/>
            </p:cNvSpPr>
            <p:nvPr/>
          </p:nvSpPr>
          <p:spPr bwMode="auto">
            <a:xfrm>
              <a:off x="3061" y="210"/>
              <a:ext cx="1587" cy="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25" name="Freeform 12"/>
            <p:cNvSpPr>
              <a:spLocks/>
            </p:cNvSpPr>
            <p:nvPr/>
          </p:nvSpPr>
          <p:spPr bwMode="auto">
            <a:xfrm>
              <a:off x="3128" y="249"/>
              <a:ext cx="1484" cy="575"/>
            </a:xfrm>
            <a:custGeom>
              <a:avLst/>
              <a:gdLst>
                <a:gd name="T0" fmla="*/ 82 w 1484"/>
                <a:gd name="T1" fmla="*/ 199 h 575"/>
                <a:gd name="T2" fmla="*/ 10 w 1484"/>
                <a:gd name="T3" fmla="*/ 241 h 575"/>
                <a:gd name="T4" fmla="*/ 0 w 1484"/>
                <a:gd name="T5" fmla="*/ 271 h 575"/>
                <a:gd name="T6" fmla="*/ 21 w 1484"/>
                <a:gd name="T7" fmla="*/ 310 h 575"/>
                <a:gd name="T8" fmla="*/ 72 w 1484"/>
                <a:gd name="T9" fmla="*/ 337 h 575"/>
                <a:gd name="T10" fmla="*/ 41 w 1484"/>
                <a:gd name="T11" fmla="*/ 363 h 575"/>
                <a:gd name="T12" fmla="*/ 31 w 1484"/>
                <a:gd name="T13" fmla="*/ 390 h 575"/>
                <a:gd name="T14" fmla="*/ 41 w 1484"/>
                <a:gd name="T15" fmla="*/ 423 h 575"/>
                <a:gd name="T16" fmla="*/ 124 w 1484"/>
                <a:gd name="T17" fmla="*/ 465 h 575"/>
                <a:gd name="T18" fmla="*/ 180 w 1484"/>
                <a:gd name="T19" fmla="*/ 471 h 575"/>
                <a:gd name="T20" fmla="*/ 201 w 1484"/>
                <a:gd name="T21" fmla="*/ 471 h 575"/>
                <a:gd name="T22" fmla="*/ 242 w 1484"/>
                <a:gd name="T23" fmla="*/ 501 h 575"/>
                <a:gd name="T24" fmla="*/ 361 w 1484"/>
                <a:gd name="T25" fmla="*/ 533 h 575"/>
                <a:gd name="T26" fmla="*/ 500 w 1484"/>
                <a:gd name="T27" fmla="*/ 536 h 575"/>
                <a:gd name="T28" fmla="*/ 567 w 1484"/>
                <a:gd name="T29" fmla="*/ 521 h 575"/>
                <a:gd name="T30" fmla="*/ 649 w 1484"/>
                <a:gd name="T31" fmla="*/ 560 h 575"/>
                <a:gd name="T32" fmla="*/ 757 w 1484"/>
                <a:gd name="T33" fmla="*/ 575 h 575"/>
                <a:gd name="T34" fmla="*/ 830 w 1484"/>
                <a:gd name="T35" fmla="*/ 569 h 575"/>
                <a:gd name="T36" fmla="*/ 948 w 1484"/>
                <a:gd name="T37" fmla="*/ 524 h 575"/>
                <a:gd name="T38" fmla="*/ 979 w 1484"/>
                <a:gd name="T39" fmla="*/ 489 h 575"/>
                <a:gd name="T40" fmla="*/ 1031 w 1484"/>
                <a:gd name="T41" fmla="*/ 501 h 575"/>
                <a:gd name="T42" fmla="*/ 1128 w 1484"/>
                <a:gd name="T43" fmla="*/ 501 h 575"/>
                <a:gd name="T44" fmla="*/ 1195 w 1484"/>
                <a:gd name="T45" fmla="*/ 486 h 575"/>
                <a:gd name="T46" fmla="*/ 1252 w 1484"/>
                <a:gd name="T47" fmla="*/ 459 h 575"/>
                <a:gd name="T48" fmla="*/ 1278 w 1484"/>
                <a:gd name="T49" fmla="*/ 420 h 575"/>
                <a:gd name="T50" fmla="*/ 1283 w 1484"/>
                <a:gd name="T51" fmla="*/ 399 h 575"/>
                <a:gd name="T52" fmla="*/ 1360 w 1484"/>
                <a:gd name="T53" fmla="*/ 384 h 575"/>
                <a:gd name="T54" fmla="*/ 1427 w 1484"/>
                <a:gd name="T55" fmla="*/ 358 h 575"/>
                <a:gd name="T56" fmla="*/ 1468 w 1484"/>
                <a:gd name="T57" fmla="*/ 322 h 575"/>
                <a:gd name="T58" fmla="*/ 1484 w 1484"/>
                <a:gd name="T59" fmla="*/ 280 h 575"/>
                <a:gd name="T60" fmla="*/ 1474 w 1484"/>
                <a:gd name="T61" fmla="*/ 238 h 575"/>
                <a:gd name="T62" fmla="*/ 1438 w 1484"/>
                <a:gd name="T63" fmla="*/ 202 h 575"/>
                <a:gd name="T64" fmla="*/ 1443 w 1484"/>
                <a:gd name="T65" fmla="*/ 185 h 575"/>
                <a:gd name="T66" fmla="*/ 1438 w 1484"/>
                <a:gd name="T67" fmla="*/ 134 h 575"/>
                <a:gd name="T68" fmla="*/ 1371 w 1484"/>
                <a:gd name="T69" fmla="*/ 86 h 575"/>
                <a:gd name="T70" fmla="*/ 1314 w 1484"/>
                <a:gd name="T71" fmla="*/ 71 h 575"/>
                <a:gd name="T72" fmla="*/ 1293 w 1484"/>
                <a:gd name="T73" fmla="*/ 41 h 575"/>
                <a:gd name="T74" fmla="*/ 1211 w 1484"/>
                <a:gd name="T75" fmla="*/ 6 h 575"/>
                <a:gd name="T76" fmla="*/ 1113 w 1484"/>
                <a:gd name="T77" fmla="*/ 3 h 575"/>
                <a:gd name="T78" fmla="*/ 1051 w 1484"/>
                <a:gd name="T79" fmla="*/ 18 h 575"/>
                <a:gd name="T80" fmla="*/ 1025 w 1484"/>
                <a:gd name="T81" fmla="*/ 30 h 575"/>
                <a:gd name="T82" fmla="*/ 974 w 1484"/>
                <a:gd name="T83" fmla="*/ 9 h 575"/>
                <a:gd name="T84" fmla="*/ 907 w 1484"/>
                <a:gd name="T85" fmla="*/ 0 h 575"/>
                <a:gd name="T86" fmla="*/ 830 w 1484"/>
                <a:gd name="T87" fmla="*/ 12 h 575"/>
                <a:gd name="T88" fmla="*/ 773 w 1484"/>
                <a:gd name="T89" fmla="*/ 44 h 575"/>
                <a:gd name="T90" fmla="*/ 742 w 1484"/>
                <a:gd name="T91" fmla="*/ 33 h 575"/>
                <a:gd name="T92" fmla="*/ 680 w 1484"/>
                <a:gd name="T93" fmla="*/ 21 h 575"/>
                <a:gd name="T94" fmla="*/ 598 w 1484"/>
                <a:gd name="T95" fmla="*/ 21 h 575"/>
                <a:gd name="T96" fmla="*/ 510 w 1484"/>
                <a:gd name="T97" fmla="*/ 47 h 575"/>
                <a:gd name="T98" fmla="*/ 479 w 1484"/>
                <a:gd name="T99" fmla="*/ 68 h 575"/>
                <a:gd name="T100" fmla="*/ 366 w 1484"/>
                <a:gd name="T101" fmla="*/ 53 h 575"/>
                <a:gd name="T102" fmla="*/ 273 w 1484"/>
                <a:gd name="T103" fmla="*/ 62 h 575"/>
                <a:gd name="T104" fmla="*/ 201 w 1484"/>
                <a:gd name="T105" fmla="*/ 89 h 575"/>
                <a:gd name="T106" fmla="*/ 149 w 1484"/>
                <a:gd name="T107" fmla="*/ 128 h 575"/>
                <a:gd name="T108" fmla="*/ 129 w 1484"/>
                <a:gd name="T109" fmla="*/ 176 h 575"/>
                <a:gd name="T110" fmla="*/ 134 w 1484"/>
                <a:gd name="T111" fmla="*/ 191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4"/>
                <a:gd name="T169" fmla="*/ 0 h 575"/>
                <a:gd name="T170" fmla="*/ 1484 w 1484"/>
                <a:gd name="T171" fmla="*/ 575 h 5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4" h="575">
                  <a:moveTo>
                    <a:pt x="134" y="191"/>
                  </a:moveTo>
                  <a:lnTo>
                    <a:pt x="82" y="199"/>
                  </a:lnTo>
                  <a:lnTo>
                    <a:pt x="36" y="217"/>
                  </a:lnTo>
                  <a:lnTo>
                    <a:pt x="10" y="241"/>
                  </a:lnTo>
                  <a:lnTo>
                    <a:pt x="5" y="256"/>
                  </a:lnTo>
                  <a:lnTo>
                    <a:pt x="0" y="271"/>
                  </a:lnTo>
                  <a:lnTo>
                    <a:pt x="5" y="292"/>
                  </a:lnTo>
                  <a:lnTo>
                    <a:pt x="21" y="310"/>
                  </a:lnTo>
                  <a:lnTo>
                    <a:pt x="41" y="325"/>
                  </a:lnTo>
                  <a:lnTo>
                    <a:pt x="72" y="337"/>
                  </a:lnTo>
                  <a:lnTo>
                    <a:pt x="41" y="363"/>
                  </a:lnTo>
                  <a:lnTo>
                    <a:pt x="36" y="375"/>
                  </a:lnTo>
                  <a:lnTo>
                    <a:pt x="31" y="390"/>
                  </a:lnTo>
                  <a:lnTo>
                    <a:pt x="36" y="405"/>
                  </a:lnTo>
                  <a:lnTo>
                    <a:pt x="41" y="423"/>
                  </a:lnTo>
                  <a:lnTo>
                    <a:pt x="77" y="447"/>
                  </a:lnTo>
                  <a:lnTo>
                    <a:pt x="124" y="465"/>
                  </a:lnTo>
                  <a:lnTo>
                    <a:pt x="149" y="468"/>
                  </a:lnTo>
                  <a:lnTo>
                    <a:pt x="180" y="471"/>
                  </a:lnTo>
                  <a:lnTo>
                    <a:pt x="191" y="471"/>
                  </a:lnTo>
                  <a:lnTo>
                    <a:pt x="201" y="471"/>
                  </a:lnTo>
                  <a:lnTo>
                    <a:pt x="242" y="501"/>
                  </a:lnTo>
                  <a:lnTo>
                    <a:pt x="299" y="521"/>
                  </a:lnTo>
                  <a:lnTo>
                    <a:pt x="361" y="533"/>
                  </a:lnTo>
                  <a:lnTo>
                    <a:pt x="428" y="539"/>
                  </a:lnTo>
                  <a:lnTo>
                    <a:pt x="500" y="536"/>
                  </a:lnTo>
                  <a:lnTo>
                    <a:pt x="567" y="521"/>
                  </a:lnTo>
                  <a:lnTo>
                    <a:pt x="603" y="542"/>
                  </a:lnTo>
                  <a:lnTo>
                    <a:pt x="649" y="560"/>
                  </a:lnTo>
                  <a:lnTo>
                    <a:pt x="701" y="572"/>
                  </a:lnTo>
                  <a:lnTo>
                    <a:pt x="757" y="575"/>
                  </a:lnTo>
                  <a:lnTo>
                    <a:pt x="793" y="572"/>
                  </a:lnTo>
                  <a:lnTo>
                    <a:pt x="830" y="569"/>
                  </a:lnTo>
                  <a:lnTo>
                    <a:pt x="897" y="551"/>
                  </a:lnTo>
                  <a:lnTo>
                    <a:pt x="948" y="524"/>
                  </a:lnTo>
                  <a:lnTo>
                    <a:pt x="964" y="507"/>
                  </a:lnTo>
                  <a:lnTo>
                    <a:pt x="979" y="489"/>
                  </a:lnTo>
                  <a:lnTo>
                    <a:pt x="1031" y="501"/>
                  </a:lnTo>
                  <a:lnTo>
                    <a:pt x="1087" y="504"/>
                  </a:lnTo>
                  <a:lnTo>
                    <a:pt x="1128" y="501"/>
                  </a:lnTo>
                  <a:lnTo>
                    <a:pt x="1164" y="495"/>
                  </a:lnTo>
                  <a:lnTo>
                    <a:pt x="1195" y="486"/>
                  </a:lnTo>
                  <a:lnTo>
                    <a:pt x="1226" y="474"/>
                  </a:lnTo>
                  <a:lnTo>
                    <a:pt x="1252" y="459"/>
                  </a:lnTo>
                  <a:lnTo>
                    <a:pt x="1268" y="441"/>
                  </a:lnTo>
                  <a:lnTo>
                    <a:pt x="1278" y="420"/>
                  </a:lnTo>
                  <a:lnTo>
                    <a:pt x="1283" y="399"/>
                  </a:lnTo>
                  <a:lnTo>
                    <a:pt x="1324" y="393"/>
                  </a:lnTo>
                  <a:lnTo>
                    <a:pt x="1360" y="384"/>
                  </a:lnTo>
                  <a:lnTo>
                    <a:pt x="1396" y="372"/>
                  </a:lnTo>
                  <a:lnTo>
                    <a:pt x="1427" y="358"/>
                  </a:lnTo>
                  <a:lnTo>
                    <a:pt x="1448" y="343"/>
                  </a:lnTo>
                  <a:lnTo>
                    <a:pt x="1468" y="322"/>
                  </a:lnTo>
                  <a:lnTo>
                    <a:pt x="1479" y="301"/>
                  </a:lnTo>
                  <a:lnTo>
                    <a:pt x="1484" y="280"/>
                  </a:lnTo>
                  <a:lnTo>
                    <a:pt x="1479" y="259"/>
                  </a:lnTo>
                  <a:lnTo>
                    <a:pt x="1474" y="238"/>
                  </a:lnTo>
                  <a:lnTo>
                    <a:pt x="1458" y="220"/>
                  </a:lnTo>
                  <a:lnTo>
                    <a:pt x="1438" y="202"/>
                  </a:lnTo>
                  <a:lnTo>
                    <a:pt x="1443" y="185"/>
                  </a:lnTo>
                  <a:lnTo>
                    <a:pt x="1448" y="167"/>
                  </a:lnTo>
                  <a:lnTo>
                    <a:pt x="1438" y="134"/>
                  </a:lnTo>
                  <a:lnTo>
                    <a:pt x="1412" y="107"/>
                  </a:lnTo>
                  <a:lnTo>
                    <a:pt x="1371" y="86"/>
                  </a:lnTo>
                  <a:lnTo>
                    <a:pt x="1314" y="71"/>
                  </a:lnTo>
                  <a:lnTo>
                    <a:pt x="1309" y="56"/>
                  </a:lnTo>
                  <a:lnTo>
                    <a:pt x="1293" y="41"/>
                  </a:lnTo>
                  <a:lnTo>
                    <a:pt x="1257" y="21"/>
                  </a:lnTo>
                  <a:lnTo>
                    <a:pt x="1211" y="6"/>
                  </a:lnTo>
                  <a:lnTo>
                    <a:pt x="1149" y="0"/>
                  </a:lnTo>
                  <a:lnTo>
                    <a:pt x="1113" y="3"/>
                  </a:lnTo>
                  <a:lnTo>
                    <a:pt x="1082" y="9"/>
                  </a:lnTo>
                  <a:lnTo>
                    <a:pt x="1051" y="18"/>
                  </a:lnTo>
                  <a:lnTo>
                    <a:pt x="1025" y="30"/>
                  </a:lnTo>
                  <a:lnTo>
                    <a:pt x="1000" y="18"/>
                  </a:lnTo>
                  <a:lnTo>
                    <a:pt x="974" y="9"/>
                  </a:lnTo>
                  <a:lnTo>
                    <a:pt x="943" y="3"/>
                  </a:lnTo>
                  <a:lnTo>
                    <a:pt x="907" y="0"/>
                  </a:lnTo>
                  <a:lnTo>
                    <a:pt x="866" y="3"/>
                  </a:lnTo>
                  <a:lnTo>
                    <a:pt x="830" y="12"/>
                  </a:lnTo>
                  <a:lnTo>
                    <a:pt x="799" y="27"/>
                  </a:lnTo>
                  <a:lnTo>
                    <a:pt x="773" y="44"/>
                  </a:lnTo>
                  <a:lnTo>
                    <a:pt x="742" y="33"/>
                  </a:lnTo>
                  <a:lnTo>
                    <a:pt x="711" y="24"/>
                  </a:lnTo>
                  <a:lnTo>
                    <a:pt x="680" y="21"/>
                  </a:lnTo>
                  <a:lnTo>
                    <a:pt x="644" y="18"/>
                  </a:lnTo>
                  <a:lnTo>
                    <a:pt x="598" y="21"/>
                  </a:lnTo>
                  <a:lnTo>
                    <a:pt x="551" y="30"/>
                  </a:lnTo>
                  <a:lnTo>
                    <a:pt x="510" y="47"/>
                  </a:lnTo>
                  <a:lnTo>
                    <a:pt x="479" y="68"/>
                  </a:lnTo>
                  <a:lnTo>
                    <a:pt x="422" y="56"/>
                  </a:lnTo>
                  <a:lnTo>
                    <a:pt x="366" y="53"/>
                  </a:lnTo>
                  <a:lnTo>
                    <a:pt x="319" y="56"/>
                  </a:lnTo>
                  <a:lnTo>
                    <a:pt x="273" y="62"/>
                  </a:lnTo>
                  <a:lnTo>
                    <a:pt x="232" y="74"/>
                  </a:lnTo>
                  <a:lnTo>
                    <a:pt x="201" y="89"/>
                  </a:lnTo>
                  <a:lnTo>
                    <a:pt x="170" y="107"/>
                  </a:lnTo>
                  <a:lnTo>
                    <a:pt x="149" y="128"/>
                  </a:lnTo>
                  <a:lnTo>
                    <a:pt x="134" y="152"/>
                  </a:lnTo>
                  <a:lnTo>
                    <a:pt x="129" y="176"/>
                  </a:lnTo>
                  <a:lnTo>
                    <a:pt x="134" y="185"/>
                  </a:lnTo>
                  <a:lnTo>
                    <a:pt x="134" y="19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kumimoji="0" lang="zh-TW" altLang="en-US"/>
            </a:p>
          </p:txBody>
        </p:sp>
        <p:sp>
          <p:nvSpPr>
            <p:cNvPr id="17426" name="Freeform 13"/>
            <p:cNvSpPr>
              <a:spLocks/>
            </p:cNvSpPr>
            <p:nvPr/>
          </p:nvSpPr>
          <p:spPr bwMode="auto">
            <a:xfrm>
              <a:off x="3087" y="225"/>
              <a:ext cx="1484" cy="575"/>
            </a:xfrm>
            <a:custGeom>
              <a:avLst/>
              <a:gdLst>
                <a:gd name="T0" fmla="*/ 82 w 1484"/>
                <a:gd name="T1" fmla="*/ 200 h 575"/>
                <a:gd name="T2" fmla="*/ 10 w 1484"/>
                <a:gd name="T3" fmla="*/ 241 h 575"/>
                <a:gd name="T4" fmla="*/ 0 w 1484"/>
                <a:gd name="T5" fmla="*/ 271 h 575"/>
                <a:gd name="T6" fmla="*/ 20 w 1484"/>
                <a:gd name="T7" fmla="*/ 310 h 575"/>
                <a:gd name="T8" fmla="*/ 72 w 1484"/>
                <a:gd name="T9" fmla="*/ 337 h 575"/>
                <a:gd name="T10" fmla="*/ 41 w 1484"/>
                <a:gd name="T11" fmla="*/ 364 h 575"/>
                <a:gd name="T12" fmla="*/ 31 w 1484"/>
                <a:gd name="T13" fmla="*/ 390 h 575"/>
                <a:gd name="T14" fmla="*/ 41 w 1484"/>
                <a:gd name="T15" fmla="*/ 423 h 575"/>
                <a:gd name="T16" fmla="*/ 123 w 1484"/>
                <a:gd name="T17" fmla="*/ 465 h 575"/>
                <a:gd name="T18" fmla="*/ 180 w 1484"/>
                <a:gd name="T19" fmla="*/ 471 h 575"/>
                <a:gd name="T20" fmla="*/ 201 w 1484"/>
                <a:gd name="T21" fmla="*/ 471 h 575"/>
                <a:gd name="T22" fmla="*/ 242 w 1484"/>
                <a:gd name="T23" fmla="*/ 501 h 575"/>
                <a:gd name="T24" fmla="*/ 360 w 1484"/>
                <a:gd name="T25" fmla="*/ 534 h 575"/>
                <a:gd name="T26" fmla="*/ 500 w 1484"/>
                <a:gd name="T27" fmla="*/ 537 h 575"/>
                <a:gd name="T28" fmla="*/ 567 w 1484"/>
                <a:gd name="T29" fmla="*/ 522 h 575"/>
                <a:gd name="T30" fmla="*/ 649 w 1484"/>
                <a:gd name="T31" fmla="*/ 560 h 575"/>
                <a:gd name="T32" fmla="*/ 757 w 1484"/>
                <a:gd name="T33" fmla="*/ 575 h 575"/>
                <a:gd name="T34" fmla="*/ 829 w 1484"/>
                <a:gd name="T35" fmla="*/ 569 h 575"/>
                <a:gd name="T36" fmla="*/ 948 w 1484"/>
                <a:gd name="T37" fmla="*/ 525 h 575"/>
                <a:gd name="T38" fmla="*/ 979 w 1484"/>
                <a:gd name="T39" fmla="*/ 489 h 575"/>
                <a:gd name="T40" fmla="*/ 1030 w 1484"/>
                <a:gd name="T41" fmla="*/ 501 h 575"/>
                <a:gd name="T42" fmla="*/ 1128 w 1484"/>
                <a:gd name="T43" fmla="*/ 501 h 575"/>
                <a:gd name="T44" fmla="*/ 1195 w 1484"/>
                <a:gd name="T45" fmla="*/ 486 h 575"/>
                <a:gd name="T46" fmla="*/ 1252 w 1484"/>
                <a:gd name="T47" fmla="*/ 459 h 575"/>
                <a:gd name="T48" fmla="*/ 1278 w 1484"/>
                <a:gd name="T49" fmla="*/ 420 h 575"/>
                <a:gd name="T50" fmla="*/ 1283 w 1484"/>
                <a:gd name="T51" fmla="*/ 399 h 575"/>
                <a:gd name="T52" fmla="*/ 1360 w 1484"/>
                <a:gd name="T53" fmla="*/ 384 h 575"/>
                <a:gd name="T54" fmla="*/ 1427 w 1484"/>
                <a:gd name="T55" fmla="*/ 358 h 575"/>
                <a:gd name="T56" fmla="*/ 1468 w 1484"/>
                <a:gd name="T57" fmla="*/ 322 h 575"/>
                <a:gd name="T58" fmla="*/ 1484 w 1484"/>
                <a:gd name="T59" fmla="*/ 280 h 575"/>
                <a:gd name="T60" fmla="*/ 1473 w 1484"/>
                <a:gd name="T61" fmla="*/ 238 h 575"/>
                <a:gd name="T62" fmla="*/ 1437 w 1484"/>
                <a:gd name="T63" fmla="*/ 203 h 575"/>
                <a:gd name="T64" fmla="*/ 1442 w 1484"/>
                <a:gd name="T65" fmla="*/ 185 h 575"/>
                <a:gd name="T66" fmla="*/ 1437 w 1484"/>
                <a:gd name="T67" fmla="*/ 134 h 575"/>
                <a:gd name="T68" fmla="*/ 1370 w 1484"/>
                <a:gd name="T69" fmla="*/ 86 h 575"/>
                <a:gd name="T70" fmla="*/ 1314 w 1484"/>
                <a:gd name="T71" fmla="*/ 71 h 575"/>
                <a:gd name="T72" fmla="*/ 1293 w 1484"/>
                <a:gd name="T73" fmla="*/ 42 h 575"/>
                <a:gd name="T74" fmla="*/ 1211 w 1484"/>
                <a:gd name="T75" fmla="*/ 6 h 575"/>
                <a:gd name="T76" fmla="*/ 1113 w 1484"/>
                <a:gd name="T77" fmla="*/ 3 h 575"/>
                <a:gd name="T78" fmla="*/ 1051 w 1484"/>
                <a:gd name="T79" fmla="*/ 18 h 575"/>
                <a:gd name="T80" fmla="*/ 1025 w 1484"/>
                <a:gd name="T81" fmla="*/ 30 h 575"/>
                <a:gd name="T82" fmla="*/ 974 w 1484"/>
                <a:gd name="T83" fmla="*/ 9 h 575"/>
                <a:gd name="T84" fmla="*/ 907 w 1484"/>
                <a:gd name="T85" fmla="*/ 0 h 575"/>
                <a:gd name="T86" fmla="*/ 829 w 1484"/>
                <a:gd name="T87" fmla="*/ 12 h 575"/>
                <a:gd name="T88" fmla="*/ 773 w 1484"/>
                <a:gd name="T89" fmla="*/ 45 h 575"/>
                <a:gd name="T90" fmla="*/ 742 w 1484"/>
                <a:gd name="T91" fmla="*/ 33 h 575"/>
                <a:gd name="T92" fmla="*/ 680 w 1484"/>
                <a:gd name="T93" fmla="*/ 21 h 575"/>
                <a:gd name="T94" fmla="*/ 597 w 1484"/>
                <a:gd name="T95" fmla="*/ 21 h 575"/>
                <a:gd name="T96" fmla="*/ 510 w 1484"/>
                <a:gd name="T97" fmla="*/ 48 h 575"/>
                <a:gd name="T98" fmla="*/ 479 w 1484"/>
                <a:gd name="T99" fmla="*/ 68 h 575"/>
                <a:gd name="T100" fmla="*/ 366 w 1484"/>
                <a:gd name="T101" fmla="*/ 54 h 575"/>
                <a:gd name="T102" fmla="*/ 273 w 1484"/>
                <a:gd name="T103" fmla="*/ 63 h 575"/>
                <a:gd name="T104" fmla="*/ 201 w 1484"/>
                <a:gd name="T105" fmla="*/ 89 h 575"/>
                <a:gd name="T106" fmla="*/ 149 w 1484"/>
                <a:gd name="T107" fmla="*/ 128 h 575"/>
                <a:gd name="T108" fmla="*/ 129 w 1484"/>
                <a:gd name="T109" fmla="*/ 176 h 575"/>
                <a:gd name="T110" fmla="*/ 134 w 1484"/>
                <a:gd name="T111" fmla="*/ 191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4"/>
                <a:gd name="T169" fmla="*/ 0 h 575"/>
                <a:gd name="T170" fmla="*/ 1484 w 1484"/>
                <a:gd name="T171" fmla="*/ 575 h 5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4" h="575">
                  <a:moveTo>
                    <a:pt x="134" y="191"/>
                  </a:moveTo>
                  <a:lnTo>
                    <a:pt x="82" y="200"/>
                  </a:lnTo>
                  <a:lnTo>
                    <a:pt x="36" y="218"/>
                  </a:lnTo>
                  <a:lnTo>
                    <a:pt x="10" y="241"/>
                  </a:lnTo>
                  <a:lnTo>
                    <a:pt x="5" y="256"/>
                  </a:lnTo>
                  <a:lnTo>
                    <a:pt x="0" y="271"/>
                  </a:lnTo>
                  <a:lnTo>
                    <a:pt x="5" y="292"/>
                  </a:lnTo>
                  <a:lnTo>
                    <a:pt x="20" y="310"/>
                  </a:lnTo>
                  <a:lnTo>
                    <a:pt x="41" y="325"/>
                  </a:lnTo>
                  <a:lnTo>
                    <a:pt x="72" y="337"/>
                  </a:lnTo>
                  <a:lnTo>
                    <a:pt x="41" y="364"/>
                  </a:lnTo>
                  <a:lnTo>
                    <a:pt x="36" y="376"/>
                  </a:lnTo>
                  <a:lnTo>
                    <a:pt x="31" y="390"/>
                  </a:lnTo>
                  <a:lnTo>
                    <a:pt x="36" y="405"/>
                  </a:lnTo>
                  <a:lnTo>
                    <a:pt x="41" y="423"/>
                  </a:lnTo>
                  <a:lnTo>
                    <a:pt x="77" y="447"/>
                  </a:lnTo>
                  <a:lnTo>
                    <a:pt x="123" y="465"/>
                  </a:lnTo>
                  <a:lnTo>
                    <a:pt x="149" y="468"/>
                  </a:lnTo>
                  <a:lnTo>
                    <a:pt x="180" y="471"/>
                  </a:lnTo>
                  <a:lnTo>
                    <a:pt x="190" y="471"/>
                  </a:lnTo>
                  <a:lnTo>
                    <a:pt x="201" y="471"/>
                  </a:lnTo>
                  <a:lnTo>
                    <a:pt x="242" y="501"/>
                  </a:lnTo>
                  <a:lnTo>
                    <a:pt x="299" y="522"/>
                  </a:lnTo>
                  <a:lnTo>
                    <a:pt x="360" y="534"/>
                  </a:lnTo>
                  <a:lnTo>
                    <a:pt x="427" y="540"/>
                  </a:lnTo>
                  <a:lnTo>
                    <a:pt x="500" y="537"/>
                  </a:lnTo>
                  <a:lnTo>
                    <a:pt x="567" y="522"/>
                  </a:lnTo>
                  <a:lnTo>
                    <a:pt x="603" y="542"/>
                  </a:lnTo>
                  <a:lnTo>
                    <a:pt x="649" y="560"/>
                  </a:lnTo>
                  <a:lnTo>
                    <a:pt x="701" y="572"/>
                  </a:lnTo>
                  <a:lnTo>
                    <a:pt x="757" y="575"/>
                  </a:lnTo>
                  <a:lnTo>
                    <a:pt x="793" y="572"/>
                  </a:lnTo>
                  <a:lnTo>
                    <a:pt x="829" y="569"/>
                  </a:lnTo>
                  <a:lnTo>
                    <a:pt x="896" y="551"/>
                  </a:lnTo>
                  <a:lnTo>
                    <a:pt x="948" y="525"/>
                  </a:lnTo>
                  <a:lnTo>
                    <a:pt x="963" y="507"/>
                  </a:lnTo>
                  <a:lnTo>
                    <a:pt x="979" y="489"/>
                  </a:lnTo>
                  <a:lnTo>
                    <a:pt x="1030" y="501"/>
                  </a:lnTo>
                  <a:lnTo>
                    <a:pt x="1087" y="504"/>
                  </a:lnTo>
                  <a:lnTo>
                    <a:pt x="1128" y="501"/>
                  </a:lnTo>
                  <a:lnTo>
                    <a:pt x="1164" y="495"/>
                  </a:lnTo>
                  <a:lnTo>
                    <a:pt x="1195" y="486"/>
                  </a:lnTo>
                  <a:lnTo>
                    <a:pt x="1226" y="474"/>
                  </a:lnTo>
                  <a:lnTo>
                    <a:pt x="1252" y="459"/>
                  </a:lnTo>
                  <a:lnTo>
                    <a:pt x="1267" y="441"/>
                  </a:lnTo>
                  <a:lnTo>
                    <a:pt x="1278" y="420"/>
                  </a:lnTo>
                  <a:lnTo>
                    <a:pt x="1283" y="399"/>
                  </a:lnTo>
                  <a:lnTo>
                    <a:pt x="1324" y="393"/>
                  </a:lnTo>
                  <a:lnTo>
                    <a:pt x="1360" y="384"/>
                  </a:lnTo>
                  <a:lnTo>
                    <a:pt x="1396" y="373"/>
                  </a:lnTo>
                  <a:lnTo>
                    <a:pt x="1427" y="358"/>
                  </a:lnTo>
                  <a:lnTo>
                    <a:pt x="1448" y="343"/>
                  </a:lnTo>
                  <a:lnTo>
                    <a:pt x="1468" y="322"/>
                  </a:lnTo>
                  <a:lnTo>
                    <a:pt x="1479" y="301"/>
                  </a:lnTo>
                  <a:lnTo>
                    <a:pt x="1484" y="280"/>
                  </a:lnTo>
                  <a:lnTo>
                    <a:pt x="1479" y="259"/>
                  </a:lnTo>
                  <a:lnTo>
                    <a:pt x="1473" y="238"/>
                  </a:lnTo>
                  <a:lnTo>
                    <a:pt x="1458" y="221"/>
                  </a:lnTo>
                  <a:lnTo>
                    <a:pt x="1437" y="203"/>
                  </a:lnTo>
                  <a:lnTo>
                    <a:pt x="1442" y="185"/>
                  </a:lnTo>
                  <a:lnTo>
                    <a:pt x="1448" y="167"/>
                  </a:lnTo>
                  <a:lnTo>
                    <a:pt x="1437" y="134"/>
                  </a:lnTo>
                  <a:lnTo>
                    <a:pt x="1412" y="107"/>
                  </a:lnTo>
                  <a:lnTo>
                    <a:pt x="1370" y="86"/>
                  </a:lnTo>
                  <a:lnTo>
                    <a:pt x="1314" y="71"/>
                  </a:lnTo>
                  <a:lnTo>
                    <a:pt x="1309" y="57"/>
                  </a:lnTo>
                  <a:lnTo>
                    <a:pt x="1293" y="42"/>
                  </a:lnTo>
                  <a:lnTo>
                    <a:pt x="1257" y="21"/>
                  </a:lnTo>
                  <a:lnTo>
                    <a:pt x="1211" y="6"/>
                  </a:lnTo>
                  <a:lnTo>
                    <a:pt x="1149" y="0"/>
                  </a:lnTo>
                  <a:lnTo>
                    <a:pt x="1113" y="3"/>
                  </a:lnTo>
                  <a:lnTo>
                    <a:pt x="1082" y="9"/>
                  </a:lnTo>
                  <a:lnTo>
                    <a:pt x="1051" y="18"/>
                  </a:lnTo>
                  <a:lnTo>
                    <a:pt x="1025" y="30"/>
                  </a:lnTo>
                  <a:lnTo>
                    <a:pt x="999" y="18"/>
                  </a:lnTo>
                  <a:lnTo>
                    <a:pt x="974" y="9"/>
                  </a:lnTo>
                  <a:lnTo>
                    <a:pt x="943" y="3"/>
                  </a:lnTo>
                  <a:lnTo>
                    <a:pt x="907" y="0"/>
                  </a:lnTo>
                  <a:lnTo>
                    <a:pt x="865" y="3"/>
                  </a:lnTo>
                  <a:lnTo>
                    <a:pt x="829" y="12"/>
                  </a:lnTo>
                  <a:lnTo>
                    <a:pt x="798" y="27"/>
                  </a:lnTo>
                  <a:lnTo>
                    <a:pt x="773" y="45"/>
                  </a:lnTo>
                  <a:lnTo>
                    <a:pt x="742" y="33"/>
                  </a:lnTo>
                  <a:lnTo>
                    <a:pt x="711" y="24"/>
                  </a:lnTo>
                  <a:lnTo>
                    <a:pt x="680" y="21"/>
                  </a:lnTo>
                  <a:lnTo>
                    <a:pt x="644" y="18"/>
                  </a:lnTo>
                  <a:lnTo>
                    <a:pt x="597" y="21"/>
                  </a:lnTo>
                  <a:lnTo>
                    <a:pt x="551" y="30"/>
                  </a:lnTo>
                  <a:lnTo>
                    <a:pt x="510" y="48"/>
                  </a:lnTo>
                  <a:lnTo>
                    <a:pt x="479" y="68"/>
                  </a:lnTo>
                  <a:lnTo>
                    <a:pt x="422" y="57"/>
                  </a:lnTo>
                  <a:lnTo>
                    <a:pt x="366" y="54"/>
                  </a:lnTo>
                  <a:lnTo>
                    <a:pt x="319" y="57"/>
                  </a:lnTo>
                  <a:lnTo>
                    <a:pt x="273" y="63"/>
                  </a:lnTo>
                  <a:lnTo>
                    <a:pt x="232" y="74"/>
                  </a:lnTo>
                  <a:lnTo>
                    <a:pt x="201" y="89"/>
                  </a:lnTo>
                  <a:lnTo>
                    <a:pt x="170" y="107"/>
                  </a:lnTo>
                  <a:lnTo>
                    <a:pt x="149" y="128"/>
                  </a:lnTo>
                  <a:lnTo>
                    <a:pt x="134" y="152"/>
                  </a:lnTo>
                  <a:lnTo>
                    <a:pt x="129" y="176"/>
                  </a:lnTo>
                  <a:lnTo>
                    <a:pt x="134" y="185"/>
                  </a:lnTo>
                  <a:lnTo>
                    <a:pt x="134" y="191"/>
                  </a:lnTo>
                  <a:close/>
                </a:path>
              </a:pathLst>
            </a:custGeom>
            <a:solidFill>
              <a:srgbClr val="FFF6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kumimoji="0" lang="zh-TW" altLang="en-US"/>
            </a:p>
          </p:txBody>
        </p:sp>
        <p:sp>
          <p:nvSpPr>
            <p:cNvPr id="17427" name="Freeform 14"/>
            <p:cNvSpPr>
              <a:spLocks/>
            </p:cNvSpPr>
            <p:nvPr/>
          </p:nvSpPr>
          <p:spPr bwMode="auto">
            <a:xfrm>
              <a:off x="3087" y="225"/>
              <a:ext cx="1484" cy="575"/>
            </a:xfrm>
            <a:custGeom>
              <a:avLst/>
              <a:gdLst>
                <a:gd name="T0" fmla="*/ 82 w 1484"/>
                <a:gd name="T1" fmla="*/ 200 h 575"/>
                <a:gd name="T2" fmla="*/ 10 w 1484"/>
                <a:gd name="T3" fmla="*/ 241 h 575"/>
                <a:gd name="T4" fmla="*/ 0 w 1484"/>
                <a:gd name="T5" fmla="*/ 271 h 575"/>
                <a:gd name="T6" fmla="*/ 20 w 1484"/>
                <a:gd name="T7" fmla="*/ 310 h 575"/>
                <a:gd name="T8" fmla="*/ 72 w 1484"/>
                <a:gd name="T9" fmla="*/ 337 h 575"/>
                <a:gd name="T10" fmla="*/ 41 w 1484"/>
                <a:gd name="T11" fmla="*/ 364 h 575"/>
                <a:gd name="T12" fmla="*/ 31 w 1484"/>
                <a:gd name="T13" fmla="*/ 390 h 575"/>
                <a:gd name="T14" fmla="*/ 41 w 1484"/>
                <a:gd name="T15" fmla="*/ 423 h 575"/>
                <a:gd name="T16" fmla="*/ 123 w 1484"/>
                <a:gd name="T17" fmla="*/ 465 h 575"/>
                <a:gd name="T18" fmla="*/ 180 w 1484"/>
                <a:gd name="T19" fmla="*/ 471 h 575"/>
                <a:gd name="T20" fmla="*/ 201 w 1484"/>
                <a:gd name="T21" fmla="*/ 471 h 575"/>
                <a:gd name="T22" fmla="*/ 242 w 1484"/>
                <a:gd name="T23" fmla="*/ 501 h 575"/>
                <a:gd name="T24" fmla="*/ 360 w 1484"/>
                <a:gd name="T25" fmla="*/ 534 h 575"/>
                <a:gd name="T26" fmla="*/ 500 w 1484"/>
                <a:gd name="T27" fmla="*/ 537 h 575"/>
                <a:gd name="T28" fmla="*/ 567 w 1484"/>
                <a:gd name="T29" fmla="*/ 522 h 575"/>
                <a:gd name="T30" fmla="*/ 649 w 1484"/>
                <a:gd name="T31" fmla="*/ 560 h 575"/>
                <a:gd name="T32" fmla="*/ 757 w 1484"/>
                <a:gd name="T33" fmla="*/ 575 h 575"/>
                <a:gd name="T34" fmla="*/ 829 w 1484"/>
                <a:gd name="T35" fmla="*/ 569 h 575"/>
                <a:gd name="T36" fmla="*/ 948 w 1484"/>
                <a:gd name="T37" fmla="*/ 525 h 575"/>
                <a:gd name="T38" fmla="*/ 979 w 1484"/>
                <a:gd name="T39" fmla="*/ 489 h 575"/>
                <a:gd name="T40" fmla="*/ 1030 w 1484"/>
                <a:gd name="T41" fmla="*/ 501 h 575"/>
                <a:gd name="T42" fmla="*/ 1128 w 1484"/>
                <a:gd name="T43" fmla="*/ 501 h 575"/>
                <a:gd name="T44" fmla="*/ 1195 w 1484"/>
                <a:gd name="T45" fmla="*/ 486 h 575"/>
                <a:gd name="T46" fmla="*/ 1252 w 1484"/>
                <a:gd name="T47" fmla="*/ 459 h 575"/>
                <a:gd name="T48" fmla="*/ 1278 w 1484"/>
                <a:gd name="T49" fmla="*/ 420 h 575"/>
                <a:gd name="T50" fmla="*/ 1283 w 1484"/>
                <a:gd name="T51" fmla="*/ 399 h 575"/>
                <a:gd name="T52" fmla="*/ 1360 w 1484"/>
                <a:gd name="T53" fmla="*/ 384 h 575"/>
                <a:gd name="T54" fmla="*/ 1427 w 1484"/>
                <a:gd name="T55" fmla="*/ 358 h 575"/>
                <a:gd name="T56" fmla="*/ 1468 w 1484"/>
                <a:gd name="T57" fmla="*/ 322 h 575"/>
                <a:gd name="T58" fmla="*/ 1484 w 1484"/>
                <a:gd name="T59" fmla="*/ 280 h 575"/>
                <a:gd name="T60" fmla="*/ 1473 w 1484"/>
                <a:gd name="T61" fmla="*/ 238 h 575"/>
                <a:gd name="T62" fmla="*/ 1437 w 1484"/>
                <a:gd name="T63" fmla="*/ 203 h 575"/>
                <a:gd name="T64" fmla="*/ 1442 w 1484"/>
                <a:gd name="T65" fmla="*/ 185 h 575"/>
                <a:gd name="T66" fmla="*/ 1437 w 1484"/>
                <a:gd name="T67" fmla="*/ 134 h 575"/>
                <a:gd name="T68" fmla="*/ 1370 w 1484"/>
                <a:gd name="T69" fmla="*/ 86 h 575"/>
                <a:gd name="T70" fmla="*/ 1314 w 1484"/>
                <a:gd name="T71" fmla="*/ 71 h 575"/>
                <a:gd name="T72" fmla="*/ 1293 w 1484"/>
                <a:gd name="T73" fmla="*/ 42 h 575"/>
                <a:gd name="T74" fmla="*/ 1211 w 1484"/>
                <a:gd name="T75" fmla="*/ 6 h 575"/>
                <a:gd name="T76" fmla="*/ 1113 w 1484"/>
                <a:gd name="T77" fmla="*/ 3 h 575"/>
                <a:gd name="T78" fmla="*/ 1051 w 1484"/>
                <a:gd name="T79" fmla="*/ 18 h 575"/>
                <a:gd name="T80" fmla="*/ 1025 w 1484"/>
                <a:gd name="T81" fmla="*/ 30 h 575"/>
                <a:gd name="T82" fmla="*/ 974 w 1484"/>
                <a:gd name="T83" fmla="*/ 9 h 575"/>
                <a:gd name="T84" fmla="*/ 907 w 1484"/>
                <a:gd name="T85" fmla="*/ 0 h 575"/>
                <a:gd name="T86" fmla="*/ 829 w 1484"/>
                <a:gd name="T87" fmla="*/ 12 h 575"/>
                <a:gd name="T88" fmla="*/ 773 w 1484"/>
                <a:gd name="T89" fmla="*/ 45 h 575"/>
                <a:gd name="T90" fmla="*/ 742 w 1484"/>
                <a:gd name="T91" fmla="*/ 33 h 575"/>
                <a:gd name="T92" fmla="*/ 680 w 1484"/>
                <a:gd name="T93" fmla="*/ 21 h 575"/>
                <a:gd name="T94" fmla="*/ 597 w 1484"/>
                <a:gd name="T95" fmla="*/ 21 h 575"/>
                <a:gd name="T96" fmla="*/ 510 w 1484"/>
                <a:gd name="T97" fmla="*/ 48 h 575"/>
                <a:gd name="T98" fmla="*/ 479 w 1484"/>
                <a:gd name="T99" fmla="*/ 68 h 575"/>
                <a:gd name="T100" fmla="*/ 366 w 1484"/>
                <a:gd name="T101" fmla="*/ 54 h 575"/>
                <a:gd name="T102" fmla="*/ 273 w 1484"/>
                <a:gd name="T103" fmla="*/ 63 h 575"/>
                <a:gd name="T104" fmla="*/ 201 w 1484"/>
                <a:gd name="T105" fmla="*/ 89 h 575"/>
                <a:gd name="T106" fmla="*/ 149 w 1484"/>
                <a:gd name="T107" fmla="*/ 128 h 575"/>
                <a:gd name="T108" fmla="*/ 129 w 1484"/>
                <a:gd name="T109" fmla="*/ 176 h 575"/>
                <a:gd name="T110" fmla="*/ 134 w 1484"/>
                <a:gd name="T111" fmla="*/ 191 h 5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84"/>
                <a:gd name="T169" fmla="*/ 0 h 575"/>
                <a:gd name="T170" fmla="*/ 1484 w 1484"/>
                <a:gd name="T171" fmla="*/ 575 h 5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84" h="575">
                  <a:moveTo>
                    <a:pt x="134" y="191"/>
                  </a:moveTo>
                  <a:lnTo>
                    <a:pt x="82" y="200"/>
                  </a:lnTo>
                  <a:lnTo>
                    <a:pt x="36" y="218"/>
                  </a:lnTo>
                  <a:lnTo>
                    <a:pt x="10" y="241"/>
                  </a:lnTo>
                  <a:lnTo>
                    <a:pt x="5" y="256"/>
                  </a:lnTo>
                  <a:lnTo>
                    <a:pt x="0" y="271"/>
                  </a:lnTo>
                  <a:lnTo>
                    <a:pt x="5" y="292"/>
                  </a:lnTo>
                  <a:lnTo>
                    <a:pt x="20" y="310"/>
                  </a:lnTo>
                  <a:lnTo>
                    <a:pt x="41" y="325"/>
                  </a:lnTo>
                  <a:lnTo>
                    <a:pt x="72" y="337"/>
                  </a:lnTo>
                  <a:lnTo>
                    <a:pt x="41" y="364"/>
                  </a:lnTo>
                  <a:lnTo>
                    <a:pt x="36" y="376"/>
                  </a:lnTo>
                  <a:lnTo>
                    <a:pt x="31" y="390"/>
                  </a:lnTo>
                  <a:lnTo>
                    <a:pt x="36" y="405"/>
                  </a:lnTo>
                  <a:lnTo>
                    <a:pt x="41" y="423"/>
                  </a:lnTo>
                  <a:lnTo>
                    <a:pt x="77" y="447"/>
                  </a:lnTo>
                  <a:lnTo>
                    <a:pt x="123" y="465"/>
                  </a:lnTo>
                  <a:lnTo>
                    <a:pt x="149" y="468"/>
                  </a:lnTo>
                  <a:lnTo>
                    <a:pt x="180" y="471"/>
                  </a:lnTo>
                  <a:lnTo>
                    <a:pt x="190" y="471"/>
                  </a:lnTo>
                  <a:lnTo>
                    <a:pt x="201" y="471"/>
                  </a:lnTo>
                  <a:lnTo>
                    <a:pt x="242" y="501"/>
                  </a:lnTo>
                  <a:lnTo>
                    <a:pt x="299" y="522"/>
                  </a:lnTo>
                  <a:lnTo>
                    <a:pt x="360" y="534"/>
                  </a:lnTo>
                  <a:lnTo>
                    <a:pt x="427" y="540"/>
                  </a:lnTo>
                  <a:lnTo>
                    <a:pt x="500" y="537"/>
                  </a:lnTo>
                  <a:lnTo>
                    <a:pt x="567" y="522"/>
                  </a:lnTo>
                  <a:lnTo>
                    <a:pt x="603" y="542"/>
                  </a:lnTo>
                  <a:lnTo>
                    <a:pt x="649" y="560"/>
                  </a:lnTo>
                  <a:lnTo>
                    <a:pt x="701" y="572"/>
                  </a:lnTo>
                  <a:lnTo>
                    <a:pt x="757" y="575"/>
                  </a:lnTo>
                  <a:lnTo>
                    <a:pt x="793" y="572"/>
                  </a:lnTo>
                  <a:lnTo>
                    <a:pt x="829" y="569"/>
                  </a:lnTo>
                  <a:lnTo>
                    <a:pt x="896" y="551"/>
                  </a:lnTo>
                  <a:lnTo>
                    <a:pt x="948" y="525"/>
                  </a:lnTo>
                  <a:lnTo>
                    <a:pt x="963" y="507"/>
                  </a:lnTo>
                  <a:lnTo>
                    <a:pt x="979" y="489"/>
                  </a:lnTo>
                  <a:lnTo>
                    <a:pt x="1030" y="501"/>
                  </a:lnTo>
                  <a:lnTo>
                    <a:pt x="1087" y="504"/>
                  </a:lnTo>
                  <a:lnTo>
                    <a:pt x="1128" y="501"/>
                  </a:lnTo>
                  <a:lnTo>
                    <a:pt x="1164" y="495"/>
                  </a:lnTo>
                  <a:lnTo>
                    <a:pt x="1195" y="486"/>
                  </a:lnTo>
                  <a:lnTo>
                    <a:pt x="1226" y="474"/>
                  </a:lnTo>
                  <a:lnTo>
                    <a:pt x="1252" y="459"/>
                  </a:lnTo>
                  <a:lnTo>
                    <a:pt x="1267" y="441"/>
                  </a:lnTo>
                  <a:lnTo>
                    <a:pt x="1278" y="420"/>
                  </a:lnTo>
                  <a:lnTo>
                    <a:pt x="1283" y="399"/>
                  </a:lnTo>
                  <a:lnTo>
                    <a:pt x="1324" y="393"/>
                  </a:lnTo>
                  <a:lnTo>
                    <a:pt x="1360" y="384"/>
                  </a:lnTo>
                  <a:lnTo>
                    <a:pt x="1396" y="373"/>
                  </a:lnTo>
                  <a:lnTo>
                    <a:pt x="1427" y="358"/>
                  </a:lnTo>
                  <a:lnTo>
                    <a:pt x="1448" y="343"/>
                  </a:lnTo>
                  <a:lnTo>
                    <a:pt x="1468" y="322"/>
                  </a:lnTo>
                  <a:lnTo>
                    <a:pt x="1479" y="301"/>
                  </a:lnTo>
                  <a:lnTo>
                    <a:pt x="1484" y="280"/>
                  </a:lnTo>
                  <a:lnTo>
                    <a:pt x="1479" y="259"/>
                  </a:lnTo>
                  <a:lnTo>
                    <a:pt x="1473" y="238"/>
                  </a:lnTo>
                  <a:lnTo>
                    <a:pt x="1458" y="221"/>
                  </a:lnTo>
                  <a:lnTo>
                    <a:pt x="1437" y="203"/>
                  </a:lnTo>
                  <a:lnTo>
                    <a:pt x="1442" y="185"/>
                  </a:lnTo>
                  <a:lnTo>
                    <a:pt x="1448" y="167"/>
                  </a:lnTo>
                  <a:lnTo>
                    <a:pt x="1437" y="134"/>
                  </a:lnTo>
                  <a:lnTo>
                    <a:pt x="1412" y="107"/>
                  </a:lnTo>
                  <a:lnTo>
                    <a:pt x="1370" y="86"/>
                  </a:lnTo>
                  <a:lnTo>
                    <a:pt x="1314" y="71"/>
                  </a:lnTo>
                  <a:lnTo>
                    <a:pt x="1309" y="57"/>
                  </a:lnTo>
                  <a:lnTo>
                    <a:pt x="1293" y="42"/>
                  </a:lnTo>
                  <a:lnTo>
                    <a:pt x="1257" y="21"/>
                  </a:lnTo>
                  <a:lnTo>
                    <a:pt x="1211" y="6"/>
                  </a:lnTo>
                  <a:lnTo>
                    <a:pt x="1149" y="0"/>
                  </a:lnTo>
                  <a:lnTo>
                    <a:pt x="1113" y="3"/>
                  </a:lnTo>
                  <a:lnTo>
                    <a:pt x="1082" y="9"/>
                  </a:lnTo>
                  <a:lnTo>
                    <a:pt x="1051" y="18"/>
                  </a:lnTo>
                  <a:lnTo>
                    <a:pt x="1025" y="30"/>
                  </a:lnTo>
                  <a:lnTo>
                    <a:pt x="999" y="18"/>
                  </a:lnTo>
                  <a:lnTo>
                    <a:pt x="974" y="9"/>
                  </a:lnTo>
                  <a:lnTo>
                    <a:pt x="943" y="3"/>
                  </a:lnTo>
                  <a:lnTo>
                    <a:pt x="907" y="0"/>
                  </a:lnTo>
                  <a:lnTo>
                    <a:pt x="865" y="3"/>
                  </a:lnTo>
                  <a:lnTo>
                    <a:pt x="829" y="12"/>
                  </a:lnTo>
                  <a:lnTo>
                    <a:pt x="798" y="27"/>
                  </a:lnTo>
                  <a:lnTo>
                    <a:pt x="773" y="45"/>
                  </a:lnTo>
                  <a:lnTo>
                    <a:pt x="742" y="33"/>
                  </a:lnTo>
                  <a:lnTo>
                    <a:pt x="711" y="24"/>
                  </a:lnTo>
                  <a:lnTo>
                    <a:pt x="680" y="21"/>
                  </a:lnTo>
                  <a:lnTo>
                    <a:pt x="644" y="18"/>
                  </a:lnTo>
                  <a:lnTo>
                    <a:pt x="597" y="21"/>
                  </a:lnTo>
                  <a:lnTo>
                    <a:pt x="551" y="30"/>
                  </a:lnTo>
                  <a:lnTo>
                    <a:pt x="510" y="48"/>
                  </a:lnTo>
                  <a:lnTo>
                    <a:pt x="479" y="68"/>
                  </a:lnTo>
                  <a:lnTo>
                    <a:pt x="422" y="57"/>
                  </a:lnTo>
                  <a:lnTo>
                    <a:pt x="366" y="54"/>
                  </a:lnTo>
                  <a:lnTo>
                    <a:pt x="319" y="57"/>
                  </a:lnTo>
                  <a:lnTo>
                    <a:pt x="273" y="63"/>
                  </a:lnTo>
                  <a:lnTo>
                    <a:pt x="232" y="74"/>
                  </a:lnTo>
                  <a:lnTo>
                    <a:pt x="201" y="89"/>
                  </a:lnTo>
                  <a:lnTo>
                    <a:pt x="170" y="107"/>
                  </a:lnTo>
                  <a:lnTo>
                    <a:pt x="149" y="128"/>
                  </a:lnTo>
                  <a:lnTo>
                    <a:pt x="134" y="152"/>
                  </a:lnTo>
                  <a:lnTo>
                    <a:pt x="129" y="176"/>
                  </a:lnTo>
                  <a:lnTo>
                    <a:pt x="134" y="185"/>
                  </a:lnTo>
                  <a:lnTo>
                    <a:pt x="134" y="19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zh-TW" altLang="en-US"/>
            </a:p>
          </p:txBody>
        </p:sp>
        <p:sp>
          <p:nvSpPr>
            <p:cNvPr id="17428" name="Freeform 15"/>
            <p:cNvSpPr>
              <a:spLocks/>
            </p:cNvSpPr>
            <p:nvPr/>
          </p:nvSpPr>
          <p:spPr bwMode="auto">
            <a:xfrm>
              <a:off x="3159" y="562"/>
              <a:ext cx="87" cy="12"/>
            </a:xfrm>
            <a:custGeom>
              <a:avLst/>
              <a:gdLst>
                <a:gd name="T0" fmla="*/ 0 w 87"/>
                <a:gd name="T1" fmla="*/ 0 h 12"/>
                <a:gd name="T2" fmla="*/ 41 w 87"/>
                <a:gd name="T3" fmla="*/ 9 h 12"/>
                <a:gd name="T4" fmla="*/ 77 w 87"/>
                <a:gd name="T5" fmla="*/ 12 h 12"/>
                <a:gd name="T6" fmla="*/ 82 w 87"/>
                <a:gd name="T7" fmla="*/ 12 h 12"/>
                <a:gd name="T8" fmla="*/ 87 w 87"/>
                <a:gd name="T9" fmla="*/ 12 h 12"/>
                <a:gd name="T10" fmla="*/ 0 60000 65536"/>
                <a:gd name="T11" fmla="*/ 0 60000 65536"/>
                <a:gd name="T12" fmla="*/ 0 60000 65536"/>
                <a:gd name="T13" fmla="*/ 0 60000 65536"/>
                <a:gd name="T14" fmla="*/ 0 60000 65536"/>
                <a:gd name="T15" fmla="*/ 0 w 87"/>
                <a:gd name="T16" fmla="*/ 0 h 12"/>
                <a:gd name="T17" fmla="*/ 87 w 87"/>
                <a:gd name="T18" fmla="*/ 12 h 12"/>
              </a:gdLst>
              <a:ahLst/>
              <a:cxnLst>
                <a:cxn ang="T10">
                  <a:pos x="T0" y="T1"/>
                </a:cxn>
                <a:cxn ang="T11">
                  <a:pos x="T2" y="T3"/>
                </a:cxn>
                <a:cxn ang="T12">
                  <a:pos x="T4" y="T5"/>
                </a:cxn>
                <a:cxn ang="T13">
                  <a:pos x="T6" y="T7"/>
                </a:cxn>
                <a:cxn ang="T14">
                  <a:pos x="T8" y="T9"/>
                </a:cxn>
              </a:cxnLst>
              <a:rect l="T15" t="T16" r="T17" b="T18"/>
              <a:pathLst>
                <a:path w="87" h="12">
                  <a:moveTo>
                    <a:pt x="0" y="0"/>
                  </a:moveTo>
                  <a:lnTo>
                    <a:pt x="41" y="9"/>
                  </a:lnTo>
                  <a:lnTo>
                    <a:pt x="77" y="12"/>
                  </a:lnTo>
                  <a:lnTo>
                    <a:pt x="82" y="12"/>
                  </a:lnTo>
                  <a:lnTo>
                    <a:pt x="87" y="12"/>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zh-TW" altLang="en-US"/>
            </a:p>
          </p:txBody>
        </p:sp>
        <p:sp>
          <p:nvSpPr>
            <p:cNvPr id="17429" name="Freeform 16"/>
            <p:cNvSpPr>
              <a:spLocks/>
            </p:cNvSpPr>
            <p:nvPr/>
          </p:nvSpPr>
          <p:spPr bwMode="auto">
            <a:xfrm>
              <a:off x="3288" y="690"/>
              <a:ext cx="36" cy="6"/>
            </a:xfrm>
            <a:custGeom>
              <a:avLst/>
              <a:gdLst>
                <a:gd name="T0" fmla="*/ 0 w 36"/>
                <a:gd name="T1" fmla="*/ 6 h 6"/>
                <a:gd name="T2" fmla="*/ 20 w 36"/>
                <a:gd name="T3" fmla="*/ 3 h 6"/>
                <a:gd name="T4" fmla="*/ 36 w 36"/>
                <a:gd name="T5" fmla="*/ 0 h 6"/>
                <a:gd name="T6" fmla="*/ 0 60000 65536"/>
                <a:gd name="T7" fmla="*/ 0 60000 65536"/>
                <a:gd name="T8" fmla="*/ 0 60000 65536"/>
                <a:gd name="T9" fmla="*/ 0 w 36"/>
                <a:gd name="T10" fmla="*/ 0 h 6"/>
                <a:gd name="T11" fmla="*/ 36 w 36"/>
                <a:gd name="T12" fmla="*/ 6 h 6"/>
              </a:gdLst>
              <a:ahLst/>
              <a:cxnLst>
                <a:cxn ang="T6">
                  <a:pos x="T0" y="T1"/>
                </a:cxn>
                <a:cxn ang="T7">
                  <a:pos x="T2" y="T3"/>
                </a:cxn>
                <a:cxn ang="T8">
                  <a:pos x="T4" y="T5"/>
                </a:cxn>
              </a:cxnLst>
              <a:rect l="T9" t="T10" r="T11" b="T12"/>
              <a:pathLst>
                <a:path w="36" h="6">
                  <a:moveTo>
                    <a:pt x="0" y="6"/>
                  </a:moveTo>
                  <a:lnTo>
                    <a:pt x="20" y="3"/>
                  </a:lnTo>
                  <a:lnTo>
                    <a:pt x="36"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zh-TW" altLang="en-US"/>
            </a:p>
          </p:txBody>
        </p:sp>
        <p:sp>
          <p:nvSpPr>
            <p:cNvPr id="17430" name="Freeform 17"/>
            <p:cNvSpPr>
              <a:spLocks/>
            </p:cNvSpPr>
            <p:nvPr/>
          </p:nvSpPr>
          <p:spPr bwMode="auto">
            <a:xfrm>
              <a:off x="3628" y="723"/>
              <a:ext cx="26" cy="24"/>
            </a:xfrm>
            <a:custGeom>
              <a:avLst/>
              <a:gdLst>
                <a:gd name="T0" fmla="*/ 0 w 26"/>
                <a:gd name="T1" fmla="*/ 0 h 24"/>
                <a:gd name="T2" fmla="*/ 10 w 26"/>
                <a:gd name="T3" fmla="*/ 12 h 24"/>
                <a:gd name="T4" fmla="*/ 26 w 26"/>
                <a:gd name="T5" fmla="*/ 24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0" y="0"/>
                  </a:moveTo>
                  <a:lnTo>
                    <a:pt x="10" y="12"/>
                  </a:lnTo>
                  <a:lnTo>
                    <a:pt x="26" y="24"/>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zh-TW" altLang="en-US"/>
            </a:p>
          </p:txBody>
        </p:sp>
        <p:sp>
          <p:nvSpPr>
            <p:cNvPr id="17431" name="Freeform 18"/>
            <p:cNvSpPr>
              <a:spLocks/>
            </p:cNvSpPr>
            <p:nvPr/>
          </p:nvSpPr>
          <p:spPr bwMode="auto">
            <a:xfrm>
              <a:off x="4066" y="687"/>
              <a:ext cx="10" cy="27"/>
            </a:xfrm>
            <a:custGeom>
              <a:avLst/>
              <a:gdLst>
                <a:gd name="T0" fmla="*/ 0 w 10"/>
                <a:gd name="T1" fmla="*/ 27 h 27"/>
                <a:gd name="T2" fmla="*/ 5 w 10"/>
                <a:gd name="T3" fmla="*/ 15 h 27"/>
                <a:gd name="T4" fmla="*/ 10 w 10"/>
                <a:gd name="T5" fmla="*/ 0 h 27"/>
                <a:gd name="T6" fmla="*/ 0 60000 65536"/>
                <a:gd name="T7" fmla="*/ 0 60000 65536"/>
                <a:gd name="T8" fmla="*/ 0 60000 65536"/>
                <a:gd name="T9" fmla="*/ 0 w 10"/>
                <a:gd name="T10" fmla="*/ 0 h 27"/>
                <a:gd name="T11" fmla="*/ 10 w 10"/>
                <a:gd name="T12" fmla="*/ 27 h 27"/>
              </a:gdLst>
              <a:ahLst/>
              <a:cxnLst>
                <a:cxn ang="T6">
                  <a:pos x="T0" y="T1"/>
                </a:cxn>
                <a:cxn ang="T7">
                  <a:pos x="T2" y="T3"/>
                </a:cxn>
                <a:cxn ang="T8">
                  <a:pos x="T4" y="T5"/>
                </a:cxn>
              </a:cxnLst>
              <a:rect l="T9" t="T10" r="T11" b="T12"/>
              <a:pathLst>
                <a:path w="10" h="27">
                  <a:moveTo>
                    <a:pt x="0" y="27"/>
                  </a:moveTo>
                  <a:lnTo>
                    <a:pt x="5" y="15"/>
                  </a:lnTo>
                  <a:lnTo>
                    <a:pt x="1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zh-TW" altLang="en-US"/>
            </a:p>
          </p:txBody>
        </p:sp>
        <p:sp>
          <p:nvSpPr>
            <p:cNvPr id="17432" name="Freeform 19"/>
            <p:cNvSpPr>
              <a:spLocks/>
            </p:cNvSpPr>
            <p:nvPr/>
          </p:nvSpPr>
          <p:spPr bwMode="auto">
            <a:xfrm>
              <a:off x="4262" y="532"/>
              <a:ext cx="108" cy="92"/>
            </a:xfrm>
            <a:custGeom>
              <a:avLst/>
              <a:gdLst>
                <a:gd name="T0" fmla="*/ 108 w 108"/>
                <a:gd name="T1" fmla="*/ 92 h 92"/>
                <a:gd name="T2" fmla="*/ 108 w 108"/>
                <a:gd name="T3" fmla="*/ 92 h 92"/>
                <a:gd name="T4" fmla="*/ 103 w 108"/>
                <a:gd name="T5" fmla="*/ 63 h 92"/>
                <a:gd name="T6" fmla="*/ 77 w 108"/>
                <a:gd name="T7" fmla="*/ 39 h 92"/>
                <a:gd name="T8" fmla="*/ 46 w 108"/>
                <a:gd name="T9" fmla="*/ 15 h 92"/>
                <a:gd name="T10" fmla="*/ 0 w 108"/>
                <a:gd name="T11" fmla="*/ 0 h 92"/>
                <a:gd name="T12" fmla="*/ 0 60000 65536"/>
                <a:gd name="T13" fmla="*/ 0 60000 65536"/>
                <a:gd name="T14" fmla="*/ 0 60000 65536"/>
                <a:gd name="T15" fmla="*/ 0 60000 65536"/>
                <a:gd name="T16" fmla="*/ 0 60000 65536"/>
                <a:gd name="T17" fmla="*/ 0 60000 65536"/>
                <a:gd name="T18" fmla="*/ 0 w 108"/>
                <a:gd name="T19" fmla="*/ 0 h 92"/>
                <a:gd name="T20" fmla="*/ 108 w 108"/>
                <a:gd name="T21" fmla="*/ 92 h 92"/>
              </a:gdLst>
              <a:ahLst/>
              <a:cxnLst>
                <a:cxn ang="T12">
                  <a:pos x="T0" y="T1"/>
                </a:cxn>
                <a:cxn ang="T13">
                  <a:pos x="T2" y="T3"/>
                </a:cxn>
                <a:cxn ang="T14">
                  <a:pos x="T4" y="T5"/>
                </a:cxn>
                <a:cxn ang="T15">
                  <a:pos x="T6" y="T7"/>
                </a:cxn>
                <a:cxn ang="T16">
                  <a:pos x="T8" y="T9"/>
                </a:cxn>
                <a:cxn ang="T17">
                  <a:pos x="T10" y="T11"/>
                </a:cxn>
              </a:cxnLst>
              <a:rect l="T18" t="T19" r="T20" b="T21"/>
              <a:pathLst>
                <a:path w="108" h="92">
                  <a:moveTo>
                    <a:pt x="108" y="92"/>
                  </a:moveTo>
                  <a:lnTo>
                    <a:pt x="108" y="92"/>
                  </a:lnTo>
                  <a:lnTo>
                    <a:pt x="103" y="63"/>
                  </a:lnTo>
                  <a:lnTo>
                    <a:pt x="77" y="39"/>
                  </a:lnTo>
                  <a:lnTo>
                    <a:pt x="46" y="15"/>
                  </a:lnTo>
                  <a:lnTo>
                    <a:pt x="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zh-TW" altLang="en-US"/>
            </a:p>
          </p:txBody>
        </p:sp>
        <p:sp>
          <p:nvSpPr>
            <p:cNvPr id="17433" name="Freeform 20"/>
            <p:cNvSpPr>
              <a:spLocks/>
            </p:cNvSpPr>
            <p:nvPr/>
          </p:nvSpPr>
          <p:spPr bwMode="auto">
            <a:xfrm>
              <a:off x="4473" y="428"/>
              <a:ext cx="51" cy="35"/>
            </a:xfrm>
            <a:custGeom>
              <a:avLst/>
              <a:gdLst>
                <a:gd name="T0" fmla="*/ 0 w 51"/>
                <a:gd name="T1" fmla="*/ 35 h 35"/>
                <a:gd name="T2" fmla="*/ 26 w 51"/>
                <a:gd name="T3" fmla="*/ 20 h 35"/>
                <a:gd name="T4" fmla="*/ 51 w 51"/>
                <a:gd name="T5" fmla="*/ 0 h 35"/>
                <a:gd name="T6" fmla="*/ 0 60000 65536"/>
                <a:gd name="T7" fmla="*/ 0 60000 65536"/>
                <a:gd name="T8" fmla="*/ 0 60000 65536"/>
                <a:gd name="T9" fmla="*/ 0 w 51"/>
                <a:gd name="T10" fmla="*/ 0 h 35"/>
                <a:gd name="T11" fmla="*/ 51 w 51"/>
                <a:gd name="T12" fmla="*/ 35 h 35"/>
              </a:gdLst>
              <a:ahLst/>
              <a:cxnLst>
                <a:cxn ang="T6">
                  <a:pos x="T0" y="T1"/>
                </a:cxn>
                <a:cxn ang="T7">
                  <a:pos x="T2" y="T3"/>
                </a:cxn>
                <a:cxn ang="T8">
                  <a:pos x="T4" y="T5"/>
                </a:cxn>
              </a:cxnLst>
              <a:rect l="T9" t="T10" r="T11" b="T12"/>
              <a:pathLst>
                <a:path w="51" h="35">
                  <a:moveTo>
                    <a:pt x="0" y="35"/>
                  </a:moveTo>
                  <a:lnTo>
                    <a:pt x="26" y="20"/>
                  </a:lnTo>
                  <a:lnTo>
                    <a:pt x="51"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zh-TW" altLang="en-US"/>
            </a:p>
          </p:txBody>
        </p:sp>
        <p:sp>
          <p:nvSpPr>
            <p:cNvPr id="17434" name="Freeform 21"/>
            <p:cNvSpPr>
              <a:spLocks/>
            </p:cNvSpPr>
            <p:nvPr/>
          </p:nvSpPr>
          <p:spPr bwMode="auto">
            <a:xfrm>
              <a:off x="4401" y="296"/>
              <a:ext cx="5" cy="18"/>
            </a:xfrm>
            <a:custGeom>
              <a:avLst/>
              <a:gdLst>
                <a:gd name="T0" fmla="*/ 5 w 5"/>
                <a:gd name="T1" fmla="*/ 18 h 18"/>
                <a:gd name="T2" fmla="*/ 5 w 5"/>
                <a:gd name="T3" fmla="*/ 18 h 18"/>
                <a:gd name="T4" fmla="*/ 5 w 5"/>
                <a:gd name="T5" fmla="*/ 15 h 18"/>
                <a:gd name="T6" fmla="*/ 5 w 5"/>
                <a:gd name="T7" fmla="*/ 9 h 18"/>
                <a:gd name="T8" fmla="*/ 0 w 5"/>
                <a:gd name="T9" fmla="*/ 0 h 18"/>
                <a:gd name="T10" fmla="*/ 0 60000 65536"/>
                <a:gd name="T11" fmla="*/ 0 60000 65536"/>
                <a:gd name="T12" fmla="*/ 0 60000 65536"/>
                <a:gd name="T13" fmla="*/ 0 60000 65536"/>
                <a:gd name="T14" fmla="*/ 0 60000 65536"/>
                <a:gd name="T15" fmla="*/ 0 w 5"/>
                <a:gd name="T16" fmla="*/ 0 h 18"/>
                <a:gd name="T17" fmla="*/ 5 w 5"/>
                <a:gd name="T18" fmla="*/ 18 h 18"/>
              </a:gdLst>
              <a:ahLst/>
              <a:cxnLst>
                <a:cxn ang="T10">
                  <a:pos x="T0" y="T1"/>
                </a:cxn>
                <a:cxn ang="T11">
                  <a:pos x="T2" y="T3"/>
                </a:cxn>
                <a:cxn ang="T12">
                  <a:pos x="T4" y="T5"/>
                </a:cxn>
                <a:cxn ang="T13">
                  <a:pos x="T6" y="T7"/>
                </a:cxn>
                <a:cxn ang="T14">
                  <a:pos x="T8" y="T9"/>
                </a:cxn>
              </a:cxnLst>
              <a:rect l="T15" t="T16" r="T17" b="T18"/>
              <a:pathLst>
                <a:path w="5" h="18">
                  <a:moveTo>
                    <a:pt x="5" y="18"/>
                  </a:moveTo>
                  <a:lnTo>
                    <a:pt x="5" y="18"/>
                  </a:lnTo>
                  <a:lnTo>
                    <a:pt x="5" y="15"/>
                  </a:lnTo>
                  <a:lnTo>
                    <a:pt x="5" y="9"/>
                  </a:lnTo>
                  <a:lnTo>
                    <a:pt x="0" y="0"/>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zh-TW" altLang="en-US"/>
            </a:p>
          </p:txBody>
        </p:sp>
        <p:sp>
          <p:nvSpPr>
            <p:cNvPr id="17435" name="Freeform 22"/>
            <p:cNvSpPr>
              <a:spLocks/>
            </p:cNvSpPr>
            <p:nvPr/>
          </p:nvSpPr>
          <p:spPr bwMode="auto">
            <a:xfrm>
              <a:off x="4086" y="255"/>
              <a:ext cx="26" cy="24"/>
            </a:xfrm>
            <a:custGeom>
              <a:avLst/>
              <a:gdLst>
                <a:gd name="T0" fmla="*/ 26 w 26"/>
                <a:gd name="T1" fmla="*/ 0 h 24"/>
                <a:gd name="T2" fmla="*/ 11 w 26"/>
                <a:gd name="T3" fmla="*/ 12 h 24"/>
                <a:gd name="T4" fmla="*/ 0 w 26"/>
                <a:gd name="T5" fmla="*/ 24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26" y="0"/>
                  </a:moveTo>
                  <a:lnTo>
                    <a:pt x="11" y="12"/>
                  </a:lnTo>
                  <a:lnTo>
                    <a:pt x="0" y="24"/>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zh-TW" altLang="en-US"/>
            </a:p>
          </p:txBody>
        </p:sp>
        <p:sp>
          <p:nvSpPr>
            <p:cNvPr id="17436" name="Line 23"/>
            <p:cNvSpPr>
              <a:spLocks noChangeShapeType="1"/>
            </p:cNvSpPr>
            <p:nvPr/>
          </p:nvSpPr>
          <p:spPr bwMode="auto">
            <a:xfrm flipH="1">
              <a:off x="3844" y="270"/>
              <a:ext cx="16"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24"/>
            <p:cNvSpPr>
              <a:spLocks noChangeShapeType="1"/>
            </p:cNvSpPr>
            <p:nvPr/>
          </p:nvSpPr>
          <p:spPr bwMode="auto">
            <a:xfrm flipH="1" flipV="1">
              <a:off x="3566" y="293"/>
              <a:ext cx="46" cy="1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Freeform 25"/>
            <p:cNvSpPr>
              <a:spLocks/>
            </p:cNvSpPr>
            <p:nvPr/>
          </p:nvSpPr>
          <p:spPr bwMode="auto">
            <a:xfrm>
              <a:off x="3221" y="416"/>
              <a:ext cx="5" cy="21"/>
            </a:xfrm>
            <a:custGeom>
              <a:avLst/>
              <a:gdLst>
                <a:gd name="T0" fmla="*/ 0 w 5"/>
                <a:gd name="T1" fmla="*/ 0 h 21"/>
                <a:gd name="T2" fmla="*/ 5 w 5"/>
                <a:gd name="T3" fmla="*/ 9 h 21"/>
                <a:gd name="T4" fmla="*/ 5 w 5"/>
                <a:gd name="T5" fmla="*/ 21 h 21"/>
                <a:gd name="T6" fmla="*/ 0 60000 65536"/>
                <a:gd name="T7" fmla="*/ 0 60000 65536"/>
                <a:gd name="T8" fmla="*/ 0 60000 65536"/>
                <a:gd name="T9" fmla="*/ 0 w 5"/>
                <a:gd name="T10" fmla="*/ 0 h 21"/>
                <a:gd name="T11" fmla="*/ 5 w 5"/>
                <a:gd name="T12" fmla="*/ 21 h 21"/>
              </a:gdLst>
              <a:ahLst/>
              <a:cxnLst>
                <a:cxn ang="T6">
                  <a:pos x="T0" y="T1"/>
                </a:cxn>
                <a:cxn ang="T7">
                  <a:pos x="T2" y="T3"/>
                </a:cxn>
                <a:cxn ang="T8">
                  <a:pos x="T4" y="T5"/>
                </a:cxn>
              </a:cxnLst>
              <a:rect l="T9" t="T10" r="T11" b="T12"/>
              <a:pathLst>
                <a:path w="5" h="21">
                  <a:moveTo>
                    <a:pt x="0" y="0"/>
                  </a:moveTo>
                  <a:lnTo>
                    <a:pt x="5" y="9"/>
                  </a:lnTo>
                  <a:lnTo>
                    <a:pt x="5" y="21"/>
                  </a:lnTo>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kumimoji="0" lang="zh-TW" altLang="en-US"/>
            </a:p>
          </p:txBody>
        </p:sp>
      </p:grpSp>
      <p:pic>
        <p:nvPicPr>
          <p:cNvPr id="24" name="Picture 27" descr="j03967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7313" y="38576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8" descr="j03967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0813" y="3786188"/>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a:off x="5572125" y="4286250"/>
            <a:ext cx="357188" cy="21431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r>
              <a:rPr kumimoji="0" lang="en-US" altLang="zh-TW" sz="2000">
                <a:solidFill>
                  <a:srgbClr val="FFFFFF"/>
                </a:solidFill>
                <a:latin typeface="Calibri" pitchFamily="34" charset="0"/>
              </a:rPr>
              <a:t>1</a:t>
            </a:r>
            <a:endParaRPr kumimoji="0" lang="zh-TW" altLang="en-US" sz="2000">
              <a:solidFill>
                <a:srgbClr val="FFFFFF"/>
              </a:solidFill>
              <a:latin typeface="Calibri" pitchFamily="34" charset="0"/>
            </a:endParaRPr>
          </a:p>
        </p:txBody>
      </p:sp>
      <p:sp>
        <p:nvSpPr>
          <p:cNvPr id="28" name="矩形 27"/>
          <p:cNvSpPr/>
          <p:nvPr/>
        </p:nvSpPr>
        <p:spPr>
          <a:xfrm>
            <a:off x="4714875" y="4286250"/>
            <a:ext cx="357188"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kumimoji="0" lang="zh-TW" altLang="en-US" sz="2000">
              <a:solidFill>
                <a:srgbClr val="FFFFFF"/>
              </a:solidFill>
              <a:latin typeface="Calibri" pitchFamily="34" charset="0"/>
            </a:endParaRPr>
          </a:p>
        </p:txBody>
      </p:sp>
      <p:sp>
        <p:nvSpPr>
          <p:cNvPr id="29" name="矩形 28"/>
          <p:cNvSpPr/>
          <p:nvPr/>
        </p:nvSpPr>
        <p:spPr>
          <a:xfrm>
            <a:off x="5072063" y="4286250"/>
            <a:ext cx="357187" cy="21431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r>
              <a:rPr kumimoji="0" lang="en-US" altLang="zh-TW" sz="2000">
                <a:solidFill>
                  <a:srgbClr val="FFFFFF"/>
                </a:solidFill>
                <a:latin typeface="Calibri" pitchFamily="34" charset="0"/>
              </a:rPr>
              <a:t>2</a:t>
            </a:r>
            <a:endParaRPr kumimoji="0" lang="zh-TW" altLang="en-US" sz="2000">
              <a:solidFill>
                <a:srgbClr val="FFFFFF"/>
              </a:solidFill>
              <a:latin typeface="Calibri" pitchFamily="34" charset="0"/>
            </a:endParaRPr>
          </a:p>
        </p:txBody>
      </p:sp>
      <p:sp>
        <p:nvSpPr>
          <p:cNvPr id="30" name="矩形 29"/>
          <p:cNvSpPr/>
          <p:nvPr/>
        </p:nvSpPr>
        <p:spPr>
          <a:xfrm>
            <a:off x="4643438" y="4214813"/>
            <a:ext cx="857250" cy="3571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kumimoji="0" lang="zh-TW" altLang="en-US">
              <a:solidFill>
                <a:srgbClr val="FFFFFF"/>
              </a:solidFill>
            </a:endParaRPr>
          </a:p>
        </p:txBody>
      </p:sp>
      <p:sp>
        <p:nvSpPr>
          <p:cNvPr id="35" name="矩形 34"/>
          <p:cNvSpPr/>
          <p:nvPr/>
        </p:nvSpPr>
        <p:spPr>
          <a:xfrm>
            <a:off x="3714750" y="4286250"/>
            <a:ext cx="357188" cy="214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kumimoji="0" lang="zh-TW" altLang="en-US" sz="2000">
              <a:solidFill>
                <a:srgbClr val="FFFFFF"/>
              </a:solidFill>
              <a:latin typeface="Calibri" pitchFamily="34" charset="0"/>
            </a:endParaRPr>
          </a:p>
        </p:txBody>
      </p:sp>
      <p:sp>
        <p:nvSpPr>
          <p:cNvPr id="36" name="矩形 35"/>
          <p:cNvSpPr/>
          <p:nvPr/>
        </p:nvSpPr>
        <p:spPr>
          <a:xfrm>
            <a:off x="4071938" y="4286250"/>
            <a:ext cx="357187" cy="21431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r>
              <a:rPr kumimoji="0" lang="en-US" altLang="zh-TW" sz="2000">
                <a:solidFill>
                  <a:srgbClr val="FFFFFF"/>
                </a:solidFill>
                <a:latin typeface="Calibri" pitchFamily="34" charset="0"/>
              </a:rPr>
              <a:t>3</a:t>
            </a:r>
            <a:endParaRPr kumimoji="0" lang="zh-TW" altLang="en-US" sz="2000">
              <a:solidFill>
                <a:srgbClr val="FFFFFF"/>
              </a:solidFill>
              <a:latin typeface="Calibri" pitchFamily="34" charset="0"/>
            </a:endParaRPr>
          </a:p>
        </p:txBody>
      </p:sp>
      <p:sp>
        <p:nvSpPr>
          <p:cNvPr id="37" name="矩形 36"/>
          <p:cNvSpPr/>
          <p:nvPr/>
        </p:nvSpPr>
        <p:spPr>
          <a:xfrm>
            <a:off x="3643313" y="4214813"/>
            <a:ext cx="857250" cy="3571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kumimoji="0" lang="zh-TW" altLang="en-US">
              <a:solidFill>
                <a:srgbClr val="FFFFFF"/>
              </a:solidFill>
            </a:endParaRPr>
          </a:p>
        </p:txBody>
      </p:sp>
      <p:sp>
        <p:nvSpPr>
          <p:cNvPr id="44" name="矩形 43"/>
          <p:cNvSpPr/>
          <p:nvPr/>
        </p:nvSpPr>
        <p:spPr>
          <a:xfrm>
            <a:off x="3143250" y="4286250"/>
            <a:ext cx="357188" cy="21431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r>
              <a:rPr kumimoji="0" lang="en-US" altLang="zh-TW" sz="2000">
                <a:solidFill>
                  <a:srgbClr val="FFFFFF"/>
                </a:solidFill>
                <a:latin typeface="Calibri" pitchFamily="34" charset="0"/>
              </a:rPr>
              <a:t>4</a:t>
            </a:r>
            <a:endParaRPr kumimoji="0" lang="zh-TW" altLang="en-US" sz="2000">
              <a:solidFill>
                <a:srgbClr val="FFFFFF"/>
              </a:solidFill>
              <a:latin typeface="Calibri" pitchFamily="34" charset="0"/>
            </a:endParaRPr>
          </a:p>
        </p:txBody>
      </p:sp>
      <p:sp>
        <p:nvSpPr>
          <p:cNvPr id="46" name="Text Box 112"/>
          <p:cNvSpPr txBox="1">
            <a:spLocks noChangeArrowheads="1"/>
          </p:cNvSpPr>
          <p:nvPr/>
        </p:nvSpPr>
        <p:spPr bwMode="auto">
          <a:xfrm>
            <a:off x="571500" y="5572125"/>
            <a:ext cx="8001000" cy="7143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0000" tIns="46800" rIns="90000" bIns="468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kumimoji="0" lang="en-US" altLang="zh-TW" sz="3200">
                <a:solidFill>
                  <a:srgbClr val="643E06"/>
                </a:solidFill>
                <a:latin typeface="Calibri" pitchFamily="34" charset="0"/>
              </a:rPr>
              <a:t>Redundancy Ratio = 2/4 = 0.5</a:t>
            </a:r>
            <a:endParaRPr kumimoji="0" lang="en-US" altLang="zh-TW" sz="3200">
              <a:latin typeface="Calibri" pitchFamily="34" charset="0"/>
            </a:endParaRPr>
          </a:p>
        </p:txBody>
      </p:sp>
    </p:spTree>
    <p:extLst>
      <p:ext uri="{BB962C8B-B14F-4D97-AF65-F5344CB8AC3E}">
        <p14:creationId xmlns:p14="http://schemas.microsoft.com/office/powerpoint/2010/main" val="4251522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5" grpId="0" animBg="1"/>
      <p:bldP spid="36" grpId="0" animBg="1"/>
      <p:bldP spid="37" grpId="0" animBg="1"/>
      <p:bldP spid="44"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381000"/>
            <a:ext cx="8229600" cy="1143000"/>
          </a:xfrm>
        </p:spPr>
        <p:txBody>
          <a:bodyPr/>
          <a:lstStyle/>
          <a:p>
            <a:r>
              <a:rPr lang="en-US" altLang="zh-TW" sz="4000" dirty="0" smtClean="0"/>
              <a:t>Estimate Redundancy Ratio of G.729</a:t>
            </a:r>
          </a:p>
        </p:txBody>
      </p:sp>
      <p:sp>
        <p:nvSpPr>
          <p:cNvPr id="2052" name="Rectangle 4"/>
          <p:cNvSpPr>
            <a:spLocks noGrp="1" noChangeArrowheads="1"/>
          </p:cNvSpPr>
          <p:nvPr>
            <p:ph sz="half" idx="2"/>
          </p:nvPr>
        </p:nvSpPr>
        <p:spPr>
          <a:xfrm>
            <a:off x="4933950" y="1920875"/>
            <a:ext cx="4038600" cy="4433888"/>
          </a:xfrm>
        </p:spPr>
        <p:txBody>
          <a:bodyPr/>
          <a:lstStyle/>
          <a:p>
            <a:pPr>
              <a:buFont typeface="Wingdings 2" pitchFamily="18" charset="2"/>
              <a:buNone/>
            </a:pPr>
            <a:endParaRPr lang="en-US" altLang="zh-TW" smtClean="0"/>
          </a:p>
        </p:txBody>
      </p:sp>
      <p:pic>
        <p:nvPicPr>
          <p:cNvPr id="2053" name="圖片 9" descr="payload_loss_skypeout.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6188" y="1071563"/>
            <a:ext cx="5643562" cy="55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p:cNvSpPr txBox="1"/>
          <p:nvPr/>
        </p:nvSpPr>
        <p:spPr>
          <a:xfrm>
            <a:off x="5214938" y="4467225"/>
            <a:ext cx="785812"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2%</a:t>
            </a:r>
            <a:endParaRPr kumimoji="0" lang="zh-TW" altLang="en-US" b="1">
              <a:solidFill>
                <a:srgbClr val="00863D"/>
              </a:solidFill>
              <a:latin typeface="Calibri" pitchFamily="34" charset="0"/>
              <a:ea typeface="MS PMincho" pitchFamily="18" charset="-128"/>
            </a:endParaRPr>
          </a:p>
        </p:txBody>
      </p:sp>
      <p:sp>
        <p:nvSpPr>
          <p:cNvPr id="15" name="文字方塊 14"/>
          <p:cNvSpPr txBox="1"/>
          <p:nvPr/>
        </p:nvSpPr>
        <p:spPr>
          <a:xfrm>
            <a:off x="4500563" y="5253038"/>
            <a:ext cx="785812" cy="4619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0%</a:t>
            </a:r>
            <a:endParaRPr kumimoji="0" lang="zh-TW" altLang="en-US" b="1">
              <a:solidFill>
                <a:srgbClr val="00863D"/>
              </a:solidFill>
              <a:latin typeface="Calibri" pitchFamily="34" charset="0"/>
              <a:ea typeface="MS PMincho" pitchFamily="18" charset="-128"/>
            </a:endParaRPr>
          </a:p>
        </p:txBody>
      </p:sp>
      <p:sp>
        <p:nvSpPr>
          <p:cNvPr id="16" name="文字方塊 15"/>
          <p:cNvSpPr txBox="1"/>
          <p:nvPr/>
        </p:nvSpPr>
        <p:spPr>
          <a:xfrm>
            <a:off x="4857750" y="4895850"/>
            <a:ext cx="785813"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1%</a:t>
            </a:r>
            <a:endParaRPr kumimoji="0" lang="zh-TW" altLang="en-US" b="1">
              <a:solidFill>
                <a:srgbClr val="00863D"/>
              </a:solidFill>
              <a:latin typeface="Calibri" pitchFamily="34" charset="0"/>
              <a:ea typeface="MS PMincho" pitchFamily="18" charset="-128"/>
            </a:endParaRPr>
          </a:p>
        </p:txBody>
      </p:sp>
      <p:sp>
        <p:nvSpPr>
          <p:cNvPr id="17" name="文字方塊 16"/>
          <p:cNvSpPr txBox="1"/>
          <p:nvPr/>
        </p:nvSpPr>
        <p:spPr>
          <a:xfrm>
            <a:off x="8501063" y="5253038"/>
            <a:ext cx="785812" cy="4619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0%</a:t>
            </a:r>
            <a:endParaRPr kumimoji="0" lang="zh-TW" altLang="en-US" b="1">
              <a:solidFill>
                <a:srgbClr val="00863D"/>
              </a:solidFill>
              <a:latin typeface="Calibri" pitchFamily="34" charset="0"/>
              <a:ea typeface="MS PMincho" pitchFamily="18" charset="-128"/>
            </a:endParaRPr>
          </a:p>
        </p:txBody>
      </p:sp>
      <p:sp>
        <p:nvSpPr>
          <p:cNvPr id="18" name="文字方塊 17"/>
          <p:cNvSpPr txBox="1"/>
          <p:nvPr/>
        </p:nvSpPr>
        <p:spPr>
          <a:xfrm>
            <a:off x="5572125" y="4143375"/>
            <a:ext cx="785813"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3%</a:t>
            </a:r>
            <a:endParaRPr kumimoji="0" lang="zh-TW" altLang="en-US" b="1">
              <a:solidFill>
                <a:srgbClr val="00863D"/>
              </a:solidFill>
              <a:latin typeface="Calibri" pitchFamily="34" charset="0"/>
              <a:ea typeface="MS PMincho" pitchFamily="18" charset="-128"/>
            </a:endParaRPr>
          </a:p>
        </p:txBody>
      </p:sp>
      <p:sp>
        <p:nvSpPr>
          <p:cNvPr id="19" name="文字方塊 18"/>
          <p:cNvSpPr txBox="1"/>
          <p:nvPr/>
        </p:nvSpPr>
        <p:spPr>
          <a:xfrm>
            <a:off x="5929313" y="3752850"/>
            <a:ext cx="785812"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4%</a:t>
            </a:r>
            <a:endParaRPr kumimoji="0" lang="zh-TW" altLang="en-US" b="1">
              <a:solidFill>
                <a:srgbClr val="00863D"/>
              </a:solidFill>
              <a:latin typeface="Calibri" pitchFamily="34" charset="0"/>
              <a:ea typeface="MS PMincho" pitchFamily="18" charset="-128"/>
            </a:endParaRPr>
          </a:p>
        </p:txBody>
      </p:sp>
      <p:sp>
        <p:nvSpPr>
          <p:cNvPr id="20" name="文字方塊 19"/>
          <p:cNvSpPr txBox="1"/>
          <p:nvPr/>
        </p:nvSpPr>
        <p:spPr>
          <a:xfrm>
            <a:off x="6286500" y="3357563"/>
            <a:ext cx="785813" cy="4619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5%</a:t>
            </a:r>
            <a:endParaRPr kumimoji="0" lang="zh-TW" altLang="en-US" b="1">
              <a:solidFill>
                <a:srgbClr val="00863D"/>
              </a:solidFill>
              <a:latin typeface="Calibri" pitchFamily="34" charset="0"/>
              <a:ea typeface="MS PMincho" pitchFamily="18" charset="-128"/>
            </a:endParaRPr>
          </a:p>
        </p:txBody>
      </p:sp>
      <p:sp>
        <p:nvSpPr>
          <p:cNvPr id="21" name="文字方塊 20"/>
          <p:cNvSpPr txBox="1"/>
          <p:nvPr/>
        </p:nvSpPr>
        <p:spPr>
          <a:xfrm>
            <a:off x="6643688" y="2967038"/>
            <a:ext cx="785812" cy="4619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6%</a:t>
            </a:r>
            <a:endParaRPr kumimoji="0" lang="zh-TW" altLang="en-US" b="1">
              <a:solidFill>
                <a:srgbClr val="00863D"/>
              </a:solidFill>
              <a:latin typeface="Calibri" pitchFamily="34" charset="0"/>
              <a:ea typeface="MS PMincho" pitchFamily="18" charset="-128"/>
            </a:endParaRPr>
          </a:p>
        </p:txBody>
      </p:sp>
      <p:sp>
        <p:nvSpPr>
          <p:cNvPr id="2062" name="AutoShape 30164"/>
          <p:cNvSpPr>
            <a:spLocks noChangeAspect="1" noChangeArrowheads="1"/>
          </p:cNvSpPr>
          <p:nvPr/>
        </p:nvSpPr>
        <p:spPr bwMode="auto">
          <a:xfrm>
            <a:off x="1930400" y="1357313"/>
            <a:ext cx="4992688"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kumimoji="0" lang="zh-TW" altLang="en-US"/>
          </a:p>
        </p:txBody>
      </p:sp>
      <p:sp>
        <p:nvSpPr>
          <p:cNvPr id="23" name="文字方塊 22"/>
          <p:cNvSpPr txBox="1"/>
          <p:nvPr/>
        </p:nvSpPr>
        <p:spPr>
          <a:xfrm>
            <a:off x="7000875" y="2609850"/>
            <a:ext cx="785813"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7%</a:t>
            </a:r>
            <a:endParaRPr kumimoji="0" lang="zh-TW" altLang="en-US" b="1">
              <a:solidFill>
                <a:srgbClr val="00863D"/>
              </a:solidFill>
              <a:latin typeface="Calibri" pitchFamily="34" charset="0"/>
              <a:ea typeface="MS PMincho" pitchFamily="18" charset="-128"/>
            </a:endParaRPr>
          </a:p>
        </p:txBody>
      </p:sp>
      <p:sp>
        <p:nvSpPr>
          <p:cNvPr id="24" name="文字方塊 23"/>
          <p:cNvSpPr txBox="1"/>
          <p:nvPr/>
        </p:nvSpPr>
        <p:spPr>
          <a:xfrm>
            <a:off x="7358063" y="2181225"/>
            <a:ext cx="785812"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8%</a:t>
            </a:r>
            <a:endParaRPr kumimoji="0" lang="zh-TW" altLang="en-US" b="1">
              <a:solidFill>
                <a:srgbClr val="00863D"/>
              </a:solidFill>
              <a:latin typeface="Calibri" pitchFamily="34" charset="0"/>
              <a:ea typeface="MS PMincho" pitchFamily="18" charset="-128"/>
            </a:endParaRPr>
          </a:p>
        </p:txBody>
      </p:sp>
      <p:sp>
        <p:nvSpPr>
          <p:cNvPr id="25" name="文字方塊 24"/>
          <p:cNvSpPr txBox="1"/>
          <p:nvPr/>
        </p:nvSpPr>
        <p:spPr>
          <a:xfrm>
            <a:off x="7715250" y="1857375"/>
            <a:ext cx="785813"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9%</a:t>
            </a:r>
            <a:endParaRPr kumimoji="0" lang="zh-TW" altLang="en-US" b="1">
              <a:solidFill>
                <a:srgbClr val="00863D"/>
              </a:solidFill>
              <a:latin typeface="Calibri" pitchFamily="34" charset="0"/>
              <a:ea typeface="MS PMincho" pitchFamily="18" charset="-128"/>
            </a:endParaRPr>
          </a:p>
        </p:txBody>
      </p:sp>
      <p:sp>
        <p:nvSpPr>
          <p:cNvPr id="26" name="文字方塊 25"/>
          <p:cNvSpPr txBox="1"/>
          <p:nvPr/>
        </p:nvSpPr>
        <p:spPr>
          <a:xfrm>
            <a:off x="8072438" y="1428750"/>
            <a:ext cx="785812" cy="461963"/>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b="1">
                <a:solidFill>
                  <a:srgbClr val="00863D"/>
                </a:solidFill>
                <a:latin typeface="Calibri" pitchFamily="34" charset="0"/>
                <a:ea typeface="MS PMincho" pitchFamily="18" charset="-128"/>
              </a:rPr>
              <a:t>10%</a:t>
            </a:r>
            <a:endParaRPr kumimoji="0" lang="zh-TW" altLang="en-US" b="1">
              <a:solidFill>
                <a:srgbClr val="00863D"/>
              </a:solidFill>
              <a:latin typeface="Calibri" pitchFamily="34" charset="0"/>
              <a:ea typeface="MS PMincho" pitchFamily="18" charset="-128"/>
            </a:endParaRPr>
          </a:p>
        </p:txBody>
      </p:sp>
      <p:cxnSp>
        <p:nvCxnSpPr>
          <p:cNvPr id="34" name="直線接點 33"/>
          <p:cNvCxnSpPr/>
          <p:nvPr/>
        </p:nvCxnSpPr>
        <p:spPr>
          <a:xfrm>
            <a:off x="4357688" y="4143375"/>
            <a:ext cx="4786312" cy="1588"/>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8" name="文字方塊 27"/>
          <p:cNvSpPr txBox="1">
            <a:spLocks noChangeArrowheads="1"/>
          </p:cNvSpPr>
          <p:nvPr/>
        </p:nvSpPr>
        <p:spPr bwMode="auto">
          <a:xfrm>
            <a:off x="5214938" y="6858000"/>
            <a:ext cx="3929062" cy="461963"/>
          </a:xfrm>
          <a:prstGeom prst="rect">
            <a:avLst/>
          </a:prstGeom>
          <a:solidFill>
            <a:schemeClr val="bg1"/>
          </a:solidFill>
          <a:ln w="9525">
            <a:solidFill>
              <a:schemeClr val="accent1"/>
            </a:solidFill>
            <a:miter lim="800000"/>
            <a:headEnd/>
            <a:tailEnd/>
          </a:ln>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kumimoji="0" lang="en-US" altLang="zh-TW"/>
              <a:t>Set Threshold at 40 bytes</a:t>
            </a:r>
            <a:endParaRPr kumimoji="0" lang="en-US" altLang="zh-TW">
              <a:sym typeface="Symbol" pitchFamily="18" charset="2"/>
            </a:endParaRPr>
          </a:p>
        </p:txBody>
      </p:sp>
      <p:sp>
        <p:nvSpPr>
          <p:cNvPr id="30" name="Rectangle 3"/>
          <p:cNvSpPr txBox="1">
            <a:spLocks noChangeArrowheads="1"/>
          </p:cNvSpPr>
          <p:nvPr/>
        </p:nvSpPr>
        <p:spPr bwMode="auto">
          <a:xfrm>
            <a:off x="142875" y="1920875"/>
            <a:ext cx="4038600" cy="4433888"/>
          </a:xfrm>
          <a:prstGeom prst="rect">
            <a:avLst/>
          </a:prstGeom>
          <a:noFill/>
          <a:ln w="9525">
            <a:noFill/>
            <a:miter lim="800000"/>
            <a:headEnd/>
            <a:tailEnd/>
          </a:ln>
        </p:spPr>
        <p:txBody>
          <a:bodyPr/>
          <a:lstStyle>
            <a:lvl1pPr marL="273050" indent="-273050" eaLnBrk="0" hangingPunct="0">
              <a:defRPr sz="2400">
                <a:solidFill>
                  <a:schemeClr val="tx1"/>
                </a:solidFill>
                <a:latin typeface="Arial" pitchFamily="34" charset="0"/>
                <a:ea typeface="ＭＳ Ｐゴシック" pitchFamily="34" charset="-128"/>
              </a:defRPr>
            </a:lvl1pPr>
            <a:lvl2pPr marL="639763" indent="-246063"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457200" indent="-457200" eaLnBrk="1" hangingPunct="1">
              <a:spcBef>
                <a:spcPct val="20000"/>
              </a:spcBef>
              <a:buSzPct val="95000"/>
              <a:buFont typeface="Arial" pitchFamily="34" charset="0"/>
              <a:buChar char="•"/>
            </a:pPr>
            <a:r>
              <a:rPr kumimoji="0" lang="en-US" altLang="zh-TW" sz="3200" dirty="0">
                <a:latin typeface="Calibri" pitchFamily="34" charset="0"/>
                <a:ea typeface="新細明體" pitchFamily="18" charset="-120"/>
              </a:rPr>
              <a:t>G.729 (PC-PSTN)</a:t>
            </a:r>
          </a:p>
          <a:p>
            <a:pPr marL="850900" lvl="1" indent="-457200" eaLnBrk="1" hangingPunct="1">
              <a:spcBef>
                <a:spcPct val="20000"/>
              </a:spcBef>
              <a:buClr>
                <a:schemeClr val="tx1"/>
              </a:buClr>
              <a:buSzPct val="85000"/>
              <a:buFont typeface="Wingdings" pitchFamily="2" charset="2"/>
              <a:buChar char="§"/>
            </a:pPr>
            <a:r>
              <a:rPr kumimoji="0" lang="en-US" altLang="zh-TW" sz="2800" dirty="0">
                <a:latin typeface="Calibri" pitchFamily="34" charset="0"/>
                <a:ea typeface="新細明體" pitchFamily="18" charset="-120"/>
              </a:rPr>
              <a:t>Constant bit rate</a:t>
            </a:r>
          </a:p>
          <a:p>
            <a:pPr marL="850900" lvl="1" indent="-457200" eaLnBrk="1" hangingPunct="1">
              <a:spcBef>
                <a:spcPct val="20000"/>
              </a:spcBef>
              <a:buClr>
                <a:schemeClr val="tx1"/>
              </a:buClr>
              <a:buSzPct val="85000"/>
              <a:buFont typeface="Wingdings" pitchFamily="2" charset="2"/>
              <a:buChar char="§"/>
            </a:pPr>
            <a:r>
              <a:rPr kumimoji="0" lang="fr-CA" altLang="zh-TW" sz="2800" dirty="0">
                <a:latin typeface="Calibri" pitchFamily="34" charset="0"/>
                <a:ea typeface="新細明體" pitchFamily="18" charset="-120"/>
              </a:rPr>
              <a:t>Constant </a:t>
            </a:r>
            <a:r>
              <a:rPr kumimoji="0" lang="fr-CA" altLang="zh-TW" sz="2800" dirty="0" err="1">
                <a:latin typeface="Calibri" pitchFamily="34" charset="0"/>
                <a:ea typeface="新細明體" pitchFamily="18" charset="-120"/>
              </a:rPr>
              <a:t>framing</a:t>
            </a:r>
            <a:r>
              <a:rPr kumimoji="0" lang="fr-CA" altLang="zh-TW" sz="2800" dirty="0">
                <a:latin typeface="Calibri" pitchFamily="34" charset="0"/>
                <a:ea typeface="新細明體" pitchFamily="18" charset="-120"/>
              </a:rPr>
              <a:t> time</a:t>
            </a:r>
            <a:endParaRPr kumimoji="0" lang="en-US" altLang="zh-TW" sz="2800" dirty="0">
              <a:latin typeface="Calibri" pitchFamily="34" charset="0"/>
              <a:ea typeface="新細明體" pitchFamily="18" charset="-120"/>
            </a:endParaRPr>
          </a:p>
          <a:p>
            <a:pPr lvl="1" eaLnBrk="1" hangingPunct="1">
              <a:spcBef>
                <a:spcPct val="20000"/>
              </a:spcBef>
              <a:buClr>
                <a:schemeClr val="accent1"/>
              </a:buClr>
              <a:buSzPct val="85000"/>
              <a:buFont typeface="Wingdings 2" pitchFamily="18" charset="2"/>
              <a:buChar char=""/>
            </a:pPr>
            <a:endParaRPr kumimoji="0" lang="en-US" altLang="zh-TW" sz="3000" dirty="0">
              <a:latin typeface="Calibri" pitchFamily="34" charset="0"/>
              <a:ea typeface="新細明體" pitchFamily="18" charset="-120"/>
            </a:endParaRPr>
          </a:p>
        </p:txBody>
      </p:sp>
      <p:sp>
        <p:nvSpPr>
          <p:cNvPr id="2050" name="AutoShape 2"/>
          <p:cNvSpPr>
            <a:spLocks noChangeAspect="1" noChangeArrowheads="1"/>
          </p:cNvSpPr>
          <p:nvPr/>
        </p:nvSpPr>
        <p:spPr bwMode="auto">
          <a:xfrm>
            <a:off x="1692275" y="1341438"/>
            <a:ext cx="4992688" cy="5000625"/>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566236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64" presetClass="path" presetSubtype="0" accel="50000" decel="50000" fill="hold" grpId="0" nodeType="withEffect">
                                  <p:stCondLst>
                                    <p:cond delay="0"/>
                                  </p:stCondLst>
                                  <p:childTnLst>
                                    <p:animMotion origin="layout" path="M 5.55556E-7 -4.81481E-6 L -0.00156 -0.37615 " pathEditMode="relative" rAng="0" ptsTypes="AA">
                                      <p:cBhvr>
                                        <p:cTn id="8" dur="500" fill="hold"/>
                                        <p:tgtEl>
                                          <p:spTgt spid="28"/>
                                        </p:tgtEl>
                                        <p:attrNameLst>
                                          <p:attrName>ppt_x</p:attrName>
                                          <p:attrName>ppt_y</p:attrName>
                                        </p:attrNameLst>
                                      </p:cBhvr>
                                      <p:rCtr x="-100" y="-18800"/>
                                    </p:animMotion>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2183</Words>
  <Application>Microsoft Office PowerPoint</Application>
  <PresentationFormat>On-screen Show (4:3)</PresentationFormat>
  <Paragraphs>326</Paragraphs>
  <Slides>25</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方程式</vt:lpstr>
      <vt:lpstr>Tuning Skype Redundancy Control Algorithm for User Satisfaction</vt:lpstr>
      <vt:lpstr>Motivation</vt:lpstr>
      <vt:lpstr>Goals</vt:lpstr>
      <vt:lpstr>Related Work</vt:lpstr>
      <vt:lpstr>Outline</vt:lpstr>
      <vt:lpstr>Experiment Setup</vt:lpstr>
      <vt:lpstr>Observation</vt:lpstr>
      <vt:lpstr>Redundancy Ratio</vt:lpstr>
      <vt:lpstr>Estimate Redundancy Ratio of G.729</vt:lpstr>
      <vt:lpstr>Identify Redundancy Ratio (1 of 2)</vt:lpstr>
      <vt:lpstr>Identify Redundancy Ratio (2 of 2)</vt:lpstr>
      <vt:lpstr>Outline</vt:lpstr>
      <vt:lpstr>Skype’s Redundancy Control Algorithm</vt:lpstr>
      <vt:lpstr>Effect of Codec</vt:lpstr>
      <vt:lpstr>Effect of Network Loss Burstiness</vt:lpstr>
      <vt:lpstr>Outline</vt:lpstr>
      <vt:lpstr>Optimal Redundancy Control Policy</vt:lpstr>
      <vt:lpstr>Emulation Flow</vt:lpstr>
      <vt:lpstr>Optimal Redundancy Ratio – G.729</vt:lpstr>
      <vt:lpstr>Skype versus Optimal – G.729</vt:lpstr>
      <vt:lpstr>Optimal Redundancy for Burst Ratio</vt:lpstr>
      <vt:lpstr>Modeling Optimal Redundancy Ratio</vt:lpstr>
      <vt:lpstr>Conclusion</vt:lpstr>
      <vt:lpstr>Future Work?</vt:lpstr>
      <vt:lpstr>Future Work</vt:lpstr>
    </vt:vector>
  </TitlesOfParts>
  <Company>Worcester Polytechnic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Tuning   Skype Redundancy Control Algorithm for User Satisfaction</dc:title>
  <dc:creator>Mark Claypool</dc:creator>
  <cp:lastModifiedBy>Mark Claypool</cp:lastModifiedBy>
  <cp:revision>32</cp:revision>
  <cp:lastPrinted>2015-04-10T12:50:02Z</cp:lastPrinted>
  <dcterms:created xsi:type="dcterms:W3CDTF">2013-03-20T18:04:37Z</dcterms:created>
  <dcterms:modified xsi:type="dcterms:W3CDTF">2015-04-10T12:50:13Z</dcterms:modified>
</cp:coreProperties>
</file>