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85"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6" r:id="rId29"/>
    <p:sldId id="28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2" d="100"/>
          <a:sy n="132" d="100"/>
        </p:scale>
        <p:origin x="-36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431DED-08D5-4BBD-BBDD-3E45BB85493A}" type="datetimeFigureOut">
              <a:rPr lang="en-US" smtClean="0"/>
              <a:t>4/10/2013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E4DC23-39B9-41BA-8FB6-55812CD6BBC2}" type="slidenum">
              <a:rPr lang="en-US" smtClean="0"/>
              <a:t>‹#›</a:t>
            </a:fld>
            <a:endParaRPr lang="en-US"/>
          </a:p>
        </p:txBody>
      </p:sp>
    </p:spTree>
    <p:extLst>
      <p:ext uri="{BB962C8B-B14F-4D97-AF65-F5344CB8AC3E}">
        <p14:creationId xmlns:p14="http://schemas.microsoft.com/office/powerpoint/2010/main" val="142772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s.wpi.edu/~claypool/papers/madd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Abstract</a:t>
            </a:r>
            <a:r>
              <a:rPr lang="en-US" dirty="0" smtClean="0"/>
              <a:t>: The growth in network capacities and availability has been accompanied by a proliferation of online games. While online games perform well under many network conditions, Internet delays can often degrade online game performance. The precise impact that latency has on online gameplay depends upon the game type and the actions within the game. While the effects of latency on specific games has been studied, knowledge about the effects of latency on classes of games and about the effects of latency on different player actions is lacking. This paper presents a broad, perspective-based classification of games based on player control and camera view. The foundation of the game classification are player actions, each of which is defined by its precision and deadline requirements. Experiments with controlled amount of precision, deadline and latency support the classification. This classification of games should prove useful for game designers, network engineers and game players themselves as they build and play on tomorrow's networks. </a:t>
            </a:r>
          </a:p>
          <a:p>
            <a:endParaRPr lang="en-US" dirty="0"/>
          </a:p>
        </p:txBody>
      </p:sp>
      <p:sp>
        <p:nvSpPr>
          <p:cNvPr id="4" name="Slide Number Placeholder 3"/>
          <p:cNvSpPr>
            <a:spLocks noGrp="1"/>
          </p:cNvSpPr>
          <p:nvPr>
            <p:ph type="sldNum" sz="quarter" idx="10"/>
          </p:nvPr>
        </p:nvSpPr>
        <p:spPr/>
        <p:txBody>
          <a:bodyPr/>
          <a:lstStyle/>
          <a:p>
            <a:fld id="{53E4DC23-39B9-41BA-8FB6-55812CD6BBC2}" type="slidenum">
              <a:rPr lang="en-US" smtClean="0"/>
              <a:t>1</a:t>
            </a:fld>
            <a:endParaRPr lang="en-US"/>
          </a:p>
        </p:txBody>
      </p:sp>
    </p:spTree>
    <p:extLst>
      <p:ext uri="{BB962C8B-B14F-4D97-AF65-F5344CB8AC3E}">
        <p14:creationId xmlns:p14="http://schemas.microsoft.com/office/powerpoint/2010/main" val="1554185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a:p>
            <a:endParaRPr lang="en-US" smtClean="0"/>
          </a:p>
          <a:p>
            <a:endParaRPr lang="en-US" smtClean="0"/>
          </a:p>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C852D754-E333-4B42-8893-2A91D6AB3E06}" type="slidenum">
              <a:rPr lang="en-US" sz="1200"/>
              <a:pPr/>
              <a:t>13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F12E3560-2280-4D7D-B3F2-66F34710A10E}" type="slidenum">
              <a:rPr lang="en-US" sz="1200"/>
              <a:pPr/>
              <a:t>14</a:t>
            </a:fld>
            <a:endParaRPr lang="en-US"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57F936B7-4589-4899-83FB-2833FD52108F}" type="slidenum">
              <a:rPr lang="en-US" sz="1200"/>
              <a:pPr/>
              <a:t>15</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0D4749DA-DFB4-4368-82A6-13C31610F62C}" type="slidenum">
              <a:rPr lang="en-US" sz="1200"/>
              <a:pPr/>
              <a:t>18</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5772BCDF-AA7B-4823-B7AC-8E4BFE8BA974}" type="slidenum">
              <a:rPr lang="en-US" sz="1200"/>
              <a:pPr/>
              <a:t>19</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Picture from Mark Claypool and Kajal Claypool. Latency and Player Actions in Online Games, </a:t>
            </a:r>
            <a:r>
              <a:rPr lang="en-US" i="1" smtClean="0"/>
              <a:t>Communications of the ACM</a:t>
            </a:r>
            <a:r>
              <a:rPr lang="en-US" smtClean="0"/>
              <a:t>, Volume 49, Issue 11, November 2006 </a:t>
            </a:r>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Video taken from YouTube, indicated by URL</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B8BD7745-DD3C-4FCE-815A-797EBFA584F2}" type="slidenum">
              <a:rPr lang="en-US" sz="1200"/>
              <a:pPr/>
              <a:t>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Video taken from YouTube, indicated by URL</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B8BD7745-DD3C-4FCE-815A-797EBFA584F2}" type="slidenum">
              <a:rPr lang="en-US" sz="1200"/>
              <a:pPr/>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C2BA5548-9842-4AE0-8B4C-36BF79BF3C53}" type="slidenum">
              <a:rPr lang="en-US" sz="1200"/>
              <a:pPr/>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4F1775A1-7252-4F18-BD74-ED4AA2AD4790}" type="slidenum">
              <a:rPr lang="en-US" sz="1200"/>
              <a:pPr/>
              <a:t>7</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Picture from Grenville Armitage, Mark Claypool, and Philip Branch. </a:t>
            </a:r>
            <a:r>
              <a:rPr lang="en-US" i="1" smtClean="0"/>
              <a:t>Networking and Online Games: Understanding and Engineering Multiplayer Internet Games</a:t>
            </a:r>
            <a:r>
              <a:rPr lang="en-US" smtClean="0"/>
              <a:t>, John Wiley and Sons, Ltd., June 2006.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1BC114DA-021C-4C30-9D50-5136F72EAF56}" type="slidenum">
              <a:rPr lang="en-US" sz="1200"/>
              <a:pPr/>
              <a:t>8</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James Nichols and Mark Claypool. The Effects of Latency on Online Madden NFL Football, In </a:t>
            </a:r>
            <a:r>
              <a:rPr lang="en-US" i="1" smtClean="0"/>
              <a:t>Proceedings of the 14th ACM International Workshop on Network and Operating Systems Support for Digital Audio and Video (NOSSDAV)</a:t>
            </a:r>
            <a:r>
              <a:rPr lang="en-US" smtClean="0"/>
              <a:t>, Kinsale, County Cork, Ireland, June 16-18, 2004.</a:t>
            </a:r>
          </a:p>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B54AAF50-6880-471B-BF88-D9F754117C15}" type="slidenum">
              <a:rPr lang="en-US" sz="1200"/>
              <a:pPr/>
              <a:t>9</a:t>
            </a:fld>
            <a:endParaRPr lang="en-US"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Picture from Grenville Armitage, Mark Claypool, and Philip Branch. </a:t>
            </a:r>
            <a:r>
              <a:rPr lang="en-US" i="1" smtClean="0"/>
              <a:t>Networking and Online Games: Understanding and Engineering Multiplayer Internet Games</a:t>
            </a:r>
            <a:r>
              <a:rPr lang="en-US" smtClean="0"/>
              <a:t>, John Wiley and Sons, Ltd., June 2006. </a:t>
            </a:r>
          </a:p>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9906AD09-3D7A-40C2-95FA-141AC36DD682}" type="slidenum">
              <a:rPr lang="en-US" sz="1200"/>
              <a:pPr/>
              <a:t>10</a:t>
            </a:fld>
            <a:endParaRPr 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James Nichols and Mark Claypool. </a:t>
            </a:r>
            <a:r>
              <a:rPr lang="en-US" smtClean="0">
                <a:hlinkClick r:id="rId3"/>
              </a:rPr>
              <a:t>The Effects of Latency on Online Madden NFL Football</a:t>
            </a:r>
            <a:r>
              <a:rPr lang="en-US" smtClean="0"/>
              <a:t>, In </a:t>
            </a:r>
            <a:r>
              <a:rPr lang="en-US" i="1" smtClean="0"/>
              <a:t>Proceedings of the 14th ACM International Workshop on Network and Operating Systems Support for Digital Audio and Video (NOSSDAV)</a:t>
            </a:r>
            <a:r>
              <a:rPr lang="en-US" smtClean="0"/>
              <a:t>, Kinsale, County Cork, Ireland, June 16-18, 2004.</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Picture from Grenville Armitage, Mark Claypool, and Philip Branch. </a:t>
            </a:r>
            <a:r>
              <a:rPr lang="en-US" i="1" smtClean="0"/>
              <a:t>Networking and Online Games: Understanding and Engineering Multiplayer Internet Games</a:t>
            </a:r>
            <a:r>
              <a:rPr lang="en-US" smtClean="0"/>
              <a:t>, John Wiley and Sons, Ltd., June 2006. </a:t>
            </a:r>
          </a:p>
          <a:p>
            <a:endParaRPr 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fld id="{2F4D2243-4B77-486A-A756-68FE631360F0}" type="slidenum">
              <a:rPr lang="en-US" sz="1200"/>
              <a:pPr/>
              <a:t>11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D19C4D-15E0-41CF-841F-110904A72134}" type="datetimeFigureOut">
              <a:rPr lang="en-US" smtClean="0"/>
              <a:t>4/10/2013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5D12E-F62C-46A7-9FB3-4358D3FBEF6B}" type="slidenum">
              <a:rPr lang="en-US" smtClean="0"/>
              <a:t>‹#›</a:t>
            </a:fld>
            <a:endParaRPr lang="en-US"/>
          </a:p>
        </p:txBody>
      </p:sp>
    </p:spTree>
    <p:extLst>
      <p:ext uri="{BB962C8B-B14F-4D97-AF65-F5344CB8AC3E}">
        <p14:creationId xmlns:p14="http://schemas.microsoft.com/office/powerpoint/2010/main" val="1600419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D19C4D-15E0-41CF-841F-110904A72134}" type="datetimeFigureOut">
              <a:rPr lang="en-US" smtClean="0"/>
              <a:t>4/10/2013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5D12E-F62C-46A7-9FB3-4358D3FBEF6B}" type="slidenum">
              <a:rPr lang="en-US" smtClean="0"/>
              <a:t>‹#›</a:t>
            </a:fld>
            <a:endParaRPr lang="en-US"/>
          </a:p>
        </p:txBody>
      </p:sp>
    </p:spTree>
    <p:extLst>
      <p:ext uri="{BB962C8B-B14F-4D97-AF65-F5344CB8AC3E}">
        <p14:creationId xmlns:p14="http://schemas.microsoft.com/office/powerpoint/2010/main" val="348279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D19C4D-15E0-41CF-841F-110904A72134}" type="datetimeFigureOut">
              <a:rPr lang="en-US" smtClean="0"/>
              <a:t>4/10/2013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5D12E-F62C-46A7-9FB3-4358D3FBEF6B}" type="slidenum">
              <a:rPr lang="en-US" smtClean="0"/>
              <a:t>‹#›</a:t>
            </a:fld>
            <a:endParaRPr lang="en-US"/>
          </a:p>
        </p:txBody>
      </p:sp>
    </p:spTree>
    <p:extLst>
      <p:ext uri="{BB962C8B-B14F-4D97-AF65-F5344CB8AC3E}">
        <p14:creationId xmlns:p14="http://schemas.microsoft.com/office/powerpoint/2010/main" val="4246844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D19C4D-15E0-41CF-841F-110904A72134}" type="datetimeFigureOut">
              <a:rPr lang="en-US" smtClean="0"/>
              <a:t>4/10/2013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5D12E-F62C-46A7-9FB3-4358D3FBEF6B}" type="slidenum">
              <a:rPr lang="en-US" smtClean="0"/>
              <a:t>‹#›</a:t>
            </a:fld>
            <a:endParaRPr lang="en-US"/>
          </a:p>
        </p:txBody>
      </p:sp>
    </p:spTree>
    <p:extLst>
      <p:ext uri="{BB962C8B-B14F-4D97-AF65-F5344CB8AC3E}">
        <p14:creationId xmlns:p14="http://schemas.microsoft.com/office/powerpoint/2010/main" val="2962945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D19C4D-15E0-41CF-841F-110904A72134}" type="datetimeFigureOut">
              <a:rPr lang="en-US" smtClean="0"/>
              <a:t>4/10/2013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5D12E-F62C-46A7-9FB3-4358D3FBEF6B}" type="slidenum">
              <a:rPr lang="en-US" smtClean="0"/>
              <a:t>‹#›</a:t>
            </a:fld>
            <a:endParaRPr lang="en-US"/>
          </a:p>
        </p:txBody>
      </p:sp>
    </p:spTree>
    <p:extLst>
      <p:ext uri="{BB962C8B-B14F-4D97-AF65-F5344CB8AC3E}">
        <p14:creationId xmlns:p14="http://schemas.microsoft.com/office/powerpoint/2010/main" val="2197509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D19C4D-15E0-41CF-841F-110904A72134}" type="datetimeFigureOut">
              <a:rPr lang="en-US" smtClean="0"/>
              <a:t>4/10/2013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5D12E-F62C-46A7-9FB3-4358D3FBEF6B}" type="slidenum">
              <a:rPr lang="en-US" smtClean="0"/>
              <a:t>‹#›</a:t>
            </a:fld>
            <a:endParaRPr lang="en-US"/>
          </a:p>
        </p:txBody>
      </p:sp>
    </p:spTree>
    <p:extLst>
      <p:ext uri="{BB962C8B-B14F-4D97-AF65-F5344CB8AC3E}">
        <p14:creationId xmlns:p14="http://schemas.microsoft.com/office/powerpoint/2010/main" val="3625164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D19C4D-15E0-41CF-841F-110904A72134}" type="datetimeFigureOut">
              <a:rPr lang="en-US" smtClean="0"/>
              <a:t>4/10/2013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35D12E-F62C-46A7-9FB3-4358D3FBEF6B}" type="slidenum">
              <a:rPr lang="en-US" smtClean="0"/>
              <a:t>‹#›</a:t>
            </a:fld>
            <a:endParaRPr lang="en-US"/>
          </a:p>
        </p:txBody>
      </p:sp>
    </p:spTree>
    <p:extLst>
      <p:ext uri="{BB962C8B-B14F-4D97-AF65-F5344CB8AC3E}">
        <p14:creationId xmlns:p14="http://schemas.microsoft.com/office/powerpoint/2010/main" val="3791961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D19C4D-15E0-41CF-841F-110904A72134}" type="datetimeFigureOut">
              <a:rPr lang="en-US" smtClean="0"/>
              <a:t>4/10/2013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35D12E-F62C-46A7-9FB3-4358D3FBEF6B}" type="slidenum">
              <a:rPr lang="en-US" smtClean="0"/>
              <a:t>‹#›</a:t>
            </a:fld>
            <a:endParaRPr lang="en-US"/>
          </a:p>
        </p:txBody>
      </p:sp>
    </p:spTree>
    <p:extLst>
      <p:ext uri="{BB962C8B-B14F-4D97-AF65-F5344CB8AC3E}">
        <p14:creationId xmlns:p14="http://schemas.microsoft.com/office/powerpoint/2010/main" val="114328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19C4D-15E0-41CF-841F-110904A72134}" type="datetimeFigureOut">
              <a:rPr lang="en-US" smtClean="0"/>
              <a:t>4/10/2013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35D12E-F62C-46A7-9FB3-4358D3FBEF6B}" type="slidenum">
              <a:rPr lang="en-US" smtClean="0"/>
              <a:t>‹#›</a:t>
            </a:fld>
            <a:endParaRPr lang="en-US"/>
          </a:p>
        </p:txBody>
      </p:sp>
    </p:spTree>
    <p:extLst>
      <p:ext uri="{BB962C8B-B14F-4D97-AF65-F5344CB8AC3E}">
        <p14:creationId xmlns:p14="http://schemas.microsoft.com/office/powerpoint/2010/main" val="226103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D19C4D-15E0-41CF-841F-110904A72134}" type="datetimeFigureOut">
              <a:rPr lang="en-US" smtClean="0"/>
              <a:t>4/10/2013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5D12E-F62C-46A7-9FB3-4358D3FBEF6B}" type="slidenum">
              <a:rPr lang="en-US" smtClean="0"/>
              <a:t>‹#›</a:t>
            </a:fld>
            <a:endParaRPr lang="en-US"/>
          </a:p>
        </p:txBody>
      </p:sp>
    </p:spTree>
    <p:extLst>
      <p:ext uri="{BB962C8B-B14F-4D97-AF65-F5344CB8AC3E}">
        <p14:creationId xmlns:p14="http://schemas.microsoft.com/office/powerpoint/2010/main" val="326709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D19C4D-15E0-41CF-841F-110904A72134}" type="datetimeFigureOut">
              <a:rPr lang="en-US" smtClean="0"/>
              <a:t>4/10/2013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5D12E-F62C-46A7-9FB3-4358D3FBEF6B}" type="slidenum">
              <a:rPr lang="en-US" smtClean="0"/>
              <a:t>‹#›</a:t>
            </a:fld>
            <a:endParaRPr lang="en-US"/>
          </a:p>
        </p:txBody>
      </p:sp>
    </p:spTree>
    <p:extLst>
      <p:ext uri="{BB962C8B-B14F-4D97-AF65-F5344CB8AC3E}">
        <p14:creationId xmlns:p14="http://schemas.microsoft.com/office/powerpoint/2010/main" val="11220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D19C4D-15E0-41CF-841F-110904A72134}" type="datetimeFigureOut">
              <a:rPr lang="en-US" smtClean="0"/>
              <a:t>4/10/2013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5D12E-F62C-46A7-9FB3-4358D3FBEF6B}" type="slidenum">
              <a:rPr lang="en-US" smtClean="0"/>
              <a:t>‹#›</a:t>
            </a:fld>
            <a:endParaRPr lang="en-US"/>
          </a:p>
        </p:txBody>
      </p:sp>
    </p:spTree>
    <p:extLst>
      <p:ext uri="{BB962C8B-B14F-4D97-AF65-F5344CB8AC3E}">
        <p14:creationId xmlns:p14="http://schemas.microsoft.com/office/powerpoint/2010/main" val="4044221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9.xml"/><Relationship Id="rId7"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5.emf"/><Relationship Id="rId5" Type="http://schemas.openxmlformats.org/officeDocument/2006/relationships/oleObject" Target="../embeddings/oleObject4.bin"/><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w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youtube.com/watch?v=r6PwHkhEAkU" TargetMode="Externa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youtube.com/watch?v=xMYkw56t1G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hyperlink" Target="http://www.youtube.com/watch?v=Bn1nBR5jOx8"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Bn1nBR5jOx8"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www.youtube.com/watch?v=r6PwHkhEAkU"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oleObject" Target="../embeddings/oleObject3.bin"/><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normAutofit fontScale="90000"/>
          </a:bodyPr>
          <a:lstStyle/>
          <a:p>
            <a:r>
              <a:rPr lang="en-US" dirty="0" smtClean="0"/>
              <a:t>Latency Can Kill: Precision and Deadline in Online Games</a:t>
            </a:r>
            <a:br>
              <a:rPr lang="en-US" dirty="0" smtClean="0"/>
            </a:br>
            <a:endParaRPr lang="en-US" dirty="0"/>
          </a:p>
        </p:txBody>
      </p:sp>
      <p:sp>
        <p:nvSpPr>
          <p:cNvPr id="4" name="Rectangle 2"/>
          <p:cNvSpPr txBox="1">
            <a:spLocks noChangeArrowheads="1"/>
          </p:cNvSpPr>
          <p:nvPr/>
        </p:nvSpPr>
        <p:spPr>
          <a:xfrm>
            <a:off x="1066800" y="914400"/>
            <a:ext cx="7772400" cy="1676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dirty="0"/>
          </a:p>
        </p:txBody>
      </p:sp>
      <p:sp>
        <p:nvSpPr>
          <p:cNvPr id="5" name="Rectangle 3"/>
          <p:cNvSpPr txBox="1">
            <a:spLocks noChangeArrowheads="1"/>
          </p:cNvSpPr>
          <p:nvPr/>
        </p:nvSpPr>
        <p:spPr>
          <a:xfrm>
            <a:off x="1371600" y="2667000"/>
            <a:ext cx="3505200" cy="2438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dirty="0" smtClean="0">
                <a:solidFill>
                  <a:schemeClr val="tx1"/>
                </a:solidFill>
              </a:rPr>
              <a:t>Mark Claypool</a:t>
            </a:r>
          </a:p>
          <a:p>
            <a:pPr>
              <a:lnSpc>
                <a:spcPct val="90000"/>
              </a:lnSpc>
            </a:pPr>
            <a:endParaRPr lang="en-US" dirty="0" smtClean="0">
              <a:solidFill>
                <a:schemeClr val="tx1"/>
              </a:solidFill>
            </a:endParaRPr>
          </a:p>
          <a:p>
            <a:pPr>
              <a:lnSpc>
                <a:spcPct val="90000"/>
              </a:lnSpc>
            </a:pPr>
            <a:r>
              <a:rPr lang="en-US" sz="2400" b="1" dirty="0" smtClean="0">
                <a:solidFill>
                  <a:schemeClr val="tx1"/>
                </a:solidFill>
              </a:rPr>
              <a:t>Professor</a:t>
            </a:r>
            <a:r>
              <a:rPr lang="en-US" sz="2400" dirty="0" smtClean="0">
                <a:solidFill>
                  <a:schemeClr val="tx1"/>
                </a:solidFill>
              </a:rPr>
              <a:t> of CS</a:t>
            </a:r>
          </a:p>
          <a:p>
            <a:pPr>
              <a:lnSpc>
                <a:spcPct val="90000"/>
              </a:lnSpc>
            </a:pPr>
            <a:r>
              <a:rPr lang="en-US" sz="2400" b="1" dirty="0" smtClean="0">
                <a:solidFill>
                  <a:schemeClr val="tx1"/>
                </a:solidFill>
              </a:rPr>
              <a:t>Director</a:t>
            </a:r>
            <a:r>
              <a:rPr lang="en-US" sz="2400" dirty="0" smtClean="0">
                <a:solidFill>
                  <a:schemeClr val="tx1"/>
                </a:solidFill>
              </a:rPr>
              <a:t> of IMGD</a:t>
            </a:r>
          </a:p>
          <a:p>
            <a:pPr>
              <a:lnSpc>
                <a:spcPct val="90000"/>
              </a:lnSpc>
            </a:pPr>
            <a:r>
              <a:rPr lang="en-US" sz="2400" b="1" dirty="0" smtClean="0">
                <a:solidFill>
                  <a:schemeClr val="tx1"/>
                </a:solidFill>
              </a:rPr>
              <a:t>Worcester Polytechnic Institute</a:t>
            </a:r>
            <a:r>
              <a:rPr lang="en-US" sz="2400" dirty="0" smtClean="0">
                <a:solidFill>
                  <a:schemeClr val="tx1"/>
                </a:solidFill>
              </a:rPr>
              <a:t> </a:t>
            </a:r>
            <a:endParaRPr lang="en-US" sz="2400" dirty="0">
              <a:solidFill>
                <a:schemeClr val="tx1"/>
              </a:solidFill>
            </a:endParaRPr>
          </a:p>
        </p:txBody>
      </p:sp>
      <p:sp>
        <p:nvSpPr>
          <p:cNvPr id="6" name="Rectangle 3"/>
          <p:cNvSpPr txBox="1">
            <a:spLocks noChangeArrowheads="1"/>
          </p:cNvSpPr>
          <p:nvPr/>
        </p:nvSpPr>
        <p:spPr bwMode="auto">
          <a:xfrm>
            <a:off x="4953000" y="2667000"/>
            <a:ext cx="3505200" cy="2438400"/>
          </a:xfrm>
          <a:prstGeom prst="rect">
            <a:avLst/>
          </a:prstGeom>
          <a:noFill/>
          <a:ln w="9525">
            <a:noFill/>
            <a:miter lim="800000"/>
            <a:headEnd/>
            <a:tailEnd/>
          </a:ln>
        </p:spPr>
        <p:txBody>
          <a:bodyPr/>
          <a:lstStyle/>
          <a:p>
            <a:pPr algn="ctr" eaLnBrk="0" hangingPunct="0">
              <a:lnSpc>
                <a:spcPct val="90000"/>
              </a:lnSpc>
              <a:spcBef>
                <a:spcPct val="20000"/>
              </a:spcBef>
              <a:buClr>
                <a:srgbClr val="009900"/>
              </a:buClr>
              <a:buSzPct val="150000"/>
              <a:defRPr/>
            </a:pPr>
            <a:r>
              <a:rPr kumimoji="1" lang="en-US" sz="3200" kern="0" dirty="0" err="1">
                <a:latin typeface="+mn-lt"/>
              </a:rPr>
              <a:t>Kajal</a:t>
            </a:r>
            <a:r>
              <a:rPr kumimoji="1" lang="en-US" sz="3200" kern="0" dirty="0">
                <a:latin typeface="+mn-lt"/>
              </a:rPr>
              <a:t> Claypool</a:t>
            </a:r>
          </a:p>
          <a:p>
            <a:pPr algn="ctr" eaLnBrk="0" hangingPunct="0">
              <a:lnSpc>
                <a:spcPct val="90000"/>
              </a:lnSpc>
              <a:spcBef>
                <a:spcPct val="20000"/>
              </a:spcBef>
              <a:buClr>
                <a:srgbClr val="009900"/>
              </a:buClr>
              <a:buSzPct val="150000"/>
              <a:defRPr/>
            </a:pPr>
            <a:endParaRPr kumimoji="1" lang="en-US" sz="3200" kern="0" dirty="0">
              <a:latin typeface="+mn-lt"/>
            </a:endParaRPr>
          </a:p>
          <a:p>
            <a:pPr algn="ctr" eaLnBrk="0" hangingPunct="0">
              <a:lnSpc>
                <a:spcPct val="90000"/>
              </a:lnSpc>
              <a:spcBef>
                <a:spcPct val="20000"/>
              </a:spcBef>
              <a:buClr>
                <a:srgbClr val="009900"/>
              </a:buClr>
              <a:buSzPct val="150000"/>
              <a:defRPr/>
            </a:pPr>
            <a:r>
              <a:rPr kumimoji="1" lang="en-US" sz="2800" b="1" kern="0" dirty="0">
                <a:latin typeface="+mn-lt"/>
              </a:rPr>
              <a:t>Staff Scientist</a:t>
            </a:r>
          </a:p>
          <a:p>
            <a:pPr algn="ctr" eaLnBrk="0" hangingPunct="0">
              <a:lnSpc>
                <a:spcPct val="90000"/>
              </a:lnSpc>
              <a:spcBef>
                <a:spcPct val="20000"/>
              </a:spcBef>
              <a:buClr>
                <a:srgbClr val="009900"/>
              </a:buClr>
              <a:buSzPct val="150000"/>
              <a:defRPr/>
            </a:pPr>
            <a:r>
              <a:rPr kumimoji="1" lang="en-US" sz="2800" b="1" kern="0" dirty="0">
                <a:latin typeface="+mn-lt"/>
              </a:rPr>
              <a:t>MIT </a:t>
            </a:r>
            <a:r>
              <a:rPr kumimoji="1" lang="en-US" sz="2800" kern="0" dirty="0">
                <a:latin typeface="+mn-lt"/>
              </a:rPr>
              <a:t>Lincoln</a:t>
            </a:r>
            <a:r>
              <a:rPr kumimoji="1" lang="en-US" sz="2800" b="1" kern="0" dirty="0">
                <a:latin typeface="+mn-lt"/>
              </a:rPr>
              <a:t> Labs</a:t>
            </a:r>
          </a:p>
        </p:txBody>
      </p:sp>
      <p:sp>
        <p:nvSpPr>
          <p:cNvPr id="7" name="Footer Placeholder 3"/>
          <p:cNvSpPr>
            <a:spLocks noGrp="1"/>
          </p:cNvSpPr>
          <p:nvPr>
            <p:ph type="ftr" sz="quarter" idx="12"/>
          </p:nvPr>
        </p:nvSpPr>
        <p:spPr>
          <a:xfrm>
            <a:off x="3200400" y="5638800"/>
            <a:ext cx="3657600" cy="1219200"/>
          </a:xfrm>
        </p:spPr>
        <p:txBody>
          <a:bodyPr/>
          <a:lstStyle/>
          <a:p>
            <a:pPr algn="ctr">
              <a:defRPr/>
            </a:pPr>
            <a:r>
              <a:rPr lang="en-US" sz="1800" dirty="0">
                <a:solidFill>
                  <a:schemeClr val="tx1"/>
                </a:solidFill>
              </a:rPr>
              <a:t>ACM </a:t>
            </a:r>
            <a:r>
              <a:rPr lang="en-US" sz="1800" dirty="0" err="1">
                <a:solidFill>
                  <a:schemeClr val="tx1"/>
                </a:solidFill>
              </a:rPr>
              <a:t>MMSys</a:t>
            </a:r>
            <a:endParaRPr lang="en-US" sz="1800" dirty="0">
              <a:solidFill>
                <a:schemeClr val="tx1"/>
              </a:solidFill>
            </a:endParaRPr>
          </a:p>
          <a:p>
            <a:pPr algn="ctr">
              <a:defRPr/>
            </a:pPr>
            <a:r>
              <a:rPr lang="en-US" sz="1800" dirty="0">
                <a:solidFill>
                  <a:schemeClr val="tx1"/>
                </a:solidFill>
              </a:rPr>
              <a:t>Scottsdale, AZ, USA</a:t>
            </a:r>
          </a:p>
          <a:p>
            <a:pPr algn="ctr">
              <a:defRPr/>
            </a:pPr>
            <a:r>
              <a:rPr lang="en-US" sz="1800" dirty="0">
                <a:solidFill>
                  <a:schemeClr val="tx1"/>
                </a:solidFill>
              </a:rPr>
              <a:t>February 2010</a:t>
            </a:r>
          </a:p>
        </p:txBody>
      </p:sp>
    </p:spTree>
    <p:extLst>
      <p:ext uri="{BB962C8B-B14F-4D97-AF65-F5344CB8AC3E}">
        <p14:creationId xmlns:p14="http://schemas.microsoft.com/office/powerpoint/2010/main" val="2710634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0"/>
            <a:ext cx="7772400" cy="1143000"/>
          </a:xfrm>
        </p:spPr>
        <p:txBody>
          <a:bodyPr/>
          <a:lstStyle/>
          <a:p>
            <a:r>
              <a:rPr lang="en-US" smtClean="0"/>
              <a:t>Example of State Inconsistency</a:t>
            </a:r>
          </a:p>
        </p:txBody>
      </p:sp>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64008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018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685800" y="0"/>
            <a:ext cx="7772400" cy="1143000"/>
          </a:xfrm>
        </p:spPr>
        <p:txBody>
          <a:bodyPr/>
          <a:lstStyle/>
          <a:p>
            <a:r>
              <a:rPr lang="en-US" smtClean="0"/>
              <a:t>Why Does Latency Matter?</a:t>
            </a:r>
          </a:p>
        </p:txBody>
      </p:sp>
      <p:sp>
        <p:nvSpPr>
          <p:cNvPr id="16389" name="Line 6"/>
          <p:cNvSpPr>
            <a:spLocks noChangeShapeType="1"/>
          </p:cNvSpPr>
          <p:nvPr/>
        </p:nvSpPr>
        <p:spPr bwMode="auto">
          <a:xfrm flipH="1">
            <a:off x="2409825" y="2139950"/>
            <a:ext cx="25400" cy="30448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0" name="Line 7"/>
          <p:cNvSpPr>
            <a:spLocks noChangeShapeType="1"/>
          </p:cNvSpPr>
          <p:nvPr/>
        </p:nvSpPr>
        <p:spPr bwMode="auto">
          <a:xfrm>
            <a:off x="5000625" y="2060575"/>
            <a:ext cx="0" cy="3124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6391" name="Group 44"/>
          <p:cNvGrpSpPr>
            <a:grpSpLocks/>
          </p:cNvGrpSpPr>
          <p:nvPr/>
        </p:nvGrpSpPr>
        <p:grpSpPr bwMode="auto">
          <a:xfrm>
            <a:off x="4238625" y="5032375"/>
            <a:ext cx="508000" cy="447675"/>
            <a:chOff x="2890" y="2884"/>
            <a:chExt cx="320" cy="282"/>
          </a:xfrm>
        </p:grpSpPr>
        <p:sp>
          <p:nvSpPr>
            <p:cNvPr id="16424" name="Text Box 8"/>
            <p:cNvSpPr txBox="1">
              <a:spLocks noChangeArrowheads="1"/>
            </p:cNvSpPr>
            <p:nvPr/>
          </p:nvSpPr>
          <p:spPr bwMode="auto">
            <a:xfrm>
              <a:off x="2890" y="2884"/>
              <a:ext cx="3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Time</a:t>
              </a:r>
            </a:p>
          </p:txBody>
        </p:sp>
        <p:sp>
          <p:nvSpPr>
            <p:cNvPr id="16425" name="Line 9"/>
            <p:cNvSpPr>
              <a:spLocks noChangeShapeType="1"/>
            </p:cNvSpPr>
            <p:nvPr/>
          </p:nvSpPr>
          <p:spPr bwMode="auto">
            <a:xfrm>
              <a:off x="3050" y="3072"/>
              <a:ext cx="0" cy="9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42"/>
          <p:cNvGrpSpPr>
            <a:grpSpLocks/>
          </p:cNvGrpSpPr>
          <p:nvPr/>
        </p:nvGrpSpPr>
        <p:grpSpPr bwMode="auto">
          <a:xfrm>
            <a:off x="1447800" y="2971800"/>
            <a:ext cx="911225" cy="530225"/>
            <a:chOff x="1524000" y="2970213"/>
            <a:chExt cx="911225" cy="530225"/>
          </a:xfrm>
        </p:grpSpPr>
        <p:sp>
          <p:nvSpPr>
            <p:cNvPr id="16422" name="Text Box 10"/>
            <p:cNvSpPr txBox="1">
              <a:spLocks noChangeArrowheads="1"/>
            </p:cNvSpPr>
            <p:nvPr/>
          </p:nvSpPr>
          <p:spPr bwMode="auto">
            <a:xfrm>
              <a:off x="1524000" y="2970213"/>
              <a:ext cx="584200" cy="530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User </a:t>
              </a:r>
            </a:p>
            <a:p>
              <a:pPr algn="ctr" eaLnBrk="1" hangingPunct="1"/>
              <a:r>
                <a:rPr lang="en-US" sz="1400"/>
                <a:t>Input</a:t>
              </a:r>
            </a:p>
          </p:txBody>
        </p:sp>
        <p:sp>
          <p:nvSpPr>
            <p:cNvPr id="16423" name="Line 11"/>
            <p:cNvSpPr>
              <a:spLocks noChangeShapeType="1"/>
            </p:cNvSpPr>
            <p:nvPr/>
          </p:nvSpPr>
          <p:spPr bwMode="auto">
            <a:xfrm>
              <a:off x="2181225" y="3203575"/>
              <a:ext cx="254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6393" name="Group 20"/>
          <p:cNvGrpSpPr>
            <a:grpSpLocks noChangeAspect="1"/>
          </p:cNvGrpSpPr>
          <p:nvPr/>
        </p:nvGrpSpPr>
        <p:grpSpPr bwMode="auto">
          <a:xfrm>
            <a:off x="2028825" y="1146175"/>
            <a:ext cx="1095375" cy="893763"/>
            <a:chOff x="960" y="1200"/>
            <a:chExt cx="1030" cy="858"/>
          </a:xfrm>
        </p:grpSpPr>
        <p:pic>
          <p:nvPicPr>
            <p:cNvPr id="16421" name="Picture 21" descr="p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1200"/>
              <a:ext cx="1030"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7" name="Object 22"/>
            <p:cNvGraphicFramePr>
              <a:graphicFrameLocks noChangeAspect="1"/>
            </p:cNvGraphicFramePr>
            <p:nvPr/>
          </p:nvGraphicFramePr>
          <p:xfrm>
            <a:off x="1152" y="1296"/>
            <a:ext cx="480" cy="353"/>
          </p:xfrm>
          <a:graphic>
            <a:graphicData uri="http://schemas.openxmlformats.org/presentationml/2006/ole">
              <mc:AlternateContent xmlns:mc="http://schemas.openxmlformats.org/markup-compatibility/2006">
                <mc:Choice xmlns:v="urn:schemas-microsoft-com:vml" Requires="v">
                  <p:oleObj spid="_x0000_s5134" name="CorelDRAW" r:id="rId5" imgW="3227760" imgH="2374560" progId="">
                    <p:embed/>
                  </p:oleObj>
                </mc:Choice>
                <mc:Fallback>
                  <p:oleObj name="CorelDRAW" r:id="rId5" imgW="3227760" imgH="23745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1296"/>
                          <a:ext cx="480" cy="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6394" name="Picture 23" descr="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3425" y="1116013"/>
            <a:ext cx="1016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Line 27"/>
          <p:cNvSpPr>
            <a:spLocks noChangeShapeType="1"/>
          </p:cNvSpPr>
          <p:nvPr/>
        </p:nvSpPr>
        <p:spPr bwMode="auto">
          <a:xfrm>
            <a:off x="6448425" y="2060575"/>
            <a:ext cx="0" cy="3124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6396" name="Group 32"/>
          <p:cNvGrpSpPr>
            <a:grpSpLocks noChangeAspect="1"/>
          </p:cNvGrpSpPr>
          <p:nvPr/>
        </p:nvGrpSpPr>
        <p:grpSpPr bwMode="auto">
          <a:xfrm>
            <a:off x="6042025" y="1066800"/>
            <a:ext cx="1095375" cy="893763"/>
            <a:chOff x="960" y="1200"/>
            <a:chExt cx="1030" cy="858"/>
          </a:xfrm>
        </p:grpSpPr>
        <p:pic>
          <p:nvPicPr>
            <p:cNvPr id="16420" name="Picture 33" descr="p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1200"/>
              <a:ext cx="1030"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34"/>
            <p:cNvGraphicFramePr>
              <a:graphicFrameLocks noChangeAspect="1"/>
            </p:cNvGraphicFramePr>
            <p:nvPr/>
          </p:nvGraphicFramePr>
          <p:xfrm>
            <a:off x="1152" y="1296"/>
            <a:ext cx="480" cy="353"/>
          </p:xfrm>
          <a:graphic>
            <a:graphicData uri="http://schemas.openxmlformats.org/presentationml/2006/ole">
              <mc:AlternateContent xmlns:mc="http://schemas.openxmlformats.org/markup-compatibility/2006">
                <mc:Choice xmlns:v="urn:schemas-microsoft-com:vml" Requires="v">
                  <p:oleObj spid="_x0000_s5135" name="CorelDRAW" r:id="rId8" imgW="3227760" imgH="2374560" progId="">
                    <p:embed/>
                  </p:oleObj>
                </mc:Choice>
                <mc:Fallback>
                  <p:oleObj name="CorelDRAW" r:id="rId8" imgW="3227760" imgH="23745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1296"/>
                          <a:ext cx="480" cy="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6" name="Group 44"/>
          <p:cNvGrpSpPr>
            <a:grpSpLocks/>
          </p:cNvGrpSpPr>
          <p:nvPr/>
        </p:nvGrpSpPr>
        <p:grpSpPr bwMode="auto">
          <a:xfrm>
            <a:off x="2409825" y="2289175"/>
            <a:ext cx="4038600" cy="914400"/>
            <a:chOff x="2409825" y="2289175"/>
            <a:chExt cx="4038600" cy="914400"/>
          </a:xfrm>
        </p:grpSpPr>
        <p:grpSp>
          <p:nvGrpSpPr>
            <p:cNvPr id="16414" name="Group 36"/>
            <p:cNvGrpSpPr>
              <a:grpSpLocks/>
            </p:cNvGrpSpPr>
            <p:nvPr/>
          </p:nvGrpSpPr>
          <p:grpSpPr bwMode="auto">
            <a:xfrm>
              <a:off x="2409825" y="2289175"/>
              <a:ext cx="2514600" cy="914400"/>
              <a:chOff x="2409825" y="2289175"/>
              <a:chExt cx="2514600" cy="914400"/>
            </a:xfrm>
          </p:grpSpPr>
          <p:sp>
            <p:nvSpPr>
              <p:cNvPr id="16418" name="Line 16"/>
              <p:cNvSpPr>
                <a:spLocks noChangeShapeType="1"/>
              </p:cNvSpPr>
              <p:nvPr/>
            </p:nvSpPr>
            <p:spPr bwMode="auto">
              <a:xfrm flipH="1">
                <a:off x="2409825" y="2365375"/>
                <a:ext cx="2514600" cy="8382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9" name="Text Box 19"/>
              <p:cNvSpPr txBox="1">
                <a:spLocks noChangeArrowheads="1"/>
              </p:cNvSpPr>
              <p:nvPr/>
            </p:nvSpPr>
            <p:spPr bwMode="auto">
              <a:xfrm>
                <a:off x="3767138" y="2289175"/>
                <a:ext cx="841375" cy="469900"/>
              </a:xfrm>
              <a:prstGeom prst="rect">
                <a:avLst/>
              </a:prstGeom>
              <a:solidFill>
                <a:schemeClr val="bg1"/>
              </a:solidFill>
              <a:ln w="12700" cap="rnd">
                <a:solidFill>
                  <a:schemeClr val="tx1"/>
                </a:solidFill>
                <a:prstDash val="sysDot"/>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t>Message: </a:t>
                </a:r>
              </a:p>
              <a:p>
                <a:pPr algn="ctr" eaLnBrk="1" hangingPunct="1"/>
                <a:r>
                  <a:rPr lang="en-US" sz="1200" b="1">
                    <a:solidFill>
                      <a:srgbClr val="009900"/>
                    </a:solidFill>
                  </a:rPr>
                  <a:t>Treasure!</a:t>
                </a:r>
              </a:p>
            </p:txBody>
          </p:sp>
        </p:grpSp>
        <p:grpSp>
          <p:nvGrpSpPr>
            <p:cNvPr id="16415" name="Group 37"/>
            <p:cNvGrpSpPr>
              <a:grpSpLocks/>
            </p:cNvGrpSpPr>
            <p:nvPr/>
          </p:nvGrpSpPr>
          <p:grpSpPr bwMode="auto">
            <a:xfrm>
              <a:off x="5000625" y="2289175"/>
              <a:ext cx="1447800" cy="533400"/>
              <a:chOff x="5000625" y="2289175"/>
              <a:chExt cx="1447800" cy="533400"/>
            </a:xfrm>
          </p:grpSpPr>
          <p:sp>
            <p:nvSpPr>
              <p:cNvPr id="16416" name="Line 26"/>
              <p:cNvSpPr>
                <a:spLocks noChangeShapeType="1"/>
              </p:cNvSpPr>
              <p:nvPr/>
            </p:nvSpPr>
            <p:spPr bwMode="auto">
              <a:xfrm>
                <a:off x="5000625" y="2365375"/>
                <a:ext cx="1447800" cy="4572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7" name="Text Box 35"/>
              <p:cNvSpPr txBox="1">
                <a:spLocks noChangeArrowheads="1"/>
              </p:cNvSpPr>
              <p:nvPr/>
            </p:nvSpPr>
            <p:spPr bwMode="auto">
              <a:xfrm>
                <a:off x="5291138" y="2289175"/>
                <a:ext cx="841375" cy="469900"/>
              </a:xfrm>
              <a:prstGeom prst="rect">
                <a:avLst/>
              </a:prstGeom>
              <a:solidFill>
                <a:schemeClr val="bg1"/>
              </a:solidFill>
              <a:ln w="12700" cap="rnd">
                <a:solidFill>
                  <a:schemeClr val="tx1"/>
                </a:solidFill>
                <a:prstDash val="sysDot"/>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t>Message: </a:t>
                </a:r>
              </a:p>
              <a:p>
                <a:pPr algn="ctr" eaLnBrk="1" hangingPunct="1"/>
                <a:r>
                  <a:rPr lang="en-US" sz="1200" b="1">
                    <a:solidFill>
                      <a:srgbClr val="009900"/>
                    </a:solidFill>
                  </a:rPr>
                  <a:t>Treasure!</a:t>
                </a:r>
              </a:p>
            </p:txBody>
          </p:sp>
        </p:grpSp>
      </p:grpSp>
      <p:grpSp>
        <p:nvGrpSpPr>
          <p:cNvPr id="9" name="Group 43"/>
          <p:cNvGrpSpPr>
            <a:grpSpLocks/>
          </p:cNvGrpSpPr>
          <p:nvPr/>
        </p:nvGrpSpPr>
        <p:grpSpPr bwMode="auto">
          <a:xfrm>
            <a:off x="6524625" y="2593975"/>
            <a:ext cx="889000" cy="530225"/>
            <a:chOff x="6524625" y="2593975"/>
            <a:chExt cx="889000" cy="530225"/>
          </a:xfrm>
        </p:grpSpPr>
        <p:sp>
          <p:nvSpPr>
            <p:cNvPr id="16412" name="Text Box 37"/>
            <p:cNvSpPr txBox="1">
              <a:spLocks noChangeArrowheads="1"/>
            </p:cNvSpPr>
            <p:nvPr/>
          </p:nvSpPr>
          <p:spPr bwMode="auto">
            <a:xfrm>
              <a:off x="6829425" y="2593975"/>
              <a:ext cx="584200" cy="530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User </a:t>
              </a:r>
            </a:p>
            <a:p>
              <a:pPr algn="ctr" eaLnBrk="1" hangingPunct="1"/>
              <a:r>
                <a:rPr lang="en-US" sz="1400"/>
                <a:t>Input</a:t>
              </a:r>
            </a:p>
          </p:txBody>
        </p:sp>
        <p:sp>
          <p:nvSpPr>
            <p:cNvPr id="16413" name="Line 38"/>
            <p:cNvSpPr>
              <a:spLocks noChangeShapeType="1"/>
            </p:cNvSpPr>
            <p:nvPr/>
          </p:nvSpPr>
          <p:spPr bwMode="auto">
            <a:xfrm>
              <a:off x="6524625" y="2822575"/>
              <a:ext cx="25400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38"/>
          <p:cNvGrpSpPr>
            <a:grpSpLocks/>
          </p:cNvGrpSpPr>
          <p:nvPr/>
        </p:nvGrpSpPr>
        <p:grpSpPr bwMode="auto">
          <a:xfrm>
            <a:off x="5000625" y="2822575"/>
            <a:ext cx="1447800" cy="609600"/>
            <a:chOff x="5000625" y="2822575"/>
            <a:chExt cx="1447800" cy="609600"/>
          </a:xfrm>
        </p:grpSpPr>
        <p:sp>
          <p:nvSpPr>
            <p:cNvPr id="16410" name="Line 36"/>
            <p:cNvSpPr>
              <a:spLocks noChangeShapeType="1"/>
            </p:cNvSpPr>
            <p:nvPr/>
          </p:nvSpPr>
          <p:spPr bwMode="auto">
            <a:xfrm flipV="1">
              <a:off x="5000625" y="2822575"/>
              <a:ext cx="1447800" cy="609600"/>
            </a:xfrm>
            <a:prstGeom prst="line">
              <a:avLst/>
            </a:prstGeom>
            <a:noFill/>
            <a:ln w="28575">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6411" name="Text Box 39"/>
            <p:cNvSpPr txBox="1">
              <a:spLocks noChangeArrowheads="1"/>
            </p:cNvSpPr>
            <p:nvPr/>
          </p:nvSpPr>
          <p:spPr bwMode="auto">
            <a:xfrm>
              <a:off x="5205413" y="2898775"/>
              <a:ext cx="1016000" cy="469900"/>
            </a:xfrm>
            <a:prstGeom prst="rect">
              <a:avLst/>
            </a:prstGeom>
            <a:solidFill>
              <a:schemeClr val="bg1"/>
            </a:solidFill>
            <a:ln w="12700" cap="rnd">
              <a:solidFill>
                <a:schemeClr val="tx1"/>
              </a:solidFill>
              <a:prstDash val="sysDot"/>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t>Message: </a:t>
              </a:r>
            </a:p>
            <a:p>
              <a:pPr algn="ctr" eaLnBrk="1" hangingPunct="1"/>
              <a:r>
                <a:rPr lang="en-US" sz="1200" b="1">
                  <a:solidFill>
                    <a:srgbClr val="009900"/>
                  </a:solidFill>
                </a:rPr>
                <a:t>Get treasure</a:t>
              </a:r>
            </a:p>
          </p:txBody>
        </p:sp>
      </p:grpSp>
      <p:grpSp>
        <p:nvGrpSpPr>
          <p:cNvPr id="11" name="Group 41"/>
          <p:cNvGrpSpPr>
            <a:grpSpLocks/>
          </p:cNvGrpSpPr>
          <p:nvPr/>
        </p:nvGrpSpPr>
        <p:grpSpPr bwMode="auto">
          <a:xfrm>
            <a:off x="2486025" y="3203575"/>
            <a:ext cx="2438400" cy="762000"/>
            <a:chOff x="2486025" y="3203575"/>
            <a:chExt cx="2438400" cy="762000"/>
          </a:xfrm>
        </p:grpSpPr>
        <p:sp>
          <p:nvSpPr>
            <p:cNvPr id="16408" name="Line 18"/>
            <p:cNvSpPr>
              <a:spLocks noChangeShapeType="1"/>
            </p:cNvSpPr>
            <p:nvPr/>
          </p:nvSpPr>
          <p:spPr bwMode="auto">
            <a:xfrm flipH="1" flipV="1">
              <a:off x="2486025" y="3203575"/>
              <a:ext cx="2438400" cy="762000"/>
            </a:xfrm>
            <a:prstGeom prst="line">
              <a:avLst/>
            </a:prstGeom>
            <a:noFill/>
            <a:ln w="28575">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6409" name="Text Box 40"/>
            <p:cNvSpPr txBox="1">
              <a:spLocks noChangeArrowheads="1"/>
            </p:cNvSpPr>
            <p:nvPr/>
          </p:nvSpPr>
          <p:spPr bwMode="auto">
            <a:xfrm>
              <a:off x="3133725" y="3355975"/>
              <a:ext cx="1016000" cy="469900"/>
            </a:xfrm>
            <a:prstGeom prst="rect">
              <a:avLst/>
            </a:prstGeom>
            <a:solidFill>
              <a:schemeClr val="bg1"/>
            </a:solidFill>
            <a:ln w="12700" cap="rnd">
              <a:solidFill>
                <a:schemeClr val="tx1"/>
              </a:solidFill>
              <a:prstDash val="sysDot"/>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t>Message: </a:t>
              </a:r>
            </a:p>
            <a:p>
              <a:pPr algn="ctr" eaLnBrk="1" hangingPunct="1"/>
              <a:r>
                <a:rPr lang="en-US" sz="1200" b="1">
                  <a:solidFill>
                    <a:srgbClr val="009900"/>
                  </a:solidFill>
                </a:rPr>
                <a:t>Get treasure</a:t>
              </a:r>
            </a:p>
          </p:txBody>
        </p:sp>
      </p:grpSp>
      <p:grpSp>
        <p:nvGrpSpPr>
          <p:cNvPr id="12" name="Group 39"/>
          <p:cNvGrpSpPr>
            <a:grpSpLocks/>
          </p:cNvGrpSpPr>
          <p:nvPr/>
        </p:nvGrpSpPr>
        <p:grpSpPr bwMode="auto">
          <a:xfrm>
            <a:off x="5076825" y="3432175"/>
            <a:ext cx="1295400" cy="546100"/>
            <a:chOff x="5076825" y="3432175"/>
            <a:chExt cx="1295400" cy="546100"/>
          </a:xfrm>
        </p:grpSpPr>
        <p:sp>
          <p:nvSpPr>
            <p:cNvPr id="16406" name="Line 41"/>
            <p:cNvSpPr>
              <a:spLocks noChangeShapeType="1"/>
            </p:cNvSpPr>
            <p:nvPr/>
          </p:nvSpPr>
          <p:spPr bwMode="auto">
            <a:xfrm>
              <a:off x="5076825" y="3432175"/>
              <a:ext cx="1295400" cy="3810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7" name="Text Box 42"/>
            <p:cNvSpPr txBox="1">
              <a:spLocks noChangeArrowheads="1"/>
            </p:cNvSpPr>
            <p:nvPr/>
          </p:nvSpPr>
          <p:spPr bwMode="auto">
            <a:xfrm>
              <a:off x="5292725" y="3508375"/>
              <a:ext cx="811213" cy="469900"/>
            </a:xfrm>
            <a:prstGeom prst="rect">
              <a:avLst/>
            </a:prstGeom>
            <a:solidFill>
              <a:schemeClr val="bg1"/>
            </a:solidFill>
            <a:ln w="12700" cap="rnd">
              <a:solidFill>
                <a:schemeClr val="tx1"/>
              </a:solidFill>
              <a:prstDash val="sysDot"/>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t>Message: </a:t>
              </a:r>
            </a:p>
            <a:p>
              <a:pPr algn="ctr" eaLnBrk="1" hangingPunct="1"/>
              <a:r>
                <a:rPr lang="en-US" sz="1200" b="1">
                  <a:solidFill>
                    <a:srgbClr val="009900"/>
                  </a:solidFill>
                </a:rPr>
                <a:t>Ok</a:t>
              </a:r>
            </a:p>
          </p:txBody>
        </p:sp>
      </p:grpSp>
      <p:grpSp>
        <p:nvGrpSpPr>
          <p:cNvPr id="13" name="Group 40"/>
          <p:cNvGrpSpPr>
            <a:grpSpLocks/>
          </p:cNvGrpSpPr>
          <p:nvPr/>
        </p:nvGrpSpPr>
        <p:grpSpPr bwMode="auto">
          <a:xfrm>
            <a:off x="2409825" y="3965575"/>
            <a:ext cx="2514600" cy="838200"/>
            <a:chOff x="2409825" y="3965575"/>
            <a:chExt cx="2514600" cy="838200"/>
          </a:xfrm>
        </p:grpSpPr>
        <p:sp>
          <p:nvSpPr>
            <p:cNvPr id="16404" name="Line 43"/>
            <p:cNvSpPr>
              <a:spLocks noChangeShapeType="1"/>
            </p:cNvSpPr>
            <p:nvPr/>
          </p:nvSpPr>
          <p:spPr bwMode="auto">
            <a:xfrm flipH="1">
              <a:off x="2409825" y="3965575"/>
              <a:ext cx="2514600" cy="8382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5" name="Text Box 45"/>
            <p:cNvSpPr txBox="1">
              <a:spLocks noChangeArrowheads="1"/>
            </p:cNvSpPr>
            <p:nvPr/>
          </p:nvSpPr>
          <p:spPr bwMode="auto">
            <a:xfrm>
              <a:off x="3148013" y="4194175"/>
              <a:ext cx="987425" cy="469900"/>
            </a:xfrm>
            <a:prstGeom prst="rect">
              <a:avLst/>
            </a:prstGeom>
            <a:solidFill>
              <a:schemeClr val="bg1"/>
            </a:solidFill>
            <a:ln w="12700" cap="rnd">
              <a:solidFill>
                <a:schemeClr val="tx1"/>
              </a:solidFill>
              <a:prstDash val="sysDot"/>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t>Message: </a:t>
              </a:r>
            </a:p>
            <a:p>
              <a:pPr algn="ctr" eaLnBrk="1" hangingPunct="1"/>
              <a:r>
                <a:rPr lang="en-US" sz="1200" b="1">
                  <a:solidFill>
                    <a:srgbClr val="FF0000"/>
                  </a:solidFill>
                </a:rPr>
                <a:t>Tough luck!</a:t>
              </a:r>
            </a:p>
          </p:txBody>
        </p:sp>
      </p:grpSp>
      <p:sp>
        <p:nvSpPr>
          <p:cNvPr id="6153" name="Rectangle 48"/>
          <p:cNvSpPr>
            <a:spLocks noChangeArrowheads="1"/>
          </p:cNvSpPr>
          <p:nvPr/>
        </p:nvSpPr>
        <p:spPr bwMode="auto">
          <a:xfrm>
            <a:off x="762000" y="5791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Clr>
                <a:srgbClr val="009900"/>
              </a:buClr>
              <a:buSzPct val="150000"/>
            </a:pPr>
            <a:r>
              <a:rPr kumimoji="1" lang="en-US" dirty="0"/>
              <a:t>Affects </a:t>
            </a:r>
            <a:r>
              <a:rPr kumimoji="1" lang="en-US" i="1" dirty="0">
                <a:solidFill>
                  <a:srgbClr val="FF0000"/>
                </a:solidFill>
              </a:rPr>
              <a:t>fairness</a:t>
            </a:r>
          </a:p>
        </p:txBody>
      </p:sp>
    </p:spTree>
    <p:extLst>
      <p:ext uri="{BB962C8B-B14F-4D97-AF65-F5344CB8AC3E}">
        <p14:creationId xmlns:p14="http://schemas.microsoft.com/office/powerpoint/2010/main" val="42066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
                            </p:stCondLst>
                            <p:childTnLst>
                              <p:par>
                                <p:cTn id="15" presetID="2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1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500"/>
                            </p:stCondLst>
                            <p:childTnLst>
                              <p:par>
                                <p:cTn id="25" presetID="22" presetClass="entr" presetSubtype="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10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1000"/>
                                        <p:tgtEl>
                                          <p:spTgt spid="12"/>
                                        </p:tgtEl>
                                      </p:cBhvr>
                                    </p:animEffect>
                                  </p:childTnLst>
                                </p:cTn>
                              </p:par>
                            </p:childTnLst>
                          </p:cTn>
                        </p:par>
                        <p:par>
                          <p:cTn id="33" fill="hold" nodeType="afterGroup">
                            <p:stCondLst>
                              <p:cond delay="1000"/>
                            </p:stCondLst>
                            <p:childTnLst>
                              <p:par>
                                <p:cTn id="34" presetID="22" presetClass="entr" presetSubtype="1"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1000"/>
                                        <p:tgtEl>
                                          <p:spTgt spid="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153"/>
                                        </p:tgtEl>
                                        <p:attrNameLst>
                                          <p:attrName>style.visibility</p:attrName>
                                        </p:attrNameLst>
                                      </p:cBhvr>
                                      <p:to>
                                        <p:strVal val="visible"/>
                                      </p:to>
                                    </p:set>
                                    <p:anim calcmode="lin" valueType="num">
                                      <p:cBhvr additive="base">
                                        <p:cTn id="41" dur="500" fill="hold"/>
                                        <p:tgtEl>
                                          <p:spTgt spid="6153"/>
                                        </p:tgtEl>
                                        <p:attrNameLst>
                                          <p:attrName>ppt_x</p:attrName>
                                        </p:attrNameLst>
                                      </p:cBhvr>
                                      <p:tavLst>
                                        <p:tav tm="0">
                                          <p:val>
                                            <p:strVal val="#ppt_x"/>
                                          </p:val>
                                        </p:tav>
                                        <p:tav tm="100000">
                                          <p:val>
                                            <p:strVal val="#ppt_x"/>
                                          </p:val>
                                        </p:tav>
                                      </p:tavLst>
                                    </p:anim>
                                    <p:anim calcmode="lin" valueType="num">
                                      <p:cBhvr additive="base">
                                        <p:cTn id="42" dur="500" fill="hold"/>
                                        <p:tgtEl>
                                          <p:spTgt spid="6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Outline</a:t>
            </a:r>
          </a:p>
        </p:txBody>
      </p:sp>
      <p:sp>
        <p:nvSpPr>
          <p:cNvPr id="34819" name="Rectangle 3"/>
          <p:cNvSpPr>
            <a:spLocks noGrp="1" noChangeArrowheads="1"/>
          </p:cNvSpPr>
          <p:nvPr>
            <p:ph type="body" idx="1"/>
          </p:nvPr>
        </p:nvSpPr>
        <p:spPr/>
        <p:txBody>
          <a:bodyPr/>
          <a:lstStyle/>
          <a:p>
            <a:r>
              <a:rPr lang="en-US" smtClean="0"/>
              <a:t>Introduction				(</a:t>
            </a:r>
            <a:r>
              <a:rPr lang="en-US" smtClean="0">
                <a:solidFill>
                  <a:srgbClr val="009900"/>
                </a:solidFill>
              </a:rPr>
              <a:t>done</a:t>
            </a:r>
            <a:r>
              <a:rPr lang="en-US" smtClean="0"/>
              <a:t>)</a:t>
            </a:r>
          </a:p>
          <a:p>
            <a:r>
              <a:rPr lang="en-US" smtClean="0"/>
              <a:t>What is latency?			(</a:t>
            </a:r>
            <a:r>
              <a:rPr lang="en-US" smtClean="0">
                <a:solidFill>
                  <a:srgbClr val="009900"/>
                </a:solidFill>
              </a:rPr>
              <a:t>done</a:t>
            </a:r>
            <a:r>
              <a:rPr lang="en-US" smtClean="0"/>
              <a:t>)</a:t>
            </a:r>
          </a:p>
          <a:p>
            <a:r>
              <a:rPr lang="en-US" smtClean="0"/>
              <a:t>Why does it matter?		(</a:t>
            </a:r>
            <a:r>
              <a:rPr lang="en-US" smtClean="0">
                <a:solidFill>
                  <a:srgbClr val="009900"/>
                </a:solidFill>
              </a:rPr>
              <a:t>done</a:t>
            </a:r>
            <a:r>
              <a:rPr lang="en-US" smtClean="0"/>
              <a:t>)</a:t>
            </a:r>
          </a:p>
          <a:p>
            <a:r>
              <a:rPr lang="en-US" smtClean="0"/>
              <a:t>How much does it matter?	(</a:t>
            </a:r>
            <a:r>
              <a:rPr lang="en-US" smtClean="0">
                <a:solidFill>
                  <a:srgbClr val="FF0000"/>
                </a:solidFill>
              </a:rPr>
              <a:t>next</a:t>
            </a:r>
            <a:r>
              <a:rPr lang="en-US" smtClean="0"/>
              <a:t>)</a:t>
            </a:r>
          </a:p>
          <a:p>
            <a:r>
              <a:rPr lang="en-US" smtClean="0"/>
              <a:t>Do you have evidence?	</a:t>
            </a:r>
          </a:p>
        </p:txBody>
      </p:sp>
    </p:spTree>
    <p:extLst>
      <p:ext uri="{BB962C8B-B14F-4D97-AF65-F5344CB8AC3E}">
        <p14:creationId xmlns:p14="http://schemas.microsoft.com/office/powerpoint/2010/main" val="1043712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85800" y="152400"/>
            <a:ext cx="7772400" cy="1143000"/>
          </a:xfrm>
        </p:spPr>
        <p:txBody>
          <a:bodyPr/>
          <a:lstStyle/>
          <a:p>
            <a:r>
              <a:rPr lang="en-US" smtClean="0"/>
              <a:t>Depends Upon Game Phase</a:t>
            </a: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51244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105400"/>
            <a:ext cx="28956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900509" y="5791200"/>
            <a:ext cx="566694" cy="369332"/>
          </a:xfrm>
          <a:prstGeom prst="rect">
            <a:avLst/>
          </a:prstGeom>
          <a:noFill/>
        </p:spPr>
        <p:txBody>
          <a:bodyPr wrap="none">
            <a:spAutoFit/>
          </a:bodyPr>
          <a:lstStyle/>
          <a:p>
            <a:pPr algn="ctr">
              <a:defRPr/>
            </a:pPr>
            <a:r>
              <a:rPr lang="en-US" dirty="0">
                <a:latin typeface="+mn-lt"/>
              </a:rPr>
              <a:t>Play</a:t>
            </a:r>
          </a:p>
        </p:txBody>
      </p:sp>
      <p:cxnSp>
        <p:nvCxnSpPr>
          <p:cNvPr id="35846" name="Straight Arrow Connector 10"/>
          <p:cNvCxnSpPr>
            <a:cxnSpLocks noChangeShapeType="1"/>
          </p:cNvCxnSpPr>
          <p:nvPr/>
        </p:nvCxnSpPr>
        <p:spPr bwMode="auto">
          <a:xfrm rot="10800000">
            <a:off x="3200400" y="5975072"/>
            <a:ext cx="609600" cy="1588"/>
          </a:xfrm>
          <a:prstGeom prst="straightConnector1">
            <a:avLst/>
          </a:prstGeom>
          <a:noFill/>
          <a:ln w="9525" algn="ctr">
            <a:solidFill>
              <a:schemeClr val="tx1"/>
            </a:solidFill>
            <a:round/>
            <a:headEnd/>
            <a:tailEnd type="arrow" w="med" len="med"/>
          </a:ln>
        </p:spPr>
      </p:cxnSp>
      <p:sp>
        <p:nvSpPr>
          <p:cNvPr id="12" name="TextBox 11"/>
          <p:cNvSpPr txBox="1"/>
          <p:nvPr/>
        </p:nvSpPr>
        <p:spPr>
          <a:xfrm>
            <a:off x="4876800" y="5257800"/>
            <a:ext cx="4114800" cy="830997"/>
          </a:xfrm>
          <a:prstGeom prst="rect">
            <a:avLst/>
          </a:prstGeom>
          <a:solidFill>
            <a:schemeClr val="bg1"/>
          </a:solidFill>
          <a:ln w="28575">
            <a:solidFill>
              <a:schemeClr val="tx1"/>
            </a:solidFill>
            <a:prstDash val="sysDot"/>
          </a:ln>
        </p:spPr>
        <p:txBody>
          <a:bodyPr>
            <a:spAutoFit/>
          </a:bodyPr>
          <a:lstStyle/>
          <a:p>
            <a:pPr algn="ctr">
              <a:defRPr/>
            </a:pPr>
            <a:r>
              <a:rPr lang="en-US" sz="2400" dirty="0">
                <a:latin typeface="+mn-lt"/>
              </a:rPr>
              <a:t>Latency matters most in “</a:t>
            </a:r>
            <a:r>
              <a:rPr lang="en-US" sz="2400" dirty="0">
                <a:solidFill>
                  <a:srgbClr val="009900"/>
                </a:solidFill>
                <a:latin typeface="+mn-lt"/>
              </a:rPr>
              <a:t>Play</a:t>
            </a:r>
            <a:r>
              <a:rPr lang="en-US" sz="2400" dirty="0">
                <a:latin typeface="+mn-lt"/>
              </a:rPr>
              <a:t>” phase</a:t>
            </a:r>
          </a:p>
        </p:txBody>
      </p:sp>
      <p:sp>
        <p:nvSpPr>
          <p:cNvPr id="13" name="TextBox 12"/>
          <p:cNvSpPr txBox="1"/>
          <p:nvPr/>
        </p:nvSpPr>
        <p:spPr>
          <a:xfrm>
            <a:off x="457200" y="4724400"/>
            <a:ext cx="2238375" cy="369888"/>
          </a:xfrm>
          <a:prstGeom prst="rect">
            <a:avLst/>
          </a:prstGeom>
          <a:noFill/>
        </p:spPr>
        <p:txBody>
          <a:bodyPr wrap="none">
            <a:spAutoFit/>
          </a:bodyPr>
          <a:lstStyle/>
          <a:p>
            <a:pPr>
              <a:defRPr/>
            </a:pPr>
            <a:r>
              <a:rPr lang="en-US" sz="1800" dirty="0">
                <a:latin typeface="+mn-lt"/>
              </a:rPr>
              <a:t>(Name that game?)</a:t>
            </a:r>
          </a:p>
        </p:txBody>
      </p:sp>
    </p:spTree>
    <p:extLst>
      <p:ext uri="{BB962C8B-B14F-4D97-AF65-F5344CB8AC3E}">
        <p14:creationId xmlns:p14="http://schemas.microsoft.com/office/powerpoint/2010/main" val="1909443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152400"/>
            <a:ext cx="7772400" cy="1143000"/>
          </a:xfrm>
        </p:spPr>
        <p:txBody>
          <a:bodyPr/>
          <a:lstStyle/>
          <a:p>
            <a:r>
              <a:rPr lang="en-US" smtClean="0"/>
              <a:t>How Much Does Latency Matter?</a:t>
            </a:r>
          </a:p>
        </p:txBody>
      </p:sp>
      <p:sp>
        <p:nvSpPr>
          <p:cNvPr id="15366" name="Rectangle 3"/>
          <p:cNvSpPr>
            <a:spLocks noChangeArrowheads="1"/>
          </p:cNvSpPr>
          <p:nvPr/>
        </p:nvSpPr>
        <p:spPr bwMode="auto">
          <a:xfrm>
            <a:off x="1447800" y="5029200"/>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800" dirty="0"/>
              <a:t>Depends upon </a:t>
            </a:r>
            <a:r>
              <a:rPr lang="en-US" sz="2800" dirty="0">
                <a:solidFill>
                  <a:srgbClr val="009900"/>
                </a:solidFill>
              </a:rPr>
              <a:t>precision</a:t>
            </a:r>
            <a:r>
              <a:rPr lang="en-US" sz="2800" dirty="0"/>
              <a:t> of action</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3962400" cy="2757488"/>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676400"/>
            <a:ext cx="4597400" cy="2719388"/>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51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1+#ppt_w/2"/>
                                          </p:val>
                                        </p:tav>
                                        <p:tav tm="100000">
                                          <p:val>
                                            <p:strVal val="#ppt_x"/>
                                          </p:val>
                                        </p:tav>
                                      </p:tavLst>
                                    </p:anim>
                                    <p:anim calcmode="lin" valueType="num">
                                      <p:cBhvr additive="base">
                                        <p:cTn id="8" dur="500" fill="hold"/>
                                        <p:tgtEl>
                                          <p:spTgt spid="440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6"/>
                                        </p:tgtEl>
                                        <p:attrNameLst>
                                          <p:attrName>style.visibility</p:attrName>
                                        </p:attrNameLst>
                                      </p:cBhvr>
                                      <p:to>
                                        <p:strVal val="visible"/>
                                      </p:to>
                                    </p:set>
                                    <p:anim calcmode="lin" valueType="num">
                                      <p:cBhvr additive="base">
                                        <p:cTn id="13" dur="500" fill="hold"/>
                                        <p:tgtEl>
                                          <p:spTgt spid="15366"/>
                                        </p:tgtEl>
                                        <p:attrNameLst>
                                          <p:attrName>ppt_x</p:attrName>
                                        </p:attrNameLst>
                                      </p:cBhvr>
                                      <p:tavLst>
                                        <p:tav tm="0">
                                          <p:val>
                                            <p:strVal val="#ppt_x"/>
                                          </p:val>
                                        </p:tav>
                                        <p:tav tm="100000">
                                          <p:val>
                                            <p:strVal val="#ppt_x"/>
                                          </p:val>
                                        </p:tav>
                                      </p:tavLst>
                                    </p:anim>
                                    <p:anim calcmode="lin" valueType="num">
                                      <p:cBhvr additive="base">
                                        <p:cTn id="14"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152400"/>
            <a:ext cx="7772400" cy="1143000"/>
          </a:xfrm>
        </p:spPr>
        <p:txBody>
          <a:bodyPr/>
          <a:lstStyle/>
          <a:p>
            <a:r>
              <a:rPr lang="en-US" smtClean="0"/>
              <a:t>How Much Does Latency Matter?</a:t>
            </a:r>
          </a:p>
        </p:txBody>
      </p:sp>
      <p:sp>
        <p:nvSpPr>
          <p:cNvPr id="16391" name="Rectangle 5"/>
          <p:cNvSpPr>
            <a:spLocks noChangeArrowheads="1"/>
          </p:cNvSpPr>
          <p:nvPr/>
        </p:nvSpPr>
        <p:spPr bwMode="auto">
          <a:xfrm>
            <a:off x="1371600" y="5257800"/>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800" dirty="0"/>
              <a:t>Depends upon </a:t>
            </a:r>
            <a:r>
              <a:rPr lang="en-US" sz="2800" dirty="0">
                <a:solidFill>
                  <a:srgbClr val="009900"/>
                </a:solidFill>
              </a:rPr>
              <a:t>deadline</a:t>
            </a:r>
            <a:r>
              <a:rPr lang="en-US" sz="2800" dirty="0"/>
              <a:t> of action</a:t>
            </a:r>
          </a:p>
        </p:txBody>
      </p:sp>
      <p:grpSp>
        <p:nvGrpSpPr>
          <p:cNvPr id="37892" name="Group 87"/>
          <p:cNvGrpSpPr>
            <a:grpSpLocks/>
          </p:cNvGrpSpPr>
          <p:nvPr/>
        </p:nvGrpSpPr>
        <p:grpSpPr bwMode="auto">
          <a:xfrm>
            <a:off x="685800" y="1676400"/>
            <a:ext cx="3589338" cy="2914650"/>
            <a:chOff x="685803" y="1143000"/>
            <a:chExt cx="3589391" cy="2914710"/>
          </a:xfrm>
        </p:grpSpPr>
        <p:grpSp>
          <p:nvGrpSpPr>
            <p:cNvPr id="37914" name="Group 51"/>
            <p:cNvGrpSpPr>
              <a:grpSpLocks noChangeAspect="1"/>
            </p:cNvGrpSpPr>
            <p:nvPr/>
          </p:nvGrpSpPr>
          <p:grpSpPr bwMode="auto">
            <a:xfrm>
              <a:off x="685803" y="1143000"/>
              <a:ext cx="3589391" cy="2377440"/>
              <a:chOff x="2603500" y="152400"/>
              <a:chExt cx="4292600" cy="2843213"/>
            </a:xfrm>
          </p:grpSpPr>
          <p:pic>
            <p:nvPicPr>
              <p:cNvPr id="37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0" y="1574800"/>
                <a:ext cx="762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1574800"/>
                <a:ext cx="762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18" name="Group 6"/>
              <p:cNvGrpSpPr>
                <a:grpSpLocks/>
              </p:cNvGrpSpPr>
              <p:nvPr/>
            </p:nvGrpSpPr>
            <p:grpSpPr bwMode="auto">
              <a:xfrm>
                <a:off x="5943600" y="152400"/>
                <a:ext cx="774700" cy="2527300"/>
                <a:chOff x="3752" y="392"/>
                <a:chExt cx="488" cy="1592"/>
              </a:xfrm>
            </p:grpSpPr>
            <p:sp>
              <p:nvSpPr>
                <p:cNvPr id="37925" name="Line 7"/>
                <p:cNvSpPr>
                  <a:spLocks noChangeShapeType="1"/>
                </p:cNvSpPr>
                <p:nvPr/>
              </p:nvSpPr>
              <p:spPr bwMode="auto">
                <a:xfrm>
                  <a:off x="3752" y="560"/>
                  <a:ext cx="488" cy="8"/>
                </a:xfrm>
                <a:prstGeom prst="line">
                  <a:avLst/>
                </a:prstGeom>
                <a:noFill/>
                <a:ln w="88900">
                  <a:solidFill>
                    <a:srgbClr val="177F7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6" name="AutoShape 8"/>
                <p:cNvSpPr>
                  <a:spLocks noChangeArrowheads="1"/>
                </p:cNvSpPr>
                <p:nvPr/>
              </p:nvSpPr>
              <p:spPr bwMode="auto">
                <a:xfrm>
                  <a:off x="3784" y="392"/>
                  <a:ext cx="432" cy="144"/>
                </a:xfrm>
                <a:prstGeom prst="triangle">
                  <a:avLst>
                    <a:gd name="adj" fmla="val 50000"/>
                  </a:avLst>
                </a:prstGeom>
                <a:solidFill>
                  <a:srgbClr val="1C00FB"/>
                </a:solidFill>
                <a:ln w="25400">
                  <a:solidFill>
                    <a:srgbClr val="1C00FB"/>
                  </a:solidFill>
                  <a:miter lim="800000"/>
                  <a:headEnd/>
                  <a:tailEnd/>
                </a:ln>
              </p:spPr>
              <p:txBody>
                <a:bodyPr/>
                <a:lstStyle/>
                <a:p>
                  <a:pPr eaLnBrk="0" hangingPunct="0"/>
                  <a:endParaRPr lang="en-US"/>
                </a:p>
              </p:txBody>
            </p:sp>
            <p:pic>
              <p:nvPicPr>
                <p:cNvPr id="3792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 y="1288"/>
                  <a:ext cx="480" cy="6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92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 y="592"/>
                  <a:ext cx="480" cy="6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7919" name="Line 11"/>
              <p:cNvSpPr>
                <a:spLocks noChangeShapeType="1"/>
              </p:cNvSpPr>
              <p:nvPr/>
            </p:nvSpPr>
            <p:spPr bwMode="auto">
              <a:xfrm flipV="1">
                <a:off x="4413250" y="1477963"/>
                <a:ext cx="685800" cy="0"/>
              </a:xfrm>
              <a:prstGeom prst="line">
                <a:avLst/>
              </a:prstGeom>
              <a:noFill/>
              <a:ln w="9525">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7920" name="Rectangle 12"/>
              <p:cNvSpPr>
                <a:spLocks noChangeArrowheads="1"/>
              </p:cNvSpPr>
              <p:nvPr/>
            </p:nvSpPr>
            <p:spPr bwMode="auto">
              <a:xfrm>
                <a:off x="4457700" y="1130300"/>
                <a:ext cx="5984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eaLnBrk="0" hangingPunct="0"/>
                <a:r>
                  <a:rPr lang="en-US" sz="1400">
                    <a:latin typeface="Comic Sans MS" pitchFamily="66" charset="0"/>
                    <a:sym typeface="Comic Sans MS" pitchFamily="66" charset="0"/>
                  </a:rPr>
                  <a:t>latency</a:t>
                </a:r>
              </a:p>
            </p:txBody>
          </p:sp>
          <p:sp>
            <p:nvSpPr>
              <p:cNvPr id="37921" name="Line 30"/>
              <p:cNvSpPr>
                <a:spLocks noChangeShapeType="1"/>
              </p:cNvSpPr>
              <p:nvPr/>
            </p:nvSpPr>
            <p:spPr bwMode="auto">
              <a:xfrm rot="10800000" flipH="1">
                <a:off x="2603500" y="2679700"/>
                <a:ext cx="2019300" cy="2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2" name="Line 31"/>
              <p:cNvSpPr>
                <a:spLocks noChangeShapeType="1"/>
              </p:cNvSpPr>
              <p:nvPr/>
            </p:nvSpPr>
            <p:spPr bwMode="auto">
              <a:xfrm rot="10800000" flipH="1">
                <a:off x="4876800" y="2679700"/>
                <a:ext cx="2019300" cy="2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3" name="Rectangle 34"/>
              <p:cNvSpPr>
                <a:spLocks noChangeArrowheads="1"/>
              </p:cNvSpPr>
              <p:nvPr/>
            </p:nvSpPr>
            <p:spPr bwMode="auto">
              <a:xfrm>
                <a:off x="3800475" y="2782888"/>
                <a:ext cx="3095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eaLnBrk="0" hangingPunct="0"/>
                <a:r>
                  <a:rPr lang="en-US" sz="1400">
                    <a:latin typeface="Comic Sans MS" pitchFamily="66" charset="0"/>
                    <a:sym typeface="Comic Sans MS" pitchFamily="66" charset="0"/>
                  </a:rPr>
                  <a:t>now</a:t>
                </a:r>
              </a:p>
            </p:txBody>
          </p:sp>
          <p:sp>
            <p:nvSpPr>
              <p:cNvPr id="37924" name="Rectangle 35"/>
              <p:cNvSpPr>
                <a:spLocks noChangeArrowheads="1"/>
              </p:cNvSpPr>
              <p:nvPr/>
            </p:nvSpPr>
            <p:spPr bwMode="auto">
              <a:xfrm>
                <a:off x="5645150" y="2782888"/>
                <a:ext cx="406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eaLnBrk="0" hangingPunct="0"/>
                <a:r>
                  <a:rPr lang="en-US" sz="1400">
                    <a:latin typeface="Comic Sans MS" pitchFamily="66" charset="0"/>
                    <a:sym typeface="Comic Sans MS" pitchFamily="66" charset="0"/>
                  </a:rPr>
                  <a:t>later</a:t>
                </a:r>
              </a:p>
            </p:txBody>
          </p:sp>
        </p:grpSp>
        <p:sp>
          <p:nvSpPr>
            <p:cNvPr id="85" name="TextBox 84"/>
            <p:cNvSpPr txBox="1"/>
            <p:nvPr/>
          </p:nvSpPr>
          <p:spPr>
            <a:xfrm>
              <a:off x="1460514" y="3657652"/>
              <a:ext cx="2039968" cy="400058"/>
            </a:xfrm>
            <a:prstGeom prst="rect">
              <a:avLst/>
            </a:prstGeom>
            <a:noFill/>
          </p:spPr>
          <p:txBody>
            <a:bodyPr wrap="none">
              <a:spAutoFit/>
            </a:bodyPr>
            <a:lstStyle/>
            <a:p>
              <a:pPr eaLnBrk="0" hangingPunct="0">
                <a:defRPr/>
              </a:pPr>
              <a:r>
                <a:rPr lang="en-US" sz="2000" dirty="0">
                  <a:latin typeface="+mn-lt"/>
                </a:rPr>
                <a:t>(tight deadline)</a:t>
              </a:r>
            </a:p>
          </p:txBody>
        </p:sp>
      </p:grpSp>
      <p:grpSp>
        <p:nvGrpSpPr>
          <p:cNvPr id="5" name="Group 86"/>
          <p:cNvGrpSpPr>
            <a:grpSpLocks/>
          </p:cNvGrpSpPr>
          <p:nvPr/>
        </p:nvGrpSpPr>
        <p:grpSpPr bwMode="auto">
          <a:xfrm>
            <a:off x="5105400" y="1676400"/>
            <a:ext cx="3589338" cy="2914650"/>
            <a:chOff x="5105403" y="1143000"/>
            <a:chExt cx="3589391" cy="2914770"/>
          </a:xfrm>
        </p:grpSpPr>
        <p:grpSp>
          <p:nvGrpSpPr>
            <p:cNvPr id="37894" name="Group 65"/>
            <p:cNvGrpSpPr>
              <a:grpSpLocks noChangeAspect="1"/>
            </p:cNvGrpSpPr>
            <p:nvPr/>
          </p:nvGrpSpPr>
          <p:grpSpPr bwMode="auto">
            <a:xfrm>
              <a:off x="5105403" y="1143000"/>
              <a:ext cx="3589391" cy="2377440"/>
              <a:chOff x="2603500" y="3657600"/>
              <a:chExt cx="4292600" cy="2843213"/>
            </a:xfrm>
          </p:grpSpPr>
          <p:sp>
            <p:nvSpPr>
              <p:cNvPr id="37896" name="Line 14"/>
              <p:cNvSpPr>
                <a:spLocks noChangeShapeType="1"/>
              </p:cNvSpPr>
              <p:nvPr/>
            </p:nvSpPr>
            <p:spPr bwMode="auto">
              <a:xfrm rot="10800000" flipH="1">
                <a:off x="2603500" y="6172200"/>
                <a:ext cx="2019300" cy="2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7897" name="Group 15"/>
              <p:cNvGrpSpPr>
                <a:grpSpLocks/>
              </p:cNvGrpSpPr>
              <p:nvPr/>
            </p:nvGrpSpPr>
            <p:grpSpPr bwMode="auto">
              <a:xfrm>
                <a:off x="2844800" y="4000500"/>
                <a:ext cx="1549400" cy="2197100"/>
                <a:chOff x="1792" y="2808"/>
                <a:chExt cx="976" cy="1384"/>
              </a:xfrm>
            </p:grpSpPr>
            <p:pic>
              <p:nvPicPr>
                <p:cNvPr id="3791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 y="3496"/>
                  <a:ext cx="480"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11" name="Group 81"/>
                <p:cNvGrpSpPr>
                  <a:grpSpLocks/>
                </p:cNvGrpSpPr>
                <p:nvPr/>
              </p:nvGrpSpPr>
              <p:grpSpPr bwMode="auto">
                <a:xfrm>
                  <a:off x="2288" y="2808"/>
                  <a:ext cx="480" cy="1384"/>
                  <a:chOff x="2288" y="2808"/>
                  <a:chExt cx="480" cy="1384"/>
                </a:xfrm>
              </p:grpSpPr>
              <p:pic>
                <p:nvPicPr>
                  <p:cNvPr id="3791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 y="3496"/>
                    <a:ext cx="480" cy="6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913"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 y="2808"/>
                    <a:ext cx="480" cy="6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sp>
            <p:nvSpPr>
              <p:cNvPr id="37898" name="Rectangle 20"/>
              <p:cNvSpPr>
                <a:spLocks noChangeArrowheads="1"/>
              </p:cNvSpPr>
              <p:nvPr/>
            </p:nvSpPr>
            <p:spPr bwMode="auto">
              <a:xfrm>
                <a:off x="4517200" y="4660015"/>
                <a:ext cx="598488" cy="21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eaLnBrk="0" hangingPunct="0"/>
                <a:r>
                  <a:rPr lang="en-US" sz="1400">
                    <a:latin typeface="Comic Sans MS" pitchFamily="66" charset="0"/>
                    <a:sym typeface="Comic Sans MS" pitchFamily="66" charset="0"/>
                  </a:rPr>
                  <a:t>latency</a:t>
                </a:r>
              </a:p>
            </p:txBody>
          </p:sp>
          <p:grpSp>
            <p:nvGrpSpPr>
              <p:cNvPr id="37899" name="Group 22"/>
              <p:cNvGrpSpPr>
                <a:grpSpLocks/>
              </p:cNvGrpSpPr>
              <p:nvPr/>
            </p:nvGrpSpPr>
            <p:grpSpPr bwMode="auto">
              <a:xfrm>
                <a:off x="4876800" y="3657600"/>
                <a:ext cx="2019300" cy="2540000"/>
                <a:chOff x="3080" y="2600"/>
                <a:chExt cx="1272" cy="1600"/>
              </a:xfrm>
            </p:grpSpPr>
            <p:pic>
              <p:nvPicPr>
                <p:cNvPr id="37903"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 y="3496"/>
                  <a:ext cx="480"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04" name="Group 24"/>
                <p:cNvGrpSpPr>
                  <a:grpSpLocks/>
                </p:cNvGrpSpPr>
                <p:nvPr/>
              </p:nvGrpSpPr>
              <p:grpSpPr bwMode="auto">
                <a:xfrm>
                  <a:off x="3744" y="2600"/>
                  <a:ext cx="488" cy="1592"/>
                  <a:chOff x="3744" y="2600"/>
                  <a:chExt cx="488" cy="1592"/>
                </a:xfrm>
              </p:grpSpPr>
              <p:sp>
                <p:nvSpPr>
                  <p:cNvPr id="37906" name="Line 25"/>
                  <p:cNvSpPr>
                    <a:spLocks noChangeShapeType="1"/>
                  </p:cNvSpPr>
                  <p:nvPr/>
                </p:nvSpPr>
                <p:spPr bwMode="auto">
                  <a:xfrm>
                    <a:off x="3744" y="2768"/>
                    <a:ext cx="488" cy="8"/>
                  </a:xfrm>
                  <a:prstGeom prst="line">
                    <a:avLst/>
                  </a:prstGeom>
                  <a:noFill/>
                  <a:ln w="88900">
                    <a:solidFill>
                      <a:srgbClr val="177F7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07" name="AutoShape 26"/>
                  <p:cNvSpPr>
                    <a:spLocks noChangeArrowheads="1"/>
                  </p:cNvSpPr>
                  <p:nvPr/>
                </p:nvSpPr>
                <p:spPr bwMode="auto">
                  <a:xfrm>
                    <a:off x="3776" y="2600"/>
                    <a:ext cx="432" cy="144"/>
                  </a:xfrm>
                  <a:prstGeom prst="triangle">
                    <a:avLst>
                      <a:gd name="adj" fmla="val 50000"/>
                    </a:avLst>
                  </a:prstGeom>
                  <a:solidFill>
                    <a:srgbClr val="1C00FB"/>
                  </a:solidFill>
                  <a:ln w="25400">
                    <a:solidFill>
                      <a:srgbClr val="1C00FB"/>
                    </a:solidFill>
                    <a:miter lim="800000"/>
                    <a:headEnd/>
                    <a:tailEnd/>
                  </a:ln>
                </p:spPr>
                <p:txBody>
                  <a:bodyPr/>
                  <a:lstStyle/>
                  <a:p>
                    <a:pPr eaLnBrk="0" hangingPunct="0"/>
                    <a:endParaRPr lang="en-US"/>
                  </a:p>
                </p:txBody>
              </p:sp>
              <p:pic>
                <p:nvPicPr>
                  <p:cNvPr id="3790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3496"/>
                    <a:ext cx="480" cy="6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909"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2800"/>
                    <a:ext cx="480" cy="6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7905" name="Line 29"/>
                <p:cNvSpPr>
                  <a:spLocks noChangeShapeType="1"/>
                </p:cNvSpPr>
                <p:nvPr/>
              </p:nvSpPr>
              <p:spPr bwMode="auto">
                <a:xfrm rot="10800000" flipH="1">
                  <a:off x="3080" y="4184"/>
                  <a:ext cx="1272" cy="1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7900" name="Rectangle 32"/>
              <p:cNvSpPr>
                <a:spLocks noChangeArrowheads="1"/>
              </p:cNvSpPr>
              <p:nvPr/>
            </p:nvSpPr>
            <p:spPr bwMode="auto">
              <a:xfrm>
                <a:off x="3419475" y="6288088"/>
                <a:ext cx="3095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eaLnBrk="0" hangingPunct="0"/>
                <a:r>
                  <a:rPr lang="en-US" sz="1400">
                    <a:latin typeface="Comic Sans MS" pitchFamily="66" charset="0"/>
                    <a:sym typeface="Comic Sans MS" pitchFamily="66" charset="0"/>
                  </a:rPr>
                  <a:t>now</a:t>
                </a:r>
              </a:p>
            </p:txBody>
          </p:sp>
          <p:sp>
            <p:nvSpPr>
              <p:cNvPr id="37901" name="Rectangle 33"/>
              <p:cNvSpPr>
                <a:spLocks noChangeArrowheads="1"/>
              </p:cNvSpPr>
              <p:nvPr/>
            </p:nvSpPr>
            <p:spPr bwMode="auto">
              <a:xfrm>
                <a:off x="5645150" y="6288088"/>
                <a:ext cx="406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eaLnBrk="0" hangingPunct="0"/>
                <a:r>
                  <a:rPr lang="en-US" sz="1400">
                    <a:latin typeface="Comic Sans MS" pitchFamily="66" charset="0"/>
                    <a:sym typeface="Comic Sans MS" pitchFamily="66" charset="0"/>
                  </a:rPr>
                  <a:t>later</a:t>
                </a:r>
              </a:p>
            </p:txBody>
          </p:sp>
          <p:sp>
            <p:nvSpPr>
              <p:cNvPr id="37902" name="Line 36"/>
              <p:cNvSpPr>
                <a:spLocks noChangeShapeType="1"/>
              </p:cNvSpPr>
              <p:nvPr/>
            </p:nvSpPr>
            <p:spPr bwMode="auto">
              <a:xfrm flipV="1">
                <a:off x="4381500" y="5016500"/>
                <a:ext cx="685800" cy="0"/>
              </a:xfrm>
              <a:prstGeom prst="line">
                <a:avLst/>
              </a:prstGeom>
              <a:noFill/>
              <a:ln w="9525">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86" name="TextBox 85"/>
            <p:cNvSpPr txBox="1"/>
            <p:nvPr/>
          </p:nvSpPr>
          <p:spPr>
            <a:xfrm>
              <a:off x="5943615" y="3657704"/>
              <a:ext cx="2049493" cy="400066"/>
            </a:xfrm>
            <a:prstGeom prst="rect">
              <a:avLst/>
            </a:prstGeom>
            <a:noFill/>
          </p:spPr>
          <p:txBody>
            <a:bodyPr wrap="none">
              <a:spAutoFit/>
            </a:bodyPr>
            <a:lstStyle/>
            <a:p>
              <a:pPr eaLnBrk="0" hangingPunct="0">
                <a:defRPr/>
              </a:pPr>
              <a:r>
                <a:rPr lang="en-US" sz="2000" dirty="0">
                  <a:latin typeface="+mn-lt"/>
                </a:rPr>
                <a:t>(loose deadline)</a:t>
              </a:r>
            </a:p>
          </p:txBody>
        </p:sp>
      </p:grpSp>
    </p:spTree>
    <p:extLst>
      <p:ext uri="{BB962C8B-B14F-4D97-AF65-F5344CB8AC3E}">
        <p14:creationId xmlns:p14="http://schemas.microsoft.com/office/powerpoint/2010/main" val="2587943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ppt_x"/>
                                          </p:val>
                                        </p:tav>
                                        <p:tav tm="100000">
                                          <p:val>
                                            <p:strVal val="#ppt_x"/>
                                          </p:val>
                                        </p:tav>
                                      </p:tavLst>
                                    </p:anim>
                                    <p:anim calcmode="lin" valueType="num">
                                      <p:cBhvr additive="base">
                                        <p:cTn id="14"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0"/>
            <a:ext cx="7772400" cy="1143000"/>
          </a:xfrm>
        </p:spPr>
        <p:txBody>
          <a:bodyPr/>
          <a:lstStyle/>
          <a:p>
            <a:r>
              <a:rPr lang="en-US" smtClean="0"/>
              <a:t>Game Perspectives</a:t>
            </a:r>
          </a:p>
        </p:txBody>
      </p:sp>
      <p:grpSp>
        <p:nvGrpSpPr>
          <p:cNvPr id="2" name="Group 16"/>
          <p:cNvGrpSpPr>
            <a:grpSpLocks/>
          </p:cNvGrpSpPr>
          <p:nvPr/>
        </p:nvGrpSpPr>
        <p:grpSpPr bwMode="auto">
          <a:xfrm>
            <a:off x="1143000" y="990600"/>
            <a:ext cx="2743200" cy="2503488"/>
            <a:chOff x="624" y="576"/>
            <a:chExt cx="1728" cy="1577"/>
          </a:xfrm>
        </p:grpSpPr>
        <p:pic>
          <p:nvPicPr>
            <p:cNvPr id="3892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576"/>
              <a:ext cx="172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 Box 8"/>
            <p:cNvSpPr txBox="1">
              <a:spLocks noChangeArrowheads="1"/>
            </p:cNvSpPr>
            <p:nvPr/>
          </p:nvSpPr>
          <p:spPr bwMode="auto">
            <a:xfrm>
              <a:off x="790" y="1920"/>
              <a:ext cx="12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ot"/>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a:solidFill>
                    <a:srgbClr val="FF0000"/>
                  </a:solidFill>
                  <a:latin typeface="+mn-lt"/>
                </a:rPr>
                <a:t>First Person Linear</a:t>
              </a:r>
            </a:p>
          </p:txBody>
        </p:sp>
      </p:grpSp>
      <p:grpSp>
        <p:nvGrpSpPr>
          <p:cNvPr id="3" name="Group 17"/>
          <p:cNvGrpSpPr>
            <a:grpSpLocks/>
          </p:cNvGrpSpPr>
          <p:nvPr/>
        </p:nvGrpSpPr>
        <p:grpSpPr bwMode="auto">
          <a:xfrm>
            <a:off x="5029200" y="990600"/>
            <a:ext cx="2743200" cy="2489200"/>
            <a:chOff x="3072" y="576"/>
            <a:chExt cx="1728" cy="1568"/>
          </a:xfrm>
        </p:grpSpPr>
        <p:pic>
          <p:nvPicPr>
            <p:cNvPr id="3892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2" y="576"/>
              <a:ext cx="172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5" name="Text Box 10"/>
            <p:cNvSpPr txBox="1">
              <a:spLocks noChangeArrowheads="1"/>
            </p:cNvSpPr>
            <p:nvPr/>
          </p:nvSpPr>
          <p:spPr bwMode="auto">
            <a:xfrm>
              <a:off x="3217" y="1911"/>
              <a:ext cx="12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ot"/>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solidFill>
                    <a:srgbClr val="009900"/>
                  </a:solidFill>
                  <a:latin typeface="+mn-lt"/>
                </a:rPr>
                <a:t>Third Person Linear</a:t>
              </a:r>
            </a:p>
          </p:txBody>
        </p:sp>
      </p:grpSp>
      <p:grpSp>
        <p:nvGrpSpPr>
          <p:cNvPr id="4" name="Group 18"/>
          <p:cNvGrpSpPr>
            <a:grpSpLocks/>
          </p:cNvGrpSpPr>
          <p:nvPr/>
        </p:nvGrpSpPr>
        <p:grpSpPr bwMode="auto">
          <a:xfrm>
            <a:off x="5029200" y="3657600"/>
            <a:ext cx="2743200" cy="2503488"/>
            <a:chOff x="3048" y="2256"/>
            <a:chExt cx="1728" cy="1577"/>
          </a:xfrm>
        </p:grpSpPr>
        <p:sp>
          <p:nvSpPr>
            <p:cNvPr id="38922" name="Text Box 11"/>
            <p:cNvSpPr txBox="1">
              <a:spLocks noChangeArrowheads="1"/>
            </p:cNvSpPr>
            <p:nvPr/>
          </p:nvSpPr>
          <p:spPr bwMode="auto">
            <a:xfrm>
              <a:off x="3068" y="3600"/>
              <a:ext cx="14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ot"/>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a:solidFill>
                    <a:srgbClr val="009900"/>
                  </a:solidFill>
                  <a:latin typeface="+mn-lt"/>
                </a:rPr>
                <a:t>Third Person Isometric</a:t>
              </a:r>
            </a:p>
          </p:txBody>
        </p:sp>
        <p:pic>
          <p:nvPicPr>
            <p:cNvPr id="3892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 y="2256"/>
              <a:ext cx="172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9"/>
          <p:cNvGrpSpPr>
            <a:grpSpLocks/>
          </p:cNvGrpSpPr>
          <p:nvPr/>
        </p:nvGrpSpPr>
        <p:grpSpPr bwMode="auto">
          <a:xfrm>
            <a:off x="1181100" y="3657600"/>
            <a:ext cx="2743200" cy="2427288"/>
            <a:chOff x="624" y="2256"/>
            <a:chExt cx="1728" cy="1529"/>
          </a:xfrm>
        </p:grpSpPr>
        <p:pic>
          <p:nvPicPr>
            <p:cNvPr id="3892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2256"/>
              <a:ext cx="172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 Box 15"/>
            <p:cNvSpPr txBox="1">
              <a:spLocks noChangeArrowheads="1"/>
            </p:cNvSpPr>
            <p:nvPr/>
          </p:nvSpPr>
          <p:spPr bwMode="auto">
            <a:xfrm>
              <a:off x="1000" y="3552"/>
              <a:ext cx="89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ot"/>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a:solidFill>
                    <a:srgbClr val="CCCC00"/>
                  </a:solidFill>
                  <a:latin typeface="+mn-lt"/>
                </a:rPr>
                <a:t>Omnipresent</a:t>
              </a:r>
            </a:p>
          </p:txBody>
        </p:sp>
      </p:grpSp>
      <p:sp>
        <p:nvSpPr>
          <p:cNvPr id="18" name="TextBox 17"/>
          <p:cNvSpPr txBox="1"/>
          <p:nvPr/>
        </p:nvSpPr>
        <p:spPr>
          <a:xfrm>
            <a:off x="2590800" y="6324600"/>
            <a:ext cx="3999108" cy="369332"/>
          </a:xfrm>
          <a:prstGeom prst="rect">
            <a:avLst/>
          </a:prstGeom>
          <a:noFill/>
        </p:spPr>
        <p:txBody>
          <a:bodyPr wrap="none">
            <a:spAutoFit/>
          </a:bodyPr>
          <a:lstStyle/>
          <a:p>
            <a:pPr>
              <a:defRPr/>
            </a:pPr>
            <a:r>
              <a:rPr lang="en-US" sz="1800" dirty="0">
                <a:latin typeface="+mn-lt"/>
              </a:rPr>
              <a:t>(Name those games</a:t>
            </a:r>
            <a:r>
              <a:rPr lang="en-US" sz="1800" dirty="0" smtClean="0">
                <a:latin typeface="+mn-lt"/>
              </a:rPr>
              <a:t>?  Newer examples?)</a:t>
            </a:r>
            <a:endParaRPr lang="en-US" sz="1800" dirty="0">
              <a:latin typeface="+mn-lt"/>
            </a:endParaRPr>
          </a:p>
        </p:txBody>
      </p:sp>
    </p:spTree>
    <p:extLst>
      <p:ext uri="{BB962C8B-B14F-4D97-AF65-F5344CB8AC3E}">
        <p14:creationId xmlns:p14="http://schemas.microsoft.com/office/powerpoint/2010/main" val="1313325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762000" y="228600"/>
            <a:ext cx="7772400" cy="1143000"/>
          </a:xfrm>
        </p:spPr>
        <p:txBody>
          <a:bodyPr/>
          <a:lstStyle/>
          <a:p>
            <a:r>
              <a:rPr lang="en-US" smtClean="0"/>
              <a:t>Categorization of Player Actions</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5943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036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a:grpSpLocks/>
          </p:cNvGrpSpPr>
          <p:nvPr/>
        </p:nvGrpSpPr>
        <p:grpSpPr bwMode="auto">
          <a:xfrm>
            <a:off x="1403350" y="1401763"/>
            <a:ext cx="6808788" cy="4164012"/>
            <a:chOff x="814" y="864"/>
            <a:chExt cx="4289" cy="2623"/>
          </a:xfrm>
        </p:grpSpPr>
        <p:grpSp>
          <p:nvGrpSpPr>
            <p:cNvPr id="40996" name="Group 43"/>
            <p:cNvGrpSpPr>
              <a:grpSpLocks/>
            </p:cNvGrpSpPr>
            <p:nvPr/>
          </p:nvGrpSpPr>
          <p:grpSpPr bwMode="auto">
            <a:xfrm>
              <a:off x="3792" y="864"/>
              <a:ext cx="1311" cy="2623"/>
              <a:chOff x="3792" y="864"/>
              <a:chExt cx="1311" cy="2623"/>
            </a:xfrm>
          </p:grpSpPr>
          <p:sp>
            <p:nvSpPr>
              <p:cNvPr id="41003" name="Rectangle 5"/>
              <p:cNvSpPr>
                <a:spLocks noChangeArrowheads="1"/>
              </p:cNvSpPr>
              <p:nvPr/>
            </p:nvSpPr>
            <p:spPr bwMode="auto">
              <a:xfrm>
                <a:off x="3792" y="864"/>
                <a:ext cx="1311" cy="2623"/>
              </a:xfrm>
              <a:prstGeom prst="rect">
                <a:avLst/>
              </a:prstGeom>
              <a:solidFill>
                <a:srgbClr val="CCECFF"/>
              </a:solidFill>
              <a:ln w="9525">
                <a:solidFill>
                  <a:schemeClr val="tx1"/>
                </a:solidFill>
                <a:miter lim="800000"/>
                <a:headEnd/>
                <a:tailEnd/>
              </a:ln>
            </p:spPr>
            <p:txBody>
              <a:bodyPr wrap="none" anchor="ctr"/>
              <a:lstStyle/>
              <a:p>
                <a:pPr eaLnBrk="0" hangingPunct="0"/>
                <a:endParaRPr lang="en-US"/>
              </a:p>
            </p:txBody>
          </p:sp>
          <p:sp>
            <p:nvSpPr>
              <p:cNvPr id="41004" name="Text Box 39"/>
              <p:cNvSpPr txBox="1">
                <a:spLocks noChangeArrowheads="1"/>
              </p:cNvSpPr>
              <p:nvPr/>
            </p:nvSpPr>
            <p:spPr bwMode="auto">
              <a:xfrm>
                <a:off x="3936" y="864"/>
                <a:ext cx="107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solidFill>
                      <a:srgbClr val="009900"/>
                    </a:solidFill>
                    <a:latin typeface="Comic Sans MS" pitchFamily="66" charset="0"/>
                  </a:rPr>
                  <a:t>Omnipresent</a:t>
                </a:r>
              </a:p>
            </p:txBody>
          </p:sp>
        </p:grpSp>
        <p:grpSp>
          <p:nvGrpSpPr>
            <p:cNvPr id="40997" name="Group 42"/>
            <p:cNvGrpSpPr>
              <a:grpSpLocks/>
            </p:cNvGrpSpPr>
            <p:nvPr/>
          </p:nvGrpSpPr>
          <p:grpSpPr bwMode="auto">
            <a:xfrm>
              <a:off x="814" y="864"/>
              <a:ext cx="2971" cy="2623"/>
              <a:chOff x="814" y="864"/>
              <a:chExt cx="2971" cy="2623"/>
            </a:xfrm>
          </p:grpSpPr>
          <p:sp>
            <p:nvSpPr>
              <p:cNvPr id="41001" name="Rectangle 6"/>
              <p:cNvSpPr>
                <a:spLocks noChangeArrowheads="1"/>
              </p:cNvSpPr>
              <p:nvPr/>
            </p:nvSpPr>
            <p:spPr bwMode="auto">
              <a:xfrm>
                <a:off x="814" y="869"/>
                <a:ext cx="2971" cy="2618"/>
              </a:xfrm>
              <a:prstGeom prst="rect">
                <a:avLst/>
              </a:prstGeom>
              <a:solidFill>
                <a:srgbClr val="E3FF94"/>
              </a:solidFill>
              <a:ln w="9525">
                <a:solidFill>
                  <a:schemeClr val="tx1"/>
                </a:solidFill>
                <a:miter lim="800000"/>
                <a:headEnd/>
                <a:tailEnd/>
              </a:ln>
            </p:spPr>
            <p:txBody>
              <a:bodyPr wrap="none" anchor="ctr"/>
              <a:lstStyle/>
              <a:p>
                <a:pPr eaLnBrk="0" hangingPunct="0"/>
                <a:endParaRPr lang="en-US"/>
              </a:p>
            </p:txBody>
          </p:sp>
          <p:sp>
            <p:nvSpPr>
              <p:cNvPr id="41002" name="Text Box 38"/>
              <p:cNvSpPr txBox="1">
                <a:spLocks noChangeArrowheads="1"/>
              </p:cNvSpPr>
              <p:nvPr/>
            </p:nvSpPr>
            <p:spPr bwMode="auto">
              <a:xfrm>
                <a:off x="1344" y="864"/>
                <a:ext cx="17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solidFill>
                      <a:srgbClr val="0000FF"/>
                    </a:solidFill>
                    <a:latin typeface="Comic Sans MS" pitchFamily="66" charset="0"/>
                  </a:rPr>
                  <a:t>Third-Person Avatar</a:t>
                </a:r>
              </a:p>
            </p:txBody>
          </p:sp>
        </p:grpSp>
        <p:grpSp>
          <p:nvGrpSpPr>
            <p:cNvPr id="40998" name="Group 41"/>
            <p:cNvGrpSpPr>
              <a:grpSpLocks/>
            </p:cNvGrpSpPr>
            <p:nvPr/>
          </p:nvGrpSpPr>
          <p:grpSpPr bwMode="auto">
            <a:xfrm>
              <a:off x="821" y="1681"/>
              <a:ext cx="2218" cy="1790"/>
              <a:chOff x="821" y="1681"/>
              <a:chExt cx="2218" cy="1790"/>
            </a:xfrm>
          </p:grpSpPr>
          <p:sp>
            <p:nvSpPr>
              <p:cNvPr id="40999" name="Rectangle 7"/>
              <p:cNvSpPr>
                <a:spLocks noChangeArrowheads="1"/>
              </p:cNvSpPr>
              <p:nvPr/>
            </p:nvSpPr>
            <p:spPr bwMode="auto">
              <a:xfrm>
                <a:off x="821" y="1681"/>
                <a:ext cx="2218" cy="1790"/>
              </a:xfrm>
              <a:prstGeom prst="rect">
                <a:avLst/>
              </a:prstGeom>
              <a:solidFill>
                <a:srgbClr val="FFFF99"/>
              </a:solidFill>
              <a:ln w="9525">
                <a:solidFill>
                  <a:schemeClr val="tx1"/>
                </a:solidFill>
                <a:miter lim="800000"/>
                <a:headEnd/>
                <a:tailEnd/>
              </a:ln>
            </p:spPr>
            <p:txBody>
              <a:bodyPr wrap="none" anchor="ctr"/>
              <a:lstStyle/>
              <a:p>
                <a:pPr eaLnBrk="0" hangingPunct="0"/>
                <a:endParaRPr lang="en-US"/>
              </a:p>
            </p:txBody>
          </p:sp>
          <p:sp>
            <p:nvSpPr>
              <p:cNvPr id="41000" name="Text Box 40"/>
              <p:cNvSpPr txBox="1">
                <a:spLocks noChangeArrowheads="1"/>
              </p:cNvSpPr>
              <p:nvPr/>
            </p:nvSpPr>
            <p:spPr bwMode="auto">
              <a:xfrm>
                <a:off x="1152" y="2400"/>
                <a:ext cx="167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solidFill>
                      <a:srgbClr val="FF0000"/>
                    </a:solidFill>
                    <a:latin typeface="Comic Sans MS" pitchFamily="66" charset="0"/>
                  </a:rPr>
                  <a:t>First-Person Avatar</a:t>
                </a:r>
              </a:p>
            </p:txBody>
          </p:sp>
        </p:grpSp>
      </p:grpSp>
      <p:sp>
        <p:nvSpPr>
          <p:cNvPr id="40963" name="Rectangle 4"/>
          <p:cNvSpPr>
            <a:spLocks noGrp="1" noChangeArrowheads="1"/>
          </p:cNvSpPr>
          <p:nvPr>
            <p:ph type="title"/>
          </p:nvPr>
        </p:nvSpPr>
        <p:spPr>
          <a:xfrm>
            <a:off x="762000" y="152400"/>
            <a:ext cx="7772400" cy="1143000"/>
          </a:xfrm>
        </p:spPr>
        <p:txBody>
          <a:bodyPr/>
          <a:lstStyle/>
          <a:p>
            <a:r>
              <a:rPr lang="en-US" smtClean="0"/>
              <a:t>Precision and Deadline</a:t>
            </a:r>
          </a:p>
        </p:txBody>
      </p:sp>
      <p:sp>
        <p:nvSpPr>
          <p:cNvPr id="40964" name="Line 8"/>
          <p:cNvSpPr>
            <a:spLocks noChangeShapeType="1"/>
          </p:cNvSpPr>
          <p:nvPr/>
        </p:nvSpPr>
        <p:spPr bwMode="auto">
          <a:xfrm>
            <a:off x="1384300" y="1054100"/>
            <a:ext cx="0" cy="4508500"/>
          </a:xfrm>
          <a:prstGeom prst="line">
            <a:avLst/>
          </a:prstGeom>
          <a:noFill/>
          <a:ln w="508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40965" name="Line 9"/>
          <p:cNvSpPr>
            <a:spLocks noChangeShapeType="1"/>
          </p:cNvSpPr>
          <p:nvPr/>
        </p:nvSpPr>
        <p:spPr bwMode="auto">
          <a:xfrm flipH="1">
            <a:off x="1371600" y="5562600"/>
            <a:ext cx="7061200" cy="0"/>
          </a:xfrm>
          <a:prstGeom prst="line">
            <a:avLst/>
          </a:prstGeom>
          <a:noFill/>
          <a:ln w="508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40966" name="Rectangle 10"/>
          <p:cNvSpPr>
            <a:spLocks noChangeArrowheads="1"/>
          </p:cNvSpPr>
          <p:nvPr/>
        </p:nvSpPr>
        <p:spPr bwMode="auto">
          <a:xfrm>
            <a:off x="4191000" y="5626100"/>
            <a:ext cx="1841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3200">
                <a:latin typeface="Gill Sans"/>
                <a:ea typeface="MS PGothic" pitchFamily="34" charset="-128"/>
                <a:sym typeface="Gill Sans"/>
              </a:rPr>
              <a:t>Deadline</a:t>
            </a:r>
          </a:p>
        </p:txBody>
      </p:sp>
      <p:sp>
        <p:nvSpPr>
          <p:cNvPr id="40967" name="Oval 11"/>
          <p:cNvSpPr>
            <a:spLocks noChangeArrowheads="1"/>
          </p:cNvSpPr>
          <p:nvPr/>
        </p:nvSpPr>
        <p:spPr bwMode="auto">
          <a:xfrm>
            <a:off x="1827213" y="4824413"/>
            <a:ext cx="266700" cy="254000"/>
          </a:xfrm>
          <a:prstGeom prst="ellipse">
            <a:avLst/>
          </a:prstGeom>
          <a:solidFill>
            <a:srgbClr val="F80A12"/>
          </a:solidFill>
          <a:ln w="25400">
            <a:solidFill>
              <a:schemeClr val="tx1"/>
            </a:solidFill>
            <a:round/>
            <a:headEnd/>
            <a:tailEnd/>
          </a:ln>
        </p:spPr>
        <p:txBody>
          <a:bodyPr/>
          <a:lstStyle/>
          <a:p>
            <a:pPr eaLnBrk="0" hangingPunct="0"/>
            <a:endParaRPr lang="en-US"/>
          </a:p>
        </p:txBody>
      </p:sp>
      <p:sp>
        <p:nvSpPr>
          <p:cNvPr id="40968" name="Rectangle 12"/>
          <p:cNvSpPr>
            <a:spLocks noChangeArrowheads="1"/>
          </p:cNvSpPr>
          <p:nvPr/>
        </p:nvSpPr>
        <p:spPr bwMode="auto">
          <a:xfrm>
            <a:off x="1566863" y="5097463"/>
            <a:ext cx="787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Shooting </a:t>
            </a:r>
          </a:p>
          <a:p>
            <a:pPr algn="ctr"/>
            <a:r>
              <a:rPr lang="en-US" sz="1400">
                <a:latin typeface="Comic Sans MS" pitchFamily="66" charset="0"/>
                <a:ea typeface="MS PGothic" pitchFamily="34" charset="-128"/>
                <a:sym typeface="Comic Sans MS" pitchFamily="66" charset="0"/>
              </a:rPr>
              <a:t>Sniper</a:t>
            </a:r>
          </a:p>
        </p:txBody>
      </p:sp>
      <p:sp>
        <p:nvSpPr>
          <p:cNvPr id="40969" name="Oval 13"/>
          <p:cNvSpPr>
            <a:spLocks noChangeArrowheads="1"/>
          </p:cNvSpPr>
          <p:nvPr/>
        </p:nvSpPr>
        <p:spPr bwMode="auto">
          <a:xfrm>
            <a:off x="1827213" y="4238625"/>
            <a:ext cx="266700" cy="254000"/>
          </a:xfrm>
          <a:prstGeom prst="ellipse">
            <a:avLst/>
          </a:prstGeom>
          <a:solidFill>
            <a:srgbClr val="DF0507"/>
          </a:solidFill>
          <a:ln w="25400">
            <a:solidFill>
              <a:schemeClr val="tx1"/>
            </a:solidFill>
            <a:round/>
            <a:headEnd/>
            <a:tailEnd/>
          </a:ln>
        </p:spPr>
        <p:txBody>
          <a:bodyPr/>
          <a:lstStyle/>
          <a:p>
            <a:pPr eaLnBrk="0" hangingPunct="0"/>
            <a:endParaRPr lang="en-US"/>
          </a:p>
        </p:txBody>
      </p:sp>
      <p:sp>
        <p:nvSpPr>
          <p:cNvPr id="40970" name="Rectangle 14"/>
          <p:cNvSpPr>
            <a:spLocks noChangeArrowheads="1"/>
          </p:cNvSpPr>
          <p:nvPr/>
        </p:nvSpPr>
        <p:spPr bwMode="auto">
          <a:xfrm>
            <a:off x="1695450" y="4551363"/>
            <a:ext cx="5318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Racing</a:t>
            </a:r>
          </a:p>
        </p:txBody>
      </p:sp>
      <p:sp>
        <p:nvSpPr>
          <p:cNvPr id="40971" name="Oval 15"/>
          <p:cNvSpPr>
            <a:spLocks noChangeArrowheads="1"/>
          </p:cNvSpPr>
          <p:nvPr/>
        </p:nvSpPr>
        <p:spPr bwMode="auto">
          <a:xfrm>
            <a:off x="3960813" y="1917700"/>
            <a:ext cx="266700" cy="254000"/>
          </a:xfrm>
          <a:prstGeom prst="ellipse">
            <a:avLst/>
          </a:prstGeom>
          <a:solidFill>
            <a:srgbClr val="1C00FB"/>
          </a:solidFill>
          <a:ln w="25400">
            <a:solidFill>
              <a:schemeClr val="tx1"/>
            </a:solidFill>
            <a:round/>
            <a:headEnd/>
            <a:tailEnd/>
          </a:ln>
        </p:spPr>
        <p:txBody>
          <a:bodyPr/>
          <a:lstStyle/>
          <a:p>
            <a:pPr eaLnBrk="0" hangingPunct="0"/>
            <a:endParaRPr lang="en-US"/>
          </a:p>
        </p:txBody>
      </p:sp>
      <p:sp>
        <p:nvSpPr>
          <p:cNvPr id="40972" name="Oval 16"/>
          <p:cNvSpPr>
            <a:spLocks noChangeArrowheads="1"/>
          </p:cNvSpPr>
          <p:nvPr/>
        </p:nvSpPr>
        <p:spPr bwMode="auto">
          <a:xfrm>
            <a:off x="1843088" y="3095625"/>
            <a:ext cx="266700" cy="254000"/>
          </a:xfrm>
          <a:prstGeom prst="ellipse">
            <a:avLst/>
          </a:prstGeom>
          <a:solidFill>
            <a:srgbClr val="F80A12"/>
          </a:solidFill>
          <a:ln w="25400">
            <a:solidFill>
              <a:schemeClr val="tx1"/>
            </a:solidFill>
            <a:round/>
            <a:headEnd/>
            <a:tailEnd/>
          </a:ln>
        </p:spPr>
        <p:txBody>
          <a:bodyPr/>
          <a:lstStyle/>
          <a:p>
            <a:pPr eaLnBrk="0" hangingPunct="0"/>
            <a:endParaRPr lang="en-US"/>
          </a:p>
        </p:txBody>
      </p:sp>
      <p:sp>
        <p:nvSpPr>
          <p:cNvPr id="40973" name="Oval 17"/>
          <p:cNvSpPr>
            <a:spLocks noChangeArrowheads="1"/>
          </p:cNvSpPr>
          <p:nvPr/>
        </p:nvSpPr>
        <p:spPr bwMode="auto">
          <a:xfrm>
            <a:off x="3937000" y="2814638"/>
            <a:ext cx="266700" cy="254000"/>
          </a:xfrm>
          <a:prstGeom prst="ellipse">
            <a:avLst/>
          </a:prstGeom>
          <a:solidFill>
            <a:srgbClr val="F80A12"/>
          </a:solidFill>
          <a:ln w="25400">
            <a:solidFill>
              <a:schemeClr val="tx1"/>
            </a:solidFill>
            <a:round/>
            <a:headEnd/>
            <a:tailEnd/>
          </a:ln>
        </p:spPr>
        <p:txBody>
          <a:bodyPr/>
          <a:lstStyle/>
          <a:p>
            <a:pPr eaLnBrk="0" hangingPunct="0"/>
            <a:endParaRPr lang="en-US"/>
          </a:p>
        </p:txBody>
      </p:sp>
      <p:sp>
        <p:nvSpPr>
          <p:cNvPr id="40974" name="Oval 18"/>
          <p:cNvSpPr>
            <a:spLocks noChangeArrowheads="1"/>
          </p:cNvSpPr>
          <p:nvPr/>
        </p:nvSpPr>
        <p:spPr bwMode="auto">
          <a:xfrm>
            <a:off x="7645400" y="2286000"/>
            <a:ext cx="266700" cy="254000"/>
          </a:xfrm>
          <a:prstGeom prst="ellipse">
            <a:avLst/>
          </a:prstGeom>
          <a:solidFill>
            <a:srgbClr val="117F0C"/>
          </a:solidFill>
          <a:ln w="25400">
            <a:solidFill>
              <a:schemeClr val="tx1"/>
            </a:solidFill>
            <a:round/>
            <a:headEnd/>
            <a:tailEnd/>
          </a:ln>
        </p:spPr>
        <p:txBody>
          <a:bodyPr/>
          <a:lstStyle/>
          <a:p>
            <a:pPr eaLnBrk="0" hangingPunct="0"/>
            <a:endParaRPr lang="en-US"/>
          </a:p>
        </p:txBody>
      </p:sp>
      <p:sp>
        <p:nvSpPr>
          <p:cNvPr id="40975" name="Oval 19"/>
          <p:cNvSpPr>
            <a:spLocks noChangeArrowheads="1"/>
          </p:cNvSpPr>
          <p:nvPr/>
        </p:nvSpPr>
        <p:spPr bwMode="auto">
          <a:xfrm>
            <a:off x="5354638" y="4791075"/>
            <a:ext cx="266700" cy="254000"/>
          </a:xfrm>
          <a:prstGeom prst="ellipse">
            <a:avLst/>
          </a:prstGeom>
          <a:solidFill>
            <a:srgbClr val="1C00FB"/>
          </a:solidFill>
          <a:ln w="25400">
            <a:solidFill>
              <a:schemeClr val="tx1"/>
            </a:solidFill>
            <a:round/>
            <a:headEnd/>
            <a:tailEnd/>
          </a:ln>
        </p:spPr>
        <p:txBody>
          <a:bodyPr/>
          <a:lstStyle/>
          <a:p>
            <a:pPr eaLnBrk="0" hangingPunct="0"/>
            <a:endParaRPr lang="en-US"/>
          </a:p>
        </p:txBody>
      </p:sp>
      <p:sp>
        <p:nvSpPr>
          <p:cNvPr id="40976" name="Rectangle 20"/>
          <p:cNvSpPr>
            <a:spLocks noChangeArrowheads="1"/>
          </p:cNvSpPr>
          <p:nvPr/>
        </p:nvSpPr>
        <p:spPr bwMode="auto">
          <a:xfrm>
            <a:off x="3659188" y="2171700"/>
            <a:ext cx="8699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Casting</a:t>
            </a:r>
          </a:p>
          <a:p>
            <a:pPr algn="ctr"/>
            <a:r>
              <a:rPr lang="en-US" sz="1400">
                <a:latin typeface="Comic Sans MS" pitchFamily="66" charset="0"/>
                <a:ea typeface="MS PGothic" pitchFamily="34" charset="-128"/>
                <a:sym typeface="Comic Sans MS" pitchFamily="66" charset="0"/>
              </a:rPr>
              <a:t>Area Spell</a:t>
            </a:r>
          </a:p>
        </p:txBody>
      </p:sp>
      <p:sp>
        <p:nvSpPr>
          <p:cNvPr id="40977" name="Rectangle 21"/>
          <p:cNvSpPr>
            <a:spLocks noChangeArrowheads="1"/>
          </p:cNvSpPr>
          <p:nvPr/>
        </p:nvSpPr>
        <p:spPr bwMode="auto">
          <a:xfrm>
            <a:off x="1455738" y="3367088"/>
            <a:ext cx="1041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Shooting</a:t>
            </a:r>
          </a:p>
          <a:p>
            <a:pPr algn="ctr"/>
            <a:r>
              <a:rPr lang="en-US" sz="1400">
                <a:latin typeface="Comic Sans MS" pitchFamily="66" charset="0"/>
                <a:ea typeface="MS PGothic" pitchFamily="34" charset="-128"/>
                <a:sym typeface="Comic Sans MS" pitchFamily="66" charset="0"/>
              </a:rPr>
              <a:t>Machine Gun</a:t>
            </a:r>
          </a:p>
        </p:txBody>
      </p:sp>
      <p:sp>
        <p:nvSpPr>
          <p:cNvPr id="40978" name="Rectangle 22"/>
          <p:cNvSpPr>
            <a:spLocks noChangeArrowheads="1"/>
          </p:cNvSpPr>
          <p:nvPr/>
        </p:nvSpPr>
        <p:spPr bwMode="auto">
          <a:xfrm>
            <a:off x="3665538" y="3040063"/>
            <a:ext cx="8286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Shooting</a:t>
            </a:r>
          </a:p>
          <a:p>
            <a:pPr algn="ctr"/>
            <a:r>
              <a:rPr lang="en-US" sz="1400">
                <a:latin typeface="Comic Sans MS" pitchFamily="66" charset="0"/>
                <a:ea typeface="MS PGothic" pitchFamily="34" charset="-128"/>
                <a:sym typeface="Comic Sans MS" pitchFamily="66" charset="0"/>
              </a:rPr>
              <a:t> Grenades</a:t>
            </a:r>
          </a:p>
        </p:txBody>
      </p:sp>
      <p:sp>
        <p:nvSpPr>
          <p:cNvPr id="40979" name="Rectangle 23"/>
          <p:cNvSpPr>
            <a:spLocks noChangeArrowheads="1"/>
          </p:cNvSpPr>
          <p:nvPr/>
        </p:nvSpPr>
        <p:spPr bwMode="auto">
          <a:xfrm>
            <a:off x="7394575" y="2605088"/>
            <a:ext cx="7762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Exploring</a:t>
            </a:r>
          </a:p>
        </p:txBody>
      </p:sp>
      <p:sp>
        <p:nvSpPr>
          <p:cNvPr id="40980" name="Rectangle 24"/>
          <p:cNvSpPr>
            <a:spLocks noChangeArrowheads="1"/>
          </p:cNvSpPr>
          <p:nvPr/>
        </p:nvSpPr>
        <p:spPr bwMode="auto">
          <a:xfrm>
            <a:off x="4911725" y="5089525"/>
            <a:ext cx="11731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Drinking</a:t>
            </a:r>
          </a:p>
          <a:p>
            <a:pPr algn="ctr"/>
            <a:r>
              <a:rPr lang="en-US" sz="1400">
                <a:latin typeface="Comic Sans MS" pitchFamily="66" charset="0"/>
                <a:ea typeface="MS PGothic" pitchFamily="34" charset="-128"/>
                <a:sym typeface="Comic Sans MS" pitchFamily="66" charset="0"/>
              </a:rPr>
              <a:t> Health Potion</a:t>
            </a:r>
          </a:p>
        </p:txBody>
      </p:sp>
      <p:sp>
        <p:nvSpPr>
          <p:cNvPr id="40981" name="Oval 25"/>
          <p:cNvSpPr>
            <a:spLocks noChangeArrowheads="1"/>
          </p:cNvSpPr>
          <p:nvPr/>
        </p:nvSpPr>
        <p:spPr bwMode="auto">
          <a:xfrm>
            <a:off x="7645400" y="4286250"/>
            <a:ext cx="266700" cy="254000"/>
          </a:xfrm>
          <a:prstGeom prst="ellipse">
            <a:avLst/>
          </a:prstGeom>
          <a:solidFill>
            <a:srgbClr val="008000"/>
          </a:solidFill>
          <a:ln w="25400">
            <a:solidFill>
              <a:schemeClr val="tx1"/>
            </a:solidFill>
            <a:round/>
            <a:headEnd/>
            <a:tailEnd/>
          </a:ln>
        </p:spPr>
        <p:txBody>
          <a:bodyPr/>
          <a:lstStyle/>
          <a:p>
            <a:pPr eaLnBrk="0" hangingPunct="0"/>
            <a:endParaRPr lang="en-US"/>
          </a:p>
        </p:txBody>
      </p:sp>
      <p:sp>
        <p:nvSpPr>
          <p:cNvPr id="40982" name="Rectangle 26"/>
          <p:cNvSpPr>
            <a:spLocks noChangeArrowheads="1"/>
          </p:cNvSpPr>
          <p:nvPr/>
        </p:nvSpPr>
        <p:spPr bwMode="auto">
          <a:xfrm>
            <a:off x="7513638" y="4568825"/>
            <a:ext cx="5746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Moving</a:t>
            </a:r>
          </a:p>
        </p:txBody>
      </p:sp>
      <p:sp>
        <p:nvSpPr>
          <p:cNvPr id="40983" name="Oval 27"/>
          <p:cNvSpPr>
            <a:spLocks noChangeArrowheads="1"/>
          </p:cNvSpPr>
          <p:nvPr/>
        </p:nvSpPr>
        <p:spPr bwMode="auto">
          <a:xfrm>
            <a:off x="7645400" y="5003800"/>
            <a:ext cx="266700" cy="254000"/>
          </a:xfrm>
          <a:prstGeom prst="ellipse">
            <a:avLst/>
          </a:prstGeom>
          <a:solidFill>
            <a:srgbClr val="117F0C"/>
          </a:solidFill>
          <a:ln w="25400">
            <a:solidFill>
              <a:schemeClr val="tx1"/>
            </a:solidFill>
            <a:round/>
            <a:headEnd/>
            <a:tailEnd/>
          </a:ln>
        </p:spPr>
        <p:txBody>
          <a:bodyPr/>
          <a:lstStyle/>
          <a:p>
            <a:pPr eaLnBrk="0" hangingPunct="0"/>
            <a:endParaRPr lang="en-US"/>
          </a:p>
        </p:txBody>
      </p:sp>
      <p:sp>
        <p:nvSpPr>
          <p:cNvPr id="40984" name="Rectangle 28"/>
          <p:cNvSpPr>
            <a:spLocks noChangeArrowheads="1"/>
          </p:cNvSpPr>
          <p:nvPr/>
        </p:nvSpPr>
        <p:spPr bwMode="auto">
          <a:xfrm>
            <a:off x="7462838" y="5322888"/>
            <a:ext cx="6445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Building</a:t>
            </a:r>
          </a:p>
        </p:txBody>
      </p:sp>
      <p:sp>
        <p:nvSpPr>
          <p:cNvPr id="40985" name="Oval 29"/>
          <p:cNvSpPr>
            <a:spLocks noChangeArrowheads="1"/>
          </p:cNvSpPr>
          <p:nvPr/>
        </p:nvSpPr>
        <p:spPr bwMode="auto">
          <a:xfrm>
            <a:off x="6426200" y="3479800"/>
            <a:ext cx="266700" cy="254000"/>
          </a:xfrm>
          <a:prstGeom prst="ellipse">
            <a:avLst/>
          </a:prstGeom>
          <a:solidFill>
            <a:srgbClr val="117F0C"/>
          </a:solidFill>
          <a:ln w="25400">
            <a:solidFill>
              <a:schemeClr val="tx1"/>
            </a:solidFill>
            <a:round/>
            <a:headEnd/>
            <a:tailEnd/>
          </a:ln>
        </p:spPr>
        <p:txBody>
          <a:bodyPr/>
          <a:lstStyle/>
          <a:p>
            <a:pPr eaLnBrk="0" hangingPunct="0"/>
            <a:endParaRPr lang="en-US"/>
          </a:p>
        </p:txBody>
      </p:sp>
      <p:sp>
        <p:nvSpPr>
          <p:cNvPr id="40986" name="Rectangle 30"/>
          <p:cNvSpPr>
            <a:spLocks noChangeArrowheads="1"/>
          </p:cNvSpPr>
          <p:nvPr/>
        </p:nvSpPr>
        <p:spPr bwMode="auto">
          <a:xfrm>
            <a:off x="6226175" y="3798888"/>
            <a:ext cx="676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Fighting</a:t>
            </a:r>
          </a:p>
        </p:txBody>
      </p:sp>
      <p:sp>
        <p:nvSpPr>
          <p:cNvPr id="40987" name="Oval 31"/>
          <p:cNvSpPr>
            <a:spLocks noChangeArrowheads="1"/>
          </p:cNvSpPr>
          <p:nvPr/>
        </p:nvSpPr>
        <p:spPr bwMode="auto">
          <a:xfrm>
            <a:off x="4349750" y="4286250"/>
            <a:ext cx="266700" cy="254000"/>
          </a:xfrm>
          <a:prstGeom prst="ellipse">
            <a:avLst/>
          </a:prstGeom>
          <a:solidFill>
            <a:srgbClr val="2722EF"/>
          </a:solidFill>
          <a:ln w="25400">
            <a:solidFill>
              <a:schemeClr val="tx1"/>
            </a:solidFill>
            <a:round/>
            <a:headEnd/>
            <a:tailEnd/>
          </a:ln>
        </p:spPr>
        <p:txBody>
          <a:bodyPr/>
          <a:lstStyle/>
          <a:p>
            <a:pPr eaLnBrk="0" hangingPunct="0"/>
            <a:endParaRPr lang="en-US"/>
          </a:p>
        </p:txBody>
      </p:sp>
      <p:sp>
        <p:nvSpPr>
          <p:cNvPr id="40988" name="Rectangle 32"/>
          <p:cNvSpPr>
            <a:spLocks noChangeArrowheads="1"/>
          </p:cNvSpPr>
          <p:nvPr/>
        </p:nvSpPr>
        <p:spPr bwMode="auto">
          <a:xfrm>
            <a:off x="4189413" y="4549775"/>
            <a:ext cx="619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Combat</a:t>
            </a:r>
          </a:p>
        </p:txBody>
      </p:sp>
      <p:sp>
        <p:nvSpPr>
          <p:cNvPr id="40989" name="Oval 36"/>
          <p:cNvSpPr>
            <a:spLocks noChangeArrowheads="1"/>
          </p:cNvSpPr>
          <p:nvPr/>
        </p:nvSpPr>
        <p:spPr bwMode="auto">
          <a:xfrm>
            <a:off x="2805113" y="2155825"/>
            <a:ext cx="266700" cy="254000"/>
          </a:xfrm>
          <a:prstGeom prst="ellipse">
            <a:avLst/>
          </a:prstGeom>
          <a:solidFill>
            <a:srgbClr val="2722EF"/>
          </a:solidFill>
          <a:ln w="25400">
            <a:solidFill>
              <a:schemeClr val="tx1"/>
            </a:solidFill>
            <a:round/>
            <a:headEnd/>
            <a:tailEnd/>
          </a:ln>
        </p:spPr>
        <p:txBody>
          <a:bodyPr/>
          <a:lstStyle/>
          <a:p>
            <a:pPr eaLnBrk="0" hangingPunct="0"/>
            <a:endParaRPr lang="en-US"/>
          </a:p>
        </p:txBody>
      </p:sp>
      <p:sp>
        <p:nvSpPr>
          <p:cNvPr id="40990" name="Rectangle 37"/>
          <p:cNvSpPr>
            <a:spLocks noChangeArrowheads="1"/>
          </p:cNvSpPr>
          <p:nvPr/>
        </p:nvSpPr>
        <p:spPr bwMode="auto">
          <a:xfrm>
            <a:off x="2641600" y="2419350"/>
            <a:ext cx="627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1400">
                <a:latin typeface="Comic Sans MS" pitchFamily="66" charset="0"/>
                <a:ea typeface="MS PGothic" pitchFamily="34" charset="-128"/>
                <a:sym typeface="Comic Sans MS" pitchFamily="66" charset="0"/>
              </a:rPr>
              <a:t>Running</a:t>
            </a:r>
          </a:p>
        </p:txBody>
      </p:sp>
      <p:sp>
        <p:nvSpPr>
          <p:cNvPr id="40991" name="Rectangle 45"/>
          <p:cNvSpPr>
            <a:spLocks noChangeArrowheads="1"/>
          </p:cNvSpPr>
          <p:nvPr/>
        </p:nvSpPr>
        <p:spPr bwMode="auto">
          <a:xfrm rot="-5400000">
            <a:off x="66675" y="3122613"/>
            <a:ext cx="1841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3200">
                <a:latin typeface="Gill Sans"/>
                <a:ea typeface="MS PGothic" pitchFamily="34" charset="-128"/>
                <a:sym typeface="Gill Sans"/>
              </a:rPr>
              <a:t>Precision</a:t>
            </a:r>
          </a:p>
        </p:txBody>
      </p:sp>
      <p:sp>
        <p:nvSpPr>
          <p:cNvPr id="40992" name="Rectangle 46"/>
          <p:cNvSpPr>
            <a:spLocks noChangeArrowheads="1"/>
          </p:cNvSpPr>
          <p:nvPr/>
        </p:nvSpPr>
        <p:spPr bwMode="auto">
          <a:xfrm>
            <a:off x="1447800" y="56388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1600">
                <a:latin typeface="Gill Sans"/>
                <a:ea typeface="MS PGothic" pitchFamily="34" charset="-128"/>
                <a:sym typeface="Gill Sans"/>
              </a:rPr>
              <a:t>Tighter</a:t>
            </a:r>
          </a:p>
        </p:txBody>
      </p:sp>
      <p:sp>
        <p:nvSpPr>
          <p:cNvPr id="40993" name="Rectangle 47"/>
          <p:cNvSpPr>
            <a:spLocks noChangeArrowheads="1"/>
          </p:cNvSpPr>
          <p:nvPr/>
        </p:nvSpPr>
        <p:spPr bwMode="auto">
          <a:xfrm>
            <a:off x="7239000" y="56388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1600">
                <a:latin typeface="Gill Sans"/>
                <a:ea typeface="MS PGothic" pitchFamily="34" charset="-128"/>
                <a:sym typeface="Gill Sans"/>
              </a:rPr>
              <a:t>Looser</a:t>
            </a:r>
          </a:p>
        </p:txBody>
      </p:sp>
      <p:sp>
        <p:nvSpPr>
          <p:cNvPr id="40994" name="Rectangle 48"/>
          <p:cNvSpPr>
            <a:spLocks noChangeArrowheads="1"/>
          </p:cNvSpPr>
          <p:nvPr/>
        </p:nvSpPr>
        <p:spPr bwMode="auto">
          <a:xfrm rot="-5400000">
            <a:off x="685800" y="49530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1600">
                <a:latin typeface="Gill Sans"/>
                <a:ea typeface="MS PGothic" pitchFamily="34" charset="-128"/>
                <a:sym typeface="Gill Sans"/>
              </a:rPr>
              <a:t>Higher</a:t>
            </a:r>
          </a:p>
        </p:txBody>
      </p:sp>
      <p:sp>
        <p:nvSpPr>
          <p:cNvPr id="40995" name="Rectangle 49"/>
          <p:cNvSpPr>
            <a:spLocks noChangeArrowheads="1"/>
          </p:cNvSpPr>
          <p:nvPr/>
        </p:nvSpPr>
        <p:spPr bwMode="auto">
          <a:xfrm rot="-5400000">
            <a:off x="685800" y="17526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1600">
                <a:latin typeface="Gill Sans"/>
                <a:ea typeface="MS PGothic" pitchFamily="34" charset="-128"/>
                <a:sym typeface="Gill Sans"/>
              </a:rPr>
              <a:t>Lower</a:t>
            </a:r>
          </a:p>
        </p:txBody>
      </p:sp>
    </p:spTree>
    <p:extLst>
      <p:ext uri="{BB962C8B-B14F-4D97-AF65-F5344CB8AC3E}">
        <p14:creationId xmlns:p14="http://schemas.microsoft.com/office/powerpoint/2010/main" val="750442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09600" y="0"/>
            <a:ext cx="7772400" cy="838200"/>
          </a:xfrm>
        </p:spPr>
        <p:txBody>
          <a:bodyPr/>
          <a:lstStyle/>
          <a:p>
            <a:r>
              <a:rPr lang="en-US" smtClean="0"/>
              <a:t>Player Performance vs. Latency</a:t>
            </a:r>
          </a:p>
        </p:txBody>
      </p:sp>
      <p:pic>
        <p:nvPicPr>
          <p:cNvPr id="184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78486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377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checkerboard(across)">
                                      <p:cBhvr>
                                        <p:cTn id="7"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ontlines- Fuel of War - Multiplayer Demo La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5500" y="1371600"/>
            <a:ext cx="4953000" cy="3714750"/>
          </a:xfrm>
          <a:prstGeom prst="rect">
            <a:avLst/>
          </a:prstGeom>
        </p:spPr>
      </p:pic>
      <p:sp>
        <p:nvSpPr>
          <p:cNvPr id="29699" name="Title 11"/>
          <p:cNvSpPr>
            <a:spLocks noGrp="1"/>
          </p:cNvSpPr>
          <p:nvPr>
            <p:ph type="title"/>
          </p:nvPr>
        </p:nvSpPr>
        <p:spPr>
          <a:xfrm>
            <a:off x="571500" y="228600"/>
            <a:ext cx="8305800" cy="1143000"/>
          </a:xfrm>
        </p:spPr>
        <p:txBody>
          <a:bodyPr/>
          <a:lstStyle/>
          <a:p>
            <a:r>
              <a:rPr lang="en-US" dirty="0" smtClean="0"/>
              <a:t>Is It Latency or Do You Just Suck?</a:t>
            </a:r>
          </a:p>
        </p:txBody>
      </p:sp>
      <p:sp>
        <p:nvSpPr>
          <p:cNvPr id="7" name="Content Placeholder 2"/>
          <p:cNvSpPr txBox="1">
            <a:spLocks/>
          </p:cNvSpPr>
          <p:nvPr/>
        </p:nvSpPr>
        <p:spPr bwMode="auto">
          <a:xfrm>
            <a:off x="3074988" y="5257800"/>
            <a:ext cx="2994025" cy="428625"/>
          </a:xfrm>
          <a:prstGeom prst="rect">
            <a:avLst/>
          </a:prstGeom>
        </p:spPr>
        <p:txBody>
          <a:bodyPr/>
          <a:lstStyle/>
          <a:p>
            <a:pPr marL="342900" indent="-342900" algn="ctr" eaLnBrk="0" hangingPunct="0">
              <a:spcBef>
                <a:spcPct val="20000"/>
              </a:spcBef>
              <a:buClr>
                <a:srgbClr val="009900"/>
              </a:buClr>
              <a:buSzPct val="150000"/>
              <a:defRPr/>
            </a:pPr>
            <a:r>
              <a:rPr kumimoji="1" lang="en-US" sz="900" kern="0" dirty="0">
                <a:latin typeface="+mn-lt"/>
                <a:hlinkClick r:id="rId6"/>
              </a:rPr>
              <a:t>http://www.youtube.com/watch?v=r6PwHkhEAkU</a:t>
            </a:r>
            <a:endParaRPr kumimoji="1" lang="en-US" sz="900" kern="0" dirty="0">
              <a:latin typeface="+mn-lt"/>
            </a:endParaRPr>
          </a:p>
        </p:txBody>
      </p:sp>
    </p:spTree>
    <p:extLst>
      <p:ext uri="{BB962C8B-B14F-4D97-AF65-F5344CB8AC3E}">
        <p14:creationId xmlns:p14="http://schemas.microsoft.com/office/powerpoint/2010/main" val="621341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Outline</a:t>
            </a:r>
          </a:p>
        </p:txBody>
      </p:sp>
      <p:sp>
        <p:nvSpPr>
          <p:cNvPr id="43011" name="Rectangle 3"/>
          <p:cNvSpPr>
            <a:spLocks noGrp="1" noChangeArrowheads="1"/>
          </p:cNvSpPr>
          <p:nvPr>
            <p:ph type="body" idx="1"/>
          </p:nvPr>
        </p:nvSpPr>
        <p:spPr/>
        <p:txBody>
          <a:bodyPr/>
          <a:lstStyle/>
          <a:p>
            <a:r>
              <a:rPr lang="en-US" smtClean="0"/>
              <a:t>Introduction				(</a:t>
            </a:r>
            <a:r>
              <a:rPr lang="en-US" smtClean="0">
                <a:solidFill>
                  <a:srgbClr val="009900"/>
                </a:solidFill>
              </a:rPr>
              <a:t>done</a:t>
            </a:r>
            <a:r>
              <a:rPr lang="en-US" smtClean="0"/>
              <a:t>)</a:t>
            </a:r>
          </a:p>
          <a:p>
            <a:r>
              <a:rPr lang="en-US" smtClean="0"/>
              <a:t>What is latency?			(</a:t>
            </a:r>
            <a:r>
              <a:rPr lang="en-US" smtClean="0">
                <a:solidFill>
                  <a:srgbClr val="009900"/>
                </a:solidFill>
              </a:rPr>
              <a:t>done</a:t>
            </a:r>
            <a:r>
              <a:rPr lang="en-US" smtClean="0"/>
              <a:t>)</a:t>
            </a:r>
          </a:p>
          <a:p>
            <a:r>
              <a:rPr lang="en-US" smtClean="0"/>
              <a:t>Why does it matter? 		(</a:t>
            </a:r>
            <a:r>
              <a:rPr lang="en-US" smtClean="0">
                <a:solidFill>
                  <a:srgbClr val="009900"/>
                </a:solidFill>
              </a:rPr>
              <a:t>done</a:t>
            </a:r>
            <a:r>
              <a:rPr lang="en-US" smtClean="0"/>
              <a:t>)</a:t>
            </a:r>
          </a:p>
          <a:p>
            <a:r>
              <a:rPr lang="en-US" smtClean="0"/>
              <a:t>How much does it matter?	(</a:t>
            </a:r>
            <a:r>
              <a:rPr lang="en-US" smtClean="0">
                <a:solidFill>
                  <a:srgbClr val="009900"/>
                </a:solidFill>
              </a:rPr>
              <a:t>done</a:t>
            </a:r>
            <a:r>
              <a:rPr lang="en-US" smtClean="0"/>
              <a:t>)</a:t>
            </a:r>
          </a:p>
          <a:p>
            <a:r>
              <a:rPr lang="en-US" smtClean="0"/>
              <a:t>Do you have evidence?		(</a:t>
            </a:r>
            <a:r>
              <a:rPr lang="en-US" smtClean="0">
                <a:solidFill>
                  <a:srgbClr val="FF0000"/>
                </a:solidFill>
              </a:rPr>
              <a:t>next</a:t>
            </a:r>
            <a:r>
              <a:rPr lang="en-US" smtClean="0"/>
              <a:t>)</a:t>
            </a:r>
          </a:p>
          <a:p>
            <a:pPr lvl="1"/>
            <a:r>
              <a:rPr lang="en-US" smtClean="0"/>
              <a:t>Methodology</a:t>
            </a:r>
          </a:p>
          <a:p>
            <a:pPr lvl="1"/>
            <a:r>
              <a:rPr lang="en-US" smtClean="0"/>
              <a:t>Results</a:t>
            </a:r>
          </a:p>
        </p:txBody>
      </p:sp>
    </p:spTree>
    <p:extLst>
      <p:ext uri="{BB962C8B-B14F-4D97-AF65-F5344CB8AC3E}">
        <p14:creationId xmlns:p14="http://schemas.microsoft.com/office/powerpoint/2010/main" val="1790452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t>Methodology (1 of 3)</a:t>
            </a:r>
          </a:p>
        </p:txBody>
      </p:sp>
      <p:sp>
        <p:nvSpPr>
          <p:cNvPr id="3" name="Content Placeholder 2"/>
          <p:cNvSpPr>
            <a:spLocks noGrp="1"/>
          </p:cNvSpPr>
          <p:nvPr>
            <p:ph idx="1"/>
          </p:nvPr>
        </p:nvSpPr>
        <p:spPr/>
        <p:txBody>
          <a:bodyPr/>
          <a:lstStyle/>
          <a:p>
            <a:r>
              <a:rPr lang="en-US" smtClean="0"/>
              <a:t>Goal: </a:t>
            </a:r>
          </a:p>
          <a:p>
            <a:pPr lvl="1"/>
            <a:r>
              <a:rPr lang="en-US" i="1" smtClean="0"/>
              <a:t>Vary:</a:t>
            </a:r>
            <a:r>
              <a:rPr lang="en-US" smtClean="0"/>
              <a:t> </a:t>
            </a:r>
            <a:r>
              <a:rPr lang="en-US" smtClean="0">
                <a:solidFill>
                  <a:srgbClr val="009900"/>
                </a:solidFill>
              </a:rPr>
              <a:t>precision</a:t>
            </a:r>
            <a:r>
              <a:rPr lang="en-US" smtClean="0"/>
              <a:t> &amp; </a:t>
            </a:r>
            <a:r>
              <a:rPr lang="en-US" smtClean="0">
                <a:solidFill>
                  <a:srgbClr val="009900"/>
                </a:solidFill>
              </a:rPr>
              <a:t>deadline</a:t>
            </a:r>
            <a:r>
              <a:rPr lang="en-US" smtClean="0"/>
              <a:t> of actions</a:t>
            </a:r>
          </a:p>
          <a:p>
            <a:pPr lvl="1"/>
            <a:r>
              <a:rPr lang="en-US" i="1" smtClean="0"/>
              <a:t>Control</a:t>
            </a:r>
            <a:r>
              <a:rPr lang="en-US" smtClean="0"/>
              <a:t> : </a:t>
            </a:r>
            <a:r>
              <a:rPr lang="en-US" smtClean="0">
                <a:solidFill>
                  <a:srgbClr val="FF0000"/>
                </a:solidFill>
              </a:rPr>
              <a:t>latency</a:t>
            </a:r>
          </a:p>
          <a:p>
            <a:pPr lvl="1"/>
            <a:r>
              <a:rPr lang="en-US" i="1" smtClean="0"/>
              <a:t>Measure:</a:t>
            </a:r>
            <a:r>
              <a:rPr lang="en-US" smtClean="0"/>
              <a:t> performance</a:t>
            </a:r>
          </a:p>
          <a:p>
            <a:r>
              <a:rPr lang="en-US" smtClean="0"/>
              <a:t>Modify open source game</a:t>
            </a:r>
          </a:p>
          <a:p>
            <a:pPr lvl="1"/>
            <a:r>
              <a:rPr lang="en-US" smtClean="0"/>
              <a:t>BZ Flag</a:t>
            </a:r>
          </a:p>
        </p:txBody>
      </p:sp>
      <p:grpSp>
        <p:nvGrpSpPr>
          <p:cNvPr id="2" name="Group 9"/>
          <p:cNvGrpSpPr>
            <a:grpSpLocks/>
          </p:cNvGrpSpPr>
          <p:nvPr/>
        </p:nvGrpSpPr>
        <p:grpSpPr bwMode="auto">
          <a:xfrm>
            <a:off x="5410200" y="3505200"/>
            <a:ext cx="3373438" cy="2409825"/>
            <a:chOff x="4876800" y="3352800"/>
            <a:chExt cx="3372655" cy="2410599"/>
          </a:xfrm>
        </p:grpSpPr>
        <p:pic>
          <p:nvPicPr>
            <p:cNvPr id="44037" name="Picture 6" descr="bz-screen.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8227" y="3352800"/>
              <a:ext cx="2209800" cy="208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Box 7"/>
            <p:cNvSpPr txBox="1">
              <a:spLocks noChangeArrowheads="1"/>
            </p:cNvSpPr>
            <p:nvPr/>
          </p:nvSpPr>
          <p:spPr bwMode="auto">
            <a:xfrm>
              <a:off x="4876800" y="5486400"/>
              <a:ext cx="33726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a:hlinkClick r:id="rId2"/>
                </a:rPr>
                <a:t>http://www.youtube.com/watch?v=xMYkw56t1Gg</a:t>
              </a:r>
              <a:r>
                <a:rPr lang="en-US" sz="1200"/>
                <a:t> </a:t>
              </a:r>
            </a:p>
          </p:txBody>
        </p:sp>
      </p:grpSp>
    </p:spTree>
    <p:extLst>
      <p:ext uri="{BB962C8B-B14F-4D97-AF65-F5344CB8AC3E}">
        <p14:creationId xmlns:p14="http://schemas.microsoft.com/office/powerpoint/2010/main" val="529008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2"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6"/>
          <p:cNvSpPr>
            <a:spLocks noGrp="1"/>
          </p:cNvSpPr>
          <p:nvPr>
            <p:ph type="title"/>
          </p:nvPr>
        </p:nvSpPr>
        <p:spPr/>
        <p:txBody>
          <a:bodyPr/>
          <a:lstStyle/>
          <a:p>
            <a:r>
              <a:rPr lang="en-US" smtClean="0"/>
              <a:t>Methodology (2 of 3)</a:t>
            </a:r>
          </a:p>
        </p:txBody>
      </p:sp>
      <p:sp>
        <p:nvSpPr>
          <p:cNvPr id="3" name="Content Placeholder 2"/>
          <p:cNvSpPr>
            <a:spLocks noGrp="1"/>
          </p:cNvSpPr>
          <p:nvPr>
            <p:ph sz="half" idx="1"/>
          </p:nvPr>
        </p:nvSpPr>
        <p:spPr>
          <a:xfrm>
            <a:off x="4648200" y="1828800"/>
            <a:ext cx="3810000" cy="4267200"/>
          </a:xfrm>
        </p:spPr>
        <p:txBody>
          <a:bodyPr/>
          <a:lstStyle/>
          <a:p>
            <a:r>
              <a:rPr lang="en-US" smtClean="0"/>
              <a:t>Steps:</a:t>
            </a:r>
          </a:p>
          <a:p>
            <a:pPr marL="914400" lvl="1" indent="-457200">
              <a:buFont typeface="Comic Sans MS" pitchFamily="66" charset="0"/>
              <a:buAutoNum type="arabicPeriod"/>
            </a:pPr>
            <a:r>
              <a:rPr lang="en-US" smtClean="0"/>
              <a:t>Made changes</a:t>
            </a:r>
          </a:p>
          <a:p>
            <a:pPr marL="914400" lvl="1" indent="-457200">
              <a:buFont typeface="Comic Sans MS" pitchFamily="66" charset="0"/>
              <a:buAutoNum type="arabicPeriod"/>
            </a:pPr>
            <a:r>
              <a:rPr lang="en-US" smtClean="0"/>
              <a:t>Verify and validate</a:t>
            </a:r>
          </a:p>
          <a:p>
            <a:pPr marL="914400" lvl="1" indent="-457200">
              <a:buFont typeface="Comic Sans MS" pitchFamily="66" charset="0"/>
              <a:buAutoNum type="arabicPeriod"/>
            </a:pPr>
            <a:r>
              <a:rPr lang="en-US" smtClean="0"/>
              <a:t>Determined game length, number of iterations</a:t>
            </a:r>
          </a:p>
          <a:p>
            <a:pPr marL="914400" lvl="1" indent="-457200">
              <a:buFont typeface="Comic Sans MS" pitchFamily="66" charset="0"/>
              <a:buAutoNum type="arabicPeriod"/>
            </a:pPr>
            <a:r>
              <a:rPr lang="en-US" smtClean="0"/>
              <a:t>Ran experiments</a:t>
            </a:r>
          </a:p>
          <a:p>
            <a:pPr marL="914400" lvl="1" indent="-457200">
              <a:buFont typeface="Comic Sans MS" pitchFamily="66" charset="0"/>
              <a:buAutoNum type="arabicPeriod"/>
            </a:pPr>
            <a:r>
              <a:rPr lang="en-US" smtClean="0"/>
              <a:t>Analysis</a:t>
            </a:r>
          </a:p>
          <a:p>
            <a:endParaRPr lang="en-US" smtClean="0"/>
          </a:p>
        </p:txBody>
      </p:sp>
      <p:sp>
        <p:nvSpPr>
          <p:cNvPr id="8" name="Content Placeholder 7"/>
          <p:cNvSpPr>
            <a:spLocks noGrp="1"/>
          </p:cNvSpPr>
          <p:nvPr>
            <p:ph sz="half" idx="2"/>
          </p:nvPr>
        </p:nvSpPr>
        <p:spPr>
          <a:xfrm>
            <a:off x="685800" y="1828800"/>
            <a:ext cx="3810000" cy="4267200"/>
          </a:xfrm>
        </p:spPr>
        <p:txBody>
          <a:bodyPr/>
          <a:lstStyle/>
          <a:p>
            <a:r>
              <a:rPr lang="en-US" smtClean="0"/>
              <a:t>Varying </a:t>
            </a:r>
            <a:r>
              <a:rPr lang="en-US" smtClean="0">
                <a:solidFill>
                  <a:srgbClr val="009900"/>
                </a:solidFill>
              </a:rPr>
              <a:t>precision</a:t>
            </a:r>
            <a:r>
              <a:rPr lang="en-US" smtClean="0"/>
              <a:t> – tank size</a:t>
            </a:r>
          </a:p>
          <a:p>
            <a:pPr lvl="1"/>
            <a:r>
              <a:rPr lang="en-US" i="1" smtClean="0"/>
              <a:t>Larger tanks equal lower precision</a:t>
            </a:r>
          </a:p>
          <a:p>
            <a:r>
              <a:rPr lang="en-US" smtClean="0"/>
              <a:t>Varying </a:t>
            </a:r>
            <a:r>
              <a:rPr lang="en-US" smtClean="0">
                <a:solidFill>
                  <a:srgbClr val="009900"/>
                </a:solidFill>
              </a:rPr>
              <a:t>deadline</a:t>
            </a:r>
            <a:r>
              <a:rPr lang="en-US" smtClean="0"/>
              <a:t> – bullet speed</a:t>
            </a:r>
          </a:p>
          <a:p>
            <a:pPr lvl="1"/>
            <a:r>
              <a:rPr lang="en-US" i="1" smtClean="0"/>
              <a:t>Slower bullets equal looser deadline</a:t>
            </a:r>
          </a:p>
          <a:p>
            <a:endParaRPr lang="en-US" smtClean="0"/>
          </a:p>
        </p:txBody>
      </p:sp>
    </p:spTree>
    <p:extLst>
      <p:ext uri="{BB962C8B-B14F-4D97-AF65-F5344CB8AC3E}">
        <p14:creationId xmlns:p14="http://schemas.microsoft.com/office/powerpoint/2010/main" val="1530283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7"/>
          <p:cNvSpPr>
            <a:spLocks noGrp="1"/>
          </p:cNvSpPr>
          <p:nvPr>
            <p:ph type="title"/>
          </p:nvPr>
        </p:nvSpPr>
        <p:spPr/>
        <p:txBody>
          <a:bodyPr/>
          <a:lstStyle/>
          <a:p>
            <a:r>
              <a:rPr lang="en-US" smtClean="0"/>
              <a:t>Methodology (3 of 3)</a:t>
            </a:r>
          </a:p>
        </p:txBody>
      </p:sp>
      <p:sp>
        <p:nvSpPr>
          <p:cNvPr id="46083" name="Content Placeholder 8"/>
          <p:cNvSpPr>
            <a:spLocks noGrp="1"/>
          </p:cNvSpPr>
          <p:nvPr>
            <p:ph idx="1"/>
          </p:nvPr>
        </p:nvSpPr>
        <p:spPr/>
        <p:txBody>
          <a:bodyPr/>
          <a:lstStyle/>
          <a:p>
            <a:r>
              <a:rPr lang="en-US" smtClean="0"/>
              <a:t>8 computer-controlled tanks (bots)</a:t>
            </a:r>
          </a:p>
          <a:p>
            <a:r>
              <a:rPr lang="en-US" smtClean="0"/>
              <a:t>2 hour runs</a:t>
            </a:r>
          </a:p>
        </p:txBody>
      </p:sp>
      <p:pic>
        <p:nvPicPr>
          <p:cNvPr id="4608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124200"/>
            <a:ext cx="73152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47331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6"/>
          <p:cNvSpPr>
            <a:spLocks noGrp="1"/>
          </p:cNvSpPr>
          <p:nvPr>
            <p:ph type="title"/>
          </p:nvPr>
        </p:nvSpPr>
        <p:spPr>
          <a:xfrm>
            <a:off x="762000" y="304800"/>
            <a:ext cx="7772400" cy="1143000"/>
          </a:xfrm>
        </p:spPr>
        <p:txBody>
          <a:bodyPr/>
          <a:lstStyle/>
          <a:p>
            <a:r>
              <a:rPr lang="en-US" smtClean="0"/>
              <a:t>Results for Precision (Tank Size)</a:t>
            </a:r>
          </a:p>
        </p:txBody>
      </p:sp>
      <p:pic>
        <p:nvPicPr>
          <p:cNvPr id="47107" name="Picture 8" descr="siz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560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762000" y="304800"/>
            <a:ext cx="7772400" cy="1143000"/>
          </a:xfrm>
        </p:spPr>
        <p:txBody>
          <a:bodyPr>
            <a:normAutofit fontScale="90000"/>
          </a:bodyPr>
          <a:lstStyle/>
          <a:p>
            <a:r>
              <a:rPr lang="en-US" smtClean="0"/>
              <a:t>Results for Deadline (Bullet Speed)</a:t>
            </a:r>
          </a:p>
        </p:txBody>
      </p:sp>
      <p:pic>
        <p:nvPicPr>
          <p:cNvPr id="48131" name="Picture 6" descr="speed.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2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37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Results for Precision and Deadline</a:t>
            </a:r>
          </a:p>
        </p:txBody>
      </p:sp>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69723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14400" y="4572000"/>
            <a:ext cx="7261225" cy="1016000"/>
          </a:xfrm>
          <a:prstGeom prst="rect">
            <a:avLst/>
          </a:prstGeom>
          <a:noFill/>
          <a:ln w="12700">
            <a:solidFill>
              <a:schemeClr val="tx1"/>
            </a:solidFill>
            <a:prstDash val="dash"/>
          </a:ln>
        </p:spPr>
        <p:txBody>
          <a:bodyPr>
            <a:spAutoFit/>
          </a:bodyPr>
          <a:lstStyle/>
          <a:p>
            <a:pPr>
              <a:defRPr/>
            </a:pPr>
            <a:r>
              <a:rPr lang="en-US" sz="2000" dirty="0">
                <a:latin typeface="+mn-lt"/>
              </a:rPr>
              <a:t>Actions w/higher precision and tighter deadline (bottom left) have lower score for the lagged player than actions w/lower precision and looser deadline (top right).</a:t>
            </a:r>
          </a:p>
        </p:txBody>
      </p:sp>
      <p:sp>
        <p:nvSpPr>
          <p:cNvPr id="9" name="TextBox 8"/>
          <p:cNvSpPr txBox="1"/>
          <p:nvPr/>
        </p:nvSpPr>
        <p:spPr>
          <a:xfrm>
            <a:off x="1219200" y="1905000"/>
            <a:ext cx="3200400" cy="400050"/>
          </a:xfrm>
          <a:prstGeom prst="rect">
            <a:avLst/>
          </a:prstGeom>
          <a:noFill/>
          <a:ln w="12700">
            <a:noFill/>
            <a:prstDash val="dash"/>
          </a:ln>
        </p:spPr>
        <p:txBody>
          <a:bodyPr>
            <a:spAutoFit/>
          </a:bodyPr>
          <a:lstStyle/>
          <a:p>
            <a:pPr algn="ctr">
              <a:defRPr/>
            </a:pPr>
            <a:r>
              <a:rPr lang="en-US" sz="2000" dirty="0">
                <a:latin typeface="+mn-lt"/>
              </a:rPr>
              <a:t>(Lagged tank – 1000 ms)</a:t>
            </a:r>
          </a:p>
        </p:txBody>
      </p:sp>
    </p:spTree>
    <p:extLst>
      <p:ext uri="{BB962C8B-B14F-4D97-AF65-F5344CB8AC3E}">
        <p14:creationId xmlns:p14="http://schemas.microsoft.com/office/powerpoint/2010/main" val="258069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152400"/>
            <a:ext cx="7772400" cy="1143000"/>
          </a:xfrm>
        </p:spPr>
        <p:txBody>
          <a:bodyPr/>
          <a:lstStyle/>
          <a:p>
            <a:r>
              <a:rPr lang="en-US" smtClean="0"/>
              <a:t>Summary</a:t>
            </a:r>
          </a:p>
        </p:txBody>
      </p:sp>
      <p:sp>
        <p:nvSpPr>
          <p:cNvPr id="3" name="Content Placeholder 2"/>
          <p:cNvSpPr>
            <a:spLocks noGrp="1"/>
          </p:cNvSpPr>
          <p:nvPr>
            <p:ph idx="1"/>
          </p:nvPr>
        </p:nvSpPr>
        <p:spPr>
          <a:xfrm>
            <a:off x="685800" y="1295400"/>
            <a:ext cx="7924800" cy="5181600"/>
          </a:xfrm>
        </p:spPr>
        <p:txBody>
          <a:bodyPr/>
          <a:lstStyle/>
          <a:p>
            <a:r>
              <a:rPr lang="en-US" smtClean="0"/>
              <a:t>Latency can kill (your fun!)</a:t>
            </a:r>
          </a:p>
          <a:p>
            <a:pPr lvl="1"/>
            <a:r>
              <a:rPr lang="en-US" sz="2400" smtClean="0">
                <a:solidFill>
                  <a:srgbClr val="009900"/>
                </a:solidFill>
              </a:rPr>
              <a:t>Responsiveness</a:t>
            </a:r>
            <a:r>
              <a:rPr lang="en-US" sz="2400" smtClean="0"/>
              <a:t>, </a:t>
            </a:r>
            <a:r>
              <a:rPr lang="en-US" sz="2400" smtClean="0">
                <a:solidFill>
                  <a:srgbClr val="009900"/>
                </a:solidFill>
              </a:rPr>
              <a:t>Consistency</a:t>
            </a:r>
            <a:r>
              <a:rPr lang="en-US" sz="2400" smtClean="0"/>
              <a:t>, </a:t>
            </a:r>
            <a:r>
              <a:rPr lang="en-US" sz="2400" smtClean="0">
                <a:solidFill>
                  <a:srgbClr val="009900"/>
                </a:solidFill>
              </a:rPr>
              <a:t>Fairness</a:t>
            </a:r>
          </a:p>
          <a:p>
            <a:r>
              <a:rPr lang="en-US" smtClean="0"/>
              <a:t>Amount depends upon player action</a:t>
            </a:r>
          </a:p>
          <a:p>
            <a:pPr lvl="1"/>
            <a:r>
              <a:rPr lang="en-US" sz="2400" smtClean="0">
                <a:solidFill>
                  <a:srgbClr val="FF0000"/>
                </a:solidFill>
              </a:rPr>
              <a:t>Precision</a:t>
            </a:r>
            <a:r>
              <a:rPr lang="en-US" sz="2400" smtClean="0"/>
              <a:t> – accuracy required to complete action successfully</a:t>
            </a:r>
          </a:p>
          <a:p>
            <a:pPr lvl="1"/>
            <a:r>
              <a:rPr lang="en-US" sz="2400" smtClean="0">
                <a:solidFill>
                  <a:srgbClr val="FF0000"/>
                </a:solidFill>
              </a:rPr>
              <a:t>Deadline</a:t>
            </a:r>
            <a:r>
              <a:rPr lang="en-US" sz="2400" smtClean="0"/>
              <a:t> – time required to achieve the final outcome of action</a:t>
            </a:r>
          </a:p>
          <a:p>
            <a:r>
              <a:rPr lang="en-US" smtClean="0"/>
              <a:t>Effects grouped based on </a:t>
            </a:r>
            <a:r>
              <a:rPr lang="en-US" smtClean="0">
                <a:solidFill>
                  <a:srgbClr val="FF0000"/>
                </a:solidFill>
              </a:rPr>
              <a:t>perspective</a:t>
            </a:r>
          </a:p>
          <a:p>
            <a:pPr lvl="1"/>
            <a:r>
              <a:rPr lang="en-US" sz="2400" smtClean="0">
                <a:solidFill>
                  <a:srgbClr val="0070C0"/>
                </a:solidFill>
              </a:rPr>
              <a:t>First-person avatar</a:t>
            </a:r>
          </a:p>
          <a:p>
            <a:pPr lvl="1"/>
            <a:r>
              <a:rPr lang="en-US" sz="2400" smtClean="0">
                <a:solidFill>
                  <a:srgbClr val="009900"/>
                </a:solidFill>
              </a:rPr>
              <a:t>Third-person avatar</a:t>
            </a:r>
          </a:p>
          <a:p>
            <a:pPr lvl="1"/>
            <a:r>
              <a:rPr lang="en-US" sz="2400" smtClean="0">
                <a:solidFill>
                  <a:srgbClr val="FF0000"/>
                </a:solidFill>
              </a:rPr>
              <a:t>Omnipresent</a:t>
            </a:r>
          </a:p>
          <a:p>
            <a:pPr lvl="1"/>
            <a:endParaRPr lang="en-US" smtClean="0"/>
          </a:p>
        </p:txBody>
      </p:sp>
    </p:spTree>
    <p:extLst>
      <p:ext uri="{BB962C8B-B14F-4D97-AF65-F5344CB8AC3E}">
        <p14:creationId xmlns:p14="http://schemas.microsoft.com/office/powerpoint/2010/main" val="2318144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14067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762000" y="304800"/>
            <a:ext cx="4953000" cy="1143000"/>
          </a:xfrm>
        </p:spPr>
        <p:txBody>
          <a:bodyPr>
            <a:normAutofit/>
          </a:bodyPr>
          <a:lstStyle/>
          <a:p>
            <a:r>
              <a:rPr lang="en-US" smtClean="0"/>
              <a:t>Future Work</a:t>
            </a:r>
            <a:endParaRPr lang="en-US" dirty="0" smtClean="0"/>
          </a:p>
        </p:txBody>
      </p:sp>
      <p:sp>
        <p:nvSpPr>
          <p:cNvPr id="3" name="Content Placeholder 2"/>
          <p:cNvSpPr>
            <a:spLocks noGrp="1"/>
          </p:cNvSpPr>
          <p:nvPr>
            <p:ph idx="1"/>
          </p:nvPr>
        </p:nvSpPr>
        <p:spPr>
          <a:xfrm>
            <a:off x="685800" y="1524000"/>
            <a:ext cx="8077200" cy="4572000"/>
          </a:xfrm>
        </p:spPr>
        <p:txBody>
          <a:bodyPr>
            <a:normAutofit lnSpcReduction="10000"/>
          </a:bodyPr>
          <a:lstStyle/>
          <a:p>
            <a:r>
              <a:rPr lang="en-US" smtClean="0"/>
              <a:t>Network improvements</a:t>
            </a:r>
          </a:p>
          <a:p>
            <a:pPr lvl="1"/>
            <a:r>
              <a:rPr lang="en-US" sz="2000" smtClean="0"/>
              <a:t>Shift latency “</a:t>
            </a:r>
            <a:r>
              <a:rPr lang="en-US" sz="2000" smtClean="0">
                <a:solidFill>
                  <a:srgbClr val="FF0000"/>
                </a:solidFill>
              </a:rPr>
              <a:t>left</a:t>
            </a:r>
            <a:r>
              <a:rPr lang="en-US" sz="2000" smtClean="0"/>
              <a:t>”</a:t>
            </a:r>
          </a:p>
          <a:p>
            <a:pPr lvl="1"/>
            <a:r>
              <a:rPr lang="en-US" sz="2000" smtClean="0"/>
              <a:t>But mobile, wireless emerging!</a:t>
            </a:r>
          </a:p>
          <a:p>
            <a:r>
              <a:rPr lang="en-US" smtClean="0"/>
              <a:t>Server selection</a:t>
            </a:r>
          </a:p>
          <a:p>
            <a:pPr lvl="1"/>
            <a:r>
              <a:rPr lang="en-US" sz="2000" smtClean="0"/>
              <a:t>Shift latency “</a:t>
            </a:r>
            <a:r>
              <a:rPr lang="en-US" sz="2000" smtClean="0">
                <a:solidFill>
                  <a:srgbClr val="FF0000"/>
                </a:solidFill>
              </a:rPr>
              <a:t>left</a:t>
            </a:r>
            <a:r>
              <a:rPr lang="en-US" sz="2000" smtClean="0"/>
              <a:t>”</a:t>
            </a:r>
          </a:p>
          <a:p>
            <a:pPr lvl="1"/>
            <a:r>
              <a:rPr lang="en-US" sz="2000" smtClean="0"/>
              <a:t>But limited selection and/or want to play with friends!</a:t>
            </a:r>
          </a:p>
          <a:p>
            <a:pPr lvl="1"/>
            <a:r>
              <a:rPr lang="en-US" sz="2000" smtClean="0"/>
              <a:t>And want more players (1000 v 1000)!</a:t>
            </a:r>
          </a:p>
          <a:p>
            <a:r>
              <a:rPr lang="en-US" smtClean="0"/>
              <a:t>Latency compensation techniques </a:t>
            </a:r>
            <a:r>
              <a:rPr lang="en-US" sz="2400" smtClean="0"/>
              <a:t>- help “</a:t>
            </a:r>
            <a:r>
              <a:rPr lang="en-US" sz="2400" i="1" smtClean="0">
                <a:solidFill>
                  <a:srgbClr val="009900"/>
                </a:solidFill>
              </a:rPr>
              <a:t>deal with it</a:t>
            </a:r>
            <a:r>
              <a:rPr lang="en-US" sz="2400" smtClean="0"/>
              <a:t>” (so the player doesn’t have to!)</a:t>
            </a:r>
          </a:p>
          <a:p>
            <a:pPr lvl="1"/>
            <a:r>
              <a:rPr lang="en-US" sz="2000" smtClean="0"/>
              <a:t>Shift curves “</a:t>
            </a:r>
            <a:r>
              <a:rPr lang="en-US" sz="2000" smtClean="0">
                <a:solidFill>
                  <a:srgbClr val="FF0000"/>
                </a:solidFill>
              </a:rPr>
              <a:t>up</a:t>
            </a:r>
            <a:r>
              <a:rPr lang="en-US" sz="2000" smtClean="0"/>
              <a:t>”</a:t>
            </a:r>
          </a:p>
          <a:p>
            <a:pPr lvl="1"/>
            <a:r>
              <a:rPr lang="en-US" sz="2000" smtClean="0"/>
              <a:t>But often tradeoffs (e.g. consistency and responsiveness)</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1066800"/>
            <a:ext cx="2944813"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456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additive="base">
                                        <p:cTn id="48"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3">
                                            <p:txEl>
                                              <p:pRg st="8" end="8"/>
                                            </p:txEl>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txBox="1">
            <a:spLocks/>
          </p:cNvSpPr>
          <p:nvPr/>
        </p:nvSpPr>
        <p:spPr bwMode="auto">
          <a:xfrm>
            <a:off x="3158596" y="5562600"/>
            <a:ext cx="3013075" cy="460375"/>
          </a:xfrm>
          <a:prstGeom prst="rect">
            <a:avLst/>
          </a:prstGeom>
          <a:noFill/>
          <a:ln w="9525">
            <a:noFill/>
            <a:miter lim="800000"/>
            <a:headEnd/>
            <a:tailEnd/>
          </a:ln>
        </p:spPr>
        <p:txBody>
          <a:bodyPr/>
          <a:lstStyle/>
          <a:p>
            <a:pPr marL="342900" indent="-342900" algn="ctr" eaLnBrk="0" hangingPunct="0">
              <a:spcBef>
                <a:spcPct val="20000"/>
              </a:spcBef>
              <a:buClr>
                <a:srgbClr val="009900"/>
              </a:buClr>
              <a:buSzPct val="150000"/>
              <a:defRPr/>
            </a:pPr>
            <a:r>
              <a:rPr kumimoji="1" lang="en-US" sz="900" kern="0" dirty="0">
                <a:latin typeface="+mn-lt"/>
                <a:hlinkClick r:id="rId5"/>
              </a:rPr>
              <a:t>http://www.youtube.com/watch?v=Bn1nBR5jOx8</a:t>
            </a:r>
            <a:endParaRPr kumimoji="1" lang="en-US" sz="900" kern="0" dirty="0">
              <a:latin typeface="+mn-lt"/>
            </a:endParaRPr>
          </a:p>
          <a:p>
            <a:pPr marL="342900" indent="-342900" algn="ctr" eaLnBrk="0" hangingPunct="0">
              <a:spcBef>
                <a:spcPct val="20000"/>
              </a:spcBef>
              <a:buClr>
                <a:srgbClr val="009900"/>
              </a:buClr>
              <a:buSzPct val="150000"/>
              <a:defRPr/>
            </a:pPr>
            <a:endParaRPr kumimoji="1" lang="en-US" sz="900" kern="0" dirty="0">
              <a:latin typeface="+mn-lt"/>
            </a:endParaRPr>
          </a:p>
        </p:txBody>
      </p:sp>
      <p:sp>
        <p:nvSpPr>
          <p:cNvPr id="29699" name="Title 11"/>
          <p:cNvSpPr>
            <a:spLocks noGrp="1"/>
          </p:cNvSpPr>
          <p:nvPr>
            <p:ph type="title"/>
          </p:nvPr>
        </p:nvSpPr>
        <p:spPr>
          <a:xfrm>
            <a:off x="609600" y="228600"/>
            <a:ext cx="8305800" cy="1143000"/>
          </a:xfrm>
        </p:spPr>
        <p:txBody>
          <a:bodyPr/>
          <a:lstStyle/>
          <a:p>
            <a:r>
              <a:rPr lang="en-US" smtClean="0"/>
              <a:t>Is It Latency or Do You Just Suck?</a:t>
            </a:r>
          </a:p>
        </p:txBody>
      </p:sp>
      <p:pic>
        <p:nvPicPr>
          <p:cNvPr id="3" name="Modern Warfare 2- Mr. Sark &amp; Magic Bulle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43000" y="1371601"/>
            <a:ext cx="7044267" cy="3962400"/>
          </a:xfrm>
          <a:prstGeom prst="rect">
            <a:avLst/>
          </a:prstGeom>
        </p:spPr>
      </p:pic>
    </p:spTree>
    <p:extLst>
      <p:ext uri="{BB962C8B-B14F-4D97-AF65-F5344CB8AC3E}">
        <p14:creationId xmlns:p14="http://schemas.microsoft.com/office/powerpoint/2010/main" val="3221759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5"/>
          <p:cNvGrpSpPr>
            <a:grpSpLocks/>
          </p:cNvGrpSpPr>
          <p:nvPr/>
        </p:nvGrpSpPr>
        <p:grpSpPr bwMode="auto">
          <a:xfrm>
            <a:off x="4267200" y="3810000"/>
            <a:ext cx="3276600" cy="2667000"/>
            <a:chOff x="4953000" y="2317308"/>
            <a:chExt cx="3810000" cy="3092892"/>
          </a:xfrm>
        </p:grpSpPr>
        <p:sp>
          <p:nvSpPr>
            <p:cNvPr id="20" name="Content Placeholder 2"/>
            <p:cNvSpPr txBox="1">
              <a:spLocks/>
            </p:cNvSpPr>
            <p:nvPr/>
          </p:nvSpPr>
          <p:spPr bwMode="auto">
            <a:xfrm>
              <a:off x="5106213" y="4876308"/>
              <a:ext cx="3503576" cy="533892"/>
            </a:xfrm>
            <a:prstGeom prst="rect">
              <a:avLst/>
            </a:prstGeom>
            <a:noFill/>
            <a:ln w="9525">
              <a:noFill/>
              <a:miter lim="800000"/>
              <a:headEnd/>
              <a:tailEnd/>
            </a:ln>
          </p:spPr>
          <p:txBody>
            <a:bodyPr/>
            <a:lstStyle/>
            <a:p>
              <a:pPr marL="342900" indent="-342900" algn="ctr" eaLnBrk="0" hangingPunct="0">
                <a:spcBef>
                  <a:spcPct val="20000"/>
                </a:spcBef>
                <a:buClr>
                  <a:srgbClr val="009900"/>
                </a:buClr>
                <a:buSzPct val="150000"/>
                <a:defRPr/>
              </a:pPr>
              <a:r>
                <a:rPr kumimoji="1" lang="en-US" sz="900" kern="0" dirty="0">
                  <a:latin typeface="+mn-lt"/>
                  <a:hlinkClick r:id="rId3"/>
                </a:rPr>
                <a:t>http://www.youtube.com/watch?v=Bn1nBR5jOx8</a:t>
              </a:r>
              <a:endParaRPr kumimoji="1" lang="en-US" sz="900" kern="0" dirty="0">
                <a:latin typeface="+mn-lt"/>
              </a:endParaRPr>
            </a:p>
            <a:p>
              <a:pPr marL="342900" indent="-342900" algn="ctr" eaLnBrk="0" hangingPunct="0">
                <a:spcBef>
                  <a:spcPct val="20000"/>
                </a:spcBef>
                <a:buClr>
                  <a:srgbClr val="009900"/>
                </a:buClr>
                <a:buSzPct val="150000"/>
                <a:defRPr/>
              </a:pPr>
              <a:endParaRPr kumimoji="1" lang="en-US" sz="900" kern="0" dirty="0">
                <a:latin typeface="+mn-lt"/>
              </a:endParaRPr>
            </a:p>
          </p:txBody>
        </p:sp>
        <p:pic>
          <p:nvPicPr>
            <p:cNvPr id="30729" name="Picture 20" descr="vid2.gif">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317308"/>
              <a:ext cx="3810000" cy="246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3" name="Title 11"/>
          <p:cNvSpPr>
            <a:spLocks noGrp="1"/>
          </p:cNvSpPr>
          <p:nvPr>
            <p:ph type="title"/>
          </p:nvPr>
        </p:nvSpPr>
        <p:spPr>
          <a:xfrm>
            <a:off x="609600" y="228600"/>
            <a:ext cx="8305800" cy="1143000"/>
          </a:xfrm>
        </p:spPr>
        <p:txBody>
          <a:bodyPr/>
          <a:lstStyle/>
          <a:p>
            <a:r>
              <a:rPr lang="en-US" smtClean="0"/>
              <a:t>Is It Latency or Do You Just Suck?</a:t>
            </a:r>
          </a:p>
        </p:txBody>
      </p:sp>
      <p:grpSp>
        <p:nvGrpSpPr>
          <p:cNvPr id="30724" name="Group 8"/>
          <p:cNvGrpSpPr>
            <a:grpSpLocks/>
          </p:cNvGrpSpPr>
          <p:nvPr/>
        </p:nvGrpSpPr>
        <p:grpSpPr bwMode="auto">
          <a:xfrm>
            <a:off x="1752600" y="1371600"/>
            <a:ext cx="3124200" cy="2514600"/>
            <a:chOff x="762000" y="882650"/>
            <a:chExt cx="3657600" cy="3124200"/>
          </a:xfrm>
        </p:grpSpPr>
        <p:sp>
          <p:nvSpPr>
            <p:cNvPr id="7" name="Content Placeholder 2"/>
            <p:cNvSpPr txBox="1">
              <a:spLocks/>
            </p:cNvSpPr>
            <p:nvPr/>
          </p:nvSpPr>
          <p:spPr>
            <a:xfrm>
              <a:off x="838201" y="3474316"/>
              <a:ext cx="3505200" cy="532534"/>
            </a:xfrm>
            <a:prstGeom prst="rect">
              <a:avLst/>
            </a:prstGeom>
          </p:spPr>
          <p:txBody>
            <a:bodyPr/>
            <a:lstStyle/>
            <a:p>
              <a:pPr marL="342900" indent="-342900" algn="ctr" eaLnBrk="0" hangingPunct="0">
                <a:spcBef>
                  <a:spcPct val="20000"/>
                </a:spcBef>
                <a:buClr>
                  <a:srgbClr val="009900"/>
                </a:buClr>
                <a:buSzPct val="150000"/>
                <a:defRPr/>
              </a:pPr>
              <a:r>
                <a:rPr kumimoji="1" lang="en-US" sz="900" kern="0">
                  <a:latin typeface="+mn-lt"/>
                  <a:hlinkClick r:id="rId5"/>
                </a:rPr>
                <a:t>http://www.youtube.com/watch?v=r6PwHkhEAkU</a:t>
              </a:r>
              <a:endParaRPr kumimoji="1" lang="en-US" sz="900" kern="0">
                <a:latin typeface="+mn-lt"/>
              </a:endParaRPr>
            </a:p>
          </p:txBody>
        </p:sp>
        <p:pic>
          <p:nvPicPr>
            <p:cNvPr id="30727" name="Picture 16" descr="vid1.gif">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882650"/>
              <a:ext cx="36576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p:nvSpPr>
        <p:spPr>
          <a:xfrm>
            <a:off x="2590800" y="1676400"/>
            <a:ext cx="4419600" cy="3970338"/>
          </a:xfrm>
          <a:prstGeom prst="rect">
            <a:avLst/>
          </a:prstGeom>
          <a:solidFill>
            <a:schemeClr val="bg1"/>
          </a:solidFill>
          <a:ln w="76200">
            <a:solidFill>
              <a:schemeClr val="tx1"/>
            </a:solidFill>
            <a:prstDash val="sysDot"/>
          </a:ln>
        </p:spPr>
        <p:txBody>
          <a:bodyPr>
            <a:spAutoFit/>
          </a:bodyPr>
          <a:lstStyle/>
          <a:p>
            <a:pPr algn="ctr">
              <a:defRPr/>
            </a:pPr>
            <a:endParaRPr lang="en-US" sz="3600" dirty="0">
              <a:solidFill>
                <a:srgbClr val="009900"/>
              </a:solidFill>
              <a:latin typeface="+mn-lt"/>
            </a:endParaRPr>
          </a:p>
          <a:p>
            <a:pPr algn="ctr">
              <a:defRPr/>
            </a:pPr>
            <a:r>
              <a:rPr lang="en-US" sz="3600" dirty="0">
                <a:solidFill>
                  <a:srgbClr val="009900"/>
                </a:solidFill>
                <a:latin typeface="+mn-lt"/>
              </a:rPr>
              <a:t>Delayed response</a:t>
            </a:r>
          </a:p>
          <a:p>
            <a:pPr algn="ctr">
              <a:defRPr/>
            </a:pPr>
            <a:endParaRPr lang="en-US" sz="3600" dirty="0">
              <a:solidFill>
                <a:srgbClr val="009900"/>
              </a:solidFill>
              <a:latin typeface="+mn-lt"/>
            </a:endParaRPr>
          </a:p>
          <a:p>
            <a:pPr algn="ctr">
              <a:defRPr/>
            </a:pPr>
            <a:r>
              <a:rPr lang="en-US" sz="3600" dirty="0">
                <a:solidFill>
                  <a:srgbClr val="009900"/>
                </a:solidFill>
                <a:latin typeface="+mn-lt"/>
              </a:rPr>
              <a:t>“Magic” bullets</a:t>
            </a:r>
          </a:p>
          <a:p>
            <a:pPr algn="ctr">
              <a:defRPr/>
            </a:pPr>
            <a:endParaRPr lang="en-US" sz="3600" dirty="0">
              <a:solidFill>
                <a:srgbClr val="009900"/>
              </a:solidFill>
              <a:latin typeface="+mn-lt"/>
            </a:endParaRPr>
          </a:p>
          <a:p>
            <a:pPr algn="ctr">
              <a:defRPr/>
            </a:pPr>
            <a:r>
              <a:rPr lang="en-US" sz="3600" dirty="0">
                <a:solidFill>
                  <a:srgbClr val="009900"/>
                </a:solidFill>
                <a:latin typeface="+mn-lt"/>
              </a:rPr>
              <a:t>Server matters</a:t>
            </a:r>
          </a:p>
          <a:p>
            <a:pPr algn="ctr">
              <a:defRPr/>
            </a:pPr>
            <a:endParaRPr lang="en-US" sz="3600" dirty="0">
              <a:solidFill>
                <a:srgbClr val="009900"/>
              </a:solidFill>
              <a:latin typeface="+mn-lt"/>
            </a:endParaRPr>
          </a:p>
        </p:txBody>
      </p:sp>
    </p:spTree>
    <p:extLst>
      <p:ext uri="{BB962C8B-B14F-4D97-AF65-F5344CB8AC3E}">
        <p14:creationId xmlns:p14="http://schemas.microsoft.com/office/powerpoint/2010/main" val="14692479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Outline</a:t>
            </a:r>
          </a:p>
        </p:txBody>
      </p:sp>
      <p:sp>
        <p:nvSpPr>
          <p:cNvPr id="31747" name="Rectangle 3"/>
          <p:cNvSpPr>
            <a:spLocks noGrp="1" noChangeArrowheads="1"/>
          </p:cNvSpPr>
          <p:nvPr>
            <p:ph type="body" idx="1"/>
          </p:nvPr>
        </p:nvSpPr>
        <p:spPr/>
        <p:txBody>
          <a:bodyPr/>
          <a:lstStyle/>
          <a:p>
            <a:r>
              <a:rPr lang="en-US" smtClean="0"/>
              <a:t>Introduction				(</a:t>
            </a:r>
            <a:r>
              <a:rPr lang="en-US" smtClean="0">
                <a:solidFill>
                  <a:srgbClr val="009900"/>
                </a:solidFill>
              </a:rPr>
              <a:t>done</a:t>
            </a:r>
            <a:r>
              <a:rPr lang="en-US" smtClean="0"/>
              <a:t>)</a:t>
            </a:r>
          </a:p>
          <a:p>
            <a:r>
              <a:rPr lang="en-US" smtClean="0"/>
              <a:t>What is latency for games?	(</a:t>
            </a:r>
            <a:r>
              <a:rPr lang="en-US" smtClean="0">
                <a:solidFill>
                  <a:srgbClr val="FF0000"/>
                </a:solidFill>
              </a:rPr>
              <a:t>next</a:t>
            </a:r>
            <a:r>
              <a:rPr lang="en-US" smtClean="0"/>
              <a:t>)</a:t>
            </a:r>
          </a:p>
          <a:p>
            <a:r>
              <a:rPr lang="en-US" smtClean="0"/>
              <a:t>Why does it matter?</a:t>
            </a:r>
          </a:p>
          <a:p>
            <a:r>
              <a:rPr lang="en-US" smtClean="0"/>
              <a:t>How much does it matter?</a:t>
            </a:r>
          </a:p>
          <a:p>
            <a:r>
              <a:rPr lang="en-US" smtClean="0"/>
              <a:t>Do you have evidence?	</a:t>
            </a:r>
          </a:p>
        </p:txBody>
      </p:sp>
    </p:spTree>
    <p:extLst>
      <p:ext uri="{BB962C8B-B14F-4D97-AF65-F5344CB8AC3E}">
        <p14:creationId xmlns:p14="http://schemas.microsoft.com/office/powerpoint/2010/main" val="917761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62000" y="228600"/>
            <a:ext cx="7772400" cy="1143000"/>
          </a:xfrm>
        </p:spPr>
        <p:txBody>
          <a:bodyPr/>
          <a:lstStyle/>
          <a:p>
            <a:r>
              <a:rPr lang="en-US" smtClean="0"/>
              <a:t>What is Network Latency?</a:t>
            </a:r>
          </a:p>
        </p:txBody>
      </p:sp>
      <p:grpSp>
        <p:nvGrpSpPr>
          <p:cNvPr id="13316" name="Group 54"/>
          <p:cNvGrpSpPr>
            <a:grpSpLocks/>
          </p:cNvGrpSpPr>
          <p:nvPr/>
        </p:nvGrpSpPr>
        <p:grpSpPr bwMode="auto">
          <a:xfrm>
            <a:off x="2362200" y="1828800"/>
            <a:ext cx="4724400" cy="3181350"/>
            <a:chOff x="1488" y="1152"/>
            <a:chExt cx="2976" cy="2004"/>
          </a:xfrm>
        </p:grpSpPr>
        <p:pic>
          <p:nvPicPr>
            <p:cNvPr id="13329" name="Picture 42" descr="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 y="1152"/>
              <a:ext cx="2976" cy="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0" name="Text Box 43"/>
            <p:cNvSpPr txBox="1">
              <a:spLocks noChangeArrowheads="1"/>
            </p:cNvSpPr>
            <p:nvPr/>
          </p:nvSpPr>
          <p:spPr bwMode="auto">
            <a:xfrm>
              <a:off x="2304" y="1968"/>
              <a:ext cx="9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latin typeface="+mn-lt"/>
                </a:rPr>
                <a:t>Internet</a:t>
              </a:r>
            </a:p>
          </p:txBody>
        </p:sp>
      </p:grpSp>
      <p:sp>
        <p:nvSpPr>
          <p:cNvPr id="13317" name="Line 46"/>
          <p:cNvSpPr>
            <a:spLocks noChangeShapeType="1"/>
          </p:cNvSpPr>
          <p:nvPr/>
        </p:nvSpPr>
        <p:spPr bwMode="auto">
          <a:xfrm>
            <a:off x="2133600" y="2362200"/>
            <a:ext cx="5334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3318" name="Group 53"/>
          <p:cNvGrpSpPr>
            <a:grpSpLocks/>
          </p:cNvGrpSpPr>
          <p:nvPr/>
        </p:nvGrpSpPr>
        <p:grpSpPr bwMode="auto">
          <a:xfrm>
            <a:off x="1066800" y="1600200"/>
            <a:ext cx="1095375" cy="1636713"/>
            <a:chOff x="672" y="1008"/>
            <a:chExt cx="690" cy="1031"/>
          </a:xfrm>
        </p:grpSpPr>
        <p:sp>
          <p:nvSpPr>
            <p:cNvPr id="13326" name="Text Box 44"/>
            <p:cNvSpPr txBox="1">
              <a:spLocks noChangeArrowheads="1"/>
            </p:cNvSpPr>
            <p:nvPr/>
          </p:nvSpPr>
          <p:spPr bwMode="auto">
            <a:xfrm>
              <a:off x="783" y="1632"/>
              <a:ext cx="46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a:latin typeface="+mn-lt"/>
                </a:rPr>
                <a:t>Game</a:t>
              </a:r>
            </a:p>
            <a:p>
              <a:pPr algn="ctr"/>
              <a:r>
                <a:rPr lang="en-US" sz="1800" dirty="0">
                  <a:latin typeface="+mn-lt"/>
                </a:rPr>
                <a:t>client</a:t>
              </a:r>
            </a:p>
          </p:txBody>
        </p:sp>
        <p:grpSp>
          <p:nvGrpSpPr>
            <p:cNvPr id="13327" name="Group 19"/>
            <p:cNvGrpSpPr>
              <a:grpSpLocks noChangeAspect="1"/>
            </p:cNvGrpSpPr>
            <p:nvPr/>
          </p:nvGrpSpPr>
          <p:grpSpPr bwMode="auto">
            <a:xfrm>
              <a:off x="672" y="1008"/>
              <a:ext cx="690" cy="563"/>
              <a:chOff x="960" y="1200"/>
              <a:chExt cx="1030" cy="858"/>
            </a:xfrm>
          </p:grpSpPr>
          <p:pic>
            <p:nvPicPr>
              <p:cNvPr id="13328" name="Picture 20" descr="p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1200"/>
                <a:ext cx="1030"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4" name="Object 21"/>
              <p:cNvGraphicFramePr>
                <a:graphicFrameLocks noChangeAspect="1"/>
              </p:cNvGraphicFramePr>
              <p:nvPr/>
            </p:nvGraphicFramePr>
            <p:xfrm>
              <a:off x="1152" y="1296"/>
              <a:ext cx="480" cy="353"/>
            </p:xfrm>
            <a:graphic>
              <a:graphicData uri="http://schemas.openxmlformats.org/presentationml/2006/ole">
                <mc:AlternateContent xmlns:mc="http://schemas.openxmlformats.org/markup-compatibility/2006">
                  <mc:Choice xmlns:v="urn:schemas-microsoft-com:vml" Requires="v">
                    <p:oleObj spid="_x0000_s2056" name="CorelDRAW" r:id="rId5" imgW="3227760" imgH="2374560" progId="">
                      <p:embed/>
                    </p:oleObj>
                  </mc:Choice>
                  <mc:Fallback>
                    <p:oleObj name="CorelDRAW" r:id="rId5" imgW="3227760" imgH="23745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1296"/>
                            <a:ext cx="480" cy="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
        <p:nvSpPr>
          <p:cNvPr id="13319" name="Line 47"/>
          <p:cNvSpPr>
            <a:spLocks noChangeShapeType="1"/>
          </p:cNvSpPr>
          <p:nvPr/>
        </p:nvSpPr>
        <p:spPr bwMode="auto">
          <a:xfrm>
            <a:off x="6781800" y="4114800"/>
            <a:ext cx="8382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3320" name="Group 52"/>
          <p:cNvGrpSpPr>
            <a:grpSpLocks/>
          </p:cNvGrpSpPr>
          <p:nvPr/>
        </p:nvGrpSpPr>
        <p:grpSpPr bwMode="auto">
          <a:xfrm>
            <a:off x="7391400" y="3962401"/>
            <a:ext cx="1016000" cy="1636713"/>
            <a:chOff x="4656" y="2496"/>
            <a:chExt cx="640" cy="1031"/>
          </a:xfrm>
        </p:grpSpPr>
        <p:sp>
          <p:nvSpPr>
            <p:cNvPr id="13324" name="Text Box 45"/>
            <p:cNvSpPr txBox="1">
              <a:spLocks noChangeArrowheads="1"/>
            </p:cNvSpPr>
            <p:nvPr/>
          </p:nvSpPr>
          <p:spPr bwMode="auto">
            <a:xfrm>
              <a:off x="4734" y="3120"/>
              <a:ext cx="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mn-lt"/>
                </a:rPr>
                <a:t>Game</a:t>
              </a:r>
            </a:p>
            <a:p>
              <a:pPr algn="ctr"/>
              <a:r>
                <a:rPr lang="en-US" sz="1800">
                  <a:latin typeface="+mn-lt"/>
                </a:rPr>
                <a:t>server</a:t>
              </a:r>
            </a:p>
          </p:txBody>
        </p:sp>
        <p:pic>
          <p:nvPicPr>
            <p:cNvPr id="13325" name="Picture 22" descr="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 y="2496"/>
              <a:ext cx="640"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52" name="Rectangle 48"/>
          <p:cNvSpPr>
            <a:spLocks noChangeArrowheads="1"/>
          </p:cNvSpPr>
          <p:nvPr/>
        </p:nvSpPr>
        <p:spPr bwMode="auto">
          <a:xfrm>
            <a:off x="2133600" y="2133600"/>
            <a:ext cx="381000" cy="228600"/>
          </a:xfrm>
          <a:prstGeom prst="rect">
            <a:avLst/>
          </a:prstGeom>
          <a:solidFill>
            <a:srgbClr val="009900"/>
          </a:solidFill>
          <a:ln w="9525">
            <a:solidFill>
              <a:schemeClr val="tx1"/>
            </a:solidFill>
            <a:miter lim="800000"/>
            <a:headEnd/>
            <a:tailEnd/>
          </a:ln>
        </p:spPr>
        <p:txBody>
          <a:bodyPr wrap="none" anchor="ctr"/>
          <a:lstStyle/>
          <a:p>
            <a:pPr eaLnBrk="0" hangingPunct="0"/>
            <a:endParaRPr lang="en-US"/>
          </a:p>
        </p:txBody>
      </p:sp>
      <p:sp>
        <p:nvSpPr>
          <p:cNvPr id="13322" name="Rectangle 49"/>
          <p:cNvSpPr>
            <a:spLocks noChangeArrowheads="1"/>
          </p:cNvSpPr>
          <p:nvPr/>
        </p:nvSpPr>
        <p:spPr bwMode="auto">
          <a:xfrm>
            <a:off x="914400" y="5334000"/>
            <a:ext cx="685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009900"/>
              </a:buClr>
              <a:buSzPct val="150000"/>
              <a:buFontTx/>
              <a:buChar char="•"/>
            </a:pPr>
            <a:r>
              <a:rPr kumimoji="1" lang="en-US" sz="1800" i="1">
                <a:solidFill>
                  <a:srgbClr val="009900"/>
                </a:solidFill>
                <a:latin typeface="Calibri" pitchFamily="34" charset="0"/>
              </a:rPr>
              <a:t>Latency</a:t>
            </a:r>
            <a:r>
              <a:rPr kumimoji="1" lang="en-US" sz="1800">
                <a:latin typeface="Calibri" pitchFamily="34" charset="0"/>
              </a:rPr>
              <a:t> - time to get from source to destination</a:t>
            </a:r>
          </a:p>
          <a:p>
            <a:pPr marL="742950" lvl="1" indent="-285750" eaLnBrk="0" hangingPunct="0">
              <a:spcBef>
                <a:spcPct val="20000"/>
              </a:spcBef>
              <a:buClr>
                <a:srgbClr val="FF5050"/>
              </a:buClr>
              <a:buFontTx/>
              <a:buChar char="–"/>
            </a:pPr>
            <a:r>
              <a:rPr kumimoji="1" lang="en-US" sz="1800">
                <a:latin typeface="Calibri" pitchFamily="34" charset="0"/>
              </a:rPr>
              <a:t>There and back (</a:t>
            </a:r>
            <a:r>
              <a:rPr kumimoji="1" lang="en-US" sz="1800" i="1">
                <a:solidFill>
                  <a:srgbClr val="FF0000"/>
                </a:solidFill>
                <a:latin typeface="Calibri" pitchFamily="34" charset="0"/>
              </a:rPr>
              <a:t>round-trip time</a:t>
            </a:r>
            <a:r>
              <a:rPr kumimoji="1" lang="en-US" sz="1800">
                <a:latin typeface="Calibri" pitchFamily="34" charset="0"/>
              </a:rPr>
              <a:t>)</a:t>
            </a:r>
          </a:p>
        </p:txBody>
      </p:sp>
      <p:sp>
        <p:nvSpPr>
          <p:cNvPr id="72755" name="Rectangle 51"/>
          <p:cNvSpPr>
            <a:spLocks noChangeArrowheads="1"/>
          </p:cNvSpPr>
          <p:nvPr/>
        </p:nvSpPr>
        <p:spPr bwMode="auto">
          <a:xfrm>
            <a:off x="6858000" y="4343400"/>
            <a:ext cx="381000" cy="228600"/>
          </a:xfrm>
          <a:prstGeom prst="rect">
            <a:avLst/>
          </a:prstGeom>
          <a:solidFill>
            <a:srgbClr val="FF0000"/>
          </a:solidFill>
          <a:ln w="9525">
            <a:solidFill>
              <a:schemeClr val="tx1"/>
            </a:solidFill>
            <a:miter lim="800000"/>
            <a:headEnd/>
            <a:tailEnd/>
          </a:ln>
        </p:spPr>
        <p:txBody>
          <a:bodyPr wrap="none" anchor="ctr"/>
          <a:lstStyle/>
          <a:p>
            <a:pPr eaLnBrk="0" hangingPunct="0"/>
            <a:endParaRPr lang="en-US"/>
          </a:p>
        </p:txBody>
      </p:sp>
    </p:spTree>
    <p:extLst>
      <p:ext uri="{BB962C8B-B14F-4D97-AF65-F5344CB8AC3E}">
        <p14:creationId xmlns:p14="http://schemas.microsoft.com/office/powerpoint/2010/main" val="421056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2000" accel="50000" decel="50000" fill="hold" grpId="0" nodeType="clickEffect">
                                  <p:stCondLst>
                                    <p:cond delay="0"/>
                                  </p:stCondLst>
                                  <p:childTnLst>
                                    <p:animMotion origin="layout" path="M -3.33333E-6 -5.13532E-7 C 0.00348 0.02036 0.00261 0.01596 0.02205 0.01735 C 0.02188 0.02545 0.01632 0.07102 0.02535 0.07911 C 0.04427 0.07865 0.06302 0.08027 0.0816 0.07772 C 0.08316 0.07749 0.08212 0.07333 0.08264 0.07148 C 0.08542 0.06361 0.08993 0.05482 0.09445 0.04858 C 0.09827 0.03331 0.11025 0.04141 0.1217 0.04233 C 0.1224 0.04534 0.12379 0.04858 0.12396 0.05159 C 0.12639 0.09762 0.12275 0.08513 0.16545 0.08698 C 0.18212 0.08906 0.18664 0.09022 0.20608 0.08698 C 0.2099 0.08628 0.2125 0.07981 0.21545 0.07634 C 0.21823 0.07264 0.2224 0.07032 0.225 0.06708 C 0.23334 0.05806 0.24045 0.0465 0.25105 0.04233 C 0.279 0.04372 0.30313 0.05066 0.33039 0.05297 C 0.33143 0.06708 0.33177 0.07981 0.33386 0.09322 C 0.33438 0.09877 0.33473 0.10409 0.33525 0.10965 C 0.33785 0.14897 0.33004 0.13116 0.37674 0.13301 C 0.37639 0.14943 0.37969 0.21143 0.36719 0.22808 C 0.36389 0.24127 0.35695 0.2526 0.3507 0.26371 C 0.34723 0.27018 0.34393 0.27759 0.33976 0.2836 C 0.33629 0.28985 0.33889 0.28337 0.33386 0.28985 C 0.33247 0.2917 0.33212 0.29424 0.33039 0.29586 C 0.32466 0.30234 0.31493 0.30812 0.30782 0.31159 C 0.29497 0.32755 0.27257 0.3146 0.25452 0.31413 C 0.24948 0.30974 0.2448 0.30349 0.23924 0.2991 C 0.23664 0.29401 0.2349 0.29146 0.23073 0.28799 C 0.2283 0.28267 0.22639 0.28059 0.22275 0.27759 C 0.2191 0.26486 0.22084 0.25168 0.23073 0.24798 C 0.24202 0.2378 0.25816 0.24636 0.27118 0.24034 C 0.33299 0.24219 0.33976 0.24358 0.40469 0.24219 C 0.42448 0.24289 0.44497 0.23641 0.4632 0.24381 C 0.46858 0.24589 0.47518 0.24335 0.47986 0.24728 C 0.48733 0.25376 0.50052 0.26417 0.50955 0.2644 C 0.51094 0.28707 0.5125 0.27227 0.51355 0.27504 C 0.51389 0.2792 0.52917 0.2762 0.53039 0.27897 C 0.53455 0.28152 0.54028 0.28799 0.53837 0.29077 " pathEditMode="relative" rAng="0" ptsTypes="ffffffffffffffffffffffffffffffffffaf">
                                      <p:cBhvr>
                                        <p:cTn id="6" dur="5000" fill="hold"/>
                                        <p:tgtEl>
                                          <p:spTgt spid="72752"/>
                                        </p:tgtEl>
                                        <p:attrNameLst>
                                          <p:attrName>ppt_x</p:attrName>
                                          <p:attrName>ppt_y</p:attrName>
                                        </p:attrNameLst>
                                      </p:cBhvr>
                                      <p:rCtr x="27000" y="16400"/>
                                    </p:animMotion>
                                  </p:childTnLst>
                                </p:cTn>
                              </p:par>
                            </p:childTnLst>
                          </p:cTn>
                        </p:par>
                        <p:par>
                          <p:cTn id="7" fill="hold" nodeType="afterGroup">
                            <p:stCondLst>
                              <p:cond delay="10000"/>
                            </p:stCondLst>
                            <p:childTnLst>
                              <p:par>
                                <p:cTn id="8" presetID="0" presetClass="path" presetSubtype="0" accel="50000" decel="50000" fill="hold" grpId="0" nodeType="afterEffect">
                                  <p:stCondLst>
                                    <p:cond delay="0"/>
                                  </p:stCondLst>
                                  <p:childTnLst>
                                    <p:animMotion origin="layout" path="M -0.52083 -0.25538 C -0.51753 -0.24173 -0.49184 -0.19824 -0.4724 -0.19732 C -0.4724 -0.192 -0.46771 -0.17002 -0.45851 -0.16447 C -0.43941 -0.16493 -0.46163 -0.14388 -0.44306 -0.14573 C -0.44149 -0.14573 -0.44271 -0.14874 -0.44201 -0.1499 C -0.43906 -0.15522 -0.43472 -0.16123 -0.43021 -0.1654 C -0.42622 -0.1758 -0.41406 -0.17025 -0.40243 -0.16956 C -0.40174 -0.16748 -0.40069 -0.1654 -0.40035 -0.16331 C -0.39774 -0.13209 -0.42726 -0.07726 -0.3842 -0.07611 C -0.36753 -0.07449 -0.37691 -0.19385 -0.35747 -0.19616 C -0.34549 -0.20842 -0.31319 -0.21883 -0.30503 -0.2105 C -0.2908 -0.21605 -0.28194 -0.23086 -0.2724 -0.22901 C -0.26285 -0.22716 -0.25469 -0.20588 -0.24757 -0.19871 C -0.24479 -0.20102 -0.23229 -0.18344 -0.22986 -0.18552 C -0.22135 -0.19177 -0.22066 -0.18529 -0.21007 -0.18806 C -0.20417 -0.18436 -0.12691 -0.23849 -0.12396 -0.23433 C -0.10417 -0.23988 -0.09306 -0.22855 -0.09115 -0.22114 C -0.0901 -0.21143 -0.11406 -0.19871 -0.11215 -0.18945 C -0.11181 -0.18598 -0.12344 -0.13902 -0.12292 -0.13532 C -0.13663 -0.12075 -0.15573 -0.12098 -0.16753 -0.11427 C -0.17934 -0.10757 -0.19444 -0.10178 -0.1941 -0.09577 C -0.19427 -0.08466 -0.16545 -0.08651 -0.16545 -0.07865 C -0.16875 -0.06963 -0.20608 -0.04164 -0.20104 -0.03377 C -0.20417 -0.02938 -0.19687 -0.02198 -0.20104 -0.01804 C -0.20451 -0.01342 -0.18368 -0.00625 -0.18872 -0.00162 C -0.1901 -0.00046 -0.21788 -0.00602 -0.21997 -0.00486 C -0.22569 -0.00046 -0.20781 0.01064 -0.2151 0.01295 C -0.22795 0.02406 -0.25035 0.01503 -0.26875 0.01457 C -0.27378 0.01157 -0.27847 0.0074 -0.2842 0.00463 C -0.28663 0.00116 -0.28837 -0.00069 -0.29271 -0.00301 C -0.29497 -0.00648 -0.29931 -0.01851 -0.30312 -0.02059 C -0.30677 -0.02915 -0.30278 -0.02753 -0.29271 -0.03007 C -0.28142 -0.03701 -0.26493 -0.03123 -0.25191 -0.03516 C -0.18958 -0.03401 -0.18281 -0.03308 -0.11736 -0.03401 C -0.09722 -0.03354 -0.07674 -0.03794 -0.05833 -0.03308 C -0.05295 -0.03146 -0.06181 -0.02151 -0.05729 -0.01874 C -0.04948 -0.01411 -0.03976 -0.01781 -0.03056 -0.01758 C -0.02917 -0.00231 -0.03142 -0.00463 -0.01615 -0.00301 C -0.01111 -0.00139 -0.00573 -0.00208 0 8.74393E-7 " pathEditMode="relative" rAng="0" ptsTypes="ffffffffffaafffafffafffffffffffffffffff">
                                      <p:cBhvr>
                                        <p:cTn id="9" dur="5000" spd="-100000" fill="hold"/>
                                        <p:tgtEl>
                                          <p:spTgt spid="72755"/>
                                        </p:tgtEl>
                                        <p:attrNameLst>
                                          <p:attrName>ppt_x</p:attrName>
                                          <p:attrName>ppt_y</p:attrName>
                                        </p:attrNameLst>
                                      </p:cBhvr>
                                      <p:rCtr x="26000" y="14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52" grpId="0" animBg="1"/>
      <p:bldP spid="727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762000" y="0"/>
            <a:ext cx="7772400" cy="1143000"/>
          </a:xfrm>
        </p:spPr>
        <p:txBody>
          <a:bodyPr/>
          <a:lstStyle/>
          <a:p>
            <a:r>
              <a:rPr lang="en-US" smtClean="0"/>
              <a:t>Why Does Latency Matter?</a:t>
            </a:r>
          </a:p>
        </p:txBody>
      </p:sp>
      <p:sp>
        <p:nvSpPr>
          <p:cNvPr id="14340" name="Line 6"/>
          <p:cNvSpPr>
            <a:spLocks noChangeShapeType="1"/>
          </p:cNvSpPr>
          <p:nvPr/>
        </p:nvSpPr>
        <p:spPr bwMode="auto">
          <a:xfrm>
            <a:off x="3675063" y="2441575"/>
            <a:ext cx="0" cy="238601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1" name="Line 7"/>
          <p:cNvSpPr>
            <a:spLocks noChangeShapeType="1"/>
          </p:cNvSpPr>
          <p:nvPr/>
        </p:nvSpPr>
        <p:spPr bwMode="auto">
          <a:xfrm>
            <a:off x="6108700" y="2441575"/>
            <a:ext cx="0" cy="233521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2" name="Text Box 8"/>
          <p:cNvSpPr txBox="1">
            <a:spLocks noChangeArrowheads="1"/>
          </p:cNvSpPr>
          <p:nvPr/>
        </p:nvSpPr>
        <p:spPr bwMode="auto">
          <a:xfrm>
            <a:off x="4587875" y="4578350"/>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Time</a:t>
            </a:r>
          </a:p>
        </p:txBody>
      </p:sp>
      <p:sp>
        <p:nvSpPr>
          <p:cNvPr id="14343" name="Line 9"/>
          <p:cNvSpPr>
            <a:spLocks noChangeShapeType="1"/>
          </p:cNvSpPr>
          <p:nvPr/>
        </p:nvSpPr>
        <p:spPr bwMode="auto">
          <a:xfrm>
            <a:off x="4841875" y="4876800"/>
            <a:ext cx="0" cy="1492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4344" name="Group 34"/>
          <p:cNvGrpSpPr>
            <a:grpSpLocks/>
          </p:cNvGrpSpPr>
          <p:nvPr/>
        </p:nvGrpSpPr>
        <p:grpSpPr bwMode="auto">
          <a:xfrm>
            <a:off x="2713038" y="2640013"/>
            <a:ext cx="911225" cy="530225"/>
            <a:chOff x="2713038" y="2640013"/>
            <a:chExt cx="911225" cy="530225"/>
          </a:xfrm>
        </p:grpSpPr>
        <p:sp>
          <p:nvSpPr>
            <p:cNvPr id="14364" name="Text Box 10"/>
            <p:cNvSpPr txBox="1">
              <a:spLocks noChangeArrowheads="1"/>
            </p:cNvSpPr>
            <p:nvPr/>
          </p:nvSpPr>
          <p:spPr bwMode="auto">
            <a:xfrm>
              <a:off x="2713038" y="2640013"/>
              <a:ext cx="584200" cy="530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User </a:t>
              </a:r>
            </a:p>
            <a:p>
              <a:pPr algn="ctr" eaLnBrk="1" hangingPunct="1"/>
              <a:r>
                <a:rPr lang="en-US" sz="1400"/>
                <a:t>Input</a:t>
              </a:r>
            </a:p>
          </p:txBody>
        </p:sp>
        <p:sp>
          <p:nvSpPr>
            <p:cNvPr id="14365" name="Line 11"/>
            <p:cNvSpPr>
              <a:spLocks noChangeShapeType="1"/>
            </p:cNvSpPr>
            <p:nvPr/>
          </p:nvSpPr>
          <p:spPr bwMode="auto">
            <a:xfrm>
              <a:off x="3370263" y="2873375"/>
              <a:ext cx="254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33"/>
          <p:cNvGrpSpPr>
            <a:grpSpLocks/>
          </p:cNvGrpSpPr>
          <p:nvPr/>
        </p:nvGrpSpPr>
        <p:grpSpPr bwMode="auto">
          <a:xfrm>
            <a:off x="2667000" y="4005263"/>
            <a:ext cx="938213" cy="530225"/>
            <a:chOff x="2667000" y="4005263"/>
            <a:chExt cx="938213" cy="530225"/>
          </a:xfrm>
        </p:grpSpPr>
        <p:sp>
          <p:nvSpPr>
            <p:cNvPr id="14362" name="Text Box 12"/>
            <p:cNvSpPr txBox="1">
              <a:spLocks noChangeArrowheads="1"/>
            </p:cNvSpPr>
            <p:nvPr/>
          </p:nvSpPr>
          <p:spPr bwMode="auto">
            <a:xfrm>
              <a:off x="2667000" y="4005263"/>
              <a:ext cx="711200" cy="530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Render</a:t>
              </a:r>
            </a:p>
            <a:p>
              <a:pPr algn="ctr" eaLnBrk="1" hangingPunct="1"/>
              <a:r>
                <a:rPr lang="en-US" sz="1400"/>
                <a:t>Input</a:t>
              </a:r>
            </a:p>
          </p:txBody>
        </p:sp>
        <p:sp>
          <p:nvSpPr>
            <p:cNvPr id="14363" name="Line 13"/>
            <p:cNvSpPr>
              <a:spLocks noChangeShapeType="1"/>
            </p:cNvSpPr>
            <p:nvPr/>
          </p:nvSpPr>
          <p:spPr bwMode="auto">
            <a:xfrm>
              <a:off x="3352800" y="4165600"/>
              <a:ext cx="25241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31"/>
          <p:cNvGrpSpPr>
            <a:grpSpLocks/>
          </p:cNvGrpSpPr>
          <p:nvPr/>
        </p:nvGrpSpPr>
        <p:grpSpPr bwMode="auto">
          <a:xfrm>
            <a:off x="6159500" y="3038475"/>
            <a:ext cx="1216025" cy="955675"/>
            <a:chOff x="6159500" y="3038475"/>
            <a:chExt cx="1216026" cy="955675"/>
          </a:xfrm>
        </p:grpSpPr>
        <p:sp>
          <p:nvSpPr>
            <p:cNvPr id="14360" name="Text Box 14"/>
            <p:cNvSpPr txBox="1">
              <a:spLocks noChangeArrowheads="1"/>
            </p:cNvSpPr>
            <p:nvPr/>
          </p:nvSpPr>
          <p:spPr bwMode="auto">
            <a:xfrm>
              <a:off x="6462713" y="3038475"/>
              <a:ext cx="912813" cy="955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Process and Validate </a:t>
              </a:r>
            </a:p>
            <a:p>
              <a:pPr algn="ctr" eaLnBrk="1" hangingPunct="1"/>
              <a:r>
                <a:rPr lang="en-US" sz="1400"/>
                <a:t>Input</a:t>
              </a:r>
            </a:p>
          </p:txBody>
        </p:sp>
        <p:sp>
          <p:nvSpPr>
            <p:cNvPr id="14361" name="Line 15"/>
            <p:cNvSpPr>
              <a:spLocks noChangeShapeType="1"/>
            </p:cNvSpPr>
            <p:nvPr/>
          </p:nvSpPr>
          <p:spPr bwMode="auto">
            <a:xfrm flipH="1">
              <a:off x="6159500" y="3470275"/>
              <a:ext cx="25241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 name="Group 30"/>
          <p:cNvGrpSpPr>
            <a:grpSpLocks/>
          </p:cNvGrpSpPr>
          <p:nvPr/>
        </p:nvGrpSpPr>
        <p:grpSpPr bwMode="auto">
          <a:xfrm>
            <a:off x="3776663" y="2889250"/>
            <a:ext cx="2128837" cy="642938"/>
            <a:chOff x="3776663" y="2889250"/>
            <a:chExt cx="2128838" cy="642938"/>
          </a:xfrm>
        </p:grpSpPr>
        <p:sp>
          <p:nvSpPr>
            <p:cNvPr id="14358" name="Line 16"/>
            <p:cNvSpPr>
              <a:spLocks noChangeShapeType="1"/>
            </p:cNvSpPr>
            <p:nvPr/>
          </p:nvSpPr>
          <p:spPr bwMode="auto">
            <a:xfrm>
              <a:off x="3776663" y="2889250"/>
              <a:ext cx="2128838" cy="5461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59" name="Text Box 17"/>
            <p:cNvSpPr txBox="1">
              <a:spLocks noChangeArrowheads="1"/>
            </p:cNvSpPr>
            <p:nvPr/>
          </p:nvSpPr>
          <p:spPr bwMode="auto">
            <a:xfrm>
              <a:off x="4497388" y="3062288"/>
              <a:ext cx="844550" cy="469900"/>
            </a:xfrm>
            <a:prstGeom prst="rect">
              <a:avLst/>
            </a:prstGeom>
            <a:solidFill>
              <a:schemeClr val="bg1"/>
            </a:solidFill>
            <a:ln w="12700" cap="rnd">
              <a:solidFill>
                <a:schemeClr val="tx1"/>
              </a:solidFill>
              <a:prstDash val="sysDot"/>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Message:</a:t>
              </a:r>
            </a:p>
            <a:p>
              <a:pPr eaLnBrk="1" hangingPunct="1"/>
              <a:r>
                <a:rPr lang="en-US" sz="1200"/>
                <a:t>User Input</a:t>
              </a:r>
            </a:p>
          </p:txBody>
        </p:sp>
      </p:grpSp>
      <p:grpSp>
        <p:nvGrpSpPr>
          <p:cNvPr id="6" name="Group 32"/>
          <p:cNvGrpSpPr>
            <a:grpSpLocks/>
          </p:cNvGrpSpPr>
          <p:nvPr/>
        </p:nvGrpSpPr>
        <p:grpSpPr bwMode="auto">
          <a:xfrm>
            <a:off x="3776663" y="3633788"/>
            <a:ext cx="2128837" cy="644525"/>
            <a:chOff x="3776663" y="3633788"/>
            <a:chExt cx="2128838" cy="644525"/>
          </a:xfrm>
        </p:grpSpPr>
        <p:sp>
          <p:nvSpPr>
            <p:cNvPr id="14356" name="Line 18"/>
            <p:cNvSpPr>
              <a:spLocks noChangeShapeType="1"/>
            </p:cNvSpPr>
            <p:nvPr/>
          </p:nvSpPr>
          <p:spPr bwMode="auto">
            <a:xfrm flipV="1">
              <a:off x="3776663" y="3633788"/>
              <a:ext cx="2128838" cy="547688"/>
            </a:xfrm>
            <a:prstGeom prst="line">
              <a:avLst/>
            </a:prstGeom>
            <a:noFill/>
            <a:ln w="28575">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4357" name="Text Box 19"/>
            <p:cNvSpPr txBox="1">
              <a:spLocks noChangeArrowheads="1"/>
            </p:cNvSpPr>
            <p:nvPr/>
          </p:nvSpPr>
          <p:spPr bwMode="auto">
            <a:xfrm>
              <a:off x="4351338" y="3808413"/>
              <a:ext cx="1068388" cy="469900"/>
            </a:xfrm>
            <a:prstGeom prst="rect">
              <a:avLst/>
            </a:prstGeom>
            <a:solidFill>
              <a:schemeClr val="bg1"/>
            </a:solidFill>
            <a:ln w="12700" cap="rnd">
              <a:solidFill>
                <a:schemeClr val="tx1"/>
              </a:solidFill>
              <a:prstDash val="sysDot"/>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t>Message: </a:t>
              </a:r>
            </a:p>
            <a:p>
              <a:pPr algn="ctr" eaLnBrk="1" hangingPunct="1"/>
              <a:r>
                <a:rPr lang="en-US" sz="1200"/>
                <a:t>Ok User Input</a:t>
              </a:r>
            </a:p>
          </p:txBody>
        </p:sp>
      </p:grpSp>
      <p:grpSp>
        <p:nvGrpSpPr>
          <p:cNvPr id="14349" name="Group 20"/>
          <p:cNvGrpSpPr>
            <a:grpSpLocks noChangeAspect="1"/>
          </p:cNvGrpSpPr>
          <p:nvPr/>
        </p:nvGrpSpPr>
        <p:grpSpPr bwMode="auto">
          <a:xfrm>
            <a:off x="3268663" y="1447800"/>
            <a:ext cx="1095375" cy="893763"/>
            <a:chOff x="960" y="1200"/>
            <a:chExt cx="1030" cy="858"/>
          </a:xfrm>
        </p:grpSpPr>
        <p:pic>
          <p:nvPicPr>
            <p:cNvPr id="14355" name="Picture 21" descr="p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1200"/>
              <a:ext cx="1030"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8" name="Object 22"/>
            <p:cNvGraphicFramePr>
              <a:graphicFrameLocks noChangeAspect="1"/>
            </p:cNvGraphicFramePr>
            <p:nvPr/>
          </p:nvGraphicFramePr>
          <p:xfrm>
            <a:off x="1152" y="1296"/>
            <a:ext cx="480" cy="353"/>
          </p:xfrm>
          <a:graphic>
            <a:graphicData uri="http://schemas.openxmlformats.org/presentationml/2006/ole">
              <mc:AlternateContent xmlns:mc="http://schemas.openxmlformats.org/markup-compatibility/2006">
                <mc:Choice xmlns:v="urn:schemas-microsoft-com:vml" Requires="v">
                  <p:oleObj spid="_x0000_s3080" name="CorelDRAW" r:id="rId5" imgW="3227760" imgH="2374560" progId="">
                    <p:embed/>
                  </p:oleObj>
                </mc:Choice>
                <mc:Fallback>
                  <p:oleObj name="CorelDRAW" r:id="rId5" imgW="3227760" imgH="23745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1296"/>
                          <a:ext cx="480" cy="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4350" name="Picture 23" descr="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500" y="1497013"/>
            <a:ext cx="1016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9"/>
          <p:cNvGrpSpPr>
            <a:grpSpLocks/>
          </p:cNvGrpSpPr>
          <p:nvPr/>
        </p:nvGrpSpPr>
        <p:grpSpPr bwMode="auto">
          <a:xfrm>
            <a:off x="1046200" y="2971800"/>
            <a:ext cx="1468400" cy="1295400"/>
            <a:chOff x="1046200" y="2971800"/>
            <a:chExt cx="1468400" cy="1295400"/>
          </a:xfrm>
        </p:grpSpPr>
        <p:sp>
          <p:nvSpPr>
            <p:cNvPr id="14353" name="Text Box 28"/>
            <p:cNvSpPr txBox="1">
              <a:spLocks noChangeArrowheads="1"/>
            </p:cNvSpPr>
            <p:nvPr/>
          </p:nvSpPr>
          <p:spPr bwMode="auto">
            <a:xfrm>
              <a:off x="1046200" y="3352800"/>
              <a:ext cx="1239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mn-lt"/>
                </a:rPr>
                <a:t>Response </a:t>
              </a:r>
            </a:p>
            <a:p>
              <a:pPr algn="ctr"/>
              <a:r>
                <a:rPr lang="en-US" sz="2000" dirty="0">
                  <a:latin typeface="+mn-lt"/>
                </a:rPr>
                <a:t>time</a:t>
              </a:r>
            </a:p>
          </p:txBody>
        </p:sp>
        <p:sp>
          <p:nvSpPr>
            <p:cNvPr id="14354" name="AutoShape 29"/>
            <p:cNvSpPr>
              <a:spLocks/>
            </p:cNvSpPr>
            <p:nvPr/>
          </p:nvSpPr>
          <p:spPr bwMode="auto">
            <a:xfrm>
              <a:off x="2286000" y="2971800"/>
              <a:ext cx="228600" cy="1295400"/>
            </a:xfrm>
            <a:prstGeom prst="leftBrace">
              <a:avLst>
                <a:gd name="adj1" fmla="val 47222"/>
                <a:gd name="adj2" fmla="val 50000"/>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pSp>
      <p:sp>
        <p:nvSpPr>
          <p:cNvPr id="4105" name="Rectangle 30"/>
          <p:cNvSpPr>
            <a:spLocks noChangeArrowheads="1"/>
          </p:cNvSpPr>
          <p:nvPr/>
        </p:nvSpPr>
        <p:spPr bwMode="auto">
          <a:xfrm>
            <a:off x="685800" y="5410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Clr>
                <a:srgbClr val="009900"/>
              </a:buClr>
              <a:buSzPct val="150000"/>
            </a:pPr>
            <a:r>
              <a:rPr kumimoji="1" lang="en-US"/>
              <a:t>Affects </a:t>
            </a:r>
            <a:r>
              <a:rPr kumimoji="1" lang="en-US" i="1">
                <a:solidFill>
                  <a:srgbClr val="FF0000"/>
                </a:solidFill>
              </a:rPr>
              <a:t>responsiveness</a:t>
            </a:r>
          </a:p>
        </p:txBody>
      </p:sp>
    </p:spTree>
    <p:extLst>
      <p:ext uri="{BB962C8B-B14F-4D97-AF65-F5344CB8AC3E}">
        <p14:creationId xmlns:p14="http://schemas.microsoft.com/office/powerpoint/2010/main" val="93063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nodeType="afterGroup">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childTnLst>
                          </p:cTn>
                        </p:par>
                        <p:par>
                          <p:cTn id="16" fill="hold" nodeType="afterGroup">
                            <p:stCondLst>
                              <p:cond delay="30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10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105"/>
                                        </p:tgtEl>
                                        <p:attrNameLst>
                                          <p:attrName>style.visibility</p:attrName>
                                        </p:attrNameLst>
                                      </p:cBhvr>
                                      <p:to>
                                        <p:strVal val="visible"/>
                                      </p:to>
                                    </p:set>
                                    <p:anim calcmode="lin" valueType="num">
                                      <p:cBhvr additive="base">
                                        <p:cTn id="29" dur="500" fill="hold"/>
                                        <p:tgtEl>
                                          <p:spTgt spid="4105"/>
                                        </p:tgtEl>
                                        <p:attrNameLst>
                                          <p:attrName>ppt_x</p:attrName>
                                        </p:attrNameLst>
                                      </p:cBhvr>
                                      <p:tavLst>
                                        <p:tav tm="0">
                                          <p:val>
                                            <p:strVal val="#ppt_x"/>
                                          </p:val>
                                        </p:tav>
                                        <p:tav tm="100000">
                                          <p:val>
                                            <p:strVal val="#ppt_x"/>
                                          </p:val>
                                        </p:tav>
                                      </p:tavLst>
                                    </p:anim>
                                    <p:anim calcmode="lin" valueType="num">
                                      <p:cBhvr additive="base">
                                        <p:cTn id="30" dur="500" fill="hold"/>
                                        <p:tgtEl>
                                          <p:spTgt spid="4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0"/>
            <a:ext cx="7772400" cy="1143000"/>
          </a:xfrm>
        </p:spPr>
        <p:txBody>
          <a:bodyPr/>
          <a:lstStyle/>
          <a:p>
            <a:r>
              <a:rPr lang="en-US" smtClean="0"/>
              <a:t>Example of Unresponsiveness</a:t>
            </a:r>
          </a:p>
        </p:txBody>
      </p:sp>
      <p:grpSp>
        <p:nvGrpSpPr>
          <p:cNvPr id="32771" name="Group 12"/>
          <p:cNvGrpSpPr>
            <a:grpSpLocks/>
          </p:cNvGrpSpPr>
          <p:nvPr/>
        </p:nvGrpSpPr>
        <p:grpSpPr bwMode="auto">
          <a:xfrm>
            <a:off x="1143000" y="1066800"/>
            <a:ext cx="2971800" cy="2586038"/>
            <a:chOff x="720" y="672"/>
            <a:chExt cx="1872" cy="1629"/>
          </a:xfrm>
        </p:grpSpPr>
        <p:pic>
          <p:nvPicPr>
            <p:cNvPr id="327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672"/>
              <a:ext cx="187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Text Box 6"/>
            <p:cNvSpPr txBox="1">
              <a:spLocks noChangeArrowheads="1"/>
            </p:cNvSpPr>
            <p:nvPr/>
          </p:nvSpPr>
          <p:spPr bwMode="auto">
            <a:xfrm>
              <a:off x="720" y="2064"/>
              <a:ext cx="1872" cy="237"/>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800" dirty="0">
                  <a:latin typeface="+mn-lt"/>
                </a:rPr>
                <a:t>Player is pressing left</a:t>
              </a:r>
            </a:p>
          </p:txBody>
        </p:sp>
      </p:grpSp>
      <p:grpSp>
        <p:nvGrpSpPr>
          <p:cNvPr id="3" name="Group 13"/>
          <p:cNvGrpSpPr>
            <a:grpSpLocks/>
          </p:cNvGrpSpPr>
          <p:nvPr/>
        </p:nvGrpSpPr>
        <p:grpSpPr bwMode="auto">
          <a:xfrm>
            <a:off x="5181600" y="1066800"/>
            <a:ext cx="2895600" cy="2586038"/>
            <a:chOff x="3264" y="672"/>
            <a:chExt cx="1824" cy="1629"/>
          </a:xfrm>
        </p:grpSpPr>
        <p:pic>
          <p:nvPicPr>
            <p:cNvPr id="327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 y="672"/>
              <a:ext cx="1728"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 Box 7"/>
            <p:cNvSpPr txBox="1">
              <a:spLocks noChangeArrowheads="1"/>
            </p:cNvSpPr>
            <p:nvPr/>
          </p:nvSpPr>
          <p:spPr bwMode="auto">
            <a:xfrm>
              <a:off x="3264" y="2064"/>
              <a:ext cx="1824" cy="237"/>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800">
                  <a:latin typeface="+mn-lt"/>
                </a:rPr>
                <a:t>Player is pressing up</a:t>
              </a:r>
            </a:p>
          </p:txBody>
        </p:sp>
      </p:grpSp>
      <p:grpSp>
        <p:nvGrpSpPr>
          <p:cNvPr id="4" name="Group 14"/>
          <p:cNvGrpSpPr>
            <a:grpSpLocks/>
          </p:cNvGrpSpPr>
          <p:nvPr/>
        </p:nvGrpSpPr>
        <p:grpSpPr bwMode="auto">
          <a:xfrm>
            <a:off x="1981200" y="3810000"/>
            <a:ext cx="4703763" cy="2579688"/>
            <a:chOff x="1248" y="2400"/>
            <a:chExt cx="2963" cy="1625"/>
          </a:xfrm>
        </p:grpSpPr>
        <p:pic>
          <p:nvPicPr>
            <p:cNvPr id="3277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 y="2400"/>
              <a:ext cx="187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8"/>
            <p:cNvSpPr>
              <a:spLocks noChangeArrowheads="1"/>
            </p:cNvSpPr>
            <p:nvPr/>
          </p:nvSpPr>
          <p:spPr bwMode="auto">
            <a:xfrm>
              <a:off x="1248" y="3792"/>
              <a:ext cx="2963" cy="233"/>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t>Running back goes out of bounds!  Player curses</a:t>
              </a:r>
            </a:p>
          </p:txBody>
        </p:sp>
      </p:grpSp>
    </p:spTree>
    <p:extLst>
      <p:ext uri="{BB962C8B-B14F-4D97-AF65-F5344CB8AC3E}">
        <p14:creationId xmlns:p14="http://schemas.microsoft.com/office/powerpoint/2010/main" val="987503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685800" y="76200"/>
            <a:ext cx="7772400" cy="1143000"/>
          </a:xfrm>
        </p:spPr>
        <p:txBody>
          <a:bodyPr/>
          <a:lstStyle/>
          <a:p>
            <a:r>
              <a:rPr lang="en-US" smtClean="0"/>
              <a:t>Why Does Latency Matter?</a:t>
            </a:r>
          </a:p>
        </p:txBody>
      </p:sp>
      <p:sp>
        <p:nvSpPr>
          <p:cNvPr id="5127" name="Rectangle 3"/>
          <p:cNvSpPr>
            <a:spLocks noGrp="1" noChangeArrowheads="1"/>
          </p:cNvSpPr>
          <p:nvPr>
            <p:ph type="body" idx="1"/>
          </p:nvPr>
        </p:nvSpPr>
        <p:spPr>
          <a:xfrm>
            <a:off x="838200" y="5410200"/>
            <a:ext cx="7772400" cy="609600"/>
          </a:xfrm>
        </p:spPr>
        <p:txBody>
          <a:bodyPr/>
          <a:lstStyle/>
          <a:p>
            <a:pPr algn="ctr">
              <a:buFontTx/>
              <a:buNone/>
            </a:pPr>
            <a:r>
              <a:rPr lang="en-US" sz="2400" smtClean="0"/>
              <a:t>Affects </a:t>
            </a:r>
            <a:r>
              <a:rPr lang="en-US" sz="2400" i="1" smtClean="0">
                <a:solidFill>
                  <a:srgbClr val="FF0000"/>
                </a:solidFill>
              </a:rPr>
              <a:t>consistency</a:t>
            </a:r>
          </a:p>
        </p:txBody>
      </p:sp>
      <p:sp>
        <p:nvSpPr>
          <p:cNvPr id="15365" name="Line 5"/>
          <p:cNvSpPr>
            <a:spLocks noChangeShapeType="1"/>
          </p:cNvSpPr>
          <p:nvPr/>
        </p:nvSpPr>
        <p:spPr bwMode="auto">
          <a:xfrm>
            <a:off x="3455988" y="2432050"/>
            <a:ext cx="0" cy="25447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6" name="Line 6"/>
          <p:cNvSpPr>
            <a:spLocks noChangeShapeType="1"/>
          </p:cNvSpPr>
          <p:nvPr/>
        </p:nvSpPr>
        <p:spPr bwMode="auto">
          <a:xfrm>
            <a:off x="5919788" y="2432050"/>
            <a:ext cx="0" cy="24907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7" name="Text Box 7"/>
          <p:cNvSpPr txBox="1">
            <a:spLocks noChangeArrowheads="1"/>
          </p:cNvSpPr>
          <p:nvPr/>
        </p:nvSpPr>
        <p:spPr bwMode="auto">
          <a:xfrm>
            <a:off x="4379913" y="4689475"/>
            <a:ext cx="55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Time</a:t>
            </a:r>
          </a:p>
        </p:txBody>
      </p:sp>
      <p:sp>
        <p:nvSpPr>
          <p:cNvPr id="15368" name="Line 8"/>
          <p:cNvSpPr>
            <a:spLocks noChangeShapeType="1"/>
          </p:cNvSpPr>
          <p:nvPr/>
        </p:nvSpPr>
        <p:spPr bwMode="auto">
          <a:xfrm>
            <a:off x="4659313" y="4953000"/>
            <a:ext cx="0" cy="1587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5369" name="Group 30"/>
          <p:cNvGrpSpPr>
            <a:grpSpLocks/>
          </p:cNvGrpSpPr>
          <p:nvPr/>
        </p:nvGrpSpPr>
        <p:grpSpPr bwMode="auto">
          <a:xfrm>
            <a:off x="2497138" y="2643188"/>
            <a:ext cx="906462" cy="530225"/>
            <a:chOff x="2497138" y="2643188"/>
            <a:chExt cx="906463" cy="530225"/>
          </a:xfrm>
        </p:grpSpPr>
        <p:sp>
          <p:nvSpPr>
            <p:cNvPr id="15391" name="Text Box 9"/>
            <p:cNvSpPr txBox="1">
              <a:spLocks noChangeArrowheads="1"/>
            </p:cNvSpPr>
            <p:nvPr/>
          </p:nvSpPr>
          <p:spPr bwMode="auto">
            <a:xfrm>
              <a:off x="2497138" y="2643188"/>
              <a:ext cx="592138" cy="530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User </a:t>
              </a:r>
            </a:p>
            <a:p>
              <a:pPr algn="ctr" eaLnBrk="1" hangingPunct="1"/>
              <a:r>
                <a:rPr lang="en-US" sz="1400"/>
                <a:t>Input</a:t>
              </a:r>
            </a:p>
          </p:txBody>
        </p:sp>
        <p:sp>
          <p:nvSpPr>
            <p:cNvPr id="15392" name="Line 10"/>
            <p:cNvSpPr>
              <a:spLocks noChangeShapeType="1"/>
            </p:cNvSpPr>
            <p:nvPr/>
          </p:nvSpPr>
          <p:spPr bwMode="auto">
            <a:xfrm>
              <a:off x="3148013" y="2892425"/>
              <a:ext cx="2555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31"/>
          <p:cNvGrpSpPr>
            <a:grpSpLocks/>
          </p:cNvGrpSpPr>
          <p:nvPr/>
        </p:nvGrpSpPr>
        <p:grpSpPr bwMode="auto">
          <a:xfrm>
            <a:off x="2438400" y="3068638"/>
            <a:ext cx="914400" cy="776287"/>
            <a:chOff x="2438400" y="3068638"/>
            <a:chExt cx="914401" cy="776287"/>
          </a:xfrm>
        </p:grpSpPr>
        <p:sp>
          <p:nvSpPr>
            <p:cNvPr id="15389" name="Text Box 11"/>
            <p:cNvSpPr txBox="1">
              <a:spLocks noChangeArrowheads="1"/>
            </p:cNvSpPr>
            <p:nvPr/>
          </p:nvSpPr>
          <p:spPr bwMode="auto">
            <a:xfrm>
              <a:off x="2438400" y="3314700"/>
              <a:ext cx="711200" cy="530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Render</a:t>
              </a:r>
            </a:p>
            <a:p>
              <a:pPr algn="ctr" eaLnBrk="1" hangingPunct="1"/>
              <a:r>
                <a:rPr lang="en-US" sz="1400"/>
                <a:t>Input</a:t>
              </a:r>
            </a:p>
          </p:txBody>
        </p:sp>
        <p:sp>
          <p:nvSpPr>
            <p:cNvPr id="15390" name="Line 12"/>
            <p:cNvSpPr>
              <a:spLocks noChangeShapeType="1"/>
            </p:cNvSpPr>
            <p:nvPr/>
          </p:nvSpPr>
          <p:spPr bwMode="auto">
            <a:xfrm flipV="1">
              <a:off x="3148013" y="3068638"/>
              <a:ext cx="204788" cy="1587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34"/>
          <p:cNvGrpSpPr>
            <a:grpSpLocks/>
          </p:cNvGrpSpPr>
          <p:nvPr/>
        </p:nvGrpSpPr>
        <p:grpSpPr bwMode="auto">
          <a:xfrm>
            <a:off x="5972175" y="3067050"/>
            <a:ext cx="1231900" cy="955675"/>
            <a:chOff x="5972175" y="3067050"/>
            <a:chExt cx="1231900" cy="955675"/>
          </a:xfrm>
        </p:grpSpPr>
        <p:sp>
          <p:nvSpPr>
            <p:cNvPr id="15387" name="Text Box 13"/>
            <p:cNvSpPr txBox="1">
              <a:spLocks noChangeArrowheads="1"/>
            </p:cNvSpPr>
            <p:nvPr/>
          </p:nvSpPr>
          <p:spPr bwMode="auto">
            <a:xfrm>
              <a:off x="6280150" y="3067050"/>
              <a:ext cx="923925" cy="955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Process and Validate </a:t>
              </a:r>
            </a:p>
            <a:p>
              <a:pPr algn="ctr" eaLnBrk="1" hangingPunct="1"/>
              <a:r>
                <a:rPr lang="en-US" sz="1400"/>
                <a:t>Input</a:t>
              </a:r>
            </a:p>
          </p:txBody>
        </p:sp>
        <p:sp>
          <p:nvSpPr>
            <p:cNvPr id="15388" name="Line 14"/>
            <p:cNvSpPr>
              <a:spLocks noChangeShapeType="1"/>
            </p:cNvSpPr>
            <p:nvPr/>
          </p:nvSpPr>
          <p:spPr bwMode="auto">
            <a:xfrm flipH="1">
              <a:off x="5972175" y="3529013"/>
              <a:ext cx="2555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 name="Group 32"/>
          <p:cNvGrpSpPr>
            <a:grpSpLocks/>
          </p:cNvGrpSpPr>
          <p:nvPr/>
        </p:nvGrpSpPr>
        <p:grpSpPr bwMode="auto">
          <a:xfrm>
            <a:off x="3559175" y="2908300"/>
            <a:ext cx="2155825" cy="663575"/>
            <a:chOff x="3559175" y="2908300"/>
            <a:chExt cx="2155825" cy="663575"/>
          </a:xfrm>
        </p:grpSpPr>
        <p:sp>
          <p:nvSpPr>
            <p:cNvPr id="15385" name="Line 15"/>
            <p:cNvSpPr>
              <a:spLocks noChangeShapeType="1"/>
            </p:cNvSpPr>
            <p:nvPr/>
          </p:nvSpPr>
          <p:spPr bwMode="auto">
            <a:xfrm>
              <a:off x="3559175" y="2908300"/>
              <a:ext cx="2155825" cy="5842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6" name="Text Box 16"/>
            <p:cNvSpPr txBox="1">
              <a:spLocks noChangeArrowheads="1"/>
            </p:cNvSpPr>
            <p:nvPr/>
          </p:nvSpPr>
          <p:spPr bwMode="auto">
            <a:xfrm>
              <a:off x="4287838" y="3101975"/>
              <a:ext cx="844550" cy="469900"/>
            </a:xfrm>
            <a:prstGeom prst="rect">
              <a:avLst/>
            </a:prstGeom>
            <a:solidFill>
              <a:schemeClr val="bg1"/>
            </a:solidFill>
            <a:ln w="12700" cap="rnd">
              <a:solidFill>
                <a:schemeClr val="tx1"/>
              </a:solidFill>
              <a:prstDash val="sysDot"/>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Message:</a:t>
              </a:r>
            </a:p>
            <a:p>
              <a:pPr eaLnBrk="1" hangingPunct="1"/>
              <a:r>
                <a:rPr lang="en-US" sz="1200"/>
                <a:t>User Input</a:t>
              </a:r>
            </a:p>
          </p:txBody>
        </p:sp>
      </p:grpSp>
      <p:grpSp>
        <p:nvGrpSpPr>
          <p:cNvPr id="6" name="Group 33"/>
          <p:cNvGrpSpPr>
            <a:grpSpLocks/>
          </p:cNvGrpSpPr>
          <p:nvPr/>
        </p:nvGrpSpPr>
        <p:grpSpPr bwMode="auto">
          <a:xfrm>
            <a:off x="3559175" y="3703638"/>
            <a:ext cx="2155825" cy="663575"/>
            <a:chOff x="3559175" y="3703638"/>
            <a:chExt cx="2155825" cy="663575"/>
          </a:xfrm>
        </p:grpSpPr>
        <p:sp>
          <p:nvSpPr>
            <p:cNvPr id="15383" name="Line 17"/>
            <p:cNvSpPr>
              <a:spLocks noChangeShapeType="1"/>
            </p:cNvSpPr>
            <p:nvPr/>
          </p:nvSpPr>
          <p:spPr bwMode="auto">
            <a:xfrm flipV="1">
              <a:off x="3559175" y="3703638"/>
              <a:ext cx="2155825" cy="584200"/>
            </a:xfrm>
            <a:prstGeom prst="line">
              <a:avLst/>
            </a:prstGeom>
            <a:noFill/>
            <a:ln w="28575">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5384" name="Text Box 18"/>
            <p:cNvSpPr txBox="1">
              <a:spLocks noChangeArrowheads="1"/>
            </p:cNvSpPr>
            <p:nvPr/>
          </p:nvSpPr>
          <p:spPr bwMode="auto">
            <a:xfrm>
              <a:off x="4095750" y="3897313"/>
              <a:ext cx="1171575" cy="469900"/>
            </a:xfrm>
            <a:prstGeom prst="rect">
              <a:avLst/>
            </a:prstGeom>
            <a:solidFill>
              <a:schemeClr val="bg1"/>
            </a:solidFill>
            <a:ln w="12700" cap="rnd">
              <a:solidFill>
                <a:schemeClr val="tx1"/>
              </a:solidFill>
              <a:prstDash val="sysDot"/>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t>Message: </a:t>
              </a:r>
            </a:p>
            <a:p>
              <a:pPr algn="ctr" eaLnBrk="1" hangingPunct="1"/>
              <a:r>
                <a:rPr lang="en-US" sz="1200"/>
                <a:t>Ok with Update</a:t>
              </a:r>
            </a:p>
          </p:txBody>
        </p:sp>
      </p:grpSp>
      <p:grpSp>
        <p:nvGrpSpPr>
          <p:cNvPr id="15374" name="Group 19"/>
          <p:cNvGrpSpPr>
            <a:grpSpLocks noChangeAspect="1"/>
          </p:cNvGrpSpPr>
          <p:nvPr/>
        </p:nvGrpSpPr>
        <p:grpSpPr bwMode="auto">
          <a:xfrm>
            <a:off x="3044825" y="1371600"/>
            <a:ext cx="1108075" cy="952500"/>
            <a:chOff x="960" y="1200"/>
            <a:chExt cx="1030" cy="858"/>
          </a:xfrm>
        </p:grpSpPr>
        <p:pic>
          <p:nvPicPr>
            <p:cNvPr id="15382" name="Picture 20" descr="p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1200"/>
              <a:ext cx="1030"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2" name="Object 21"/>
            <p:cNvGraphicFramePr>
              <a:graphicFrameLocks noChangeAspect="1"/>
            </p:cNvGraphicFramePr>
            <p:nvPr/>
          </p:nvGraphicFramePr>
          <p:xfrm>
            <a:off x="1152" y="1296"/>
            <a:ext cx="480" cy="353"/>
          </p:xfrm>
          <a:graphic>
            <a:graphicData uri="http://schemas.openxmlformats.org/presentationml/2006/ole">
              <mc:AlternateContent xmlns:mc="http://schemas.openxmlformats.org/markup-compatibility/2006">
                <mc:Choice xmlns:v="urn:schemas-microsoft-com:vml" Requires="v">
                  <p:oleObj spid="_x0000_s4104" name="CorelDRAW" r:id="rId5" imgW="3227760" imgH="2374560" progId="">
                    <p:embed/>
                  </p:oleObj>
                </mc:Choice>
                <mc:Fallback>
                  <p:oleObj name="CorelDRAW" r:id="rId5" imgW="3227760" imgH="23745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1296"/>
                          <a:ext cx="480" cy="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5375" name="Picture 22" descr="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7825" y="1423988"/>
            <a:ext cx="10302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5"/>
          <p:cNvGrpSpPr>
            <a:grpSpLocks/>
          </p:cNvGrpSpPr>
          <p:nvPr/>
        </p:nvGrpSpPr>
        <p:grpSpPr bwMode="auto">
          <a:xfrm>
            <a:off x="2497138" y="4037013"/>
            <a:ext cx="906462" cy="530225"/>
            <a:chOff x="2497138" y="4037013"/>
            <a:chExt cx="906463" cy="530225"/>
          </a:xfrm>
        </p:grpSpPr>
        <p:sp>
          <p:nvSpPr>
            <p:cNvPr id="15380" name="Text Box 23"/>
            <p:cNvSpPr txBox="1">
              <a:spLocks noChangeArrowheads="1"/>
            </p:cNvSpPr>
            <p:nvPr/>
          </p:nvSpPr>
          <p:spPr bwMode="auto">
            <a:xfrm>
              <a:off x="2497138" y="4037013"/>
              <a:ext cx="592138" cy="530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Fix Up</a:t>
              </a:r>
            </a:p>
          </p:txBody>
        </p:sp>
        <p:sp>
          <p:nvSpPr>
            <p:cNvPr id="15381" name="Line 24"/>
            <p:cNvSpPr>
              <a:spLocks noChangeShapeType="1"/>
            </p:cNvSpPr>
            <p:nvPr/>
          </p:nvSpPr>
          <p:spPr bwMode="auto">
            <a:xfrm>
              <a:off x="3148013" y="4287838"/>
              <a:ext cx="2555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9" name="Group 27"/>
          <p:cNvGrpSpPr>
            <a:grpSpLocks/>
          </p:cNvGrpSpPr>
          <p:nvPr/>
        </p:nvGrpSpPr>
        <p:grpSpPr bwMode="auto">
          <a:xfrm>
            <a:off x="741363" y="2667000"/>
            <a:ext cx="1468438" cy="708025"/>
            <a:chOff x="371" y="2352"/>
            <a:chExt cx="925" cy="446"/>
          </a:xfrm>
        </p:grpSpPr>
        <p:sp>
          <p:nvSpPr>
            <p:cNvPr id="15378" name="Text Box 25"/>
            <p:cNvSpPr txBox="1">
              <a:spLocks noChangeArrowheads="1"/>
            </p:cNvSpPr>
            <p:nvPr/>
          </p:nvSpPr>
          <p:spPr bwMode="auto">
            <a:xfrm>
              <a:off x="371" y="2352"/>
              <a:ext cx="78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mn-lt"/>
                </a:rPr>
                <a:t>Response </a:t>
              </a:r>
            </a:p>
            <a:p>
              <a:pPr algn="ctr"/>
              <a:r>
                <a:rPr lang="en-US" sz="2000" dirty="0">
                  <a:latin typeface="+mn-lt"/>
                </a:rPr>
                <a:t>time</a:t>
              </a:r>
            </a:p>
          </p:txBody>
        </p:sp>
        <p:sp>
          <p:nvSpPr>
            <p:cNvPr id="15379" name="AutoShape 26"/>
            <p:cNvSpPr>
              <a:spLocks/>
            </p:cNvSpPr>
            <p:nvPr/>
          </p:nvSpPr>
          <p:spPr bwMode="auto">
            <a:xfrm>
              <a:off x="1152" y="2496"/>
              <a:ext cx="144" cy="144"/>
            </a:xfrm>
            <a:prstGeom prst="leftBrace">
              <a:avLst>
                <a:gd name="adj1" fmla="val 8333"/>
                <a:gd name="adj2" fmla="val 50000"/>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pSp>
    </p:spTree>
    <p:extLst>
      <p:ext uri="{BB962C8B-B14F-4D97-AF65-F5344CB8AC3E}">
        <p14:creationId xmlns:p14="http://schemas.microsoft.com/office/powerpoint/2010/main" val="3708268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1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000"/>
                                        <p:tgtEl>
                                          <p:spTgt spid="5"/>
                                        </p:tgtEl>
                                      </p:cBhvr>
                                    </p:animEffect>
                                  </p:childTnLst>
                                </p:cTn>
                              </p:par>
                            </p:childTnLst>
                          </p:cTn>
                        </p:par>
                        <p:par>
                          <p:cTn id="18" fill="hold" nodeType="afterGroup">
                            <p:stCondLst>
                              <p:cond delay="10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1000"/>
                                        <p:tgtEl>
                                          <p:spTgt spid="4"/>
                                        </p:tgtEl>
                                      </p:cBhvr>
                                    </p:animEffect>
                                  </p:childTnLst>
                                </p:cTn>
                              </p:par>
                            </p:childTnLst>
                          </p:cTn>
                        </p:par>
                        <p:par>
                          <p:cTn id="22" fill="hold" nodeType="afterGroup">
                            <p:stCondLst>
                              <p:cond delay="2000"/>
                            </p:stCondLst>
                            <p:childTnLst>
                              <p:par>
                                <p:cTn id="23" presetID="22" presetClass="entr" presetSubtype="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1000"/>
                                        <p:tgtEl>
                                          <p:spTgt spid="6"/>
                                        </p:tgtEl>
                                      </p:cBhvr>
                                    </p:animEffect>
                                  </p:childTnLst>
                                </p:cTn>
                              </p:par>
                            </p:childTnLst>
                          </p:cTn>
                        </p:par>
                        <p:par>
                          <p:cTn id="26" fill="hold" nodeType="afterGroup">
                            <p:stCondLst>
                              <p:cond delay="3000"/>
                            </p:stCondLst>
                            <p:childTnLst>
                              <p:par>
                                <p:cTn id="27" presetID="9"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10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127">
                                            <p:txEl>
                                              <p:pRg st="0" end="0"/>
                                            </p:txEl>
                                          </p:spTgt>
                                        </p:tgtEl>
                                        <p:attrNameLst>
                                          <p:attrName>style.visibility</p:attrName>
                                        </p:attrNameLst>
                                      </p:cBhvr>
                                      <p:to>
                                        <p:strVal val="visible"/>
                                      </p:to>
                                    </p:set>
                                    <p:anim calcmode="lin" valueType="num">
                                      <p:cBhvr additive="base">
                                        <p:cTn id="34" dur="500" fill="hold"/>
                                        <p:tgtEl>
                                          <p:spTgt spid="5127">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12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1052</Words>
  <Application>Microsoft Office PowerPoint</Application>
  <PresentationFormat>On-screen Show (4:3)</PresentationFormat>
  <Paragraphs>234</Paragraphs>
  <Slides>29</Slides>
  <Notes>14</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CorelDRAW</vt:lpstr>
      <vt:lpstr>Latency Can Kill: Precision and Deadline in Online Games </vt:lpstr>
      <vt:lpstr>Is It Latency or Do You Just Suck?</vt:lpstr>
      <vt:lpstr>Is It Latency or Do You Just Suck?</vt:lpstr>
      <vt:lpstr>Is It Latency or Do You Just Suck?</vt:lpstr>
      <vt:lpstr>Outline</vt:lpstr>
      <vt:lpstr>What is Network Latency?</vt:lpstr>
      <vt:lpstr>Why Does Latency Matter?</vt:lpstr>
      <vt:lpstr>Example of Unresponsiveness</vt:lpstr>
      <vt:lpstr>Why Does Latency Matter?</vt:lpstr>
      <vt:lpstr>Example of State Inconsistency</vt:lpstr>
      <vt:lpstr>Why Does Latency Matter?</vt:lpstr>
      <vt:lpstr>Outline</vt:lpstr>
      <vt:lpstr>Depends Upon Game Phase</vt:lpstr>
      <vt:lpstr>How Much Does Latency Matter?</vt:lpstr>
      <vt:lpstr>How Much Does Latency Matter?</vt:lpstr>
      <vt:lpstr>Game Perspectives</vt:lpstr>
      <vt:lpstr>Categorization of Player Actions</vt:lpstr>
      <vt:lpstr>Precision and Deadline</vt:lpstr>
      <vt:lpstr>Player Performance vs. Latency</vt:lpstr>
      <vt:lpstr>Outline</vt:lpstr>
      <vt:lpstr>Methodology (1 of 3)</vt:lpstr>
      <vt:lpstr>Methodology (2 of 3)</vt:lpstr>
      <vt:lpstr>Methodology (3 of 3)</vt:lpstr>
      <vt:lpstr>Results for Precision (Tank Size)</vt:lpstr>
      <vt:lpstr>Results for Deadline (Bullet Speed)</vt:lpstr>
      <vt:lpstr>Results for Precision and Deadline</vt:lpstr>
      <vt:lpstr>Summary</vt:lpstr>
      <vt:lpstr>Future Work?</vt:lpstr>
      <vt:lpstr>Future Work</vt:lpstr>
    </vt:vector>
  </TitlesOfParts>
  <Company>Worcester Polytechnic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Latency Can Kill: Precision and Deadline in Online Games</dc:title>
  <dc:creator>Mark Claypool</dc:creator>
  <cp:lastModifiedBy>Mark Claypool</cp:lastModifiedBy>
  <cp:revision>6</cp:revision>
  <dcterms:created xsi:type="dcterms:W3CDTF">2013-04-04T13:40:02Z</dcterms:created>
  <dcterms:modified xsi:type="dcterms:W3CDTF">2013-04-10T14:09:42Z</dcterms:modified>
</cp:coreProperties>
</file>