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4" r:id="rId7"/>
    <p:sldId id="262" r:id="rId8"/>
    <p:sldId id="263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64645" autoAdjust="0"/>
  </p:normalViewPr>
  <p:slideViewPr>
    <p:cSldViewPr snapToGrid="0" snapToObjects="1">
      <p:cViewPr varScale="1">
        <p:scale>
          <a:sx n="88" d="100"/>
          <a:sy n="88" d="100"/>
        </p:scale>
        <p:origin x="-27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ianwhite:scratch:personal:CS529:BrianwhiteProject3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ianwhite:scratch:personal:CS529:BrianwhiteProject3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ianwhite:scratch:personal:CS529:BrianwhiteProject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/>
              <a:t>Perceived Quality vs</a:t>
            </a:r>
            <a:r>
              <a:rPr lang="en-US" sz="1200" baseline="0"/>
              <a:t> Percent Loss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158166283902012"/>
          <c:y val="0.041666666666666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4735072178478"/>
          <c:y val="0.166666666666667"/>
          <c:w val="0.676493033267074"/>
          <c:h val="0.716049868766404"/>
        </c:manualLayout>
      </c:layout>
      <c:lineChart>
        <c:grouping val="standard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NO 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Sheet1!$J$4:$O$4</c:f>
              <c:numCache>
                <c:formatCode>General</c:formatCode>
                <c:ptCount val="6"/>
                <c:pt idx="0">
                  <c:v>3.6</c:v>
                </c:pt>
                <c:pt idx="1">
                  <c:v>3.2</c:v>
                </c:pt>
                <c:pt idx="2">
                  <c:v>3.0</c:v>
                </c:pt>
                <c:pt idx="3">
                  <c:v>2.2</c:v>
                </c:pt>
                <c:pt idx="4">
                  <c:v>1.6</c:v>
                </c:pt>
                <c:pt idx="5">
                  <c:v>1.2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Sheet1!$J$6:$O$6</c:f>
              <c:numCache>
                <c:formatCode>General</c:formatCode>
                <c:ptCount val="6"/>
                <c:pt idx="0">
                  <c:v>3.6</c:v>
                </c:pt>
                <c:pt idx="1">
                  <c:v>3.6</c:v>
                </c:pt>
                <c:pt idx="2">
                  <c:v>3.6</c:v>
                </c:pt>
                <c:pt idx="3">
                  <c:v>3.4</c:v>
                </c:pt>
                <c:pt idx="4">
                  <c:v>3.4</c:v>
                </c:pt>
                <c:pt idx="5">
                  <c:v>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5407832"/>
        <c:axId val="-2115404856"/>
      </c:lineChart>
      <c:catAx>
        <c:axId val="-211540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15404856"/>
        <c:crosses val="autoZero"/>
        <c:auto val="1"/>
        <c:lblAlgn val="ctr"/>
        <c:lblOffset val="100"/>
        <c:noMultiLvlLbl val="0"/>
      </c:catAx>
      <c:valAx>
        <c:axId val="-2115404856"/>
        <c:scaling>
          <c:orientation val="minMax"/>
          <c:max val="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15407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>
                <a:effectLst/>
              </a:rPr>
              <a:t>Favoribility vs.</a:t>
            </a:r>
            <a:r>
              <a:rPr lang="en-US" sz="1800" baseline="0">
                <a:effectLst/>
              </a:rPr>
              <a:t> landline phone call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Sheet1!$O$14</c:f>
              <c:strCache>
                <c:ptCount val="1"/>
                <c:pt idx="0">
                  <c:v>No FEC</c:v>
                </c:pt>
              </c:strCache>
            </c:strRef>
          </c:tx>
          <c:cat>
            <c:numRef>
              <c:f>Sheet1!$P$13:$U$13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Sheet1!$P$14:$U$14</c:f>
              <c:numCache>
                <c:formatCode>General</c:formatCode>
                <c:ptCount val="6"/>
                <c:pt idx="0">
                  <c:v>0.2</c:v>
                </c:pt>
                <c:pt idx="1">
                  <c:v>-0.2</c:v>
                </c:pt>
                <c:pt idx="2">
                  <c:v>-0.6</c:v>
                </c:pt>
                <c:pt idx="3">
                  <c:v>-1.2</c:v>
                </c:pt>
                <c:pt idx="4">
                  <c:v>-1.6</c:v>
                </c:pt>
                <c:pt idx="5">
                  <c:v>-1.8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Sheet1!$O$15</c:f>
              <c:strCache>
                <c:ptCount val="1"/>
                <c:pt idx="0">
                  <c:v>FEC</c:v>
                </c:pt>
              </c:strCache>
            </c:strRef>
          </c:tx>
          <c:cat>
            <c:numRef>
              <c:f>Sheet1!$P$13:$U$13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Sheet1!$P$15:$U$15</c:f>
              <c:numCache>
                <c:formatCode>General</c:formatCode>
                <c:ptCount val="6"/>
                <c:pt idx="0">
                  <c:v>0.2</c:v>
                </c:pt>
                <c:pt idx="1">
                  <c:v>0.0</c:v>
                </c:pt>
                <c:pt idx="2">
                  <c:v>0.0</c:v>
                </c:pt>
                <c:pt idx="3">
                  <c:v>0.2</c:v>
                </c:pt>
                <c:pt idx="4">
                  <c:v>0.2</c:v>
                </c:pt>
                <c:pt idx="5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1288104"/>
        <c:axId val="-2132486504"/>
      </c:lineChart>
      <c:catAx>
        <c:axId val="-212128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32486504"/>
        <c:crosses val="autoZero"/>
        <c:auto val="1"/>
        <c:lblAlgn val="ctr"/>
        <c:lblOffset val="100"/>
        <c:noMultiLvlLbl val="0"/>
      </c:catAx>
      <c:valAx>
        <c:axId val="-21324865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121288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Perceived Quality vs</a:t>
            </a:r>
            <a:r>
              <a:rPr lang="en-US" baseline="0"/>
              <a:t> Percent Loss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0998065492509815"/>
          <c:y val="0.077586206896551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679941480124652"/>
          <c:y val="0.233333333333333"/>
          <c:w val="0.752513381069058"/>
          <c:h val="0.708237849579147"/>
        </c:manualLayout>
      </c:layout>
      <c:lineChart>
        <c:grouping val="standard"/>
        <c:varyColors val="0"/>
        <c:ser>
          <c:idx val="2"/>
          <c:order val="2"/>
          <c:tx>
            <c:strRef>
              <c:f>Sheet1!$I$4</c:f>
              <c:strCache>
                <c:ptCount val="1"/>
                <c:pt idx="0">
                  <c:v>NO 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Sheet1!$J$4:$O$4</c:f>
              <c:numCache>
                <c:formatCode>General</c:formatCode>
                <c:ptCount val="6"/>
                <c:pt idx="0">
                  <c:v>3.6</c:v>
                </c:pt>
                <c:pt idx="1">
                  <c:v>3.2</c:v>
                </c:pt>
                <c:pt idx="2">
                  <c:v>3.0</c:v>
                </c:pt>
                <c:pt idx="3">
                  <c:v>2.2</c:v>
                </c:pt>
                <c:pt idx="4">
                  <c:v>1.6</c:v>
                </c:pt>
                <c:pt idx="5">
                  <c:v>1.2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Sheet1!$I$5</c:f>
              <c:strCache>
                <c:ptCount val="1"/>
                <c:pt idx="0">
                  <c:v>NO FEC (pesq)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Sheet1!$J$5:$O$5</c:f>
              <c:numCache>
                <c:formatCode>General</c:formatCode>
                <c:ptCount val="6"/>
                <c:pt idx="0">
                  <c:v>4.8</c:v>
                </c:pt>
                <c:pt idx="1">
                  <c:v>3.4</c:v>
                </c:pt>
                <c:pt idx="2">
                  <c:v>3.3</c:v>
                </c:pt>
                <c:pt idx="3">
                  <c:v>3.1</c:v>
                </c:pt>
                <c:pt idx="4">
                  <c:v>1.2</c:v>
                </c:pt>
                <c:pt idx="5">
                  <c:v>1.0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Sheet1!$I$6</c:f>
              <c:strCache>
                <c:ptCount val="1"/>
                <c:pt idx="0">
                  <c:v>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Sheet1!$J$6:$O$6</c:f>
              <c:numCache>
                <c:formatCode>General</c:formatCode>
                <c:ptCount val="6"/>
                <c:pt idx="0">
                  <c:v>3.6</c:v>
                </c:pt>
                <c:pt idx="1">
                  <c:v>3.6</c:v>
                </c:pt>
                <c:pt idx="2">
                  <c:v>3.6</c:v>
                </c:pt>
                <c:pt idx="3">
                  <c:v>3.4</c:v>
                </c:pt>
                <c:pt idx="4">
                  <c:v>3.4</c:v>
                </c:pt>
                <c:pt idx="5">
                  <c:v>3.2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Sheet1!$I$7</c:f>
              <c:strCache>
                <c:ptCount val="1"/>
                <c:pt idx="0">
                  <c:v>FEC (pesq)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Sheet1!$J$7:$O$7</c:f>
              <c:numCache>
                <c:formatCode>General</c:formatCode>
                <c:ptCount val="6"/>
                <c:pt idx="0">
                  <c:v>4.8</c:v>
                </c:pt>
                <c:pt idx="1">
                  <c:v>4.4</c:v>
                </c:pt>
                <c:pt idx="2">
                  <c:v>3.3</c:v>
                </c:pt>
                <c:pt idx="3">
                  <c:v>3.1</c:v>
                </c:pt>
                <c:pt idx="4">
                  <c:v>2.9</c:v>
                </c:pt>
                <c:pt idx="5">
                  <c:v>2.7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Sheet1!$I$4</c:f>
              <c:strCache>
                <c:ptCount val="1"/>
                <c:pt idx="0">
                  <c:v>NO 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Sheet1!$J$4:$O$4</c:f>
              <c:numCache>
                <c:formatCode>General</c:formatCode>
                <c:ptCount val="6"/>
                <c:pt idx="0">
                  <c:v>3.6</c:v>
                </c:pt>
                <c:pt idx="1">
                  <c:v>3.2</c:v>
                </c:pt>
                <c:pt idx="2">
                  <c:v>3.0</c:v>
                </c:pt>
                <c:pt idx="3">
                  <c:v>2.2</c:v>
                </c:pt>
                <c:pt idx="4">
                  <c:v>1.6</c:v>
                </c:pt>
                <c:pt idx="5">
                  <c:v>1.2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FEC (user)</c:v>
                </c:pt>
              </c:strCache>
            </c:strRef>
          </c:tx>
          <c:cat>
            <c:numRef>
              <c:f>Sheet1!$J$3:$O$3</c:f>
              <c:numCache>
                <c:formatCode>General</c:formatCode>
                <c:ptCount val="6"/>
                <c:pt idx="0">
                  <c:v>0.0</c:v>
                </c:pt>
                <c:pt idx="1">
                  <c:v>5.0</c:v>
                </c:pt>
                <c:pt idx="2">
                  <c:v>7.0</c:v>
                </c:pt>
                <c:pt idx="3">
                  <c:v>10.0</c:v>
                </c:pt>
                <c:pt idx="4">
                  <c:v>12.0</c:v>
                </c:pt>
                <c:pt idx="5">
                  <c:v>15.0</c:v>
                </c:pt>
              </c:numCache>
            </c:numRef>
          </c:cat>
          <c:val>
            <c:numRef>
              <c:f>Sheet1!$J$6:$O$6</c:f>
              <c:numCache>
                <c:formatCode>General</c:formatCode>
                <c:ptCount val="6"/>
                <c:pt idx="0">
                  <c:v>3.6</c:v>
                </c:pt>
                <c:pt idx="1">
                  <c:v>3.6</c:v>
                </c:pt>
                <c:pt idx="2">
                  <c:v>3.6</c:v>
                </c:pt>
                <c:pt idx="3">
                  <c:v>3.4</c:v>
                </c:pt>
                <c:pt idx="4">
                  <c:v>3.4</c:v>
                </c:pt>
                <c:pt idx="5">
                  <c:v>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081288"/>
        <c:axId val="-2120136648"/>
      </c:lineChart>
      <c:catAx>
        <c:axId val="-2120081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0136648"/>
        <c:crosses val="autoZero"/>
        <c:auto val="1"/>
        <c:lblAlgn val="ctr"/>
        <c:lblOffset val="100"/>
        <c:noMultiLvlLbl val="0"/>
      </c:catAx>
      <c:valAx>
        <c:axId val="-2120136648"/>
        <c:scaling>
          <c:orientation val="minMax"/>
          <c:max val="5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20081288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0.37389</cdr:x>
      <cdr:y>0.94254</cdr:y>
    </cdr:from>
    <cdr:to>
      <cdr:x>0.59889</cdr:x>
      <cdr:y>1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1709420" y="2968625"/>
          <a:ext cx="1028700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% loss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0.04889</cdr:x>
      <cdr:y>0.06207</cdr:y>
    </cdr:from>
    <cdr:to>
      <cdr:x>0.92389</cdr:x>
      <cdr:y>0.15517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23520" y="228600"/>
          <a:ext cx="40005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50356-3B5C-8B41-85BF-61F0D96F4A23}" type="datetimeFigureOut">
              <a:rPr lang="en-US" smtClean="0"/>
              <a:t>4/16/13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7AEC5-99B5-C54C-804C-24CF0F41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3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Name is Brian</a:t>
            </a:r>
          </a:p>
          <a:p>
            <a:r>
              <a:rPr lang="en-US" dirty="0" smtClean="0"/>
              <a:t>I am</a:t>
            </a:r>
            <a:r>
              <a:rPr lang="en-US" baseline="0" dirty="0" smtClean="0"/>
              <a:t> a part-time student and will</a:t>
            </a:r>
            <a:r>
              <a:rPr lang="en-US" dirty="0" smtClean="0"/>
              <a:t> be finishing</a:t>
            </a:r>
            <a:r>
              <a:rPr lang="en-US" baseline="0" dirty="0" smtClean="0"/>
              <a:t> my masters work this summer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project3, I focused on improvements to the Speak application in the presence of packet loss.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particular, I looked at a media specific FEC implementation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also looked at PESQ as a format for evaluation.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09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2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is PESQ?</a:t>
            </a:r>
          </a:p>
          <a:p>
            <a:r>
              <a:rPr lang="en-US" dirty="0" smtClean="0"/>
              <a:t>An</a:t>
            </a:r>
            <a:r>
              <a:rPr lang="en-US" baseline="0" dirty="0" smtClean="0"/>
              <a:t> automated method for evaluating an audio algorithm (transmission, compression, or filter) by quantifying the quality of a recording and translating it to a mean opinion score.</a:t>
            </a:r>
          </a:p>
          <a:p>
            <a:r>
              <a:rPr lang="en-US" baseline="0" dirty="0" smtClean="0"/>
              <a:t>It applies a variety of well known concepts to compare two audio files (an original and a degraded version) to arrive at a quality score.</a:t>
            </a:r>
          </a:p>
          <a:p>
            <a:r>
              <a:rPr lang="en-US" baseline="0" dirty="0" smtClean="0"/>
              <a:t>There are temporal and frequency comparisons and well as smoothness.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why is PESQ valuable?</a:t>
            </a:r>
          </a:p>
          <a:p>
            <a:r>
              <a:rPr lang="en-US" dirty="0" smtClean="0"/>
              <a:t>It provides a cheaper/faster</a:t>
            </a:r>
            <a:r>
              <a:rPr lang="en-US" baseline="0" dirty="0" smtClean="0"/>
              <a:t> way to evaluate the quality of an algorithm.  Each release doesn’t necessarily have to go out and commission a huge user study to be sure the algorithm is functional and up to standards.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PESQ requires a number of different voice types to be tested, typically 2 male and 2 female voices in each language of interest.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PESQ does not attempt to predict the MOS of any particular experiment.  Individual experiments have cultural and situational contexts that color the results.  However there should be a rough correlation between PESQ score and subjective results.  The P.862.x series of standards provides a robust methodology for making a direct comparison between objective and subjective results.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PESQ values range from 1 to 5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we look at the results we’ll see that PESQ doesn’t quite line up with my evaluation, but they follow the same general trend.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4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PESQ attempts to line up the samples in time and compare A</a:t>
            </a:r>
            <a:r>
              <a:rPr lang="en-US" baseline="0" dirty="0" smtClean="0"/>
              <a:t> to B, but it </a:t>
            </a:r>
            <a:r>
              <a:rPr lang="en-US" dirty="0" smtClean="0"/>
              <a:t>will also detect audio discontinuities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This scope capture isn’t from the Speak application, but it is a reasonable example of a frame error.  Almost a whole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detects noise</a:t>
            </a:r>
          </a:p>
          <a:p>
            <a:r>
              <a:rPr lang="en-US" baseline="0" dirty="0" smtClean="0"/>
              <a:t>Missing samples</a:t>
            </a:r>
          </a:p>
          <a:p>
            <a:r>
              <a:rPr lang="en-US" baseline="0" dirty="0" smtClean="0"/>
              <a:t>Temporal shifts</a:t>
            </a:r>
          </a:p>
          <a:p>
            <a:r>
              <a:rPr lang="en-US" baseline="0" dirty="0" smtClean="0"/>
              <a:t>Pitch shifts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83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modifications</a:t>
            </a:r>
            <a:r>
              <a:rPr lang="en-US" baseline="0" dirty="0" smtClean="0"/>
              <a:t> to Speak implement a media specific FEC.</a:t>
            </a:r>
          </a:p>
          <a:p>
            <a:r>
              <a:rPr lang="en-US" baseline="0" dirty="0" smtClean="0"/>
              <a:t>-- The FEC data is directly related to the content that is recorded.</a:t>
            </a:r>
          </a:p>
          <a:p>
            <a:r>
              <a:rPr lang="en-US" baseline="0" dirty="0" smtClean="0"/>
              <a:t>-- In fact, I’ve taken the relatively simple approach of including a fully redundant </a:t>
            </a:r>
            <a:r>
              <a:rPr lang="en-US" baseline="0" dirty="0" err="1" smtClean="0"/>
              <a:t>playload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-- Speak records 30MS frames of audio and transmit the new audio as well as a copy of the previous frame.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-- In order to implement FEC some amount of buffering is required.  I took the approach of pre-buffering several frames of audio (3-10), but did not attempt to </a:t>
            </a:r>
            <a:r>
              <a:rPr lang="en-US" baseline="0" dirty="0" err="1" smtClean="0"/>
              <a:t>rebuffer</a:t>
            </a:r>
            <a:r>
              <a:rPr lang="en-US" baseline="0" dirty="0" smtClean="0"/>
              <a:t>, so once the buffer was </a:t>
            </a:r>
            <a:r>
              <a:rPr lang="en-US" baseline="0" dirty="0" err="1" smtClean="0"/>
              <a:t>exausted</a:t>
            </a:r>
            <a:r>
              <a:rPr lang="en-US" baseline="0" dirty="0" smtClean="0"/>
              <a:t> the application fell back to inserting zeros if it had no data.  At this point FEC was no longer operational.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-- Since I wanted to study FEC at high loss rates, I simply increased the amount of data that was pre-buffered.  I ended up with 15 which is too much for </a:t>
            </a:r>
            <a:endParaRPr lang="en-US" dirty="0" smtClean="0"/>
          </a:p>
          <a:p>
            <a:r>
              <a:rPr lang="en-US" dirty="0" smtClean="0"/>
              <a:t>Primary audio is in orange</a:t>
            </a:r>
          </a:p>
          <a:p>
            <a:r>
              <a:rPr lang="en-US" dirty="0" smtClean="0"/>
              <a:t>Secondary (FEC) audio is in Yellow</a:t>
            </a:r>
          </a:p>
          <a:p>
            <a:r>
              <a:rPr lang="en-US" dirty="0" smtClean="0"/>
              <a:t>The sequence number is in</a:t>
            </a:r>
            <a:r>
              <a:rPr lang="en-US" baseline="0" dirty="0" smtClean="0"/>
              <a:t> gray.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93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no packet is available a </a:t>
            </a:r>
            <a:r>
              <a:rPr lang="en-US" dirty="0" err="1" smtClean="0"/>
              <a:t>zero’ed</a:t>
            </a:r>
            <a:r>
              <a:rPr lang="en-US" dirty="0" smtClean="0"/>
              <a:t> packet is played.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59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subjects listened to a pre-recorded audio sample and were asked to pay attention to the audio quality and understandability.</a:t>
            </a:r>
          </a:p>
          <a:p>
            <a:endParaRPr lang="en-US" dirty="0" smtClean="0"/>
          </a:p>
          <a:p>
            <a:r>
              <a:rPr lang="en-US" dirty="0" smtClean="0"/>
              <a:t>For</a:t>
            </a:r>
            <a:r>
              <a:rPr lang="en-US" baseline="0" dirty="0" smtClean="0"/>
              <a:t> each test, the subject was asked to rate the overall quality and quality versus other common communication mediums.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1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FEC performs really well for moderate loss</a:t>
            </a:r>
            <a:r>
              <a:rPr lang="en-US" baseline="0" dirty="0" smtClean="0"/>
              <a:t> (up to 7%)</a:t>
            </a:r>
          </a:p>
          <a:p>
            <a:r>
              <a:rPr lang="en-US" baseline="0" dirty="0" smtClean="0"/>
              <a:t>Beyond 7%, burst errors start to become an issue (2 or 3 consecutive dropped packets), this makes the audio sound a little more metallic and whole words star to be missed.</a:t>
            </a:r>
          </a:p>
          <a:p>
            <a:r>
              <a:rPr lang="en-US" baseline="0" dirty="0" smtClean="0"/>
              <a:t>But still the quality is around 3.3 which is pretty good.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Side note:</a:t>
            </a:r>
          </a:p>
          <a:p>
            <a:r>
              <a:rPr lang="en-US" baseline="0" dirty="0" smtClean="0"/>
              <a:t>In testing my FEC implementation, I noticed that my virtual machine was quite bad at delivering loop-back packets on time.</a:t>
            </a:r>
          </a:p>
          <a:p>
            <a:r>
              <a:rPr lang="en-US" baseline="0" dirty="0" smtClean="0"/>
              <a:t>The addition of buffer smoothed the arrival rate out and also contributed to higher satisfaction with this implementation of Speak vs. project 2.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 what does this graph show.</a:t>
            </a:r>
          </a:p>
          <a:p>
            <a:r>
              <a:rPr lang="en-US" baseline="0" dirty="0" smtClean="0"/>
              <a:t>Vertical axis is mean opinion score, which is the average over 5 test subjects.</a:t>
            </a:r>
          </a:p>
          <a:p>
            <a:r>
              <a:rPr lang="en-US" baseline="0" dirty="0" smtClean="0"/>
              <a:t>Horizontal axis is the percentage of loss introduced into the transmission</a:t>
            </a:r>
          </a:p>
          <a:p>
            <a:r>
              <a:rPr lang="en-US" baseline="0" dirty="0" smtClean="0"/>
              <a:t>The two trend lines show FEC and non-FEC implementations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9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to the previous graph, this shows two </a:t>
            </a:r>
            <a:r>
              <a:rPr lang="en-US" dirty="0" err="1" smtClean="0"/>
              <a:t>trendlines</a:t>
            </a:r>
            <a:r>
              <a:rPr lang="en-US" dirty="0" smtClean="0"/>
              <a:t> (FEC and non-FEC)</a:t>
            </a:r>
          </a:p>
          <a:p>
            <a:endParaRPr lang="en-US" dirty="0" smtClean="0"/>
          </a:p>
          <a:p>
            <a:r>
              <a:rPr lang="en-US" dirty="0" smtClean="0"/>
              <a:t>Test</a:t>
            </a:r>
            <a:r>
              <a:rPr lang="en-US" baseline="0" dirty="0" smtClean="0"/>
              <a:t> subjects were asked to compare audio heard from Speak to there impression of a recent landline telephone call.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Origin in the middle.</a:t>
            </a:r>
          </a:p>
          <a:p>
            <a:r>
              <a:rPr lang="en-US" baseline="0" dirty="0" smtClean="0"/>
              <a:t>A score of 0 in this chart means that the perception was on par with the landline conversation.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Mean opinion</a:t>
            </a:r>
            <a:r>
              <a:rPr lang="en-US" baseline="0" dirty="0" smtClean="0"/>
              <a:t> score from PESQ roughly follows the trend of the subjective results</a:t>
            </a:r>
          </a:p>
          <a:p>
            <a:r>
              <a:rPr lang="en-US" baseline="0" dirty="0" smtClean="0"/>
              <a:t>A few aberrations</a:t>
            </a:r>
          </a:p>
          <a:p>
            <a:r>
              <a:rPr lang="en-US" dirty="0" smtClean="0"/>
              <a:t>-- Gives a perfect score</a:t>
            </a:r>
            <a:r>
              <a:rPr lang="en-US" baseline="0" dirty="0" smtClean="0"/>
              <a:t> to the initial 0% loss case.  This could be mitigated by using a higher quality original for the comparison</a:t>
            </a:r>
          </a:p>
          <a:p>
            <a:r>
              <a:rPr lang="en-US" baseline="0" dirty="0" smtClean="0"/>
              <a:t>-- Something strange happening between 7 and 10% loss.  I think this would smooth out over more trials and follow the general slope</a:t>
            </a:r>
          </a:p>
          <a:p>
            <a:endParaRPr lang="en-US" baseline="0" dirty="0" smtClean="0"/>
          </a:p>
          <a:p>
            <a:r>
              <a:rPr lang="en-US" baseline="0" dirty="0" smtClean="0"/>
              <a:t>Both trends roughly track.</a:t>
            </a:r>
          </a:p>
          <a:p>
            <a:r>
              <a:rPr lang="en-US" baseline="0" dirty="0" smtClean="0"/>
              <a:t>-- Same basic decline for non-FEC</a:t>
            </a:r>
          </a:p>
          <a:p>
            <a:r>
              <a:rPr lang="en-US" baseline="0" dirty="0" smtClean="0"/>
              <a:t>-- Same steady state for FEC enabled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7AEC5-99B5-C54C-804C-24CF0F41FD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2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4/15/13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4/15/13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4/15/13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4/15/13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</a:t>
            </a:r>
            <a:r>
              <a:rPr lang="en-US" dirty="0" smtClean="0"/>
              <a:t>White</a:t>
            </a:r>
          </a:p>
          <a:p>
            <a:r>
              <a:rPr lang="en-US" dirty="0" smtClean="0"/>
              <a:t>CS529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 with Forward error correction: Implementation and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49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FEC is valuable for networks that expect moderate loss</a:t>
            </a:r>
          </a:p>
          <a:p>
            <a:r>
              <a:rPr lang="en-US" dirty="0" smtClean="0"/>
              <a:t>To fully work, an adaptive buffering scheme should be adopted</a:t>
            </a:r>
          </a:p>
          <a:p>
            <a:r>
              <a:rPr lang="en-US" dirty="0" smtClean="0"/>
              <a:t>Work with speech detection</a:t>
            </a:r>
          </a:p>
          <a:p>
            <a:r>
              <a:rPr lang="en-US" dirty="0" smtClean="0"/>
              <a:t>Future work to evaluate FEC implementation in a two-way conversation test.</a:t>
            </a:r>
          </a:p>
          <a:p>
            <a:r>
              <a:rPr lang="en-US" dirty="0" smtClean="0"/>
              <a:t>Expand on informal evaluation of PESQ as a testing methodology.  Are there cases were PESQ diverges from subjective results?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Perceptual Evaluation of Speech Technology (ITU-T P.862)</a:t>
            </a:r>
          </a:p>
          <a:p>
            <a:r>
              <a:rPr lang="en-US" dirty="0" smtClean="0"/>
              <a:t>Standard methodology for analysis of voice quality</a:t>
            </a:r>
          </a:p>
          <a:p>
            <a:pPr lvl="1"/>
            <a:r>
              <a:rPr lang="en-US" dirty="0" smtClean="0"/>
              <a:t>“Full Reference” Test – original vs. degrade</a:t>
            </a:r>
          </a:p>
          <a:p>
            <a:pPr lvl="1"/>
            <a:r>
              <a:rPr lang="en-US" dirty="0" smtClean="0"/>
              <a:t>Produces a mean opinion score (MOS)</a:t>
            </a:r>
          </a:p>
          <a:p>
            <a:pPr lvl="1"/>
            <a:r>
              <a:rPr lang="en-US" dirty="0" smtClean="0"/>
              <a:t>Temporal alignment</a:t>
            </a:r>
          </a:p>
          <a:p>
            <a:pPr lvl="1"/>
            <a:r>
              <a:rPr lang="en-US" dirty="0" smtClean="0"/>
              <a:t>Sample by sample comparison</a:t>
            </a:r>
          </a:p>
          <a:p>
            <a:r>
              <a:rPr lang="en-US" dirty="0" smtClean="0"/>
              <a:t>ITU provides a reference </a:t>
            </a:r>
            <a:r>
              <a:rPr lang="en-US" dirty="0" smtClean="0"/>
              <a:t>implementation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PESQ: What is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5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004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42" r="-21542"/>
          <a:stretch>
            <a:fillRect/>
          </a:stretch>
        </p:blipFill>
        <p:spPr>
          <a:xfrm>
            <a:off x="381000" y="1884363"/>
            <a:ext cx="8407400" cy="44069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PESQ Detect?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5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Specific Forward Error Correction</a:t>
            </a:r>
          </a:p>
          <a:p>
            <a:pPr lvl="1"/>
            <a:r>
              <a:rPr lang="en-US" dirty="0" smtClean="0"/>
              <a:t>Include fully redundant data in next packet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Sequence Number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Primary Audio</a:t>
            </a:r>
          </a:p>
          <a:p>
            <a:pPr lvl="1"/>
            <a:r>
              <a:rPr lang="en-US" dirty="0" smtClean="0">
                <a:solidFill>
                  <a:srgbClr val="BF974D"/>
                </a:solidFill>
              </a:rPr>
              <a:t>Secondary Audio</a:t>
            </a:r>
            <a:endParaRPr lang="en-US" dirty="0">
              <a:solidFill>
                <a:srgbClr val="BF974D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 FEC implementation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13093" y="4256105"/>
            <a:ext cx="911250" cy="10179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24343" y="4256105"/>
            <a:ext cx="911250" cy="101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A[N+1]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08128" y="4256105"/>
            <a:ext cx="704966" cy="10179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N+1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21532" y="4256105"/>
            <a:ext cx="911250" cy="10179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N-1]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132782" y="4256105"/>
            <a:ext cx="911250" cy="101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A[N]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16567" y="4256105"/>
            <a:ext cx="704966" cy="10179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8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packet loss (packet 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 FEC implementation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66381" y="2624625"/>
            <a:ext cx="911250" cy="10179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7631" y="2624625"/>
            <a:ext cx="911250" cy="101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A[N+1]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61416" y="2624625"/>
            <a:ext cx="704966" cy="10179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N+1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77526" y="2624625"/>
            <a:ext cx="911250" cy="10179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N-1]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88776" y="2624625"/>
            <a:ext cx="911250" cy="10179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A[N]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272561" y="2624625"/>
            <a:ext cx="704966" cy="1017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85965" y="2624625"/>
            <a:ext cx="911250" cy="10179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N-2]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97215" y="2624625"/>
            <a:ext cx="911250" cy="101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A[N-1]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1000" y="2624625"/>
            <a:ext cx="704966" cy="10179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N-1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11876" y="4880840"/>
            <a:ext cx="911250" cy="1017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A[N-1]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977527" y="4880840"/>
            <a:ext cx="911250" cy="10179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r>
              <a:rPr lang="en-US" dirty="0"/>
              <a:t>[</a:t>
            </a:r>
            <a:r>
              <a:rPr lang="en-US" dirty="0" smtClean="0"/>
              <a:t>N]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250166" y="4880840"/>
            <a:ext cx="911250" cy="101797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A[N+1]</a:t>
            </a:r>
            <a:endParaRPr lang="en-US" dirty="0"/>
          </a:p>
        </p:txBody>
      </p:sp>
      <p:cxnSp>
        <p:nvCxnSpPr>
          <p:cNvPr id="5" name="Straight Arrow Connector 4"/>
          <p:cNvCxnSpPr>
            <a:stCxn id="15" idx="2"/>
            <a:endCxn id="17" idx="0"/>
          </p:cNvCxnSpPr>
          <p:nvPr/>
        </p:nvCxnSpPr>
        <p:spPr>
          <a:xfrm>
            <a:off x="2452840" y="3642600"/>
            <a:ext cx="714661" cy="1238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2"/>
            <a:endCxn id="19" idx="0"/>
          </p:cNvCxnSpPr>
          <p:nvPr/>
        </p:nvCxnSpPr>
        <p:spPr>
          <a:xfrm flipH="1">
            <a:off x="4433152" y="3642600"/>
            <a:ext cx="2888854" cy="1238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20" idx="0"/>
          </p:cNvCxnSpPr>
          <p:nvPr/>
        </p:nvCxnSpPr>
        <p:spPr>
          <a:xfrm flipH="1">
            <a:off x="5705791" y="3642600"/>
            <a:ext cx="2527465" cy="1238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00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Subjective evaluation with 5 test subjects</a:t>
            </a:r>
          </a:p>
          <a:p>
            <a:r>
              <a:rPr lang="en-US" dirty="0" smtClean="0"/>
              <a:t>22 seconds audio played through a Speak application channel.</a:t>
            </a:r>
          </a:p>
          <a:p>
            <a:r>
              <a:rPr lang="en-US" dirty="0" smtClean="0"/>
              <a:t>With and Without FEC</a:t>
            </a:r>
          </a:p>
          <a:p>
            <a:r>
              <a:rPr lang="en-US" dirty="0" smtClean="0"/>
              <a:t>Various error rates (0%,5%,7%,10%,12%,15%)</a:t>
            </a:r>
          </a:p>
          <a:p>
            <a:r>
              <a:rPr lang="en-US" dirty="0" smtClean="0"/>
              <a:t>The audio of each session was recorded and run through PESQ</a:t>
            </a:r>
          </a:p>
          <a:p>
            <a:endParaRPr lang="en-US" dirty="0"/>
          </a:p>
          <a:p>
            <a:r>
              <a:rPr lang="en-US" dirty="0" smtClean="0"/>
              <a:t>3 Questions on quality</a:t>
            </a:r>
          </a:p>
          <a:p>
            <a:pPr lvl="1"/>
            <a:r>
              <a:rPr lang="en-US" dirty="0" smtClean="0"/>
              <a:t>Overall quality</a:t>
            </a:r>
          </a:p>
          <a:p>
            <a:pPr lvl="1"/>
            <a:r>
              <a:rPr lang="en-US" dirty="0" smtClean="0"/>
              <a:t>Impression vs. landline</a:t>
            </a:r>
          </a:p>
          <a:p>
            <a:pPr lvl="1"/>
            <a:r>
              <a:rPr lang="en-US" dirty="0" smtClean="0"/>
              <a:t>Impression vs. cellphone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1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well does FEC perform?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90795482"/>
              </p:ext>
            </p:extLst>
          </p:nvPr>
        </p:nvGraphicFramePr>
        <p:xfrm>
          <a:off x="222256" y="1707948"/>
          <a:ext cx="8768412" cy="494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676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Landline phone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9411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PESQ 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073738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225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4046</TotalTime>
  <Words>1266</Words>
  <Application>Microsoft Macintosh PowerPoint</Application>
  <PresentationFormat>On-screen Show (4:3)</PresentationFormat>
  <Paragraphs>146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Speak with Forward error correction: Implementation and Evaluation</vt:lpstr>
      <vt:lpstr>PESQ: What is it?</vt:lpstr>
      <vt:lpstr>What Does PESQ Detect?</vt:lpstr>
      <vt:lpstr>Speak FEC implementation</vt:lpstr>
      <vt:lpstr>Speak FEC implementation</vt:lpstr>
      <vt:lpstr>Evaluation</vt:lpstr>
      <vt:lpstr>So how well does FEC perform?</vt:lpstr>
      <vt:lpstr>Comparison to Landline phone</vt:lpstr>
      <vt:lpstr>PESQ Evaluation</vt:lpstr>
      <vt:lpstr>Conclusion</vt:lpstr>
    </vt:vector>
  </TitlesOfParts>
  <Company>Bose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with Forward error correction: Implementation and Evaluation</dc:title>
  <dc:creator>Brian White</dc:creator>
  <cp:lastModifiedBy>Brian White</cp:lastModifiedBy>
  <cp:revision>15</cp:revision>
  <dcterms:created xsi:type="dcterms:W3CDTF">2013-04-16T02:26:42Z</dcterms:created>
  <dcterms:modified xsi:type="dcterms:W3CDTF">2013-04-18T22:03:13Z</dcterms:modified>
</cp:coreProperties>
</file>