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3" r:id="rId3"/>
    <p:sldId id="261" r:id="rId4"/>
    <p:sldId id="280" r:id="rId5"/>
    <p:sldId id="262" r:id="rId6"/>
    <p:sldId id="265" r:id="rId7"/>
    <p:sldId id="259" r:id="rId8"/>
    <p:sldId id="282" r:id="rId9"/>
    <p:sldId id="267" r:id="rId10"/>
    <p:sldId id="268" r:id="rId11"/>
    <p:sldId id="257" r:id="rId12"/>
    <p:sldId id="256" r:id="rId13"/>
    <p:sldId id="271" r:id="rId14"/>
    <p:sldId id="272" r:id="rId15"/>
    <p:sldId id="270" r:id="rId16"/>
    <p:sldId id="269" r:id="rId17"/>
    <p:sldId id="263" r:id="rId18"/>
    <p:sldId id="274" r:id="rId19"/>
    <p:sldId id="273" r:id="rId20"/>
    <p:sldId id="276" r:id="rId21"/>
    <p:sldId id="278" r:id="rId22"/>
    <p:sldId id="281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80" autoAdjust="0"/>
    <p:restoredTop sz="94660"/>
  </p:normalViewPr>
  <p:slideViewPr>
    <p:cSldViewPr>
      <p:cViewPr varScale="1">
        <p:scale>
          <a:sx n="84" d="100"/>
          <a:sy n="84" d="100"/>
        </p:scale>
        <p:origin x="-1310" y="110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C5D82-EBBD-4886-A767-5A9BADA495CF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E80B-072F-47A9-913A-E65F30C37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C5D82-EBBD-4886-A767-5A9BADA495CF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E80B-072F-47A9-913A-E65F30C37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C5D82-EBBD-4886-A767-5A9BADA495CF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E80B-072F-47A9-913A-E65F30C37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C5D82-EBBD-4886-A767-5A9BADA495CF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E80B-072F-47A9-913A-E65F30C37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C5D82-EBBD-4886-A767-5A9BADA495CF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E80B-072F-47A9-913A-E65F30C37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C5D82-EBBD-4886-A767-5A9BADA495CF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E80B-072F-47A9-913A-E65F30C37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C5D82-EBBD-4886-A767-5A9BADA495CF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E80B-072F-47A9-913A-E65F30C37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C5D82-EBBD-4886-A767-5A9BADA495CF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E80B-072F-47A9-913A-E65F30C37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C5D82-EBBD-4886-A767-5A9BADA495CF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E80B-072F-47A9-913A-E65F30C37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C5D82-EBBD-4886-A767-5A9BADA495CF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E80B-072F-47A9-913A-E65F30C37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C5D82-EBBD-4886-A767-5A9BADA495CF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E80B-072F-47A9-913A-E65F30C37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C5D82-EBBD-4886-A767-5A9BADA495CF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3E80B-072F-47A9-913A-E65F30C37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3459162"/>
          </a:xfrm>
        </p:spPr>
        <p:txBody>
          <a:bodyPr/>
          <a:lstStyle/>
          <a:p>
            <a:r>
              <a:rPr lang="en-US" dirty="0" smtClean="0"/>
              <a:t>Killing Zombies with Rate Controlled Adaptive Intra Refresh over Wireless HDMI  </a:t>
            </a:r>
            <a:br>
              <a:rPr lang="en-US" dirty="0" smtClean="0"/>
            </a:br>
            <a:r>
              <a:rPr lang="en-US" dirty="0" smtClean="0"/>
              <a:t>by</a:t>
            </a:r>
            <a:br>
              <a:rPr lang="en-US" dirty="0" smtClean="0"/>
            </a:br>
            <a:r>
              <a:rPr lang="en-US" dirty="0" smtClean="0"/>
              <a:t>Nicholas </a:t>
            </a:r>
            <a:r>
              <a:rPr lang="en-US" dirty="0" err="1" smtClean="0"/>
              <a:t>Jamba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itrate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-762000"/>
            <a:ext cx="5320146" cy="800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trate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5791200" cy="746521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2400" y="2514600"/>
            <a:ext cx="973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cur_CBR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762000" y="1219200"/>
            <a:ext cx="9144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09600" y="3048000"/>
            <a:ext cx="12192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81000" y="4038600"/>
            <a:ext cx="981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cur_VBR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838200" y="1752600"/>
            <a:ext cx="1143000" cy="2209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38200" y="4495800"/>
            <a:ext cx="838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419600" y="762001"/>
            <a:ext cx="4572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rate </a:t>
            </a:r>
            <a:r>
              <a:rPr lang="en-US" dirty="0"/>
              <a:t>control scheme adjusts the encoded video data rate at the frame </a:t>
            </a:r>
            <a:r>
              <a:rPr lang="en-US" dirty="0" smtClean="0"/>
              <a:t>level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When the drop in channel bit rate β exceeds the headroom α, latency is introduced for a period of at least one frame, until the encoded video data rate can be adjusted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495800" y="4038600"/>
            <a:ext cx="4495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The </a:t>
            </a:r>
            <a:r>
              <a:rPr lang="en-US" dirty="0"/>
              <a:t>encoded video bit rate is adjusted at the sub-frame level, allowing for a much more rapid adaptation to the changing channel </a:t>
            </a:r>
            <a:r>
              <a:rPr lang="en-US" dirty="0" smtClean="0"/>
              <a:t>conditions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latency is introduced only for a portion of the frame following the reduction in the channel bit </a:t>
            </a:r>
            <a:r>
              <a:rPr lang="en-US" dirty="0" smtClean="0"/>
              <a:t>rate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trat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81000"/>
            <a:ext cx="4572000" cy="563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7400" y="1828800"/>
            <a:ext cx="2895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Errors cause a loss of video quality or a fluctuation in bit rate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aptive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6247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19800" y="19812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Slice Processing lowers the fluctuations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aptive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0"/>
            <a:ext cx="572421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6400" y="25908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 demand Intra refresh only refreshes the areas that have errors reported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aptive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234" y="0"/>
            <a:ext cx="776953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6858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Random Intra-fresh when error rate high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aptive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4152" y="0"/>
            <a:ext cx="509569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atencyBreakdow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4405" y="533400"/>
            <a:ext cx="8240923" cy="5867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urv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962" y="506476"/>
            <a:ext cx="7552075" cy="5845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ctiontec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228600"/>
            <a:ext cx="5163185" cy="64539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Content Any Room Any Device</a:t>
            </a:r>
            <a:endParaRPr lang="en-US" dirty="0"/>
          </a:p>
        </p:txBody>
      </p:sp>
      <p:pic>
        <p:nvPicPr>
          <p:cNvPr id="3" name="Picture 2" descr="wiv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057400"/>
            <a:ext cx="8331730" cy="3303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 will be </a:t>
            </a:r>
            <a:r>
              <a:rPr lang="en-US" dirty="0" err="1" smtClean="0"/>
              <a:t>Playstation</a:t>
            </a:r>
            <a:r>
              <a:rPr lang="en-US" dirty="0" smtClean="0"/>
              <a:t> 3</a:t>
            </a:r>
          </a:p>
          <a:p>
            <a:r>
              <a:rPr lang="en-US" dirty="0" smtClean="0"/>
              <a:t>Output will be Sharp </a:t>
            </a:r>
            <a:r>
              <a:rPr lang="en-US" dirty="0" err="1" smtClean="0"/>
              <a:t>Aquos</a:t>
            </a:r>
            <a:r>
              <a:rPr lang="en-US" dirty="0" smtClean="0"/>
              <a:t> 60 inch TV</a:t>
            </a:r>
          </a:p>
          <a:p>
            <a:r>
              <a:rPr lang="en-US" dirty="0" smtClean="0"/>
              <a:t>Players will be sitting 12 feet away from TV</a:t>
            </a:r>
          </a:p>
          <a:p>
            <a:r>
              <a:rPr lang="en-US" dirty="0" smtClean="0"/>
              <a:t>Playing Call of Duty Zombies FPS game for 10 minutes at 4 different settings</a:t>
            </a:r>
          </a:p>
          <a:p>
            <a:r>
              <a:rPr lang="en-US" dirty="0" smtClean="0"/>
              <a:t>Get 1-5 sliding scale metrics for Video Quality and Lag and user comments for each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Design 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err="1" smtClean="0"/>
              <a:t>Actiontech</a:t>
            </a:r>
            <a:r>
              <a:rPr lang="en-US" sz="2800" dirty="0" smtClean="0"/>
              <a:t> box has 2 modes video mode and game mode.  Video mode has better quality with more latency.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Source transmitter 5 feet from receiver in game mode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Source transmitter 5 feet from receiver in video mode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Source transmitter 30 feet away in same room game mode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Source transmitter 15 feet away in different room with one wall in between game mode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Yet to be determined but some preliminary…</a:t>
            </a:r>
          </a:p>
          <a:p>
            <a:r>
              <a:rPr lang="en-US" dirty="0" smtClean="0"/>
              <a:t>Just got the device 2 days ago</a:t>
            </a:r>
          </a:p>
          <a:p>
            <a:r>
              <a:rPr lang="en-US" dirty="0" smtClean="0"/>
              <a:t>Source transmitter 5 feet from receiver in video mode no latency issues, video quality good, but every 20 minutes on average loses data signal reset needed</a:t>
            </a:r>
          </a:p>
          <a:p>
            <a:r>
              <a:rPr lang="en-US" dirty="0" smtClean="0"/>
              <a:t>Source transmitter 30 feet away in same room game mode no latency issues when working see adjustment of video quality every so often. but losses signal every 5 minutes on average.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Test with computer RTS game {</a:t>
            </a:r>
            <a:r>
              <a:rPr lang="en-US" dirty="0" err="1" smtClean="0"/>
              <a:t>Starcraft</a:t>
            </a:r>
            <a:r>
              <a:rPr lang="en-US" dirty="0" smtClean="0"/>
              <a:t>, LOL}</a:t>
            </a:r>
          </a:p>
          <a:p>
            <a:r>
              <a:rPr lang="en-US" dirty="0" smtClean="0"/>
              <a:t>Test other wireless networking boxes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err="1"/>
              <a:t>Nyrius</a:t>
            </a:r>
            <a:r>
              <a:rPr lang="en-US" sz="3200" dirty="0"/>
              <a:t> ARIES </a:t>
            </a:r>
            <a:r>
              <a:rPr lang="en-US" sz="3200" dirty="0" smtClean="0"/>
              <a:t>NAVS500 5.8 GHZ Wireless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/>
              <a:t>IOGEAR GW3DHDKIT </a:t>
            </a:r>
            <a:r>
              <a:rPr lang="en-US" sz="3200" dirty="0" smtClean="0"/>
              <a:t>5.8 GHZ </a:t>
            </a:r>
            <a:r>
              <a:rPr lang="en-US" sz="3200" dirty="0" err="1" smtClean="0"/>
              <a:t>Unliscened</a:t>
            </a:r>
            <a:endParaRPr lang="en-US" sz="3200" dirty="0" smtClean="0"/>
          </a:p>
          <a:p>
            <a:pPr marL="571500" indent="-514350"/>
            <a:r>
              <a:rPr lang="en-US" dirty="0" smtClean="0"/>
              <a:t>Test with software version on Wireless </a:t>
            </a:r>
            <a:r>
              <a:rPr lang="en-US" dirty="0"/>
              <a:t>Display Adapters Deliver Enhanced and Optimized Functionality for the Latest Android 4.2 </a:t>
            </a:r>
            <a:r>
              <a:rPr lang="en-US" dirty="0" smtClean="0"/>
              <a:t>Release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Samsung </a:t>
            </a:r>
            <a:r>
              <a:rPr lang="en-US" dirty="0" err="1" smtClean="0"/>
              <a:t>AllShare</a:t>
            </a:r>
            <a:r>
              <a:rPr lang="en-US" dirty="0" smtClean="0"/>
              <a:t> </a:t>
            </a:r>
            <a:r>
              <a:rPr lang="en-US" dirty="0"/>
              <a:t>Cast Wireless </a:t>
            </a:r>
            <a:r>
              <a:rPr lang="en-US" dirty="0" smtClean="0"/>
              <a:t>Hub</a:t>
            </a:r>
          </a:p>
          <a:p>
            <a:pPr marL="571500" indent="-514350">
              <a:buNone/>
            </a:pPr>
            <a:endParaRPr lang="en-US" dirty="0"/>
          </a:p>
          <a:p>
            <a:pPr marL="571500" indent="-514350">
              <a:buNone/>
            </a:pPr>
            <a:endParaRPr lang="en-US" dirty="0"/>
          </a:p>
          <a:p>
            <a:pPr marL="571500" indent="-514350">
              <a:buNone/>
            </a:pP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Wireless HDMI for Consoles Gaming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Displays One Source Conundrum</a:t>
            </a:r>
          </a:p>
          <a:p>
            <a:r>
              <a:rPr lang="en-US" dirty="0" smtClean="0"/>
              <a:t>Bluetooth game controllers allow freedom to play on another display.</a:t>
            </a:r>
          </a:p>
          <a:p>
            <a:r>
              <a:rPr lang="en-US" dirty="0" smtClean="0"/>
              <a:t>H.264 compression makes it feasible to wirelessly stream HDMI to Display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Zero latency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Robust </a:t>
            </a:r>
            <a:r>
              <a:rPr lang="en-US" dirty="0"/>
              <a:t>error </a:t>
            </a:r>
            <a:r>
              <a:rPr lang="en-US" dirty="0" smtClean="0"/>
              <a:t>resiliency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Low cost but support for </a:t>
            </a:r>
            <a:r>
              <a:rPr lang="en-US" dirty="0"/>
              <a:t>1080p60 video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Wireless HDMI Background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Wireless low latency techniques</a:t>
            </a:r>
          </a:p>
          <a:p>
            <a:r>
              <a:rPr lang="en-US" dirty="0" smtClean="0"/>
              <a:t>Error resiliency techniques</a:t>
            </a:r>
          </a:p>
          <a:p>
            <a:r>
              <a:rPr lang="en-US" dirty="0" smtClean="0"/>
              <a:t>Experimental Design</a:t>
            </a:r>
          </a:p>
          <a:p>
            <a:r>
              <a:rPr lang="en-US" dirty="0" smtClean="0"/>
              <a:t>Future Work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tencyBreakdow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34" y="811303"/>
            <a:ext cx="9121931" cy="52353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tencyBreakdow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600"/>
            <a:ext cx="9144000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trat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600"/>
            <a:ext cx="5022273" cy="64740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419600" y="1600200"/>
            <a:ext cx="4343400" cy="4191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Wireless Connections are very error prone</a:t>
            </a:r>
          </a:p>
          <a:p>
            <a:r>
              <a:rPr lang="en-US" dirty="0" smtClean="0"/>
              <a:t>Most recovery techniques from packet loss causes higher bitrates.</a:t>
            </a:r>
          </a:p>
          <a:p>
            <a:r>
              <a:rPr lang="en-US" dirty="0" smtClean="0"/>
              <a:t>Variable bitrates can cause latency</a:t>
            </a:r>
          </a:p>
          <a:p>
            <a:r>
              <a:rPr lang="en-US" dirty="0" smtClean="0"/>
              <a:t>Latency of 100ms or more in games is noticeable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c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609600"/>
            <a:ext cx="4167555" cy="2057400"/>
          </a:xfrm>
          <a:prstGeom prst="rect">
            <a:avLst/>
          </a:prstGeom>
        </p:spPr>
      </p:pic>
      <p:pic>
        <p:nvPicPr>
          <p:cNvPr id="5" name="Picture 4" descr="slice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429000"/>
            <a:ext cx="6781800" cy="28117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04800"/>
            <a:ext cx="388167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trate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64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43400" y="762000"/>
            <a:ext cx="46482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current </a:t>
            </a:r>
            <a:r>
              <a:rPr lang="en-US" dirty="0"/>
              <a:t>video bit rate (</a:t>
            </a:r>
            <a:r>
              <a:rPr lang="en-US" dirty="0" err="1" smtClean="0"/>
              <a:t>cur_VBR</a:t>
            </a:r>
            <a:r>
              <a:rPr lang="en-US" dirty="0" smtClean="0"/>
              <a:t>)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current </a:t>
            </a:r>
            <a:r>
              <a:rPr lang="en-US" dirty="0"/>
              <a:t>channel bit rate </a:t>
            </a:r>
            <a:r>
              <a:rPr lang="en-US" dirty="0" smtClean="0"/>
              <a:t>(</a:t>
            </a:r>
            <a:r>
              <a:rPr lang="en-US" dirty="0" err="1" smtClean="0"/>
              <a:t>cur_CBR</a:t>
            </a:r>
            <a:r>
              <a:rPr lang="en-US" dirty="0" smtClean="0"/>
              <a:t>)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current </a:t>
            </a:r>
            <a:r>
              <a:rPr lang="en-US" dirty="0"/>
              <a:t>headroom factor </a:t>
            </a:r>
            <a:r>
              <a:rPr lang="en-US" dirty="0" err="1"/>
              <a:t>cur_α</a:t>
            </a:r>
            <a:r>
              <a:rPr lang="en-US" dirty="0"/>
              <a:t>, and setting a </a:t>
            </a:r>
            <a:r>
              <a:rPr lang="en-US" dirty="0" smtClean="0"/>
              <a:t>   current </a:t>
            </a:r>
            <a:r>
              <a:rPr lang="en-US" dirty="0"/>
              <a:t>video bit rate (</a:t>
            </a:r>
            <a:r>
              <a:rPr lang="en-US" dirty="0" err="1"/>
              <a:t>cur_VBR</a:t>
            </a:r>
            <a:r>
              <a:rPr lang="en-US" dirty="0"/>
              <a:t>) for encoding the multimedia stream such that the </a:t>
            </a:r>
            <a:r>
              <a:rPr lang="en-US" dirty="0" err="1"/>
              <a:t>cur_CBR-cur_VBR≧</a:t>
            </a:r>
            <a:r>
              <a:rPr lang="en-US" dirty="0" err="1" smtClean="0"/>
              <a:t>cur_α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monitor a </a:t>
            </a:r>
            <a:r>
              <a:rPr lang="en-US" dirty="0"/>
              <a:t>new channel bit rate (</a:t>
            </a:r>
            <a:r>
              <a:rPr lang="en-US" dirty="0" err="1"/>
              <a:t>new_CBR</a:t>
            </a:r>
            <a:r>
              <a:rPr lang="en-US" dirty="0"/>
              <a:t>), determining a channel bit rate reduction β, wherein β=</a:t>
            </a:r>
            <a:r>
              <a:rPr lang="en-US" dirty="0" err="1"/>
              <a:t>cur_CBR-new_CBR</a:t>
            </a:r>
            <a:r>
              <a:rPr lang="en-US" dirty="0"/>
              <a:t>, a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33400" y="990600"/>
            <a:ext cx="990600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57200" y="2971800"/>
            <a:ext cx="12954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52400" y="2514600"/>
            <a:ext cx="973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cur_CBR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838200" y="1828800"/>
            <a:ext cx="914400" cy="2209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914400" y="4495800"/>
            <a:ext cx="838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81000" y="4038600"/>
            <a:ext cx="981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cur_VBR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11124</TotalTime>
  <Words>552</Words>
  <Application>Microsoft Office PowerPoint</Application>
  <PresentationFormat>On-screen Show (4:3)</PresentationFormat>
  <Paragraphs>68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Killing Zombies with Rate Controlled Adaptive Intra Refresh over Wireless HDMI   by Nicholas Jamba</vt:lpstr>
      <vt:lpstr>Any Content Any Room Any Device</vt:lpstr>
      <vt:lpstr>Wireless HDMI for Consoles Gaming</vt:lpstr>
      <vt:lpstr>Outline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Experimental Design</vt:lpstr>
      <vt:lpstr>Experimental Design cont..</vt:lpstr>
      <vt:lpstr>Results</vt:lpstr>
      <vt:lpstr>Future Work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NJ</dc:creator>
  <cp:lastModifiedBy>NJ</cp:lastModifiedBy>
  <cp:revision>421</cp:revision>
  <dcterms:created xsi:type="dcterms:W3CDTF">2013-03-30T03:55:43Z</dcterms:created>
  <dcterms:modified xsi:type="dcterms:W3CDTF">2013-04-14T03:05:06Z</dcterms:modified>
</cp:coreProperties>
</file>