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3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5" name="Shape 1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6" name="Shape 18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2" name="Shape 1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8" name="Shape 13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1" name="Shape 1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7" name="Shape 1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8" name="Shape 1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0" name="Shape 60"/>
          <p:cNvGrpSpPr/>
          <p:nvPr/>
        </p:nvGrpSpPr>
        <p:grpSpPr>
          <a:xfrm>
            <a:off y="1334226" x="-11"/>
            <a:ext cy="4116299" cx="7314320"/>
            <a:chOff y="1378676" x="-11"/>
            <a:chExt cy="4116299" cx="7314320"/>
          </a:xfrm>
        </p:grpSpPr>
        <p:sp>
          <p:nvSpPr>
            <p:cNvPr id="61" name="Shape 61"/>
            <p:cNvSpPr/>
            <p:nvPr/>
          </p:nvSpPr>
          <p:spPr>
            <a:xfrm flipH="1">
              <a:off y="1378676" x="-11"/>
              <a:ext cy="4116299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2" name="Shape 62"/>
            <p:cNvSpPr/>
            <p:nvPr/>
          </p:nvSpPr>
          <p:spPr>
            <a:xfrm flipH="1">
              <a:off y="1378676" x="187809"/>
              <a:ext cy="4116299" cx="71264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y="3600451" x="685800"/>
            <a:ext cy="900599" cx="64007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2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66" name="Shape 66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67" name="Shape 67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68" name="Shape 68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z="1800">
                <a:solidFill>
                  <a:schemeClr val="dk2"/>
                </a:solidFill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z="1800">
                <a:solidFill>
                  <a:schemeClr val="dk2"/>
                </a:solidFill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z="1800">
                <a:solidFill>
                  <a:schemeClr val="dk2"/>
                </a:solidFill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1800">
                <a:solidFill>
                  <a:schemeClr val="dk2"/>
                </a:solidFill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y="1704684" x="456245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y="1704684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1800"/>
            </a:lvl1pPr>
            <a:lvl2pPr rtl="0">
              <a:buNone/>
              <a:defRPr sz="1800"/>
            </a:lvl2pPr>
            <a:lvl3pPr rtl="0">
              <a:buNone/>
              <a:defRPr sz="18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75" name="Shape 75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76" name="Shape 76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79" name="Shape 79"/>
          <p:cNvGrpSpPr/>
          <p:nvPr/>
        </p:nvGrpSpPr>
        <p:grpSpPr>
          <a:xfrm>
            <a:off y="-12188" x="-13"/>
            <a:ext cy="1612601" cx="8005727"/>
            <a:chOff y="-12187" x="-13"/>
            <a:chExt cy="1161900" cx="8005727"/>
          </a:xfrm>
        </p:grpSpPr>
        <p:sp>
          <p:nvSpPr>
            <p:cNvPr id="80" name="Shape 80"/>
            <p:cNvSpPr/>
            <p:nvPr/>
          </p:nvSpPr>
          <p:spPr>
            <a:xfrm flipH="1">
              <a:off y="-12187" x="-13"/>
              <a:ext cy="1161900" cx="1878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81" name="Shape 81"/>
            <p:cNvSpPr/>
            <p:nvPr/>
          </p:nvSpPr>
          <p:spPr>
            <a:xfrm flipH="1">
              <a:off y="-12187" x="187715"/>
              <a:ext cy="1161900" cx="78179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buNone/>
              <a:defRPr>
                <a:solidFill>
                  <a:schemeClr val="lt1"/>
                </a:solidFill>
              </a:defRPr>
            </a:lvl1pPr>
            <a:lvl2pPr algn="l" rtl="0">
              <a:buNone/>
              <a:defRPr>
                <a:solidFill>
                  <a:schemeClr val="lt1"/>
                </a:solidFill>
              </a:defRPr>
            </a:lvl2pPr>
            <a:lvl3pPr algn="l" rtl="0">
              <a:buNone/>
              <a:defRPr>
                <a:solidFill>
                  <a:schemeClr val="lt1"/>
                </a:solidFill>
              </a:defRPr>
            </a:lvl3pPr>
            <a:lvl4pPr algn="l" rtl="0">
              <a:buNone/>
              <a:defRPr>
                <a:solidFill>
                  <a:schemeClr val="lt1"/>
                </a:solidFill>
              </a:defRPr>
            </a:lvl4pPr>
            <a:lvl5pPr algn="l" rtl="0">
              <a:buNone/>
              <a:defRPr>
                <a:solidFill>
                  <a:schemeClr val="lt1"/>
                </a:solidFill>
              </a:defRPr>
            </a:lvl5pPr>
            <a:lvl6pPr algn="l" rtl="0">
              <a:buNone/>
              <a:defRPr>
                <a:solidFill>
                  <a:schemeClr val="lt1"/>
                </a:solidFill>
              </a:defRPr>
            </a:lvl6pPr>
            <a:lvl7pPr algn="l" rtl="0">
              <a:buNone/>
              <a:defRPr>
                <a:solidFill>
                  <a:schemeClr val="lt1"/>
                </a:solidFill>
              </a:defRPr>
            </a:lvl7pPr>
            <a:lvl8pPr algn="l" rtl="0">
              <a:buNone/>
              <a:defRPr>
                <a:solidFill>
                  <a:schemeClr val="lt1"/>
                </a:solidFill>
              </a:defRPr>
            </a:lvl8pPr>
            <a:lvl9pPr algn="l" rtl="0"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/>
          <p:nvPr/>
        </p:nvSpPr>
        <p:spPr>
          <a:xfrm flipH="1">
            <a:off y="6165014" x="8964665"/>
            <a:ext cy="695100" cx="1878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5" name="Shape 85"/>
          <p:cNvSpPr/>
          <p:nvPr/>
        </p:nvSpPr>
        <p:spPr>
          <a:xfrm flipH="1">
            <a:off y="6165014" x="3866777"/>
            <a:ext cy="695100" cx="50979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6165014" x="3866812"/>
            <a:ext cy="695100" cx="5097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  <a:lvl2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2pPr>
            <a:lvl3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3pPr>
            <a:lvl4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4pPr>
            <a:lvl5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5pPr>
            <a:lvl6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6pPr>
            <a:lvl7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7pPr>
            <a:lvl8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8pPr>
            <a:lvl9pPr rtl="0" indent="88900" marL="0"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87" name="Shape 87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5" name="Shape 5"/>
          <p:cNvGrpSpPr/>
          <p:nvPr/>
        </p:nvGrpSpPr>
        <p:grpSpPr>
          <a:xfrm>
            <a:off y="-94" x="33867"/>
            <a:ext cy="2810236" cx="3409812"/>
            <a:chOff y="1493" x="0"/>
            <a:chExt cy="2810236" cx="3409812"/>
          </a:xfrm>
        </p:grpSpPr>
        <p:cxnSp>
          <p:nvCxnSpPr>
            <p:cNvPr id="6" name="Shape 6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79400" mar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None/>
              <a:defRPr strike="noStrike" u="none" b="0" cap="none" baseline="0" sz="440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y="4047858" x="5734187"/>
            <a:ext cy="2810236" cx="3409812"/>
            <a:chOff y="1493" x="0"/>
            <a:chExt cy="2810236" cx="3409812"/>
          </a:xfrm>
        </p:grpSpPr>
        <p:cxnSp>
          <p:nvCxnSpPr>
            <p:cNvPr id="34" name="Shape 34"/>
            <p:cNvCxnSpPr/>
            <p:nvPr/>
          </p:nvCxnSpPr>
          <p:spPr>
            <a:xfrm>
              <a:off y="245542" x="0"/>
              <a:ext cy="1500" cx="3251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y="1407880" x="-1212177"/>
              <a:ext cy="1500" cx="2806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y="474143" x="0"/>
              <a:ext cy="1500" cx="2666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y="702743" x="0"/>
              <a:ext cy="1500" cx="2167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y="931342" x="0"/>
              <a:ext cy="1500" cx="18626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y="1159942" x="0"/>
              <a:ext cy="1500" cx="1490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y="1388542" x="0"/>
              <a:ext cy="1500" cx="12191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y="1617142" x="0"/>
              <a:ext cy="1500" cx="990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y="1845742" x="0"/>
              <a:ext cy="1500" cx="745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y="2074342" x="0"/>
              <a:ext cy="1500" cx="533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y="2302943" x="0"/>
              <a:ext cy="1500" cx="262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y="1238115" x="-814261"/>
              <a:ext cy="1500" cx="24683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y="1014527" x="-357712"/>
              <a:ext cy="1500" cx="20180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y="887576" x="-853"/>
              <a:ext cy="1500" cx="17639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y="790194" x="326307"/>
              <a:ext cy="1500" cx="1569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y="709726" x="636516"/>
              <a:ext cy="1500" cx="14085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y="603961" x="972228"/>
              <a:ext cy="1500" cx="1196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y="527761" x="1278236"/>
              <a:ext cy="1500" cx="10443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y="440776" x="1590398"/>
              <a:ext cy="1500" cx="879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y="377227" x="1883657"/>
              <a:ext cy="1500" cx="7527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y="292493" x="2198066"/>
              <a:ext cy="1500" cx="583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y="199376" x="2521027"/>
              <a:ext cy="1500" cx="3972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y="148627" x="2801688"/>
              <a:ext cy="1500" cx="2954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y="102444" x="3079242"/>
              <a:ext cy="1500" cx="201599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y="85076" x="3324762"/>
              <a:ext cy="1500" cx="168600"/>
            </a:xfrm>
            <a:prstGeom prst="straightConnector1">
              <a:avLst/>
            </a:prstGeom>
            <a:noFill/>
            <a:ln w="12700" cap="flat">
              <a:solidFill>
                <a:srgbClr val="B7CCE4">
                  <a:alpha val="53725"/>
                </a:srgbClr>
              </a:solidFill>
              <a:prstDash val="solid"/>
              <a:round/>
              <a:headEnd w="med" len="med" type="none"/>
              <a:tailEnd w="med" len="med" type="none"/>
            </a:ln>
          </p:spPr>
        </p:cxnSp>
      </p:grp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2266575" x="685800"/>
            <a:ext cy="1333799" cx="64007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Streaming Music with Media Specific FEC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3600451" x="685800"/>
            <a:ext cy="900599" cx="64007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Frank Carnevale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184" name="Shape 184"/>
          <p:cNvSpPr/>
          <p:nvPr/>
        </p:nvSpPr>
        <p:spPr>
          <a:xfrm>
            <a:off y="1672140" x="755212"/>
            <a:ext cy="4905295" cx="763357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Results</a:t>
            </a:r>
          </a:p>
        </p:txBody>
      </p:sp>
      <p:sp>
        <p:nvSpPr>
          <p:cNvPr id="190" name="Shape 190"/>
          <p:cNvSpPr/>
          <p:nvPr/>
        </p:nvSpPr>
        <p:spPr>
          <a:xfrm>
            <a:off y="1925541" x="591882"/>
            <a:ext cy="4398493" cx="796023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4" name="Shape 1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Conclusions</a:t>
            </a: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Nothing significant</a:t>
            </a:r>
          </a:p>
          <a:p>
            <a:pPr rtl="0"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FEC seemed to perform best at 30% loss</a:t>
            </a:r>
          </a:p>
          <a:p>
            <a:pPr rtl="0"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Silence worked surprisingly well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Confounding Variables</a:t>
            </a:r>
          </a:p>
          <a:p>
            <a:pPr rtl="0"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Re-recorded music</a:t>
            </a:r>
          </a:p>
          <a:p>
            <a:pPr rtl="0"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Chance of consecutive loss</a:t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Future Work</a:t>
            </a:r>
          </a:p>
          <a:p>
            <a:pPr rtl="0"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Dig deeper into the effect of frame size</a:t>
            </a:r>
          </a:p>
          <a:p>
            <a:pPr lvl="1" indent="-419100" marL="914400">
              <a:buClr>
                <a:schemeClr val="dk2"/>
              </a:buClr>
              <a:buSzPct val="125000"/>
              <a:buFont typeface="Courier New"/>
              <a:buChar char="o"/>
            </a:pPr>
            <a:r>
              <a:rPr sz="2400" lang="en"/>
              <a:t>More users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b="1" sz="3000" lang="en"/>
              <a:t>Outline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Introduction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Background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Implementation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Experiments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Results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Conclusions</a:t>
            </a:r>
          </a:p>
          <a:p>
            <a:pPr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Future Work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Online radio station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Stream to client at regular rate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Experiments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Subjective ratings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Vary loss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Vary frame size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Why not TCP retransmissions?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Background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Silence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Repetition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Forward Error Correction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Media Independent</a:t>
            </a:r>
          </a:p>
          <a:p>
            <a:pPr rtl="0" lvl="2" indent="-342900" marL="1371600">
              <a:buClr>
                <a:schemeClr val="dk2"/>
              </a:buClr>
              <a:buSzPct val="75000"/>
              <a:buFont typeface="Wingdings"/>
              <a:buChar char="§"/>
            </a:pPr>
            <a:r>
              <a:rPr sz="2400" lang="en"/>
              <a:t>Check packets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Media Specific</a:t>
            </a:r>
          </a:p>
          <a:p>
            <a:pPr rtl="0" lvl="2" indent="-342900" marL="1371600">
              <a:buClr>
                <a:schemeClr val="dk2"/>
              </a:buClr>
              <a:buSzPct val="75000"/>
              <a:buFont typeface="Wingdings"/>
              <a:buChar char="§"/>
            </a:pPr>
            <a:r>
              <a:rPr sz="2400" lang="en"/>
              <a:t>Piggyback extra data</a:t>
            </a:r>
          </a:p>
          <a:p>
            <a:pPr rtl="0" lvl="2" indent="-342900" marL="1371600">
              <a:buClr>
                <a:schemeClr val="dk2"/>
              </a:buClr>
              <a:buSzPct val="75000"/>
              <a:buFont typeface="Wingdings"/>
              <a:buChar char="§"/>
            </a:pPr>
            <a:r>
              <a:rPr sz="2400" lang="en"/>
              <a:t>Might use copy, energy, etc...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Media-Specific FEC</a:t>
            </a:r>
          </a:p>
        </p:txBody>
      </p:sp>
      <p:sp>
        <p:nvSpPr>
          <p:cNvPr id="114" name="Shape 114"/>
          <p:cNvSpPr/>
          <p:nvPr/>
        </p:nvSpPr>
        <p:spPr>
          <a:xfrm>
            <a:off y="2219550" x="1965425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5" name="Shape 115"/>
          <p:cNvSpPr/>
          <p:nvPr/>
        </p:nvSpPr>
        <p:spPr>
          <a:xfrm>
            <a:off y="2219550" x="4191175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6" name="Shape 116"/>
          <p:cNvSpPr/>
          <p:nvPr/>
        </p:nvSpPr>
        <p:spPr>
          <a:xfrm>
            <a:off y="2219550" x="6603000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7" name="Shape 117"/>
          <p:cNvSpPr/>
          <p:nvPr/>
        </p:nvSpPr>
        <p:spPr>
          <a:xfrm>
            <a:off y="4696950" x="1965425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8" name="Shape 118"/>
          <p:cNvSpPr/>
          <p:nvPr/>
        </p:nvSpPr>
        <p:spPr>
          <a:xfrm>
            <a:off y="4696950" x="4264262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19" name="Shape 119"/>
          <p:cNvSpPr/>
          <p:nvPr/>
        </p:nvSpPr>
        <p:spPr>
          <a:xfrm>
            <a:off y="4696950" x="6676087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0" name="Shape 120"/>
          <p:cNvSpPr/>
          <p:nvPr/>
        </p:nvSpPr>
        <p:spPr>
          <a:xfrm>
            <a:off y="4696950" x="3951662"/>
            <a:ext cy="624599" cx="312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1" name="Shape 121"/>
          <p:cNvSpPr/>
          <p:nvPr/>
        </p:nvSpPr>
        <p:spPr>
          <a:xfrm>
            <a:off y="4696950" x="6363487"/>
            <a:ext cy="624599" cx="312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22" name="Shape 122"/>
          <p:cNvSpPr txBox="1"/>
          <p:nvPr/>
        </p:nvSpPr>
        <p:spPr>
          <a:xfrm>
            <a:off y="2219550" x="1965425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sz="3000" lang="en"/>
              <a:t>1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y="2219550" x="4191175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2</a:t>
            </a:r>
          </a:p>
        </p:txBody>
      </p:sp>
      <p:sp>
        <p:nvSpPr>
          <p:cNvPr id="124" name="Shape 124"/>
          <p:cNvSpPr txBox="1"/>
          <p:nvPr/>
        </p:nvSpPr>
        <p:spPr>
          <a:xfrm>
            <a:off y="2219550" x="6603000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3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y="4696950" x="1965425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1</a:t>
            </a:r>
          </a:p>
        </p:txBody>
      </p:sp>
      <p:sp>
        <p:nvSpPr>
          <p:cNvPr id="126" name="Shape 126"/>
          <p:cNvSpPr txBox="1"/>
          <p:nvPr/>
        </p:nvSpPr>
        <p:spPr>
          <a:xfrm>
            <a:off y="4696950" x="4264262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2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y="4696950" x="6676087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3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y="4696950" x="3945062"/>
            <a:ext cy="624599" cx="325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1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y="4696950" x="6356887"/>
            <a:ext cy="624599" cx="325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2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y="2219550" x="119625"/>
            <a:ext cy="597900" cx="16812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3000" lang="en"/>
              <a:t>Stream</a:t>
            </a:r>
          </a:p>
        </p:txBody>
      </p:sp>
      <p:cxnSp>
        <p:nvCxnSpPr>
          <p:cNvPr id="131" name="Shape 131"/>
          <p:cNvCxnSpPr>
            <a:stCxn id="122" idx="2"/>
            <a:endCxn id="125" idx="0"/>
          </p:cNvCxnSpPr>
          <p:nvPr/>
        </p:nvCxnSpPr>
        <p:spPr>
          <a:xfrm>
            <a:off y="2844149" x="2550274"/>
            <a:ext cy="185280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2" name="Shape 132"/>
          <p:cNvCxnSpPr>
            <a:stCxn id="122" idx="2"/>
            <a:endCxn id="128" idx="0"/>
          </p:cNvCxnSpPr>
          <p:nvPr/>
        </p:nvCxnSpPr>
        <p:spPr>
          <a:xfrm>
            <a:off y="2844149" x="2550274"/>
            <a:ext cy="1852800" cx="15576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3" name="Shape 133"/>
          <p:cNvCxnSpPr>
            <a:stCxn id="123" idx="2"/>
            <a:endCxn id="126" idx="0"/>
          </p:cNvCxnSpPr>
          <p:nvPr/>
        </p:nvCxnSpPr>
        <p:spPr>
          <a:xfrm>
            <a:off y="2844149" x="4776024"/>
            <a:ext cy="1852800" cx="730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4" name="Shape 134"/>
          <p:cNvCxnSpPr>
            <a:stCxn id="123" idx="2"/>
            <a:endCxn id="129" idx="0"/>
          </p:cNvCxnSpPr>
          <p:nvPr/>
        </p:nvCxnSpPr>
        <p:spPr>
          <a:xfrm>
            <a:off y="2844149" x="4776024"/>
            <a:ext cy="1852800" cx="1743762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35" name="Shape 135"/>
          <p:cNvCxnSpPr>
            <a:stCxn id="124" idx="2"/>
            <a:endCxn id="127" idx="0"/>
          </p:cNvCxnSpPr>
          <p:nvPr/>
        </p:nvCxnSpPr>
        <p:spPr>
          <a:xfrm>
            <a:off y="2844149" x="7187849"/>
            <a:ext cy="1852800" cx="7308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6" name="Shape 136"/>
          <p:cNvSpPr txBox="1"/>
          <p:nvPr/>
        </p:nvSpPr>
        <p:spPr>
          <a:xfrm>
            <a:off y="4696950" x="397024"/>
            <a:ext cy="1056600" cx="15684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sz="3000" lang="en"/>
              <a:t>FEC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0" name="Shape 1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FEC Recovery</a:t>
            </a:r>
          </a:p>
        </p:txBody>
      </p:sp>
      <p:sp>
        <p:nvSpPr>
          <p:cNvPr id="142" name="Shape 142"/>
          <p:cNvSpPr/>
          <p:nvPr/>
        </p:nvSpPr>
        <p:spPr>
          <a:xfrm>
            <a:off y="2025500" x="2069468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3" name="Shape 143"/>
          <p:cNvSpPr/>
          <p:nvPr/>
        </p:nvSpPr>
        <p:spPr>
          <a:xfrm>
            <a:off y="2025500" x="4368306"/>
            <a:ext cy="624599" cx="1169699"/>
          </a:xfrm>
          <a:prstGeom prst="rect">
            <a:avLst/>
          </a:prstGeom>
          <a:solidFill>
            <a:srgbClr val="43434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4" name="Shape 144"/>
          <p:cNvSpPr/>
          <p:nvPr/>
        </p:nvSpPr>
        <p:spPr>
          <a:xfrm>
            <a:off y="2025500" x="6780131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5" name="Shape 145"/>
          <p:cNvSpPr/>
          <p:nvPr/>
        </p:nvSpPr>
        <p:spPr>
          <a:xfrm>
            <a:off y="2025500" x="4055706"/>
            <a:ext cy="624599" cx="312599"/>
          </a:xfrm>
          <a:prstGeom prst="rect">
            <a:avLst/>
          </a:prstGeom>
          <a:solidFill>
            <a:srgbClr val="434343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6" name="Shape 146"/>
          <p:cNvSpPr/>
          <p:nvPr/>
        </p:nvSpPr>
        <p:spPr>
          <a:xfrm>
            <a:off y="2025500" x="6467531"/>
            <a:ext cy="624599" cx="3125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47" name="Shape 147"/>
          <p:cNvSpPr txBox="1"/>
          <p:nvPr/>
        </p:nvSpPr>
        <p:spPr>
          <a:xfrm>
            <a:off y="2025500" x="2069468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1</a:t>
            </a:r>
          </a:p>
        </p:txBody>
      </p:sp>
      <p:sp>
        <p:nvSpPr>
          <p:cNvPr id="148" name="Shape 148"/>
          <p:cNvSpPr txBox="1"/>
          <p:nvPr/>
        </p:nvSpPr>
        <p:spPr>
          <a:xfrm>
            <a:off y="2025500" x="6780131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3</a:t>
            </a:r>
          </a:p>
        </p:txBody>
      </p:sp>
      <p:sp>
        <p:nvSpPr>
          <p:cNvPr id="149" name="Shape 149"/>
          <p:cNvSpPr txBox="1"/>
          <p:nvPr/>
        </p:nvSpPr>
        <p:spPr>
          <a:xfrm>
            <a:off y="2025500" x="6460931"/>
            <a:ext cy="624599" cx="3257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2</a:t>
            </a:r>
          </a:p>
        </p:txBody>
      </p:sp>
      <p:sp>
        <p:nvSpPr>
          <p:cNvPr id="150" name="Shape 150"/>
          <p:cNvSpPr txBox="1"/>
          <p:nvPr/>
        </p:nvSpPr>
        <p:spPr>
          <a:xfrm>
            <a:off y="1809500" x="280068"/>
            <a:ext cy="1056600" cx="15684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FEC Stream</a:t>
            </a:r>
          </a:p>
        </p:txBody>
      </p:sp>
      <p:sp>
        <p:nvSpPr>
          <p:cNvPr id="151" name="Shape 151"/>
          <p:cNvSpPr/>
          <p:nvPr/>
        </p:nvSpPr>
        <p:spPr>
          <a:xfrm>
            <a:off y="4743000" x="2246600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2" name="Shape 152"/>
          <p:cNvSpPr/>
          <p:nvPr/>
        </p:nvSpPr>
        <p:spPr>
          <a:xfrm>
            <a:off y="4743000" x="4368306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3" name="Shape 153"/>
          <p:cNvSpPr/>
          <p:nvPr/>
        </p:nvSpPr>
        <p:spPr>
          <a:xfrm>
            <a:off y="4743000" x="6780131"/>
            <a:ext cy="624599" cx="1169699"/>
          </a:xfrm>
          <a:prstGeom prst="rect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4" name="Shape 154"/>
          <p:cNvSpPr txBox="1"/>
          <p:nvPr/>
        </p:nvSpPr>
        <p:spPr>
          <a:xfrm>
            <a:off y="4743000" x="2246600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1</a:t>
            </a:r>
          </a:p>
        </p:txBody>
      </p:sp>
      <p:sp>
        <p:nvSpPr>
          <p:cNvPr id="155" name="Shape 155"/>
          <p:cNvSpPr txBox="1"/>
          <p:nvPr/>
        </p:nvSpPr>
        <p:spPr>
          <a:xfrm>
            <a:off y="4743000" x="4368306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2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y="4743000" x="6780131"/>
            <a:ext cy="624599" cx="11696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sz="3000" lang="en"/>
              <a:t>3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y="4527000" x="60768"/>
            <a:ext cy="1056600" cx="2007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Loss Recovery</a:t>
            </a:r>
          </a:p>
        </p:txBody>
      </p:sp>
      <p:cxnSp>
        <p:nvCxnSpPr>
          <p:cNvPr id="158" name="Shape 158"/>
          <p:cNvCxnSpPr/>
          <p:nvPr/>
        </p:nvCxnSpPr>
        <p:spPr>
          <a:xfrm flipH="1">
            <a:off y="2650200" x="4953156"/>
            <a:ext cy="2092800" cx="1670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59" name="Shape 159"/>
          <p:cNvCxnSpPr>
            <a:stCxn id="147" idx="2"/>
            <a:endCxn id="154" idx="0"/>
          </p:cNvCxnSpPr>
          <p:nvPr/>
        </p:nvCxnSpPr>
        <p:spPr>
          <a:xfrm>
            <a:off y="2650099" x="2654318"/>
            <a:ext cy="2092900" cx="17713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160" name="Shape 160"/>
          <p:cNvCxnSpPr/>
          <p:nvPr/>
        </p:nvCxnSpPr>
        <p:spPr>
          <a:xfrm>
            <a:off y="2650200" x="7276481"/>
            <a:ext cy="2092800" cx="177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5" name="Shape 165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Implementation</a:t>
            </a:r>
          </a:p>
        </p:txBody>
      </p:sp>
      <p:sp>
        <p:nvSpPr>
          <p:cNvPr id="166" name="Shape 166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Streaming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8000 sample/sec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1 byte per sample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Buffering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Small playout buffer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Only as fast as needed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Adjustable frame size / loss rate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40ms, 160ms, 240ms frames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10%, 20%, 30% loss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FEC</a:t>
            </a:r>
          </a:p>
        </p:txBody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Piggybacked Frame Quality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Originally identical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Compressed to 1/4 size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Recovery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Rebuild full frame</a:t>
            </a:r>
          </a:p>
          <a:p>
            <a:pPr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Can only recover last frame lost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6" name="Shape 1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7" name="Shape 177"/>
          <p:cNvSpPr txBox="1"/>
          <p:nvPr>
            <p:ph type="title"/>
          </p:nvPr>
        </p:nvSpPr>
        <p:spPr>
          <a:xfrm>
            <a:off y="134801" x="457200"/>
            <a:ext cy="1351799" cx="7315499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Experiments</a:t>
            </a:r>
          </a:p>
        </p:txBody>
      </p:sp>
      <p:sp>
        <p:nvSpPr>
          <p:cNvPr id="178" name="Shape 178"/>
          <p:cNvSpPr txBox="1"/>
          <p:nvPr>
            <p:ph idx="1" type="body"/>
          </p:nvPr>
        </p:nvSpPr>
        <p:spPr>
          <a:xfrm>
            <a:off y="1704688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Users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Me and a friend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1 to 10 scale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Music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Use project 1</a:t>
            </a:r>
          </a:p>
          <a:p>
            <a:pPr rtl="0" lvl="1" indent="-342900" marL="914400">
              <a:buClr>
                <a:schemeClr val="dk2"/>
              </a:buClr>
              <a:buSzPct val="75000"/>
              <a:buFont typeface="Courier New"/>
              <a:buChar char="o"/>
            </a:pPr>
            <a:r>
              <a:rPr sz="2400" lang="en"/>
              <a:t>Re-recording of Led Zeppelin's 'The Ocean'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Baseline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Silence / Repetition</a:t>
            </a:r>
          </a:p>
          <a:p>
            <a:pPr rtl="0" lvl="0" indent="-342900" marL="457200">
              <a:buClr>
                <a:schemeClr val="dk2"/>
              </a:buClr>
              <a:buSzPct val="99999"/>
              <a:buFont typeface="Arial"/>
              <a:buChar char="•"/>
            </a:pPr>
            <a:r>
              <a:rPr sz="3000" lang="en"/>
              <a:t>FEC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