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259" r:id="rId4"/>
    <p:sldId id="260" r:id="rId5"/>
    <p:sldId id="282" r:id="rId6"/>
    <p:sldId id="283" r:id="rId7"/>
    <p:sldId id="261" r:id="rId8"/>
    <p:sldId id="262" r:id="rId9"/>
    <p:sldId id="263" r:id="rId10"/>
    <p:sldId id="264" r:id="rId11"/>
    <p:sldId id="274" r:id="rId12"/>
    <p:sldId id="265" r:id="rId13"/>
    <p:sldId id="266" r:id="rId14"/>
    <p:sldId id="267" r:id="rId15"/>
    <p:sldId id="268" r:id="rId16"/>
    <p:sldId id="269" r:id="rId17"/>
    <p:sldId id="275" r:id="rId18"/>
    <p:sldId id="270" r:id="rId19"/>
    <p:sldId id="271" r:id="rId20"/>
    <p:sldId id="277" r:id="rId21"/>
    <p:sldId id="278" r:id="rId22"/>
    <p:sldId id="276" r:id="rId23"/>
    <p:sldId id="279" r:id="rId24"/>
    <p:sldId id="272" r:id="rId25"/>
    <p:sldId id="280" r:id="rId26"/>
    <p:sldId id="273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22" y="-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5DC7F-E985-4F11-BB1D-E4CAC2E67B31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836CC-4C14-44E6-96E5-B609A0A1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3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Ramírez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J. M.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Górriz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J. C. Segura, “Voice Activity Detection. Fundamentals and Speech Recognition System Robustness”. Robust Speech Recognition and Understanding. pp. 1-22, Ed.: M. Grimm and K.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Kroschel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I-TECH Education and Publishing, 2007. 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ISBN: 978-3-902613-08-0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836CC-4C14-44E6-96E5-B609A0A113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00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Ramírez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J. M.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Górriz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J. C. Segura, “Voice Activity Detection. Fundamentals and Speech Recognition System Robustness”. Robust Speech Recognition and Understanding. pp. 1-22, Ed.: M. Grimm and K.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Kroschel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I-TECH Education and Publishing, 2007. ISBN: 978-3-902613-08-0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836CC-4C14-44E6-96E5-B609A0A113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60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4AF3-D04D-4980-A4A2-90B3062C8FD7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55FC-C7E2-4B89-966F-B1840DA6D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6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4AF3-D04D-4980-A4A2-90B3062C8FD7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55FC-C7E2-4B89-966F-B1840DA6D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19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4AF3-D04D-4980-A4A2-90B3062C8FD7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55FC-C7E2-4B89-966F-B1840DA6D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27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4AF3-D04D-4980-A4A2-90B3062C8FD7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55FC-C7E2-4B89-966F-B1840DA6D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64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4AF3-D04D-4980-A4A2-90B3062C8FD7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55FC-C7E2-4B89-966F-B1840DA6D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3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4AF3-D04D-4980-A4A2-90B3062C8FD7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55FC-C7E2-4B89-966F-B1840DA6D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66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4AF3-D04D-4980-A4A2-90B3062C8FD7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55FC-C7E2-4B89-966F-B1840DA6D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33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4AF3-D04D-4980-A4A2-90B3062C8FD7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55FC-C7E2-4B89-966F-B1840DA6D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0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4AF3-D04D-4980-A4A2-90B3062C8FD7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55FC-C7E2-4B89-966F-B1840DA6D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06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4AF3-D04D-4980-A4A2-90B3062C8FD7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55FC-C7E2-4B89-966F-B1840DA6D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6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4AF3-D04D-4980-A4A2-90B3062C8FD7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55FC-C7E2-4B89-966F-B1840DA6D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3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64AF3-D04D-4980-A4A2-90B3062C8FD7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155FC-C7E2-4B89-966F-B1840DA6D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4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tuxra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ygwin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nuxjournal.com/article/6735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1</a:t>
            </a:r>
            <a:br>
              <a:rPr lang="en-US" dirty="0" smtClean="0"/>
            </a:br>
            <a:r>
              <a:rPr lang="en-US" dirty="0" smtClean="0"/>
              <a:t>Speech Detection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Due: </a:t>
            </a:r>
            <a:r>
              <a:rPr lang="en-US" i="1" dirty="0" smtClean="0"/>
              <a:t>Friday, February 1</a:t>
            </a:r>
            <a:r>
              <a:rPr lang="en-US" i="1" baseline="30000" dirty="0" smtClean="0"/>
              <a:t>st</a:t>
            </a:r>
            <a:r>
              <a:rPr lang="en-US" i="1" dirty="0" smtClean="0"/>
              <a:t>, 11:59pm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48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- </a:t>
            </a:r>
            <a:r>
              <a:rPr lang="en-US" dirty="0" smtClean="0">
                <a:solidFill>
                  <a:srgbClr val="009900"/>
                </a:solidFill>
              </a:rPr>
              <a:t>Record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458200" cy="4876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Voice-quality: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8000 samples/second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8 bits per sample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One channel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Record sound, write files: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sound.data</a:t>
            </a:r>
            <a:r>
              <a:rPr lang="en-US" dirty="0" smtClean="0"/>
              <a:t>: audio </a:t>
            </a:r>
            <a:r>
              <a:rPr lang="en-US" dirty="0"/>
              <a:t>data </a:t>
            </a:r>
            <a:r>
              <a:rPr lang="en-US" dirty="0" smtClean="0"/>
              <a:t>(between </a:t>
            </a:r>
            <a:r>
              <a:rPr lang="en-US" dirty="0"/>
              <a:t>0 and 255) </a:t>
            </a:r>
            <a:r>
              <a:rPr lang="en-US" dirty="0" smtClean="0">
                <a:sym typeface="Wingdings" pitchFamily="2" charset="2"/>
              </a:rPr>
              <a:t> can </a:t>
            </a:r>
            <a:r>
              <a:rPr lang="en-US" dirty="0" smtClean="0"/>
              <a:t>graph</a:t>
            </a:r>
            <a:endParaRPr lang="en-US" dirty="0"/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sound.raw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/>
              <a:t> </a:t>
            </a:r>
            <a:r>
              <a:rPr lang="en-US" dirty="0" smtClean="0"/>
              <a:t>raw </a:t>
            </a:r>
            <a:r>
              <a:rPr lang="en-US" dirty="0"/>
              <a:t>audio data </a:t>
            </a:r>
            <a:r>
              <a:rPr lang="en-US" dirty="0" smtClean="0"/>
              <a:t>with </a:t>
            </a:r>
            <a:r>
              <a:rPr lang="en-US" dirty="0"/>
              <a:t>all </a:t>
            </a:r>
            <a:r>
              <a:rPr lang="en-US" dirty="0" smtClean="0"/>
              <a:t>sound </a:t>
            </a:r>
            <a:r>
              <a:rPr lang="en-US" dirty="0" smtClean="0">
                <a:sym typeface="Wingdings" pitchFamily="2" charset="2"/>
              </a:rPr>
              <a:t> can play</a:t>
            </a:r>
            <a:endParaRPr lang="en-US" dirty="0"/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speech.raw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/>
              <a:t> raw </a:t>
            </a:r>
            <a:r>
              <a:rPr lang="en-US" dirty="0"/>
              <a:t>audio data </a:t>
            </a:r>
            <a:r>
              <a:rPr lang="en-US" dirty="0" smtClean="0"/>
              <a:t>without silence </a:t>
            </a:r>
            <a:r>
              <a:rPr lang="en-US" dirty="0" smtClean="0">
                <a:sym typeface="Wingdings" pitchFamily="2" charset="2"/>
              </a:rPr>
              <a:t> can play</a:t>
            </a:r>
            <a:endParaRPr lang="en-US" dirty="0"/>
          </a:p>
          <a:p>
            <a:pPr lvl="1"/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energy.data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/>
              <a:t> energy, one row per frame </a:t>
            </a:r>
            <a:r>
              <a:rPr lang="en-US" dirty="0" smtClean="0">
                <a:sym typeface="Wingdings" pitchFamily="2" charset="2"/>
              </a:rPr>
              <a:t> can </a:t>
            </a:r>
            <a:r>
              <a:rPr lang="en-US" dirty="0" smtClean="0"/>
              <a:t>graph</a:t>
            </a:r>
            <a:endParaRPr lang="en-US" dirty="0"/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zero.data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/>
              <a:t> zero </a:t>
            </a:r>
            <a:r>
              <a:rPr lang="en-US" dirty="0"/>
              <a:t>crossings, </a:t>
            </a:r>
            <a:r>
              <a:rPr lang="en-US" dirty="0" smtClean="0"/>
              <a:t>one row per frame </a:t>
            </a:r>
            <a:r>
              <a:rPr lang="en-US" dirty="0" smtClean="0">
                <a:sym typeface="Wingdings" pitchFamily="2" charset="2"/>
              </a:rPr>
              <a:t> can</a:t>
            </a:r>
            <a:r>
              <a:rPr lang="en-US" dirty="0" smtClean="0"/>
              <a:t> graph</a:t>
            </a:r>
            <a:endParaRPr lang="en-US" sz="24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900" dirty="0" smtClean="0"/>
              <a:t>Other features allowed</a:t>
            </a:r>
          </a:p>
        </p:txBody>
      </p:sp>
    </p:spTree>
    <p:extLst>
      <p:ext uri="{BB962C8B-B14F-4D97-AF65-F5344CB8AC3E}">
        <p14:creationId xmlns:p14="http://schemas.microsoft.com/office/powerpoint/2010/main" val="2295818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- </a:t>
            </a:r>
            <a:r>
              <a:rPr lang="en-US" dirty="0" smtClean="0">
                <a:solidFill>
                  <a:srgbClr val="0000FF"/>
                </a:solidFill>
              </a:rPr>
              <a:t>Play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Plays sound file</a:t>
            </a:r>
          </a:p>
          <a:p>
            <a:r>
              <a:rPr lang="en-US" dirty="0" smtClean="0"/>
              <a:t>Repeat until file empty</a:t>
            </a:r>
          </a:p>
          <a:p>
            <a:r>
              <a:rPr lang="en-US" dirty="0" smtClean="0"/>
              <a:t>E.g.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lay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sound.raw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play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speech.raw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Other features </a:t>
            </a:r>
            <a:r>
              <a:rPr lang="en-US" dirty="0" smtClean="0"/>
              <a:t>allowed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007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 in Windows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Microsoft Visual C++</a:t>
            </a:r>
          </a:p>
          <a:p>
            <a:pPr lvl="1"/>
            <a:r>
              <a:rPr lang="en-US" sz="2400" dirty="0" smtClean="0"/>
              <a:t>See Web page for hints</a:t>
            </a:r>
          </a:p>
          <a:p>
            <a:r>
              <a:rPr lang="en-US" sz="2400" dirty="0" smtClean="0"/>
              <a:t>Use sound device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WAVEFORMATEX</a:t>
            </a:r>
            <a:r>
              <a:rPr lang="en-US" sz="2400" dirty="0"/>
              <a:t> </a:t>
            </a:r>
            <a:r>
              <a:rPr lang="en-US" sz="2400" dirty="0" err="1" smtClean="0"/>
              <a:t>struct</a:t>
            </a:r>
            <a:r>
              <a:rPr lang="en-US" sz="2400" dirty="0" smtClean="0"/>
              <a:t>:</a:t>
            </a:r>
          </a:p>
          <a:p>
            <a:pPr lvl="1">
              <a:buFontTx/>
              <a:buNone/>
            </a:pPr>
            <a:r>
              <a:rPr lang="en-US" sz="2200" i="1" dirty="0" err="1" smtClean="0"/>
              <a:t>wFormatTag</a:t>
            </a:r>
            <a:r>
              <a:rPr lang="en-US" sz="2200" dirty="0" smtClean="0"/>
              <a:t>: set to WAVE_FORMAT_PCM </a:t>
            </a:r>
          </a:p>
          <a:p>
            <a:pPr lvl="1">
              <a:buFontTx/>
              <a:buNone/>
            </a:pPr>
            <a:r>
              <a:rPr lang="en-US" sz="2200" i="1" dirty="0" err="1" smtClean="0"/>
              <a:t>nChannels</a:t>
            </a:r>
            <a:r>
              <a:rPr lang="en-US" sz="2200" dirty="0" smtClean="0"/>
              <a:t>, </a:t>
            </a:r>
            <a:r>
              <a:rPr lang="en-US" sz="2200" i="1" dirty="0" err="1" smtClean="0"/>
              <a:t>nSamplesPerSec</a:t>
            </a:r>
            <a:r>
              <a:rPr lang="en-US" sz="2200" dirty="0" smtClean="0"/>
              <a:t>, </a:t>
            </a:r>
            <a:r>
              <a:rPr lang="en-US" sz="2200" i="1" dirty="0" err="1" smtClean="0"/>
              <a:t>wBitsPerSample</a:t>
            </a:r>
            <a:r>
              <a:rPr lang="en-US" sz="2200" dirty="0" smtClean="0"/>
              <a:t>: set to voice quality audio settings</a:t>
            </a:r>
          </a:p>
          <a:p>
            <a:pPr lvl="1">
              <a:buFontTx/>
              <a:buNone/>
            </a:pPr>
            <a:r>
              <a:rPr lang="en-US" sz="2200" i="1" dirty="0" err="1" smtClean="0"/>
              <a:t>nBlockAlign</a:t>
            </a:r>
            <a:r>
              <a:rPr lang="en-US" sz="2200" dirty="0" smtClean="0"/>
              <a:t>: set to number of channels times number of bytes per sample </a:t>
            </a:r>
          </a:p>
          <a:p>
            <a:pPr lvl="1">
              <a:buFontTx/>
              <a:buNone/>
            </a:pPr>
            <a:r>
              <a:rPr lang="en-US" sz="2200" i="1" dirty="0" err="1" smtClean="0"/>
              <a:t>nAvgBytesPerSec</a:t>
            </a:r>
            <a:r>
              <a:rPr lang="en-US" sz="2200" dirty="0" smtClean="0"/>
              <a:t>: set to number of samples per second times the </a:t>
            </a:r>
            <a:r>
              <a:rPr lang="en-US" sz="2200" i="1" dirty="0" err="1" smtClean="0"/>
              <a:t>nBlockAlign</a:t>
            </a:r>
            <a:r>
              <a:rPr lang="en-US" sz="2200" dirty="0" smtClean="0"/>
              <a:t> value </a:t>
            </a:r>
          </a:p>
          <a:p>
            <a:pPr lvl="1">
              <a:buFontTx/>
              <a:buNone/>
            </a:pPr>
            <a:r>
              <a:rPr lang="en-US" sz="2200" i="1" dirty="0" err="1" smtClean="0"/>
              <a:t>cbSize</a:t>
            </a:r>
            <a:r>
              <a:rPr lang="en-US" sz="2400" dirty="0" smtClean="0"/>
              <a:t>: set this to zero</a:t>
            </a:r>
          </a:p>
        </p:txBody>
      </p:sp>
    </p:spTree>
    <p:extLst>
      <p:ext uri="{BB962C8B-B14F-4D97-AF65-F5344CB8AC3E}">
        <p14:creationId xmlns:p14="http://schemas.microsoft.com/office/powerpoint/2010/main" val="3030636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 in Windows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waveInOpen</a:t>
            </a:r>
            <a:r>
              <a:rPr lang="en-US" dirty="0" smtClean="0">
                <a:latin typeface="Courier New" pitchFamily="49" charset="0"/>
              </a:rPr>
              <a:t>()</a:t>
            </a:r>
          </a:p>
          <a:p>
            <a:pPr lvl="1"/>
            <a:r>
              <a:rPr lang="en-US" dirty="0" smtClean="0"/>
              <a:t>a device handle (HWAVEIN)</a:t>
            </a:r>
          </a:p>
          <a:p>
            <a:pPr lvl="1"/>
            <a:r>
              <a:rPr lang="en-US" dirty="0" smtClean="0"/>
              <a:t>device number (may be 1, depends upon PC)</a:t>
            </a:r>
          </a:p>
          <a:p>
            <a:pPr lvl="1"/>
            <a:r>
              <a:rPr lang="en-US" dirty="0" smtClean="0"/>
              <a:t>WAVEFORMATEX variable</a:t>
            </a:r>
          </a:p>
          <a:p>
            <a:pPr lvl="1"/>
            <a:r>
              <a:rPr lang="en-US" dirty="0" smtClean="0"/>
              <a:t>a callback function</a:t>
            </a:r>
          </a:p>
          <a:p>
            <a:pPr lvl="2">
              <a:buFontTx/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gets invoked when sound device has a sample of audio</a:t>
            </a:r>
          </a:p>
        </p:txBody>
      </p:sp>
    </p:spTree>
    <p:extLst>
      <p:ext uri="{BB962C8B-B14F-4D97-AF65-F5344CB8AC3E}">
        <p14:creationId xmlns:p14="http://schemas.microsoft.com/office/powerpoint/2010/main" val="1656670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 in Windows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Sound device needs buffers to fill</a:t>
            </a:r>
          </a:p>
          <a:p>
            <a:r>
              <a:rPr lang="en-US" sz="2000" dirty="0" smtClean="0"/>
              <a:t>Type LPWAVEHDR</a:t>
            </a:r>
          </a:p>
          <a:p>
            <a:pPr lvl="1"/>
            <a:r>
              <a:rPr lang="en-US" sz="2000" i="1" dirty="0" err="1" smtClean="0"/>
              <a:t>lpData</a:t>
            </a:r>
            <a:r>
              <a:rPr lang="en-US" sz="2000" dirty="0" smtClean="0"/>
              <a:t>: for raw data samples</a:t>
            </a:r>
          </a:p>
          <a:p>
            <a:pPr lvl="1"/>
            <a:r>
              <a:rPr lang="en-US" sz="2000" i="1" dirty="0" err="1" smtClean="0"/>
              <a:t>dwBufferLength</a:t>
            </a:r>
            <a:r>
              <a:rPr lang="en-US" sz="2000" dirty="0" smtClean="0"/>
              <a:t>: set to </a:t>
            </a:r>
            <a:r>
              <a:rPr lang="en-US" sz="2000" dirty="0" err="1" smtClean="0"/>
              <a:t>nBlockAlign</a:t>
            </a:r>
            <a:r>
              <a:rPr lang="en-US" sz="2000" dirty="0" smtClean="0"/>
              <a:t> times length (in bytes) of sound chunk you want</a:t>
            </a:r>
          </a:p>
          <a:p>
            <a:r>
              <a:rPr lang="en-US" sz="2400" dirty="0" err="1" smtClean="0">
                <a:latin typeface="Courier New" pitchFamily="49" charset="0"/>
              </a:rPr>
              <a:t>waveInAddBuffer</a:t>
            </a:r>
            <a:r>
              <a:rPr lang="en-US" sz="2400" dirty="0" smtClean="0">
                <a:latin typeface="Courier New" pitchFamily="49" charset="0"/>
              </a:rPr>
              <a:t>()</a:t>
            </a:r>
            <a:r>
              <a:rPr lang="en-US" sz="2000" dirty="0" smtClean="0"/>
              <a:t> </a:t>
            </a:r>
            <a:r>
              <a:rPr lang="en-US" sz="2400" dirty="0" smtClean="0"/>
              <a:t>to give buffer to sound device</a:t>
            </a:r>
          </a:p>
          <a:p>
            <a:pPr lvl="1"/>
            <a:r>
              <a:rPr lang="en-US" sz="2000" dirty="0" smtClean="0"/>
              <a:t>Give it device</a:t>
            </a:r>
          </a:p>
          <a:p>
            <a:pPr lvl="1"/>
            <a:r>
              <a:rPr lang="en-US" sz="2000" dirty="0" smtClean="0"/>
              <a:t>Buffer (LPWAVEHDR)</a:t>
            </a:r>
          </a:p>
          <a:p>
            <a:pPr lvl="1"/>
            <a:r>
              <a:rPr lang="en-US" sz="2000" dirty="0" smtClean="0"/>
              <a:t>Size of variable</a:t>
            </a:r>
          </a:p>
          <a:p>
            <a:r>
              <a:rPr lang="en-US" sz="2400" dirty="0" smtClean="0"/>
              <a:t>When callback invoked, buffer (</a:t>
            </a:r>
            <a:r>
              <a:rPr lang="en-US" sz="2400" dirty="0" err="1" smtClean="0"/>
              <a:t>lpData</a:t>
            </a:r>
            <a:r>
              <a:rPr lang="en-US" sz="2400" dirty="0" smtClean="0"/>
              <a:t>) has raw data to analyze</a:t>
            </a:r>
          </a:p>
          <a:p>
            <a:pPr lvl="1"/>
            <a:r>
              <a:rPr lang="en-US" sz="2400" dirty="0" smtClean="0"/>
              <a:t>Must give it another via </a:t>
            </a:r>
            <a:r>
              <a:rPr lang="en-US" sz="2400" dirty="0" err="1" smtClean="0">
                <a:latin typeface="Courier New" pitchFamily="49" charset="0"/>
              </a:rPr>
              <a:t>waveInAddBuffer</a:t>
            </a:r>
            <a:r>
              <a:rPr lang="en-US" sz="2400" dirty="0" smtClean="0">
                <a:latin typeface="Courier New" pitchFamily="49" charset="0"/>
              </a:rPr>
              <a:t>()</a:t>
            </a:r>
            <a:r>
              <a:rPr lang="en-US" sz="2400" dirty="0" smtClean="0"/>
              <a:t> again</a:t>
            </a:r>
          </a:p>
        </p:txBody>
      </p:sp>
    </p:spTree>
    <p:extLst>
      <p:ext uri="{BB962C8B-B14F-4D97-AF65-F5344CB8AC3E}">
        <p14:creationId xmlns:p14="http://schemas.microsoft.com/office/powerpoint/2010/main" val="2979773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 in Windows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Useful header files: </a:t>
            </a:r>
          </a:p>
          <a:p>
            <a:pPr lvl="2">
              <a:buFontTx/>
              <a:buNone/>
            </a:pPr>
            <a:r>
              <a:rPr lang="en-US" sz="2000" dirty="0" smtClean="0">
                <a:latin typeface="Arial Unicode MS" pitchFamily="34" charset="-128"/>
              </a:rPr>
              <a:t>#include &lt;</a:t>
            </a:r>
            <a:r>
              <a:rPr lang="en-US" sz="2000" dirty="0" err="1" smtClean="0">
                <a:latin typeface="Arial Unicode MS" pitchFamily="34" charset="-128"/>
              </a:rPr>
              <a:t>windows.h</a:t>
            </a:r>
            <a:r>
              <a:rPr lang="en-US" sz="2000" dirty="0" smtClean="0">
                <a:latin typeface="Arial Unicode MS" pitchFamily="34" charset="-128"/>
              </a:rPr>
              <a:t>&gt; </a:t>
            </a:r>
          </a:p>
          <a:p>
            <a:pPr lvl="2">
              <a:buFontTx/>
              <a:buNone/>
            </a:pPr>
            <a:r>
              <a:rPr lang="en-US" sz="2000" dirty="0" smtClean="0">
                <a:latin typeface="Arial Unicode MS" pitchFamily="34" charset="-128"/>
              </a:rPr>
              <a:t>#include &lt;</a:t>
            </a:r>
            <a:r>
              <a:rPr lang="en-US" sz="2000" dirty="0" err="1" smtClean="0">
                <a:latin typeface="Arial Unicode MS" pitchFamily="34" charset="-128"/>
              </a:rPr>
              <a:t>stdio.h</a:t>
            </a:r>
            <a:r>
              <a:rPr lang="en-US" sz="2000" dirty="0" smtClean="0">
                <a:latin typeface="Arial Unicode MS" pitchFamily="34" charset="-128"/>
              </a:rPr>
              <a:t>&gt;</a:t>
            </a:r>
          </a:p>
          <a:p>
            <a:pPr lvl="2">
              <a:buFontTx/>
              <a:buNone/>
            </a:pPr>
            <a:r>
              <a:rPr lang="en-US" sz="2000" dirty="0" smtClean="0">
                <a:latin typeface="Arial Unicode MS" pitchFamily="34" charset="-128"/>
              </a:rPr>
              <a:t>#include &lt;</a:t>
            </a:r>
            <a:r>
              <a:rPr lang="en-US" sz="2000" dirty="0" err="1" smtClean="0">
                <a:latin typeface="Arial Unicode MS" pitchFamily="34" charset="-128"/>
              </a:rPr>
              <a:t>stdlib.h</a:t>
            </a:r>
            <a:r>
              <a:rPr lang="en-US" sz="2000" dirty="0" smtClean="0">
                <a:latin typeface="Arial Unicode MS" pitchFamily="34" charset="-128"/>
              </a:rPr>
              <a:t>&gt;</a:t>
            </a:r>
          </a:p>
          <a:p>
            <a:pPr lvl="2">
              <a:buFontTx/>
              <a:buNone/>
            </a:pPr>
            <a:r>
              <a:rPr lang="en-US" sz="2000" dirty="0" smtClean="0">
                <a:latin typeface="Arial Unicode MS" pitchFamily="34" charset="-128"/>
              </a:rPr>
              <a:t>#include &lt;</a:t>
            </a:r>
            <a:r>
              <a:rPr lang="en-US" sz="2000" dirty="0" err="1" smtClean="0">
                <a:latin typeface="Arial Unicode MS" pitchFamily="34" charset="-128"/>
              </a:rPr>
              <a:t>mmsystem.h</a:t>
            </a:r>
            <a:r>
              <a:rPr lang="en-US" sz="2000" dirty="0" smtClean="0">
                <a:latin typeface="Arial Unicode MS" pitchFamily="34" charset="-128"/>
              </a:rPr>
              <a:t>&gt;</a:t>
            </a:r>
          </a:p>
          <a:p>
            <a:pPr lvl="2">
              <a:buFontTx/>
              <a:buNone/>
            </a:pPr>
            <a:r>
              <a:rPr lang="en-US" sz="2000" dirty="0" smtClean="0">
                <a:latin typeface="Arial Unicode MS" pitchFamily="34" charset="-128"/>
              </a:rPr>
              <a:t>#include &lt;</a:t>
            </a:r>
            <a:r>
              <a:rPr lang="en-US" sz="2000" dirty="0" err="1" smtClean="0">
                <a:latin typeface="Arial Unicode MS" pitchFamily="34" charset="-128"/>
              </a:rPr>
              <a:t>winbase.h</a:t>
            </a:r>
            <a:r>
              <a:rPr lang="en-US" sz="2000" dirty="0" smtClean="0">
                <a:latin typeface="Arial Unicode MS" pitchFamily="34" charset="-128"/>
              </a:rPr>
              <a:t>&gt; </a:t>
            </a:r>
          </a:p>
          <a:p>
            <a:pPr lvl="2">
              <a:buFontTx/>
              <a:buNone/>
            </a:pPr>
            <a:r>
              <a:rPr lang="en-US" sz="2000" dirty="0" smtClean="0">
                <a:latin typeface="Arial Unicode MS" pitchFamily="34" charset="-128"/>
              </a:rPr>
              <a:t>#include &lt;</a:t>
            </a:r>
            <a:r>
              <a:rPr lang="en-US" sz="2000" dirty="0" err="1" smtClean="0">
                <a:latin typeface="Arial Unicode MS" pitchFamily="34" charset="-128"/>
              </a:rPr>
              <a:t>memory.h</a:t>
            </a:r>
            <a:r>
              <a:rPr lang="en-US" sz="2000" dirty="0" smtClean="0">
                <a:latin typeface="Arial Unicode MS" pitchFamily="34" charset="-128"/>
              </a:rPr>
              <a:t>&gt;</a:t>
            </a:r>
          </a:p>
          <a:p>
            <a:pPr lvl="2">
              <a:buFontTx/>
              <a:buNone/>
            </a:pPr>
            <a:r>
              <a:rPr lang="en-US" sz="2000" dirty="0" smtClean="0">
                <a:latin typeface="Arial Unicode MS" pitchFamily="34" charset="-128"/>
              </a:rPr>
              <a:t>#include &lt;</a:t>
            </a:r>
            <a:r>
              <a:rPr lang="en-US" sz="2000" dirty="0" err="1" smtClean="0">
                <a:latin typeface="Arial Unicode MS" pitchFamily="34" charset="-128"/>
              </a:rPr>
              <a:t>string.h</a:t>
            </a:r>
            <a:r>
              <a:rPr lang="en-US" sz="2000" dirty="0" smtClean="0">
                <a:latin typeface="Arial Unicode MS" pitchFamily="34" charset="-128"/>
              </a:rPr>
              <a:t>&gt; </a:t>
            </a:r>
          </a:p>
          <a:p>
            <a:pPr lvl="2">
              <a:buFontTx/>
              <a:buNone/>
            </a:pPr>
            <a:r>
              <a:rPr lang="en-US" sz="2000" dirty="0" smtClean="0">
                <a:latin typeface="Arial Unicode MS" pitchFamily="34" charset="-128"/>
              </a:rPr>
              <a:t>#include &lt;</a:t>
            </a:r>
            <a:r>
              <a:rPr lang="en-US" sz="2000" dirty="0" err="1" smtClean="0">
                <a:latin typeface="Arial Unicode MS" pitchFamily="34" charset="-128"/>
              </a:rPr>
              <a:t>signal.h</a:t>
            </a:r>
            <a:r>
              <a:rPr lang="en-US" sz="2000" dirty="0" smtClean="0">
                <a:latin typeface="Arial Unicode MS" pitchFamily="34" charset="-128"/>
              </a:rPr>
              <a:t>&gt; </a:t>
            </a:r>
          </a:p>
          <a:p>
            <a:pPr lvl="2">
              <a:buFontTx/>
              <a:buNone/>
            </a:pPr>
            <a:r>
              <a:rPr lang="en-US" sz="2000" dirty="0" smtClean="0">
                <a:latin typeface="Arial Unicode MS" pitchFamily="34" charset="-128"/>
              </a:rPr>
              <a:t>extern "C" </a:t>
            </a:r>
            <a:endParaRPr lang="en-US" sz="2000" dirty="0" smtClean="0"/>
          </a:p>
        </p:txBody>
      </p:sp>
      <p:sp>
        <p:nvSpPr>
          <p:cNvPr id="15364" name="Rectangle 102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953000" y="16002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Useful data types: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Arial Unicode MS" pitchFamily="34" charset="-128"/>
              </a:rPr>
              <a:t>HWAVEOUT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 Unicode MS" pitchFamily="34" charset="-128"/>
              </a:rPr>
              <a:t>writing audio device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Arial Unicode MS" pitchFamily="34" charset="-128"/>
              </a:rPr>
              <a:t>HWAVEIN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 Unicode MS" pitchFamily="34" charset="-128"/>
              </a:rPr>
              <a:t>reading audio device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Arial Unicode MS" pitchFamily="34" charset="-128"/>
              </a:rPr>
              <a:t>WAVEFORMATEX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 Unicode MS" pitchFamily="34" charset="-128"/>
              </a:rPr>
              <a:t>sound format structure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Arial Unicode MS" pitchFamily="34" charset="-128"/>
              </a:rPr>
              <a:t>LPWAVEHDR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 Unicode MS" pitchFamily="34" charset="-128"/>
              </a:rPr>
              <a:t>buffer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Arial Unicode MS" pitchFamily="34" charset="-128"/>
              </a:rPr>
              <a:t>MMRESULT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 Unicode MS" pitchFamily="34" charset="-128"/>
              </a:rPr>
              <a:t>Return type  from wave system calls </a:t>
            </a: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15365" name="Text Box 1029"/>
          <p:cNvSpPr txBox="1">
            <a:spLocks noChangeArrowheads="1"/>
          </p:cNvSpPr>
          <p:nvPr/>
        </p:nvSpPr>
        <p:spPr bwMode="auto">
          <a:xfrm>
            <a:off x="1371600" y="5867400"/>
            <a:ext cx="5999163" cy="646331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009900"/>
              </a:buClr>
              <a:buSzPct val="150000"/>
            </a:pPr>
            <a:r>
              <a:rPr kumimoji="1" lang="en-US" sz="2000" dirty="0" smtClean="0">
                <a:latin typeface="Arial" charset="0"/>
              </a:rPr>
              <a:t>Online </a:t>
            </a:r>
            <a:r>
              <a:rPr kumimoji="1" lang="en-US" sz="2000" dirty="0">
                <a:latin typeface="Arial" charset="0"/>
              </a:rPr>
              <a:t>documentation from Visual C++ for more </a:t>
            </a:r>
            <a:r>
              <a:rPr kumimoji="1" lang="en-US" sz="2000" dirty="0" smtClean="0">
                <a:latin typeface="Arial" charset="0"/>
              </a:rPr>
              <a:t>information (Visual Studio </a:t>
            </a:r>
            <a:r>
              <a:rPr kumimoji="1" lang="en-US" sz="2000" dirty="0" smtClean="0">
                <a:latin typeface="Arial" charset="0"/>
                <a:sym typeface="Wingdings" pitchFamily="2" charset="2"/>
              </a:rPr>
              <a:t> Help Samples)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141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in Linux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Two primary methods: </a:t>
            </a:r>
            <a:r>
              <a:rPr lang="en-US" i="1" dirty="0" smtClean="0"/>
              <a:t>Open Sound System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8000"/>
                </a:solidFill>
              </a:rPr>
              <a:t>OSS</a:t>
            </a:r>
            <a:r>
              <a:rPr lang="en-US" dirty="0" smtClean="0"/>
              <a:t>) or </a:t>
            </a:r>
            <a:r>
              <a:rPr lang="en-US" i="1" dirty="0" smtClean="0"/>
              <a:t>Advanced Linux Sound Architecture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8000"/>
                </a:solidFill>
              </a:rPr>
              <a:t>ALSA</a:t>
            </a:r>
            <a:r>
              <a:rPr lang="en-US" dirty="0" smtClean="0"/>
              <a:t>)</a:t>
            </a:r>
            <a:endParaRPr lang="en-US" i="1" dirty="0" smtClean="0"/>
          </a:p>
          <a:p>
            <a:r>
              <a:rPr lang="en-US" dirty="0" smtClean="0"/>
              <a:t>ALSA part of kernel, v2.4+</a:t>
            </a:r>
          </a:p>
          <a:p>
            <a:pPr lvl="1"/>
            <a:r>
              <a:rPr lang="en-US" dirty="0" smtClean="0"/>
              <a:t>Phonon, </a:t>
            </a:r>
            <a:r>
              <a:rPr lang="en-US" dirty="0" err="1" smtClean="0"/>
              <a:t>Xine</a:t>
            </a:r>
            <a:r>
              <a:rPr lang="en-US" dirty="0" smtClean="0"/>
              <a:t>, </a:t>
            </a:r>
            <a:r>
              <a:rPr lang="en-US" dirty="0" err="1" smtClean="0"/>
              <a:t>Gstreamer</a:t>
            </a:r>
            <a:r>
              <a:rPr lang="en-US" dirty="0" smtClean="0"/>
              <a:t>, </a:t>
            </a:r>
            <a:r>
              <a:rPr lang="en-US" dirty="0" err="1" smtClean="0"/>
              <a:t>PulseAudio</a:t>
            </a:r>
            <a:r>
              <a:rPr lang="en-US" dirty="0" smtClean="0"/>
              <a:t>, Jack, even OSS all interface with it</a:t>
            </a:r>
          </a:p>
          <a:p>
            <a:r>
              <a:rPr lang="en-US" dirty="0" smtClean="0"/>
              <a:t>OSS “legacy” but broader than Linux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AutoShape 2" descr="Here's a simplified view of the audio layers typically used in Linux. The deeper the layer, the closer to the hardware it is.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ere's a simplified view of the audio layers typically used in Linux. The deeper the layer, the closer to the hardware it i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945" y="1524000"/>
            <a:ext cx="4305300" cy="399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20843" y="5562600"/>
            <a:ext cx="3560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How it works: Linux audio explained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679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– 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Can do in Windows! </a:t>
            </a:r>
            <a:r>
              <a:rPr lang="en-US" dirty="0">
                <a:sym typeface="Wingdings" pitchFamily="2" charset="2"/>
              </a:rPr>
              <a:t> Cygwin</a:t>
            </a:r>
          </a:p>
          <a:p>
            <a:pPr lvl="1"/>
            <a:r>
              <a:rPr lang="en-US" dirty="0" smtClean="0"/>
              <a:t>Unix-like </a:t>
            </a:r>
            <a:r>
              <a:rPr lang="en-US" dirty="0"/>
              <a:t>environment and command-line interface for Microsoft Windows 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http://www.cygwin.com/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Audio </a:t>
            </a:r>
            <a:r>
              <a:rPr lang="en-US" dirty="0"/>
              <a:t>device just like </a:t>
            </a:r>
            <a:r>
              <a:rPr lang="en-US" dirty="0" smtClean="0"/>
              <a:t>file (POSIX):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dev</a:t>
            </a: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dsp</a:t>
            </a:r>
            <a:endParaRPr lang="en-US" dirty="0">
              <a:latin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</a:rPr>
              <a:t>open("/</a:t>
            </a:r>
            <a:r>
              <a:rPr lang="en-US" dirty="0" err="1">
                <a:latin typeface="Courier New" pitchFamily="49" charset="0"/>
              </a:rPr>
              <a:t>dev</a:t>
            </a: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dsp</a:t>
            </a:r>
            <a:r>
              <a:rPr lang="en-US" dirty="0">
                <a:latin typeface="Courier New" pitchFamily="49" charset="0"/>
              </a:rPr>
              <a:t>", O_RDWR)</a:t>
            </a:r>
          </a:p>
          <a:p>
            <a:r>
              <a:rPr lang="en-US" dirty="0"/>
              <a:t>Recording and Playing by: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</a:rPr>
              <a:t>read()</a:t>
            </a:r>
            <a:r>
              <a:rPr lang="en-US" dirty="0"/>
              <a:t> to record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</a:rPr>
              <a:t>write()</a:t>
            </a:r>
            <a:r>
              <a:rPr lang="en-US" dirty="0"/>
              <a:t> to play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879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OSS – Sound Parameters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Arial Unicode MS" pitchFamily="34" charset="-128"/>
              </a:rPr>
              <a:t>Use </a:t>
            </a:r>
            <a:r>
              <a:rPr lang="en-US" smtClean="0">
                <a:latin typeface="Courier New" pitchFamily="49" charset="0"/>
              </a:rPr>
              <a:t>ioctl()</a:t>
            </a:r>
            <a:r>
              <a:rPr lang="en-US" smtClean="0"/>
              <a:t> to change sound card parameters</a:t>
            </a:r>
          </a:p>
          <a:p>
            <a:r>
              <a:rPr lang="en-US" smtClean="0"/>
              <a:t>To change sample size to 8 bits:</a:t>
            </a:r>
          </a:p>
          <a:p>
            <a:pPr lvl="1">
              <a:buFontTx/>
              <a:buNone/>
            </a:pPr>
            <a:r>
              <a:rPr lang="en-US" sz="2400" smtClean="0">
                <a:latin typeface="Courier New" pitchFamily="49" charset="0"/>
              </a:rPr>
              <a:t>fd = open("/dev/dsp", O_RDWR);</a:t>
            </a:r>
          </a:p>
          <a:p>
            <a:pPr lvl="1">
              <a:buFontTx/>
              <a:buNone/>
            </a:pPr>
            <a:r>
              <a:rPr lang="en-US" sz="2400" smtClean="0">
                <a:latin typeface="Courier New" pitchFamily="49" charset="0"/>
              </a:rPr>
              <a:t>arg = 8;</a:t>
            </a:r>
            <a:r>
              <a:rPr lang="en-US" smtClean="0">
                <a:latin typeface="Courier New" pitchFamily="49" charset="0"/>
              </a:rPr>
              <a:t> </a:t>
            </a:r>
          </a:p>
          <a:p>
            <a:pPr lvl="1">
              <a:buFontTx/>
              <a:buNone/>
            </a:pPr>
            <a:r>
              <a:rPr lang="en-US" sz="2400" smtClean="0">
                <a:latin typeface="Courier New" pitchFamily="49" charset="0"/>
              </a:rPr>
              <a:t>ioctl(fd, SOUND_PCM_WRITE_BITS, &amp;arg);</a:t>
            </a:r>
            <a:endParaRPr lang="en-US" smtClean="0">
              <a:latin typeface="Courier New" pitchFamily="49" charset="0"/>
            </a:endParaRPr>
          </a:p>
          <a:p>
            <a:r>
              <a:rPr lang="en-US" smtClean="0"/>
              <a:t>Remember to error check all system calls!</a:t>
            </a:r>
          </a:p>
        </p:txBody>
      </p:sp>
    </p:spTree>
    <p:extLst>
      <p:ext uri="{BB962C8B-B14F-4D97-AF65-F5344CB8AC3E}">
        <p14:creationId xmlns:p14="http://schemas.microsoft.com/office/powerpoint/2010/main" val="3273789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OSS – Sound Parameters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parameters you will be interested in are: </a:t>
            </a:r>
          </a:p>
          <a:p>
            <a:pPr lvl="1"/>
            <a:r>
              <a:rPr lang="en-US" dirty="0" smtClean="0">
                <a:latin typeface="Arial Unicode MS" pitchFamily="34" charset="-128"/>
              </a:rPr>
              <a:t>SOUND_PCM_WRITE_BITS</a:t>
            </a:r>
          </a:p>
          <a:p>
            <a:pPr lvl="2"/>
            <a:r>
              <a:rPr lang="en-US" dirty="0" smtClean="0"/>
              <a:t>number of bits per sample </a:t>
            </a:r>
          </a:p>
          <a:p>
            <a:pPr lvl="1"/>
            <a:r>
              <a:rPr lang="en-US" dirty="0" smtClean="0">
                <a:latin typeface="Arial Unicode MS" pitchFamily="34" charset="-128"/>
              </a:rPr>
              <a:t>SOUND_PCM_WRITE_CHANNELS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mono or stereo </a:t>
            </a:r>
          </a:p>
          <a:p>
            <a:pPr lvl="1"/>
            <a:r>
              <a:rPr lang="en-US" dirty="0" smtClean="0">
                <a:latin typeface="Arial Unicode MS" pitchFamily="34" charset="-128"/>
              </a:rPr>
              <a:t>SOUND_PCM_WRITE_RATE</a:t>
            </a:r>
          </a:p>
          <a:p>
            <a:pPr lvl="2"/>
            <a:r>
              <a:rPr lang="en-US" dirty="0" smtClean="0"/>
              <a:t>sample/playback rate </a:t>
            </a:r>
          </a:p>
        </p:txBody>
      </p:sp>
    </p:spTree>
    <p:extLst>
      <p:ext uri="{BB962C8B-B14F-4D97-AF65-F5344CB8AC3E}">
        <p14:creationId xmlns:p14="http://schemas.microsoft.com/office/powerpoint/2010/main" val="361896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Problem Statement</a:t>
            </a:r>
          </a:p>
          <a:p>
            <a:r>
              <a:rPr lang="en-US" dirty="0" smtClean="0"/>
              <a:t>Details</a:t>
            </a:r>
          </a:p>
          <a:p>
            <a:r>
              <a:rPr lang="en-US" dirty="0" smtClean="0"/>
              <a:t>Hints</a:t>
            </a:r>
          </a:p>
          <a:p>
            <a:r>
              <a:rPr lang="en-US" dirty="0" smtClean="0"/>
              <a:t>Grading</a:t>
            </a:r>
          </a:p>
          <a:p>
            <a:r>
              <a:rPr lang="en-US" smtClean="0"/>
              <a:t>Turn in</a:t>
            </a:r>
          </a:p>
        </p:txBody>
      </p:sp>
    </p:spTree>
    <p:extLst>
      <p:ext uri="{BB962C8B-B14F-4D97-AF65-F5344CB8AC3E}">
        <p14:creationId xmlns:p14="http://schemas.microsoft.com/office/powerpoint/2010/main" val="493695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OSS Compatibility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not been in the Linux kernel since v2.4</a:t>
            </a:r>
          </a:p>
          <a:p>
            <a:r>
              <a:rPr lang="en-US" dirty="0" smtClean="0"/>
              <a:t>But there is OSS compatibility mode</a:t>
            </a:r>
          </a:p>
          <a:p>
            <a:r>
              <a:rPr lang="en-US" dirty="0" smtClean="0"/>
              <a:t>Try: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aoss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name_of_program_using_oss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E.g.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aoss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record</a:t>
            </a:r>
          </a:p>
          <a:p>
            <a:r>
              <a:rPr lang="en-US" dirty="0" smtClean="0"/>
              <a:t>Or have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snd_pcm_oss</a:t>
            </a:r>
            <a:r>
              <a:rPr lang="en-US" dirty="0" smtClean="0"/>
              <a:t> kernel module loaded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4539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– ALSA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Samples </a:t>
            </a:r>
            <a:r>
              <a:rPr lang="en-US" dirty="0"/>
              <a:t>at </a:t>
            </a:r>
            <a:r>
              <a:rPr lang="en-US" dirty="0" smtClean="0"/>
              <a:t>given </a:t>
            </a:r>
            <a:r>
              <a:rPr lang="en-US" dirty="0"/>
              <a:t>time for all channels is called a </a:t>
            </a:r>
            <a:r>
              <a:rPr lang="en-US" i="1" dirty="0"/>
              <a:t>frame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If stream </a:t>
            </a:r>
            <a:r>
              <a:rPr lang="en-US" dirty="0"/>
              <a:t>is </a:t>
            </a:r>
            <a:r>
              <a:rPr lang="en-US" i="1" dirty="0"/>
              <a:t>non-interleaved</a:t>
            </a:r>
            <a:r>
              <a:rPr lang="en-US" dirty="0"/>
              <a:t>, each channel is stored in </a:t>
            </a:r>
            <a:r>
              <a:rPr lang="en-US" dirty="0" smtClean="0"/>
              <a:t> </a:t>
            </a:r>
            <a:r>
              <a:rPr lang="en-US" dirty="0"/>
              <a:t>separate buffer. </a:t>
            </a:r>
            <a:endParaRPr lang="en-US" dirty="0" smtClean="0"/>
          </a:p>
          <a:p>
            <a:r>
              <a:rPr lang="en-US" dirty="0" smtClean="0"/>
              <a:t>If stream </a:t>
            </a:r>
            <a:r>
              <a:rPr lang="en-US" dirty="0"/>
              <a:t>is </a:t>
            </a:r>
            <a:r>
              <a:rPr lang="en-US" i="1" dirty="0"/>
              <a:t>interleaved</a:t>
            </a:r>
            <a:r>
              <a:rPr lang="en-US" dirty="0"/>
              <a:t>, the samples are mixed together in </a:t>
            </a:r>
            <a:r>
              <a:rPr lang="en-US" dirty="0" smtClean="0"/>
              <a:t>single </a:t>
            </a:r>
            <a:r>
              <a:rPr lang="en-US" dirty="0"/>
              <a:t>buffer.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i="1" dirty="0"/>
              <a:t>period</a:t>
            </a:r>
            <a:r>
              <a:rPr lang="en-US" dirty="0"/>
              <a:t> contains multiple samples (frames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Only </a:t>
            </a:r>
            <a:r>
              <a:rPr lang="en-US" dirty="0"/>
              <a:t>needed audio include is: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#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include &lt;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alsa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asoundlib.h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r>
              <a:rPr lang="en-US" dirty="0"/>
              <a:t>When compiling, 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lasound</a:t>
            </a:r>
            <a:r>
              <a:rPr lang="en-US" dirty="0"/>
              <a:t> </a:t>
            </a:r>
            <a:r>
              <a:rPr lang="en-US" dirty="0" smtClean="0"/>
              <a:t>needed </a:t>
            </a:r>
            <a:r>
              <a:rPr lang="en-US" dirty="0"/>
              <a:t>to link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libasound</a:t>
            </a:r>
            <a:r>
              <a:rPr lang="en-US" dirty="0"/>
              <a:t> library.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183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ALSA – Open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Open with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snd_pcm_open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snd_pcm_t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*handle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open playback device (e.g.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speakers default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) */ </a:t>
            </a:r>
            <a:endParaRPr lang="en-US" sz="2000" i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snd_pcm_open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(&amp;handle, "default",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SND_PCM_STREAM_PLAYBACK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0);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open record device (e.g. microphone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*/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snd_pcm_open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(&amp;handle, "default",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SND_PCM_STREAM_CAPTURE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0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dirty="0" smtClean="0"/>
              <a:t>When done, close </a:t>
            </a:r>
            <a:r>
              <a:rPr lang="en-US" dirty="0"/>
              <a:t>with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snd_pcm_close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9992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ALSA – Write/Read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Done by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snd_pcm_writei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 and 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snd_pcm_read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, respectively:</a:t>
            </a:r>
          </a:p>
          <a:p>
            <a:pPr marL="0" indent="0">
              <a:buNone/>
            </a:pP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write to audio device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*/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snd_pcm_writei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(handle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buffer, frames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read from audio device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*/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snd_pcm_readi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(handle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buffer, frames);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5486400"/>
            <a:ext cx="7239000" cy="8309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[Tra04] J. Tranter. </a:t>
            </a:r>
            <a:r>
              <a:rPr lang="en-US" sz="2400" dirty="0">
                <a:hlinkClick r:id="rId2"/>
              </a:rPr>
              <a:t>Introduction to Sound Programming with ALSA</a:t>
            </a:r>
            <a:r>
              <a:rPr lang="en-US" sz="2400" dirty="0"/>
              <a:t>, </a:t>
            </a:r>
            <a:r>
              <a:rPr lang="en-US" sz="2400" i="1" dirty="0"/>
              <a:t>Linux Journal</a:t>
            </a:r>
            <a:r>
              <a:rPr lang="en-US" sz="2400" dirty="0"/>
              <a:t>, Issue #126, October, 2004.</a:t>
            </a:r>
          </a:p>
        </p:txBody>
      </p:sp>
    </p:spTree>
    <p:extLst>
      <p:ext uri="{BB962C8B-B14F-4D97-AF65-F5344CB8AC3E}">
        <p14:creationId xmlns:p14="http://schemas.microsoft.com/office/powerpoint/2010/main" val="15851035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Template (Linux)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Arial Unicode MS" pitchFamily="34" charset="-128"/>
              </a:rPr>
              <a:t>open sound device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Arial Unicode MS" pitchFamily="34" charset="-128"/>
              </a:rPr>
              <a:t>set sound device parameters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Arial Unicode MS" pitchFamily="34" charset="-128"/>
              </a:rPr>
              <a:t>record silence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Arial Unicode MS" pitchFamily="34" charset="-128"/>
              </a:rPr>
              <a:t>set algorithm parameters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Arial Unicode MS" pitchFamily="34" charset="-128"/>
              </a:rPr>
              <a:t>while(1)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Arial Unicode MS" pitchFamily="34" charset="-128"/>
              </a:rPr>
              <a:t>record sound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Arial Unicode MS" pitchFamily="34" charset="-128"/>
              </a:rPr>
              <a:t>compute algorithm stuff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Arial Unicode MS" pitchFamily="34" charset="-128"/>
              </a:rPr>
              <a:t>detect speech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Arial Unicode MS" pitchFamily="34" charset="-128"/>
              </a:rPr>
              <a:t>write data to file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Arial Unicode MS" pitchFamily="34" charset="-128"/>
              </a:rPr>
              <a:t>write sound to file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Arial Unicode MS" pitchFamily="34" charset="-128"/>
              </a:rPr>
              <a:t>if speech, write speech to file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531801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/>
              <a:t>When </a:t>
            </a:r>
            <a:r>
              <a:rPr lang="en-US" sz="3600" dirty="0" smtClean="0"/>
              <a:t>done, </a:t>
            </a:r>
            <a:r>
              <a:rPr lang="en-US" sz="3600" i="1" dirty="0" smtClean="0"/>
              <a:t>brief</a:t>
            </a:r>
            <a:r>
              <a:rPr lang="en-US" sz="3600" dirty="0"/>
              <a:t> </a:t>
            </a:r>
            <a:r>
              <a:rPr lang="en-US" sz="3600" dirty="0" smtClean="0"/>
              <a:t>answers (in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answers.txt</a:t>
            </a:r>
            <a:r>
              <a:rPr lang="en-US" sz="3600" dirty="0" smtClean="0"/>
              <a:t>)</a:t>
            </a:r>
          </a:p>
          <a:p>
            <a:pPr marL="0" indent="0">
              <a:buNone/>
            </a:pPr>
            <a:endParaRPr lang="en-US" sz="3100" dirty="0"/>
          </a:p>
          <a:p>
            <a:pPr marL="514350" indent="-514350">
              <a:buFont typeface="+mj-lt"/>
              <a:buAutoNum type="arabicPeriod"/>
            </a:pPr>
            <a:r>
              <a:rPr lang="en-US" sz="3100" dirty="0"/>
              <a:t>What might happen to the speech detection algorithm in a situation where the background noise changes a lot over the audio session?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/>
              <a:t>What are some cases where you might want the silence to remain in a recorded audio stream?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/>
              <a:t>Accurate detecting the beginning of speech might be easier with a large sample size (i.e. capturing more of the audio before computing energy and zero crossings). Why might this be a bad idea for some audio applications?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/>
              <a:t>Do you think the algorithm is language (e.g. English versus Spanish) specific? Why or why not</a:t>
            </a:r>
            <a:r>
              <a:rPr lang="en-US" sz="3100" dirty="0" smtClean="0"/>
              <a:t>?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4924717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Hand In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Online </a:t>
            </a:r>
            <a:r>
              <a:rPr lang="en-US" dirty="0" err="1" smtClean="0"/>
              <a:t>turnin</a:t>
            </a:r>
            <a:r>
              <a:rPr lang="en-US" dirty="0" smtClean="0"/>
              <a:t> (see Web page)</a:t>
            </a:r>
          </a:p>
          <a:p>
            <a:r>
              <a:rPr lang="en-US" dirty="0" smtClean="0"/>
              <a:t>Turn in:</a:t>
            </a:r>
          </a:p>
          <a:p>
            <a:pPr lvl="1"/>
            <a:r>
              <a:rPr lang="en-US" dirty="0" smtClean="0"/>
              <a:t>Code</a:t>
            </a:r>
          </a:p>
          <a:p>
            <a:pPr lvl="1"/>
            <a:r>
              <a:rPr lang="en-US" dirty="0" err="1" smtClean="0"/>
              <a:t>Makefile</a:t>
            </a:r>
            <a:r>
              <a:rPr lang="en-US" dirty="0" smtClean="0"/>
              <a:t>/Project file</a:t>
            </a:r>
          </a:p>
          <a:p>
            <a:pPr lvl="1"/>
            <a:r>
              <a:rPr lang="en-US" dirty="0" smtClean="0"/>
              <a:t>Answers</a:t>
            </a:r>
          </a:p>
          <a:p>
            <a:r>
              <a:rPr lang="en-US" dirty="0" smtClean="0"/>
              <a:t>Via email</a:t>
            </a:r>
          </a:p>
        </p:txBody>
      </p:sp>
    </p:spTree>
    <p:extLst>
      <p:ext uri="{BB962C8B-B14F-4D97-AF65-F5344CB8AC3E}">
        <p14:creationId xmlns:p14="http://schemas.microsoft.com/office/powerpoint/2010/main" val="946476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25%</a:t>
            </a:r>
            <a:r>
              <a:rPr lang="en-US" dirty="0"/>
              <a:t> basic recording of </a:t>
            </a:r>
            <a:r>
              <a:rPr lang="en-US" dirty="0" smtClean="0"/>
              <a:t>sound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25</a:t>
            </a:r>
            <a:r>
              <a:rPr lang="en-US" dirty="0">
                <a:solidFill>
                  <a:srgbClr val="C00000"/>
                </a:solidFill>
              </a:rPr>
              <a:t>%</a:t>
            </a:r>
            <a:r>
              <a:rPr lang="en-US" dirty="0"/>
              <a:t> basic playback of </a:t>
            </a:r>
            <a:r>
              <a:rPr lang="en-US" dirty="0" smtClean="0"/>
              <a:t>sound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20</a:t>
            </a:r>
            <a:r>
              <a:rPr lang="en-US" dirty="0">
                <a:solidFill>
                  <a:srgbClr val="C00000"/>
                </a:solidFill>
              </a:rPr>
              <a:t>%</a:t>
            </a:r>
            <a:r>
              <a:rPr lang="en-US" dirty="0"/>
              <a:t> speech </a:t>
            </a:r>
            <a:r>
              <a:rPr lang="en-US" dirty="0" smtClean="0"/>
              <a:t>detection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10</a:t>
            </a:r>
            <a:r>
              <a:rPr lang="en-US" dirty="0">
                <a:solidFill>
                  <a:srgbClr val="C00000"/>
                </a:solidFill>
              </a:rPr>
              <a:t>% </a:t>
            </a:r>
            <a:r>
              <a:rPr lang="en-US" dirty="0"/>
              <a:t>adjustment of </a:t>
            </a:r>
            <a:r>
              <a:rPr lang="en-US" dirty="0" smtClean="0"/>
              <a:t>thresholds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10</a:t>
            </a:r>
            <a:r>
              <a:rPr lang="en-US" dirty="0">
                <a:solidFill>
                  <a:srgbClr val="C00000"/>
                </a:solidFill>
              </a:rPr>
              <a:t>%</a:t>
            </a:r>
            <a:r>
              <a:rPr lang="en-US" dirty="0"/>
              <a:t> proper file output (sound, speech, data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10</a:t>
            </a:r>
            <a:r>
              <a:rPr lang="en-US" dirty="0">
                <a:solidFill>
                  <a:srgbClr val="C00000"/>
                </a:solidFill>
              </a:rPr>
              <a:t>%</a:t>
            </a:r>
            <a:r>
              <a:rPr lang="en-US" dirty="0"/>
              <a:t> answers to </a:t>
            </a:r>
            <a:r>
              <a:rPr lang="en-US" dirty="0" smtClean="0"/>
              <a:t>questions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Rubric on Webpage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371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Motivation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171575" y="1219200"/>
            <a:ext cx="6572250" cy="838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Speech recognition needs to detect word boundaries in raw audio data</a:t>
            </a:r>
          </a:p>
        </p:txBody>
      </p:sp>
      <p:pic>
        <p:nvPicPr>
          <p:cNvPr id="6148" name="Picture 4" descr="C:\Hack\silence-is-golde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33600"/>
            <a:ext cx="60198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527925" y="3013075"/>
            <a:ext cx="12160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“Silence</a:t>
            </a:r>
          </a:p>
          <a:p>
            <a:pPr algn="ctr"/>
            <a:r>
              <a:rPr lang="en-US"/>
              <a:t>Is</a:t>
            </a:r>
          </a:p>
          <a:p>
            <a:pPr algn="ctr"/>
            <a:r>
              <a:rPr lang="en-US"/>
              <a:t>Golden”</a:t>
            </a:r>
          </a:p>
        </p:txBody>
      </p:sp>
    </p:spTree>
    <p:extLst>
      <p:ext uri="{BB962C8B-B14F-4D97-AF65-F5344CB8AC3E}">
        <p14:creationId xmlns:p14="http://schemas.microsoft.com/office/powerpoint/2010/main" val="882302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Motivation</a:t>
            </a:r>
          </a:p>
        </p:txBody>
      </p:sp>
      <p:sp>
        <p:nvSpPr>
          <p:cNvPr id="7171" name="Rectangle 102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Recognizing silence can reduce:</a:t>
            </a:r>
          </a:p>
          <a:p>
            <a:pPr lvl="1"/>
            <a:r>
              <a:rPr lang="en-US" dirty="0" smtClean="0"/>
              <a:t>Network bandwidth</a:t>
            </a:r>
          </a:p>
          <a:p>
            <a:pPr lvl="1"/>
            <a:r>
              <a:rPr lang="en-US" dirty="0" smtClean="0"/>
              <a:t>Processing load</a:t>
            </a:r>
          </a:p>
          <a:p>
            <a:r>
              <a:rPr lang="en-US" dirty="0" smtClean="0"/>
              <a:t>Easy in sound proof room, with digitized tape</a:t>
            </a:r>
          </a:p>
          <a:p>
            <a:pPr lvl="1"/>
            <a:r>
              <a:rPr lang="en-US" dirty="0" smtClean="0"/>
              <a:t>Measure energy level in digitized voice</a:t>
            </a:r>
          </a:p>
          <a:p>
            <a:r>
              <a:rPr lang="en-US" dirty="0" smtClean="0"/>
              <a:t>What about elsewhere?</a:t>
            </a:r>
          </a:p>
        </p:txBody>
      </p:sp>
    </p:spTree>
    <p:extLst>
      <p:ext uri="{BB962C8B-B14F-4D97-AF65-F5344CB8AC3E}">
        <p14:creationId xmlns:p14="http://schemas.microsoft.com/office/powerpoint/2010/main" val="2391516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Speech in the Presence of Noise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71600" y="6056232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Speech corrupted </a:t>
            </a:r>
            <a:r>
              <a:rPr lang="en-US" dirty="0"/>
              <a:t>by additive </a:t>
            </a:r>
            <a:r>
              <a:rPr lang="en-US" dirty="0" smtClean="0"/>
              <a:t>background </a:t>
            </a:r>
            <a:r>
              <a:rPr lang="en-US" dirty="0"/>
              <a:t>noise </a:t>
            </a:r>
            <a:r>
              <a:rPr lang="en-US" dirty="0" smtClean="0"/>
              <a:t>at decreasing </a:t>
            </a:r>
            <a:r>
              <a:rPr lang="en-US" dirty="0"/>
              <a:t>SNRs.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916906" y="1143000"/>
            <a:ext cx="5614988" cy="4695101"/>
            <a:chOff x="1916906" y="1143000"/>
            <a:chExt cx="5614988" cy="4695101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6906" y="1143000"/>
              <a:ext cx="5614988" cy="46951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3505200" y="1371600"/>
              <a:ext cx="3267241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Clean</a:t>
              </a:r>
              <a:r>
                <a:rPr lang="en-US" sz="2000" b="1" dirty="0" smtClean="0"/>
                <a:t> </a:t>
              </a:r>
              <a:r>
                <a:rPr lang="en-US" sz="2000" b="1" dirty="0" smtClean="0">
                  <a:solidFill>
                    <a:srgbClr val="008000"/>
                  </a:solidFill>
                </a:rPr>
                <a:t>SNR = 5 dB </a:t>
              </a:r>
              <a:r>
                <a:rPr lang="en-US" sz="2000" b="1" dirty="0" smtClean="0">
                  <a:solidFill>
                    <a:srgbClr val="0000FF"/>
                  </a:solidFill>
                </a:rPr>
                <a:t>SNR = -5 dB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8875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798" y="19792"/>
            <a:ext cx="8229600" cy="1143000"/>
          </a:xfrm>
        </p:spPr>
        <p:txBody>
          <a:bodyPr/>
          <a:lstStyle/>
          <a:p>
            <a:r>
              <a:rPr lang="en-US" dirty="0"/>
              <a:t>Speech in the Presence of Noise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17" y="990599"/>
            <a:ext cx="5719763" cy="562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 rot="16200000">
            <a:off x="779569" y="2744948"/>
            <a:ext cx="1652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Energy (dB)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42839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Research Problem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295400"/>
            <a:ext cx="7339806" cy="106680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Noisy computer room has loud background noise, making some edges difficult</a:t>
            </a:r>
          </a:p>
        </p:txBody>
      </p:sp>
      <p:pic>
        <p:nvPicPr>
          <p:cNvPr id="8196" name="Picture 4" descr="C:\Hack\fiv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362200"/>
            <a:ext cx="5715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620000" y="3812806"/>
            <a:ext cx="995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“Five”</a:t>
            </a:r>
          </a:p>
        </p:txBody>
      </p:sp>
    </p:spTree>
    <p:extLst>
      <p:ext uri="{BB962C8B-B14F-4D97-AF65-F5344CB8AC3E}">
        <p14:creationId xmlns:p14="http://schemas.microsoft.com/office/powerpoint/2010/main" val="4203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Research Problem</a:t>
            </a:r>
          </a:p>
        </p:txBody>
      </p:sp>
      <p:sp>
        <p:nvSpPr>
          <p:cNvPr id="9219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 audio often for interactive applications</a:t>
            </a:r>
          </a:p>
          <a:p>
            <a:pPr lvl="1"/>
            <a:r>
              <a:rPr lang="en-US" dirty="0" smtClean="0"/>
              <a:t>Voice commands</a:t>
            </a:r>
          </a:p>
          <a:p>
            <a:pPr lvl="1"/>
            <a:r>
              <a:rPr lang="en-US" dirty="0" smtClean="0"/>
              <a:t>Teleconferencing (</a:t>
            </a:r>
            <a:r>
              <a:rPr lang="en-US" dirty="0" smtClean="0">
                <a:solidFill>
                  <a:srgbClr val="0000FF"/>
                </a:solidFill>
              </a:rPr>
              <a:t>Voice over IP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0000FF"/>
                </a:solidFill>
              </a:rPr>
              <a:t>VoIP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Needs to be done in ‘real-time’</a:t>
            </a:r>
          </a:p>
        </p:txBody>
      </p:sp>
    </p:spTree>
    <p:extLst>
      <p:ext uri="{BB962C8B-B14F-4D97-AF65-F5344CB8AC3E}">
        <p14:creationId xmlns:p14="http://schemas.microsoft.com/office/powerpoint/2010/main" val="4257346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Implementation in </a:t>
            </a:r>
            <a:r>
              <a:rPr lang="en-US" dirty="0" smtClean="0">
                <a:solidFill>
                  <a:srgbClr val="008000"/>
                </a:solidFill>
              </a:rPr>
              <a:t>Linux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C00000"/>
                </a:solidFill>
              </a:rPr>
              <a:t>Windows</a:t>
            </a:r>
            <a:r>
              <a:rPr lang="en-US" dirty="0" smtClean="0"/>
              <a:t> (or </a:t>
            </a:r>
            <a:r>
              <a:rPr lang="en-US" dirty="0" smtClean="0">
                <a:solidFill>
                  <a:srgbClr val="0000FF"/>
                </a:solidFill>
              </a:rPr>
              <a:t>Cygwin</a:t>
            </a:r>
            <a:r>
              <a:rPr lang="en-US" dirty="0" smtClean="0"/>
              <a:t>)</a:t>
            </a:r>
          </a:p>
          <a:p>
            <a:r>
              <a:rPr lang="en-US" dirty="0" smtClean="0"/>
              <a:t>Implement end-point algorithm by </a:t>
            </a:r>
            <a:r>
              <a:rPr lang="en-US" dirty="0" err="1" smtClean="0"/>
              <a:t>Rabiner</a:t>
            </a:r>
            <a:r>
              <a:rPr lang="en-US" dirty="0" smtClean="0"/>
              <a:t> and </a:t>
            </a:r>
            <a:r>
              <a:rPr lang="en-US" dirty="0" err="1" smtClean="0"/>
              <a:t>Sambur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9900"/>
                </a:solidFill>
              </a:rPr>
              <a:t>[RS75]</a:t>
            </a:r>
          </a:p>
          <a:p>
            <a:pPr lvl="1"/>
            <a:r>
              <a:rPr lang="en-US" dirty="0" smtClean="0"/>
              <a:t>(Paper for class, next)</a:t>
            </a:r>
          </a:p>
          <a:p>
            <a:r>
              <a:rPr lang="en-US" dirty="0" smtClean="0"/>
              <a:t>Embed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“record” </a:t>
            </a:r>
            <a:r>
              <a:rPr lang="en-US" dirty="0" smtClean="0"/>
              <a:t>utility – data from microphone</a:t>
            </a:r>
          </a:p>
          <a:p>
            <a:r>
              <a:rPr lang="en-US" dirty="0" smtClean="0"/>
              <a:t>Build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“play” </a:t>
            </a:r>
            <a:r>
              <a:rPr lang="en-US" dirty="0" smtClean="0"/>
              <a:t>utility for testing – data to speakers</a:t>
            </a:r>
          </a:p>
          <a:p>
            <a:r>
              <a:rPr lang="en-US" dirty="0" smtClean="0"/>
              <a:t>Basis for </a:t>
            </a:r>
            <a:r>
              <a:rPr lang="en-US" dirty="0" smtClean="0">
                <a:solidFill>
                  <a:srgbClr val="0000FF"/>
                </a:solidFill>
              </a:rPr>
              <a:t>VoIP</a:t>
            </a:r>
          </a:p>
          <a:p>
            <a:pPr lvl="1"/>
            <a:r>
              <a:rPr lang="en-US" dirty="0" smtClean="0"/>
              <a:t>(Project 2)</a:t>
            </a:r>
          </a:p>
        </p:txBody>
      </p:sp>
    </p:spTree>
    <p:extLst>
      <p:ext uri="{BB962C8B-B14F-4D97-AF65-F5344CB8AC3E}">
        <p14:creationId xmlns:p14="http://schemas.microsoft.com/office/powerpoint/2010/main" val="574242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1000</Words>
  <Application>Microsoft Office PowerPoint</Application>
  <PresentationFormat>On-screen Show (4:3)</PresentationFormat>
  <Paragraphs>213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Project 1 Speech Detection</vt:lpstr>
      <vt:lpstr>Outline</vt:lpstr>
      <vt:lpstr>Motivation</vt:lpstr>
      <vt:lpstr>Motivation</vt:lpstr>
      <vt:lpstr>Speech in the Presence of Noise</vt:lpstr>
      <vt:lpstr>Speech in the Presence of Noise</vt:lpstr>
      <vt:lpstr>Research Problem</vt:lpstr>
      <vt:lpstr>Research Problem</vt:lpstr>
      <vt:lpstr>Project</vt:lpstr>
      <vt:lpstr>Details - Record</vt:lpstr>
      <vt:lpstr>Details - Play</vt:lpstr>
      <vt:lpstr>Sound in Windows</vt:lpstr>
      <vt:lpstr>Sound in Windows</vt:lpstr>
      <vt:lpstr>Sound in Windows</vt:lpstr>
      <vt:lpstr>Sound in Windows</vt:lpstr>
      <vt:lpstr>Sound in Linux </vt:lpstr>
      <vt:lpstr>Linux – OSS</vt:lpstr>
      <vt:lpstr>OSS – Sound Parameters</vt:lpstr>
      <vt:lpstr>OSS – Sound Parameters</vt:lpstr>
      <vt:lpstr>OSS Compatibility Mode</vt:lpstr>
      <vt:lpstr>Linux – ALSA </vt:lpstr>
      <vt:lpstr>ALSA – Open Device</vt:lpstr>
      <vt:lpstr>ALSA – Write/Read</vt:lpstr>
      <vt:lpstr>Program Template (Linux)</vt:lpstr>
      <vt:lpstr>Questions</vt:lpstr>
      <vt:lpstr>Hand In</vt:lpstr>
      <vt:lpstr>Grading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1 Speech Detection</dc:title>
  <dc:creator>Mark Claypool</dc:creator>
  <cp:lastModifiedBy>Mark Claypool</cp:lastModifiedBy>
  <cp:revision>21</cp:revision>
  <dcterms:created xsi:type="dcterms:W3CDTF">2013-01-16T23:58:21Z</dcterms:created>
  <dcterms:modified xsi:type="dcterms:W3CDTF">2013-01-23T17:24:38Z</dcterms:modified>
</cp:coreProperties>
</file>