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3" r:id="rId3"/>
    <p:sldId id="272" r:id="rId4"/>
    <p:sldId id="274" r:id="rId5"/>
    <p:sldId id="275" r:id="rId6"/>
    <p:sldId id="283" r:id="rId7"/>
    <p:sldId id="276" r:id="rId8"/>
    <p:sldId id="277" r:id="rId9"/>
    <p:sldId id="284" r:id="rId10"/>
    <p:sldId id="278" r:id="rId11"/>
    <p:sldId id="285" r:id="rId12"/>
    <p:sldId id="282" r:id="rId13"/>
    <p:sldId id="286" r:id="rId14"/>
    <p:sldId id="280" r:id="rId15"/>
    <p:sldId id="281" r:id="rId16"/>
    <p:sldId id="287" r:id="rId17"/>
    <p:sldId id="288" r:id="rId18"/>
    <p:sldId id="279" r:id="rId19"/>
    <p:sldId id="289" r:id="rId20"/>
    <p:sldId id="290" r:id="rId21"/>
    <p:sldId id="291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63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veh" initials="KPZ" lastIdx="4" clrIdx="0"/>
  <p:cmAuthor id="1" name="Yishuang Geng" initials="Y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60"/>
  </p:normalViewPr>
  <p:slideViewPr>
    <p:cSldViewPr>
      <p:cViewPr>
        <p:scale>
          <a:sx n="60" d="100"/>
          <a:sy n="60" d="100"/>
        </p:scale>
        <p:origin x="-47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427B8-5BE4-4383-A64F-9A87DD7D4359}" type="datetimeFigureOut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79D-8168-40FA-9803-13ED99CEF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36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E4FC-AF59-40C2-AB5C-420C1109C9DC}" type="datetimeFigureOut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D01F-DD83-407B-95A3-EEF0BA2BEF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104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4D01F-DD83-407B-95A3-EEF0BA2BEF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4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4D01F-DD83-407B-95A3-EEF0BA2BEF9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4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4D01F-DD83-407B-95A3-EEF0BA2BEF9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4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F03-9CCA-4F6E-94C6-5AB821345FE7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3C7-DCEF-4940-9E63-54A9D162182C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33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42F-B9BB-409A-9D00-4C92FF08DE36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3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3C0-DAC8-4361-BBCF-DD723A56503A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48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7DD-7B17-4978-92AC-4A6F1DF04C5D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BB1B-D7E2-47C1-8D3F-CC8CE0053CC8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44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6A5F-EDCF-4E13-B061-E59F4C64B070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12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2E42-5EDA-4A7B-95AF-B972AAA694A9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58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00C6-363E-47BD-9577-5B59E1E5B4C1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3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25B-EC0D-43C3-A986-E2096E2CCF3C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11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DBBC-6A7A-4639-81BC-B0671EB7E0E8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9D5D-DDA7-444D-9741-7E535F7989F4}" type="datetime1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7B35-8E0C-4CD8-BF08-C8D29B7B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olor_tag-und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707904" y="260648"/>
            <a:ext cx="5400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92480" y="44624"/>
            <a:ext cx="0" cy="25202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9512" y="4293096"/>
            <a:ext cx="0" cy="25202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96" y="6669360"/>
            <a:ext cx="5400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820472" y="44624"/>
            <a:ext cx="0" cy="18722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1520" y="4941168"/>
            <a:ext cx="0" cy="1872208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58221" y="2204864"/>
            <a:ext cx="614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Large-Scale Machine Learning at Twitter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39069" y="3212976"/>
            <a:ext cx="250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Jimmy Lin and Alek </a:t>
            </a:r>
            <a:r>
              <a:rPr lang="en-US" altLang="zh-CN" dirty="0" err="1" smtClean="0"/>
              <a:t>Kolcz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Twitter, Inc.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2149" y="4427820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Presented by: Yishuang Geng and Kexin Liu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40" y="3858409"/>
            <a:ext cx="1146820" cy="21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491509" y="4257092"/>
            <a:ext cx="2016224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25581" y="3190373"/>
            <a:ext cx="1152128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17524" y="3176972"/>
            <a:ext cx="1152128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25629" y="4257092"/>
            <a:ext cx="2016224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050059" y="1907250"/>
            <a:ext cx="1152128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11021" y="1916832"/>
            <a:ext cx="1152128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77592" y="1893415"/>
            <a:ext cx="1152128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6191" y="4906033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Hadoop</a:t>
            </a:r>
            <a:endParaRPr lang="en-US" dirty="0" smtClean="0"/>
          </a:p>
          <a:p>
            <a:pPr algn="ctr"/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93776" y="5085545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38185" y="3190373"/>
            <a:ext cx="92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Real-time </a:t>
            </a:r>
          </a:p>
          <a:p>
            <a:r>
              <a:rPr lang="en-US" sz="1400" dirty="0" smtClean="0"/>
              <a:t>processes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0128" y="3196079"/>
            <a:ext cx="92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Batch </a:t>
            </a:r>
          </a:p>
          <a:p>
            <a:r>
              <a:rPr lang="en-US" sz="1400" dirty="0" smtClean="0"/>
              <a:t>processes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92671" y="1991555"/>
            <a:ext cx="866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01634" y="1897668"/>
            <a:ext cx="101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Application</a:t>
            </a:r>
          </a:p>
          <a:p>
            <a:r>
              <a:rPr lang="en-US" sz="1400" dirty="0" smtClean="0"/>
              <a:t>log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90196" y="1866864"/>
            <a:ext cx="73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Other</a:t>
            </a:r>
          </a:p>
          <a:p>
            <a:r>
              <a:rPr lang="en-US" sz="1400" dirty="0" smtClean="0"/>
              <a:t>sources</a:t>
            </a:r>
            <a:endParaRPr lang="en-US" sz="1400" dirty="0"/>
          </a:p>
        </p:txBody>
      </p:sp>
      <p:sp>
        <p:nvSpPr>
          <p:cNvPr id="25" name="Down Arrow 24"/>
          <p:cNvSpPr/>
          <p:nvPr/>
        </p:nvSpPr>
        <p:spPr>
          <a:xfrm rot="19922251">
            <a:off x="5754043" y="3843087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06397">
            <a:off x="6807067" y="3849467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940152" y="2708920"/>
            <a:ext cx="216024" cy="2880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248822">
            <a:off x="7114728" y="2699338"/>
            <a:ext cx="217264" cy="2880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9663168">
            <a:off x="4747967" y="2703743"/>
            <a:ext cx="216024" cy="2880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5386"/>
            <a:ext cx="7143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eft Arrow 30"/>
          <p:cNvSpPr/>
          <p:nvPr/>
        </p:nvSpPr>
        <p:spPr>
          <a:xfrm>
            <a:off x="3637300" y="4519180"/>
            <a:ext cx="1422275" cy="150206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56334" y="4906033"/>
            <a:ext cx="1280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Serialization</a:t>
            </a:r>
          </a:p>
          <a:p>
            <a:r>
              <a:rPr lang="en-US" sz="1400" dirty="0" smtClean="0"/>
              <a:t>Protocol buffer</a:t>
            </a:r>
          </a:p>
          <a:p>
            <a:r>
              <a:rPr lang="en-US" sz="1400" dirty="0" smtClean="0"/>
              <a:t>/Thrift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74447" y="2089011"/>
            <a:ext cx="2410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Aggregation query</a:t>
            </a:r>
          </a:p>
          <a:p>
            <a:r>
              <a:rPr lang="en-US" sz="1400" dirty="0" smtClean="0"/>
              <a:t>Standard business intelligence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 hoc query</a:t>
            </a:r>
          </a:p>
          <a:p>
            <a:r>
              <a:rPr lang="en-US" sz="1400" dirty="0" smtClean="0"/>
              <a:t>One-off business request</a:t>
            </a:r>
          </a:p>
          <a:p>
            <a:r>
              <a:rPr lang="en-US" sz="1400" dirty="0" smtClean="0"/>
              <a:t>Prototypes of new function</a:t>
            </a:r>
          </a:p>
          <a:p>
            <a:r>
              <a:rPr lang="en-US" sz="1400" dirty="0" smtClean="0"/>
              <a:t>Experiment by analytic group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611560" y="2010221"/>
            <a:ext cx="2736304" cy="1922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9552" y="2060848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Maximizing </a:t>
            </a:r>
            <a:r>
              <a:rPr lang="en-US" dirty="0"/>
              <a:t>the use of </a:t>
            </a:r>
            <a:r>
              <a:rPr lang="en-US" dirty="0" err="1"/>
              <a:t>Hadoop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•We cannot afford too many diverse computing environments </a:t>
            </a:r>
          </a:p>
          <a:p>
            <a:r>
              <a:rPr lang="en-US" dirty="0"/>
              <a:t>•Most of analytics job are run using </a:t>
            </a:r>
            <a:r>
              <a:rPr lang="en-US" dirty="0" err="1"/>
              <a:t>Hadoop</a:t>
            </a:r>
            <a:r>
              <a:rPr lang="en-US" dirty="0"/>
              <a:t> cluster </a:t>
            </a:r>
          </a:p>
          <a:p>
            <a:r>
              <a:rPr lang="en-US" dirty="0"/>
              <a:t>–Hence, that’s where the data live </a:t>
            </a:r>
          </a:p>
          <a:p>
            <a:r>
              <a:rPr lang="en-US" dirty="0"/>
              <a:t>–It is natural to structure ML computation so that it takes advantage of the cluster and is performed close to the data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53" y="4652193"/>
            <a:ext cx="4144126" cy="22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3013" y="4652193"/>
            <a:ext cx="3960440" cy="194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5157192"/>
            <a:ext cx="3747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Seamless scaling to large datasets</a:t>
            </a:r>
          </a:p>
          <a:p>
            <a:endParaRPr lang="en-US" dirty="0" smtClean="0"/>
          </a:p>
          <a:p>
            <a:r>
              <a:rPr lang="en-US" dirty="0" smtClean="0"/>
              <a:t>Integration into production workflows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9592" y="256490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Core libraries:</a:t>
            </a:r>
          </a:p>
          <a:p>
            <a:endParaRPr lang="en-US" sz="2000" b="1" dirty="0"/>
          </a:p>
          <a:p>
            <a:r>
              <a:rPr lang="en-US" sz="2000" b="1" dirty="0" smtClean="0"/>
              <a:t>Core Java library</a:t>
            </a:r>
          </a:p>
          <a:p>
            <a:r>
              <a:rPr lang="en-US" sz="2000" dirty="0" smtClean="0"/>
              <a:t>Basic abstractions similar to existing packages (</a:t>
            </a:r>
            <a:r>
              <a:rPr lang="en-US" sz="2000" dirty="0" err="1" smtClean="0"/>
              <a:t>weka</a:t>
            </a:r>
            <a:r>
              <a:rPr lang="en-US" sz="2000" dirty="0" smtClean="0"/>
              <a:t>, mallet, mahout)</a:t>
            </a:r>
          </a:p>
          <a:p>
            <a:r>
              <a:rPr lang="en-US" sz="2000" b="1" dirty="0" smtClean="0"/>
              <a:t>Lightweight wrapper</a:t>
            </a:r>
          </a:p>
          <a:p>
            <a:r>
              <a:rPr lang="en-US" sz="2000" dirty="0" smtClean="0"/>
              <a:t>Expose functionalities in Pig</a:t>
            </a:r>
          </a:p>
        </p:txBody>
      </p:sp>
    </p:spTree>
    <p:extLst>
      <p:ext uri="{BB962C8B-B14F-4D97-AF65-F5344CB8AC3E}">
        <p14:creationId xmlns:p14="http://schemas.microsoft.com/office/powerpoint/2010/main" val="4155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9592" y="217437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Training models:</a:t>
            </a:r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1" y="3212976"/>
            <a:ext cx="8220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17232"/>
            <a:ext cx="3943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3373" y="5352687"/>
            <a:ext cx="173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function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72200" y="501317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9592" y="217437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Shuffling data:</a:t>
            </a: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0" y="2996952"/>
            <a:ext cx="7785667" cy="114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7"/>
            <a:ext cx="6969021" cy="144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9592" y="217437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Using models:</a:t>
            </a: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0" y="3388116"/>
            <a:ext cx="8247194" cy="178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2507" y="1937068"/>
            <a:ext cx="5838986" cy="431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Scalable Machine learning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7250" y="3212976"/>
            <a:ext cx="7429499" cy="17190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Techniques for large-scale machine learning</a:t>
            </a:r>
          </a:p>
          <a:p>
            <a:r>
              <a:rPr lang="en-US" dirty="0" smtClean="0"/>
              <a:t>Stochastic gradient descent</a:t>
            </a:r>
          </a:p>
          <a:p>
            <a:r>
              <a:rPr lang="en-US" dirty="0" smtClean="0"/>
              <a:t>Ensemble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7251" y="1790000"/>
            <a:ext cx="7171133" cy="4868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Stochastic gradient descent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043608" y="2375343"/>
            <a:ext cx="7429499" cy="416356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Gradient Descent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Compute the gradient in the loss function by optimizing value in dataset. This method will do the iteration for all the data in order to one a gradient value.</a:t>
            </a:r>
          </a:p>
          <a:p>
            <a:pPr marL="0" indent="0" algn="just">
              <a:buNone/>
            </a:pPr>
            <a:r>
              <a:rPr lang="en-US" sz="2000" dirty="0" smtClean="0"/>
              <a:t>Inefficient and everything in the dataset must be considered.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36" y="2996952"/>
            <a:ext cx="4496562" cy="8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7251" y="1790000"/>
            <a:ext cx="7171133" cy="4868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Stochastic gradient descent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57251" y="2420888"/>
            <a:ext cx="69406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Approximating gradient depends on the value of gradient for one instance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Solve the iteration problem and it does not need to go over the whole dataset again and again.</a:t>
            </a:r>
          </a:p>
          <a:p>
            <a:pPr>
              <a:spcBef>
                <a:spcPts val="600"/>
              </a:spcBef>
            </a:pPr>
            <a:r>
              <a:rPr lang="en-US" dirty="0"/>
              <a:t>Stream the dataset through a single reduce even with limited memory resource.</a:t>
            </a:r>
          </a:p>
          <a:p>
            <a:pPr>
              <a:spcBef>
                <a:spcPts val="600"/>
              </a:spcBef>
            </a:pPr>
            <a:r>
              <a:rPr lang="en-US" dirty="0"/>
              <a:t>But when a huge dataset stream goes through a single node in cluster, it will cause network congestion problem.</a:t>
            </a:r>
          </a:p>
          <a:p>
            <a:pPr>
              <a:spcBef>
                <a:spcPts val="600"/>
              </a:spcBef>
            </a:pPr>
            <a:r>
              <a:rPr lang="en-US" dirty="0"/>
              <a:t>Solution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14" y="2996952"/>
            <a:ext cx="5039297" cy="6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00" y="1820776"/>
            <a:ext cx="8229600" cy="528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840"/>
            <a:ext cx="8229600" cy="372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Classifier ensembles: high performance learner</a:t>
            </a:r>
          </a:p>
          <a:p>
            <a:pPr marL="0" indent="0">
              <a:buNone/>
            </a:pPr>
            <a:r>
              <a:rPr lang="en-US" sz="2400" dirty="0" smtClean="0"/>
              <a:t>Performance: very well</a:t>
            </a:r>
          </a:p>
          <a:p>
            <a:pPr marL="0" indent="0">
              <a:buNone/>
            </a:pPr>
            <a:r>
              <a:rPr lang="en-US" sz="2400" dirty="0" smtClean="0"/>
              <a:t>Some rely mostly on randomization</a:t>
            </a:r>
          </a:p>
          <a:p>
            <a:pPr marL="0" indent="0">
              <a:buNone/>
            </a:pPr>
            <a:r>
              <a:rPr lang="en-US" sz="2400" dirty="0" smtClean="0"/>
              <a:t>-Each learner is trained over a subset of features and/or instances of the data</a:t>
            </a:r>
          </a:p>
          <a:p>
            <a:pPr marL="0" indent="0">
              <a:buNone/>
            </a:pPr>
            <a:r>
              <a:rPr lang="en-US" sz="2400" dirty="0" smtClean="0"/>
              <a:t>Ensembles of linear classifiers</a:t>
            </a:r>
          </a:p>
          <a:p>
            <a:pPr marL="0" indent="0">
              <a:buNone/>
            </a:pPr>
            <a:r>
              <a:rPr lang="en-US" sz="2400" dirty="0" smtClean="0"/>
              <a:t>Ensembles of decision trees (random forest)</a:t>
            </a:r>
            <a:endParaRPr 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Outline</a:t>
            </a:r>
          </a:p>
          <a:p>
            <a:endParaRPr lang="en-US" sz="2000" dirty="0"/>
          </a:p>
          <a:p>
            <a:r>
              <a:rPr lang="en-US" sz="2000" dirty="0" smtClean="0"/>
              <a:t>•Is twitter big data? </a:t>
            </a:r>
            <a:endParaRPr lang="en-US" sz="2000" dirty="0"/>
          </a:p>
          <a:p>
            <a:r>
              <a:rPr lang="en-US" sz="2000" dirty="0" smtClean="0"/>
              <a:t>•How </a:t>
            </a:r>
            <a:r>
              <a:rPr lang="en-US" sz="2000" dirty="0"/>
              <a:t>can machine learning help twitter?</a:t>
            </a:r>
          </a:p>
          <a:p>
            <a:r>
              <a:rPr lang="en-US" sz="2000" dirty="0" smtClean="0"/>
              <a:t>•Existing challenges?</a:t>
            </a:r>
          </a:p>
          <a:p>
            <a:endParaRPr lang="en-US" sz="2000" dirty="0"/>
          </a:p>
          <a:p>
            <a:r>
              <a:rPr lang="en-US" sz="2000" dirty="0" smtClean="0"/>
              <a:t>•Existing literature of large-scale learning</a:t>
            </a:r>
          </a:p>
          <a:p>
            <a:r>
              <a:rPr lang="en-US" sz="2000" dirty="0"/>
              <a:t>•Overview of machine learning</a:t>
            </a:r>
          </a:p>
          <a:p>
            <a:r>
              <a:rPr lang="en-US" sz="2000" dirty="0" smtClean="0"/>
              <a:t>•Twitter analytic stack</a:t>
            </a:r>
          </a:p>
          <a:p>
            <a:r>
              <a:rPr lang="en-US" sz="2000" dirty="0" smtClean="0"/>
              <a:t>•Extending pig</a:t>
            </a:r>
          </a:p>
          <a:p>
            <a:endParaRPr lang="en-US" sz="2000" dirty="0"/>
          </a:p>
          <a:p>
            <a:r>
              <a:rPr lang="en-US" sz="2000" dirty="0" smtClean="0"/>
              <a:t>•Scalable machine learning</a:t>
            </a:r>
          </a:p>
          <a:p>
            <a:r>
              <a:rPr lang="en-US" sz="2000" dirty="0" smtClean="0"/>
              <a:t>•Sentiment analysis application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200" y="1820776"/>
            <a:ext cx="8229600" cy="528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 Methods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50" y="2487228"/>
            <a:ext cx="5621700" cy="38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779713"/>
            <a:ext cx="7751204" cy="49715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Example: 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3768"/>
            <a:ext cx="8229600" cy="3842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Emotion Trick </a:t>
            </a:r>
            <a:r>
              <a:rPr lang="en-US" sz="2400" dirty="0" smtClean="0">
                <a:sym typeface="Wingdings" panose="05000000000000000000" pitchFamily="2" charset="2"/>
              </a:rPr>
              <a:t> 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Test dataset: 1 million English tweets, minimum 20 letters-long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Training data: 1 million, 10 million and 100 million English training examples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Preparation: training and test sets contains equal number of positive and negative examples, removed all emoticons.</a:t>
            </a:r>
            <a:endParaRPr 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2" y="1859397"/>
            <a:ext cx="7946816" cy="48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olor_tag-und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707904" y="260648"/>
            <a:ext cx="5400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92480" y="44624"/>
            <a:ext cx="0" cy="25202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9512" y="4293096"/>
            <a:ext cx="0" cy="25202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96" y="6669360"/>
            <a:ext cx="5400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820472" y="44624"/>
            <a:ext cx="0" cy="18722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1520" y="4941168"/>
            <a:ext cx="0" cy="1872208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63012" y="2204864"/>
            <a:ext cx="253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Twitter: STORM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88130" y="3212976"/>
            <a:ext cx="14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Nathan </a:t>
            </a:r>
            <a:r>
              <a:rPr lang="en-US" altLang="zh-CN" dirty="0" err="1" smtClean="0"/>
              <a:t>Marz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Twitter, Inc.</a:t>
            </a:r>
            <a:endParaRPr lang="en-US" altLang="zh-CN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143499" y="4427820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Presented by: </a:t>
            </a:r>
            <a:r>
              <a:rPr lang="en-US" altLang="zh-CN" dirty="0" smtClean="0"/>
              <a:t>James Forkey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40" y="3858409"/>
            <a:ext cx="1146820" cy="21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3448" y="25666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smtClean="0"/>
              <a:t>Distributed and Fault-Tolerant Real-Time </a:t>
            </a:r>
            <a:r>
              <a:rPr lang="en-US" altLang="zh-CN" dirty="0"/>
              <a:t>C</a:t>
            </a:r>
            <a:r>
              <a:rPr lang="en-US" altLang="zh-CN" dirty="0" smtClean="0"/>
              <a:t>omputation</a:t>
            </a:r>
          </a:p>
        </p:txBody>
      </p:sp>
    </p:spTree>
    <p:extLst>
      <p:ext uri="{BB962C8B-B14F-4D97-AF65-F5344CB8AC3E}">
        <p14:creationId xmlns:p14="http://schemas.microsoft.com/office/powerpoint/2010/main" val="645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Tuples</a:t>
            </a:r>
          </a:p>
          <a:p>
            <a:endParaRPr lang="en-US" sz="2000" dirty="0" smtClean="0"/>
          </a:p>
          <a:p>
            <a:r>
              <a:rPr lang="en-US" sz="2000" dirty="0" smtClean="0"/>
              <a:t>•Ordered list of elements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66678"/>
            <a:ext cx="421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Streams</a:t>
            </a:r>
          </a:p>
          <a:p>
            <a:endParaRPr lang="en-US" sz="2000" dirty="0" smtClean="0"/>
          </a:p>
          <a:p>
            <a:r>
              <a:rPr lang="en-US" sz="2000" dirty="0" smtClean="0"/>
              <a:t>•Unbound sequence of tuples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1639"/>
            <a:ext cx="3676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1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Spouts</a:t>
            </a:r>
          </a:p>
          <a:p>
            <a:endParaRPr lang="en-US" sz="2000" dirty="0" smtClean="0"/>
          </a:p>
          <a:p>
            <a:r>
              <a:rPr lang="en-US" sz="2000" dirty="0" smtClean="0"/>
              <a:t>•Source of streams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6239"/>
            <a:ext cx="2838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Spouts</a:t>
            </a:r>
          </a:p>
          <a:p>
            <a:endParaRPr lang="en-US" sz="2000" dirty="0" smtClean="0"/>
          </a:p>
          <a:p>
            <a:r>
              <a:rPr lang="en-US" sz="2000" dirty="0" smtClean="0"/>
              <a:t>•Source of streams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6239"/>
            <a:ext cx="2838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91" y="3196017"/>
            <a:ext cx="522554" cy="5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2211" y="407707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Spouts</a:t>
            </a:r>
          </a:p>
          <a:p>
            <a:endParaRPr lang="en-US" sz="2000" dirty="0" smtClean="0"/>
          </a:p>
          <a:p>
            <a:r>
              <a:rPr lang="en-US" sz="2000" dirty="0" smtClean="0"/>
              <a:t>•Source of streams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6239"/>
            <a:ext cx="2838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91" y="3196017"/>
            <a:ext cx="522554" cy="5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2211" y="4077072"/>
            <a:ext cx="22122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Spouts can talk with:</a:t>
            </a:r>
          </a:p>
          <a:p>
            <a:r>
              <a:rPr lang="en-US" dirty="0" smtClean="0"/>
              <a:t>	•Queues</a:t>
            </a:r>
          </a:p>
          <a:p>
            <a:r>
              <a:rPr lang="en-US" dirty="0"/>
              <a:t>	</a:t>
            </a:r>
            <a:r>
              <a:rPr lang="en-US" dirty="0" smtClean="0"/>
              <a:t>•Web logs</a:t>
            </a:r>
          </a:p>
          <a:p>
            <a:r>
              <a:rPr lang="en-US" dirty="0" smtClean="0"/>
              <a:t>	•API calls</a:t>
            </a:r>
          </a:p>
          <a:p>
            <a:r>
              <a:rPr lang="en-US" dirty="0"/>
              <a:t>	</a:t>
            </a:r>
            <a:r>
              <a:rPr lang="en-US" dirty="0" smtClean="0"/>
              <a:t>•Event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Bolts</a:t>
            </a:r>
          </a:p>
          <a:p>
            <a:endParaRPr lang="en-US" sz="2000" dirty="0" smtClean="0"/>
          </a:p>
          <a:p>
            <a:r>
              <a:rPr lang="en-US" sz="2000" dirty="0" smtClean="0"/>
              <a:t>•Process tuples and create new streams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9961"/>
            <a:ext cx="4076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4612779"/>
            <a:ext cx="389510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Bolts can:</a:t>
            </a:r>
          </a:p>
          <a:p>
            <a:r>
              <a:rPr lang="en-US" dirty="0" smtClean="0"/>
              <a:t>	•Apply functions / transforms</a:t>
            </a:r>
          </a:p>
          <a:p>
            <a:r>
              <a:rPr lang="en-US" dirty="0"/>
              <a:t>	</a:t>
            </a:r>
            <a:r>
              <a:rPr lang="en-US" dirty="0" smtClean="0"/>
              <a:t>•Filter</a:t>
            </a:r>
          </a:p>
          <a:p>
            <a:r>
              <a:rPr lang="en-US" dirty="0" smtClean="0"/>
              <a:t>	•Aggregation</a:t>
            </a:r>
          </a:p>
          <a:p>
            <a:r>
              <a:rPr lang="en-US" dirty="0"/>
              <a:t>	</a:t>
            </a:r>
            <a:r>
              <a:rPr lang="en-US" dirty="0" smtClean="0"/>
              <a:t>•Stream joining or splitting</a:t>
            </a:r>
          </a:p>
          <a:p>
            <a:r>
              <a:rPr lang="en-US" dirty="0"/>
              <a:t>	</a:t>
            </a:r>
            <a:r>
              <a:rPr lang="en-US" dirty="0" smtClean="0"/>
              <a:t>•Access DBs, APIs,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8" y="2017437"/>
            <a:ext cx="1995960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playba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1890" y="201858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Topologies</a:t>
            </a:r>
          </a:p>
          <a:p>
            <a:endParaRPr lang="en-US" sz="2000" dirty="0" smtClean="0"/>
          </a:p>
          <a:p>
            <a:r>
              <a:rPr lang="en-US" sz="2000" dirty="0" smtClean="0"/>
              <a:t>•A directed graph of spouts and bolts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99592" y="4612779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Topologies</a:t>
            </a:r>
          </a:p>
          <a:p>
            <a:endParaRPr lang="en-US" sz="2000" dirty="0" smtClean="0"/>
          </a:p>
          <a:p>
            <a:r>
              <a:rPr lang="en-US" sz="2000" dirty="0" smtClean="0"/>
              <a:t>•A directed graph of spouts and bolts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99592" y="4612779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7929"/>
            <a:ext cx="3581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Topologies</a:t>
            </a:r>
          </a:p>
          <a:p>
            <a:endParaRPr lang="en-US" sz="2000" dirty="0" smtClean="0"/>
          </a:p>
          <a:p>
            <a:r>
              <a:rPr lang="en-US" sz="2000" dirty="0" smtClean="0"/>
              <a:t>•A directed graph of spouts and bolts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99592" y="4612779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7929"/>
            <a:ext cx="3581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28" y="3140968"/>
            <a:ext cx="385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Key Concepts of Storm: Tasks</a:t>
            </a:r>
          </a:p>
          <a:p>
            <a:endParaRPr lang="en-US" sz="2000" dirty="0" smtClean="0"/>
          </a:p>
          <a:p>
            <a:r>
              <a:rPr lang="en-US" sz="2000" dirty="0" smtClean="0"/>
              <a:t>•Processes which execute streams or bolts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99592" y="4612779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528" y="3717032"/>
            <a:ext cx="1152128" cy="6480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79334" y="3719913"/>
            <a:ext cx="1329348" cy="6538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145" y="3862164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Spout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619672" y="3875618"/>
            <a:ext cx="476724" cy="369332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6396" y="3875618"/>
            <a:ext cx="136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[“sentence”]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458948" y="3875618"/>
            <a:ext cx="503380" cy="369332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90724" y="3746219"/>
            <a:ext cx="150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SplitSentence</a:t>
            </a:r>
            <a:r>
              <a:rPr lang="en-US" dirty="0" smtClean="0"/>
              <a:t> Bolt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397292" y="3863528"/>
            <a:ext cx="503380" cy="369332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00672" y="3875618"/>
            <a:ext cx="100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[“word”]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902421" y="3746219"/>
            <a:ext cx="1329348" cy="6538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2105" y="3753722"/>
            <a:ext cx="1269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WordCount</a:t>
            </a:r>
            <a:r>
              <a:rPr lang="en-US" dirty="0" smtClean="0"/>
              <a:t> </a:t>
            </a:r>
            <a:r>
              <a:rPr lang="en-US" dirty="0"/>
              <a:t>Bolt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399064" y="4509120"/>
            <a:ext cx="432048" cy="432048"/>
          </a:xfrm>
          <a:prstGeom prst="down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13339" y="5077738"/>
            <a:ext cx="180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[“word</a:t>
            </a:r>
            <a:r>
              <a:rPr lang="en-US" dirty="0" smtClean="0"/>
              <a:t>”, “count”]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7544" y="19888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Grouping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270892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•Fields Grouping</a:t>
            </a:r>
          </a:p>
          <a:p>
            <a:r>
              <a:rPr lang="en-US" dirty="0" smtClean="0"/>
              <a:t>	•Groups tuples by specific named fields and routes</a:t>
            </a:r>
          </a:p>
          <a:p>
            <a:r>
              <a:rPr lang="en-US" dirty="0" smtClean="0"/>
              <a:t>	• (Very similar to </a:t>
            </a:r>
            <a:r>
              <a:rPr lang="en-US" dirty="0" err="1" smtClean="0"/>
              <a:t>Hadoops</a:t>
            </a:r>
            <a:r>
              <a:rPr lang="en-US" dirty="0" smtClean="0"/>
              <a:t> partitioning behavior)</a:t>
            </a:r>
          </a:p>
          <a:p>
            <a:endParaRPr lang="en-US" dirty="0" smtClean="0"/>
          </a:p>
          <a:p>
            <a:r>
              <a:rPr lang="en-US" dirty="0" smtClean="0"/>
              <a:t>•Shuffle Grouping</a:t>
            </a:r>
          </a:p>
          <a:p>
            <a:r>
              <a:rPr lang="en-US" dirty="0" smtClean="0"/>
              <a:t> 	•tuples are randomly distributed across all of the tasks running the bolt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56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7544" y="19888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Grouping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270892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•Fields Grouping</a:t>
            </a:r>
          </a:p>
          <a:p>
            <a:r>
              <a:rPr lang="en-US" dirty="0" smtClean="0"/>
              <a:t>	•Groups tuples by specific named fields and routes</a:t>
            </a:r>
          </a:p>
          <a:p>
            <a:r>
              <a:rPr lang="en-US" dirty="0" smtClean="0"/>
              <a:t>	• (Very similar to </a:t>
            </a:r>
            <a:r>
              <a:rPr lang="en-US" dirty="0" err="1" smtClean="0"/>
              <a:t>Hadoops</a:t>
            </a:r>
            <a:r>
              <a:rPr lang="en-US" dirty="0" smtClean="0"/>
              <a:t> partitioning behavior)</a:t>
            </a:r>
          </a:p>
          <a:p>
            <a:endParaRPr lang="en-US" dirty="0" smtClean="0"/>
          </a:p>
          <a:p>
            <a:r>
              <a:rPr lang="en-US" dirty="0" smtClean="0"/>
              <a:t>•Shuffle Grouping</a:t>
            </a:r>
          </a:p>
          <a:p>
            <a:r>
              <a:rPr lang="en-US" dirty="0" smtClean="0"/>
              <a:t> 	•tuples are randomly distributed across all of the tasks running the bolt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3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7604" y="198884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Key Concept of Storm: Distributed RPC for communication</a:t>
            </a:r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16111"/>
            <a:ext cx="4314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olor_tag-und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26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707904" y="260648"/>
            <a:ext cx="5400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92480" y="44624"/>
            <a:ext cx="0" cy="25202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9512" y="4293096"/>
            <a:ext cx="0" cy="25202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96" y="6669360"/>
            <a:ext cx="5400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820472" y="44624"/>
            <a:ext cx="0" cy="18722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1520" y="4941168"/>
            <a:ext cx="0" cy="1872208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19872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2780928"/>
            <a:ext cx="2463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/>
              <a:t>Many thanks!</a:t>
            </a:r>
          </a:p>
          <a:p>
            <a:pPr algn="ctr"/>
            <a:r>
              <a:rPr lang="en-US" altLang="zh-CN" sz="3200" dirty="0" smtClean="0"/>
              <a:t>Questions?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154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7604" y="1988840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/>
              <a:t>Scale of Twitter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/>
              <a:t>•Twitter has more than 140 million active users </a:t>
            </a:r>
          </a:p>
          <a:p>
            <a:r>
              <a:rPr lang="en-US" sz="2000" dirty="0"/>
              <a:t>•340 million Tweets are sent per day </a:t>
            </a:r>
            <a:endParaRPr lang="en-US" sz="2000" dirty="0" smtClean="0"/>
          </a:p>
          <a:p>
            <a:r>
              <a:rPr lang="en-US" sz="2000" dirty="0"/>
              <a:t>•50 million people log into Twitter every day </a:t>
            </a:r>
          </a:p>
          <a:p>
            <a:r>
              <a:rPr lang="en-US" sz="2000" dirty="0" smtClean="0"/>
              <a:t>•</a:t>
            </a:r>
            <a:r>
              <a:rPr lang="en-US" sz="2000" dirty="0"/>
              <a:t>Over 400 million monthly unique visitors to twitter.com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7604" y="414908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Large scale infrastructure of information delivery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•Users interact via web-</a:t>
            </a:r>
            <a:r>
              <a:rPr lang="en-US" sz="2000" dirty="0" err="1"/>
              <a:t>ui</a:t>
            </a:r>
            <a:r>
              <a:rPr lang="en-US" sz="2000" dirty="0"/>
              <a:t>, </a:t>
            </a:r>
            <a:r>
              <a:rPr lang="en-US" sz="2000" dirty="0" err="1"/>
              <a:t>sms</a:t>
            </a:r>
            <a:r>
              <a:rPr lang="en-US" sz="2000" dirty="0"/>
              <a:t>, and various apps </a:t>
            </a:r>
          </a:p>
          <a:p>
            <a:r>
              <a:rPr lang="en-US" sz="2000" dirty="0"/>
              <a:t>•Over 55% of our active users are mobile users </a:t>
            </a:r>
          </a:p>
          <a:p>
            <a:r>
              <a:rPr lang="en-US" sz="2000" dirty="0"/>
              <a:t>•Real-time redistribution of content </a:t>
            </a:r>
          </a:p>
          <a:p>
            <a:r>
              <a:rPr lang="en-US" sz="2000" dirty="0"/>
              <a:t>•Plus search and other services living on top of it </a:t>
            </a:r>
          </a:p>
          <a:p>
            <a:r>
              <a:rPr lang="en-US" sz="2000" dirty="0"/>
              <a:t>–E.g., 2.3B search queries/day (26K/sec) </a:t>
            </a:r>
          </a:p>
        </p:txBody>
      </p:sp>
    </p:spTree>
    <p:extLst>
      <p:ext uri="{BB962C8B-B14F-4D97-AF65-F5344CB8AC3E}">
        <p14:creationId xmlns:p14="http://schemas.microsoft.com/office/powerpoint/2010/main" val="2529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156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Support </a:t>
            </a:r>
            <a:r>
              <a:rPr lang="en-US" dirty="0"/>
              <a:t>for user </a:t>
            </a:r>
            <a:r>
              <a:rPr lang="en-US" dirty="0" smtClean="0"/>
              <a:t>interaction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•Search </a:t>
            </a:r>
          </a:p>
          <a:p>
            <a:r>
              <a:rPr lang="en-US" dirty="0"/>
              <a:t>–</a:t>
            </a:r>
            <a:r>
              <a:rPr lang="en-US" sz="1600" dirty="0"/>
              <a:t>Relevance ranking </a:t>
            </a:r>
          </a:p>
          <a:p>
            <a:r>
              <a:rPr lang="en-US" dirty="0"/>
              <a:t>•User recommendation </a:t>
            </a:r>
          </a:p>
          <a:p>
            <a:r>
              <a:rPr lang="en-US" dirty="0"/>
              <a:t>– </a:t>
            </a:r>
            <a:r>
              <a:rPr lang="en-US" sz="1600" dirty="0"/>
              <a:t>WTF or Who To Follow </a:t>
            </a:r>
            <a:endParaRPr lang="en-US" dirty="0"/>
          </a:p>
          <a:p>
            <a:r>
              <a:rPr lang="en-US" dirty="0"/>
              <a:t>•Content recommendation </a:t>
            </a:r>
          </a:p>
          <a:p>
            <a:r>
              <a:rPr lang="en-US" dirty="0"/>
              <a:t>–</a:t>
            </a:r>
            <a:r>
              <a:rPr lang="en-US" sz="1600" dirty="0"/>
              <a:t>Relevant news, media, trends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8" y="4380263"/>
            <a:ext cx="1837760" cy="21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48" y="4390518"/>
            <a:ext cx="1980220" cy="213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98435"/>
            <a:ext cx="1908212" cy="21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2968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other) problems we are trying to solve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•Trending topics </a:t>
            </a:r>
          </a:p>
          <a:p>
            <a:r>
              <a:rPr lang="en-US" dirty="0"/>
              <a:t>•Language detection </a:t>
            </a:r>
          </a:p>
          <a:p>
            <a:r>
              <a:rPr lang="en-US" dirty="0"/>
              <a:t>•Anti-spam </a:t>
            </a:r>
          </a:p>
          <a:p>
            <a:r>
              <a:rPr lang="en-US" dirty="0"/>
              <a:t>•Revenue optimization </a:t>
            </a:r>
          </a:p>
          <a:p>
            <a:r>
              <a:rPr lang="en-US" dirty="0"/>
              <a:t>•User interest modeling </a:t>
            </a:r>
          </a:p>
          <a:p>
            <a:r>
              <a:rPr lang="en-US" dirty="0"/>
              <a:t>•Growth optimization </a:t>
            </a:r>
          </a:p>
        </p:txBody>
      </p:sp>
    </p:spTree>
    <p:extLst>
      <p:ext uri="{BB962C8B-B14F-4D97-AF65-F5344CB8AC3E}">
        <p14:creationId xmlns:p14="http://schemas.microsoft.com/office/powerpoint/2010/main" val="460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1"/>
            <a:ext cx="6410300" cy="48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844824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Literature</a:t>
            </a:r>
          </a:p>
          <a:p>
            <a:endParaRPr lang="en-US" sz="2000" dirty="0"/>
          </a:p>
          <a:p>
            <a:r>
              <a:rPr lang="en-US" sz="2000" dirty="0" smtClean="0"/>
              <a:t>•Traditionally, the machine learning community has assumed sequential algorithms on data fit in memory (which is no longer realistic)</a:t>
            </a:r>
          </a:p>
          <a:p>
            <a:r>
              <a:rPr lang="en-US" sz="2000" dirty="0" smtClean="0"/>
              <a:t>•Few publication on machine learning work-flow and tool integration with data management platform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Google – adversarial advertisement detection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Predictive analytic into traditional </a:t>
            </a:r>
            <a:r>
              <a:rPr lang="en-US" sz="2000" dirty="0" err="1" smtClean="0"/>
              <a:t>RDBMSes</a:t>
            </a:r>
            <a:endParaRPr lang="en-US" sz="2000" dirty="0"/>
          </a:p>
          <a:p>
            <a:r>
              <a:rPr lang="en-US" sz="2000" dirty="0" smtClean="0"/>
              <a:t>	Facebook – business intelligence tasks</a:t>
            </a:r>
          </a:p>
          <a:p>
            <a:r>
              <a:rPr lang="en-US" sz="2000" dirty="0" smtClean="0"/>
              <a:t>	LinkedIn –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based offline data processing</a:t>
            </a:r>
            <a:endParaRPr lang="en-US" sz="2000" dirty="0"/>
          </a:p>
          <a:p>
            <a:r>
              <a:rPr lang="en-US" sz="2000" dirty="0" smtClean="0"/>
              <a:t>But they are not for machine learning </a:t>
            </a:r>
            <a:r>
              <a:rPr lang="en-US" sz="2000" dirty="0" err="1" smtClean="0"/>
              <a:t>specificly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Spark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ScalOps</a:t>
            </a:r>
            <a:endParaRPr lang="en-US" sz="2000" dirty="0" smtClean="0"/>
          </a:p>
          <a:p>
            <a:r>
              <a:rPr lang="en-US" sz="2000" dirty="0" smtClean="0"/>
              <a:t>But they result in end-to-end pipeline.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7604" y="1974319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Contribution</a:t>
            </a:r>
          </a:p>
          <a:p>
            <a:endParaRPr lang="en-US" sz="2000" dirty="0"/>
          </a:p>
          <a:p>
            <a:r>
              <a:rPr lang="en-US" sz="2000" dirty="0" smtClean="0"/>
              <a:t>•Provided an overview of Twitter’s analytic stack</a:t>
            </a:r>
          </a:p>
          <a:p>
            <a:r>
              <a:rPr lang="en-US" sz="2000" dirty="0" smtClean="0"/>
              <a:t>•Describe pig extension that allow seamless integration of machine learning capability into production platform</a:t>
            </a:r>
          </a:p>
          <a:p>
            <a:r>
              <a:rPr lang="en-US" sz="2000" dirty="0" smtClean="0"/>
              <a:t>•Identify stochastic gradient descent and ensemble methods as being particularly amenable to large-scale machine learning</a:t>
            </a:r>
          </a:p>
          <a:p>
            <a:endParaRPr lang="en-US" sz="2000" dirty="0"/>
          </a:p>
          <a:p>
            <a:r>
              <a:rPr lang="en-US" sz="2000" dirty="0" smtClean="0"/>
              <a:t>Note that,</a:t>
            </a:r>
          </a:p>
          <a:p>
            <a:r>
              <a:rPr lang="en-US" sz="2000" dirty="0" smtClean="0"/>
              <a:t>No fundamental contributions to machine 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Picture 4" descr="Logo_color_tag-und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" y="0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1772816"/>
            <a:ext cx="84249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810493" cy="4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895</Words>
  <Application>Microsoft Office PowerPoint</Application>
  <PresentationFormat>On-screen Show (4:3)</PresentationFormat>
  <Paragraphs>252</Paragraphs>
  <Slides>37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Scalable Machine learning</vt:lpstr>
      <vt:lpstr>Stochastic gradient descent</vt:lpstr>
      <vt:lpstr>Stochastic gradient descent</vt:lpstr>
      <vt:lpstr>Ensemble Methods</vt:lpstr>
      <vt:lpstr>Ensemble Methods</vt:lpstr>
      <vt:lpstr>Example: Sentiment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Yishuang Geng</dc:creator>
  <cp:lastModifiedBy>EMC</cp:lastModifiedBy>
  <cp:revision>280</cp:revision>
  <dcterms:created xsi:type="dcterms:W3CDTF">2013-04-18T01:40:39Z</dcterms:created>
  <dcterms:modified xsi:type="dcterms:W3CDTF">2013-11-19T19:04:28Z</dcterms:modified>
</cp:coreProperties>
</file>