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2" r:id="rId3"/>
    <p:sldId id="268" r:id="rId4"/>
    <p:sldId id="274" r:id="rId5"/>
    <p:sldId id="273" r:id="rId6"/>
    <p:sldId id="269" r:id="rId7"/>
    <p:sldId id="270" r:id="rId8"/>
    <p:sldId id="271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99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D2C6C-888E-4878-A607-3674B532D444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BBE91-BBE7-4CDF-A248-9DC92C0F0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0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CC326-7720-40EC-A072-C2331980F036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0198-1DC0-4F84-811A-566CFBDA7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608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CC326-7720-40EC-A072-C2331980F036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0198-1DC0-4F84-811A-566CFBDA7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57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CC326-7720-40EC-A072-C2331980F036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0198-1DC0-4F84-811A-566CFBDA7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51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CC326-7720-40EC-A072-C2331980F036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0198-1DC0-4F84-811A-566CFBDA7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842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CC326-7720-40EC-A072-C2331980F036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0198-1DC0-4F84-811A-566CFBDA7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11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CC326-7720-40EC-A072-C2331980F036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0198-1DC0-4F84-811A-566CFBDA7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046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CC326-7720-40EC-A072-C2331980F036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0198-1DC0-4F84-811A-566CFBDA7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14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CC326-7720-40EC-A072-C2331980F036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0198-1DC0-4F84-811A-566CFBDA7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87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CC326-7720-40EC-A072-C2331980F036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0198-1DC0-4F84-811A-566CFBDA7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431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CC326-7720-40EC-A072-C2331980F036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0198-1DC0-4F84-811A-566CFBDA7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926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CC326-7720-40EC-A072-C2331980F036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0198-1DC0-4F84-811A-566CFBDA7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884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CC326-7720-40EC-A072-C2331980F036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40198-1DC0-4F84-811A-566CFBDA7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24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eb.cs.wpi.edu/~claypool/courses/4513-B11/projects/proj2/index.html#grad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Distributed Computing Systems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Project 2 – Distributed Shell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Due: Friday, April 4</a:t>
            </a:r>
            <a:r>
              <a:rPr lang="en-US" baseline="30000" dirty="0" smtClean="0">
                <a:solidFill>
                  <a:srgbClr val="0070C0"/>
                </a:solidFill>
              </a:rPr>
              <a:t>th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667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Basic </a:t>
            </a:r>
            <a:r>
              <a:rPr lang="en-US" dirty="0"/>
              <a:t>shell program </a:t>
            </a:r>
            <a:r>
              <a:rPr lang="en-US" dirty="0" smtClean="0"/>
              <a:t>				(</a:t>
            </a:r>
            <a:r>
              <a:rPr lang="en-US" dirty="0"/>
              <a:t>15 points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Basic Client-Server communication program </a:t>
            </a:r>
            <a:r>
              <a:rPr lang="en-US" dirty="0" smtClean="0"/>
              <a:t>	(</a:t>
            </a:r>
            <a:r>
              <a:rPr lang="en-US" dirty="0"/>
              <a:t>15 points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Proper re-direction of standard output </a:t>
            </a:r>
            <a:r>
              <a:rPr lang="en-US" dirty="0" smtClean="0"/>
              <a:t>		(</a:t>
            </a:r>
            <a:r>
              <a:rPr lang="en-US" dirty="0"/>
              <a:t>10 points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Proper error checking of </a:t>
            </a:r>
            <a:r>
              <a:rPr lang="en-US" dirty="0" smtClean="0"/>
              <a:t>system/socket </a:t>
            </a:r>
            <a:r>
              <a:rPr lang="en-US" dirty="0"/>
              <a:t>calls </a:t>
            </a:r>
            <a:r>
              <a:rPr lang="en-US" dirty="0" smtClean="0"/>
              <a:t>	(10 </a:t>
            </a:r>
            <a:r>
              <a:rPr lang="en-US" dirty="0"/>
              <a:t>points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Proper authentication				(10 </a:t>
            </a:r>
            <a:r>
              <a:rPr lang="en-US" dirty="0"/>
              <a:t>points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Proper closing of sockets in relation to fork </a:t>
            </a:r>
            <a:r>
              <a:rPr lang="en-US" dirty="0" smtClean="0"/>
              <a:t>	(5 </a:t>
            </a:r>
            <a:r>
              <a:rPr lang="en-US" dirty="0"/>
              <a:t>points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Proper handling of zombies </a:t>
            </a:r>
            <a:r>
              <a:rPr lang="en-US" dirty="0" smtClean="0"/>
              <a:t>			(5 </a:t>
            </a:r>
            <a:r>
              <a:rPr lang="en-US" dirty="0"/>
              <a:t>points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Experiment Design </a:t>
            </a:r>
            <a:r>
              <a:rPr lang="en-US" dirty="0" smtClean="0"/>
              <a:t>				(</a:t>
            </a:r>
            <a:r>
              <a:rPr lang="en-US" dirty="0"/>
              <a:t>10 points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Experiment Results </a:t>
            </a:r>
            <a:r>
              <a:rPr lang="en-US" dirty="0" smtClean="0"/>
              <a:t>				(</a:t>
            </a:r>
            <a:r>
              <a:rPr lang="en-US" dirty="0"/>
              <a:t>10 points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Experiment Analysis </a:t>
            </a:r>
            <a:r>
              <a:rPr lang="en-US" dirty="0" smtClean="0"/>
              <a:t>				(</a:t>
            </a:r>
            <a:r>
              <a:rPr lang="en-US" dirty="0"/>
              <a:t>10 points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rubric</a:t>
            </a:r>
            <a:r>
              <a:rPr lang="en-US" dirty="0" smtClean="0"/>
              <a:t> on Web page, too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666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Shell is core operating systems concept</a:t>
            </a:r>
          </a:p>
          <a:p>
            <a:r>
              <a:rPr lang="en-US" dirty="0" smtClean="0"/>
              <a:t>Executing commands on remote machine is core distributed systems concept</a:t>
            </a:r>
          </a:p>
          <a:p>
            <a:pPr lvl="1"/>
            <a:r>
              <a:rPr lang="en-US" dirty="0" smtClean="0"/>
              <a:t>Computing in the “cloud” (except you know the server) with results returned to user</a:t>
            </a:r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 </a:t>
            </a:r>
            <a:r>
              <a:rPr lang="en-US" i="1" dirty="0" smtClean="0">
                <a:sym typeface="Wingdings" pitchFamily="2" charset="2"/>
              </a:rPr>
              <a:t>Distributed Shell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55154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Distributed Shell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57350"/>
            <a:ext cx="4267200" cy="4591050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marL="342900" indent="-342900" defTabSz="914400">
              <a:lnSpc>
                <a:spcPct val="90000"/>
              </a:lnSpc>
            </a:pPr>
            <a:r>
              <a:rPr lang="en-US" sz="2400" dirty="0"/>
              <a:t>Client-Server</a:t>
            </a:r>
          </a:p>
          <a:p>
            <a:pPr marL="342900" indent="-342900" defTabSz="914400">
              <a:lnSpc>
                <a:spcPct val="90000"/>
              </a:lnSpc>
            </a:pPr>
            <a:r>
              <a:rPr lang="en-US" sz="2400" dirty="0"/>
              <a:t>Non-interactive</a:t>
            </a:r>
          </a:p>
          <a:p>
            <a:pPr marL="742950" lvl="1" indent="-285750" defTabSz="914400">
              <a:lnSpc>
                <a:spcPct val="90000"/>
              </a:lnSpc>
            </a:pPr>
            <a:r>
              <a:rPr lang="en-US" sz="2000" dirty="0"/>
              <a:t>C</a:t>
            </a:r>
            <a:r>
              <a:rPr lang="en-US" sz="2000" dirty="0" smtClean="0"/>
              <a:t>ommand </a:t>
            </a:r>
            <a:r>
              <a:rPr lang="en-US" sz="2000" dirty="0"/>
              <a:t>line </a:t>
            </a:r>
            <a:r>
              <a:rPr lang="en-US" sz="2000" dirty="0" err="1"/>
              <a:t>args</a:t>
            </a:r>
            <a:endParaRPr lang="en-US" sz="2000" dirty="0"/>
          </a:p>
          <a:p>
            <a:pPr marL="742950" lvl="1" indent="-285750" defTabSz="914400">
              <a:lnSpc>
                <a:spcPct val="90000"/>
              </a:lnSpc>
            </a:pPr>
            <a:r>
              <a:rPr lang="en-US" sz="2000" dirty="0">
                <a:latin typeface="Courier New" pitchFamily="49" charset="0"/>
              </a:rPr>
              <a:t>get-</a:t>
            </a:r>
            <a:r>
              <a:rPr lang="en-US" sz="2000" dirty="0" err="1">
                <a:latin typeface="Courier New" pitchFamily="49" charset="0"/>
              </a:rPr>
              <a:t>opt.c</a:t>
            </a:r>
            <a:endParaRPr lang="en-US" sz="2000" dirty="0">
              <a:latin typeface="Courier New" pitchFamily="49" charset="0"/>
            </a:endParaRPr>
          </a:p>
          <a:p>
            <a:pPr lvl="1" indent="-342900">
              <a:lnSpc>
                <a:spcPct val="90000"/>
              </a:lnSpc>
            </a:pPr>
            <a:r>
              <a:rPr lang="en-US" sz="2000" dirty="0"/>
              <a:t>A</a:t>
            </a:r>
            <a:r>
              <a:rPr lang="en-US" sz="2000" dirty="0" smtClean="0"/>
              <a:t>uthentication built-in</a:t>
            </a:r>
          </a:p>
          <a:p>
            <a:pPr marL="342900" indent="-342900" defTabSz="914400">
              <a:lnSpc>
                <a:spcPct val="90000"/>
              </a:lnSpc>
            </a:pPr>
            <a:r>
              <a:rPr lang="en-US" sz="2400" dirty="0" smtClean="0"/>
              <a:t>Uses </a:t>
            </a:r>
            <a:r>
              <a:rPr lang="en-US" sz="2400" dirty="0"/>
              <a:t>TCP sockets</a:t>
            </a:r>
          </a:p>
          <a:p>
            <a:pPr marL="742950" lvl="1" indent="-285750" defTabSz="914400">
              <a:lnSpc>
                <a:spcPct val="90000"/>
              </a:lnSpc>
            </a:pPr>
            <a:r>
              <a:rPr lang="en-US" sz="2000" dirty="0" err="1">
                <a:latin typeface="Courier New" pitchFamily="49" charset="0"/>
              </a:rPr>
              <a:t>listen.c</a:t>
            </a:r>
            <a:r>
              <a:rPr lang="en-US" sz="2000" dirty="0"/>
              <a:t> and </a:t>
            </a:r>
            <a:r>
              <a:rPr lang="en-US" sz="2000" dirty="0" err="1">
                <a:latin typeface="Courier New" pitchFamily="49" charset="0"/>
              </a:rPr>
              <a:t>talk.c</a:t>
            </a:r>
            <a:endParaRPr lang="en-US" sz="2000" dirty="0">
              <a:latin typeface="Courier New" pitchFamily="49" charset="0"/>
            </a:endParaRPr>
          </a:p>
          <a:p>
            <a:pPr marL="342900" indent="-342900" defTabSz="914400">
              <a:lnSpc>
                <a:spcPct val="90000"/>
              </a:lnSpc>
            </a:pPr>
            <a:r>
              <a:rPr lang="en-US" sz="2400" dirty="0"/>
              <a:t>Security</a:t>
            </a:r>
          </a:p>
          <a:p>
            <a:pPr marL="742950" lvl="1" indent="-285750" defTabSz="914400">
              <a:lnSpc>
                <a:spcPct val="90000"/>
              </a:lnSpc>
            </a:pPr>
            <a:r>
              <a:rPr lang="en-US" sz="2000" dirty="0" smtClean="0"/>
              <a:t>Authentication (next slide)</a:t>
            </a:r>
            <a:endParaRPr lang="en-US" sz="2000" dirty="0"/>
          </a:p>
          <a:p>
            <a:pPr marL="342900" indent="-342900" defTabSz="914400">
              <a:lnSpc>
                <a:spcPct val="90000"/>
              </a:lnSpc>
            </a:pPr>
            <a:r>
              <a:rPr lang="en-US" sz="2400" dirty="0" smtClean="0"/>
              <a:t>Can handle multiple requests</a:t>
            </a:r>
          </a:p>
          <a:p>
            <a:pPr lvl="1" indent="-342900">
              <a:lnSpc>
                <a:spcPct val="90000"/>
              </a:lnSpc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</a:p>
          <a:p>
            <a:pPr lvl="1" indent="-342900">
              <a:lnSpc>
                <a:spcPct val="90000"/>
              </a:lnSpc>
            </a:pPr>
            <a:r>
              <a:rPr lang="en-US" sz="2000" dirty="0" smtClean="0"/>
              <a:t>Concurrent server</a:t>
            </a:r>
          </a:p>
          <a:p>
            <a:pPr lvl="1" indent="-342900">
              <a:lnSpc>
                <a:spcPct val="90000"/>
              </a:lnSpc>
            </a:pPr>
            <a:r>
              <a:rPr lang="en-US" sz="2000" dirty="0" smtClean="0"/>
              <a:t>Note</a:t>
            </a:r>
            <a:r>
              <a:rPr lang="en-US" sz="2000" dirty="0"/>
              <a:t>, can do </a:t>
            </a:r>
            <a:r>
              <a:rPr lang="en-US" sz="2000" dirty="0">
                <a:latin typeface="Courier New" pitchFamily="49" charset="0"/>
              </a:rPr>
              <a:t>fork()</a:t>
            </a:r>
            <a:r>
              <a:rPr lang="en-US" sz="2000" dirty="0"/>
              <a:t> upon connection, </a:t>
            </a:r>
            <a:r>
              <a:rPr lang="en-US" sz="2000" dirty="0" smtClean="0"/>
              <a:t>too</a:t>
            </a:r>
          </a:p>
        </p:txBody>
      </p:sp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4724400" y="2137954"/>
            <a:ext cx="1143000" cy="76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/>
              <a:t>Server</a:t>
            </a:r>
            <a:endParaRPr lang="en-US" baseline="-25000"/>
          </a:p>
        </p:txBody>
      </p:sp>
      <p:sp>
        <p:nvSpPr>
          <p:cNvPr id="108549" name="Rectangle 5"/>
          <p:cNvSpPr>
            <a:spLocks noChangeArrowheads="1"/>
          </p:cNvSpPr>
          <p:nvPr/>
        </p:nvSpPr>
        <p:spPr bwMode="auto">
          <a:xfrm>
            <a:off x="7763691" y="2137954"/>
            <a:ext cx="1143000" cy="762000"/>
          </a:xfrm>
          <a:prstGeom prst="rect">
            <a:avLst/>
          </a:prstGeom>
          <a:solidFill>
            <a:srgbClr val="0099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1" hangingPunct="1"/>
            <a:r>
              <a:rPr lang="en-US"/>
              <a:t>Client</a:t>
            </a:r>
            <a:endParaRPr lang="en-US" baseline="-25000"/>
          </a:p>
        </p:txBody>
      </p:sp>
      <p:sp>
        <p:nvSpPr>
          <p:cNvPr id="108550" name="Line 6"/>
          <p:cNvSpPr>
            <a:spLocks noChangeShapeType="1"/>
          </p:cNvSpPr>
          <p:nvPr/>
        </p:nvSpPr>
        <p:spPr bwMode="auto">
          <a:xfrm flipH="1" flipV="1">
            <a:off x="5910262" y="22098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1" name="Text Box 7"/>
          <p:cNvSpPr txBox="1">
            <a:spLocks noChangeArrowheads="1"/>
          </p:cNvSpPr>
          <p:nvPr/>
        </p:nvSpPr>
        <p:spPr bwMode="auto">
          <a:xfrm>
            <a:off x="6204673" y="1828800"/>
            <a:ext cx="11637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dirty="0" smtClean="0"/>
              <a:t>1. connect</a:t>
            </a:r>
            <a:endParaRPr lang="en-US" dirty="0"/>
          </a:p>
        </p:txBody>
      </p:sp>
      <p:sp>
        <p:nvSpPr>
          <p:cNvPr id="108552" name="Rectangle 8"/>
          <p:cNvSpPr>
            <a:spLocks noChangeArrowheads="1"/>
          </p:cNvSpPr>
          <p:nvPr/>
        </p:nvSpPr>
        <p:spPr bwMode="auto">
          <a:xfrm>
            <a:off x="4724400" y="4191000"/>
            <a:ext cx="1143000" cy="76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/>
              <a:t>Server</a:t>
            </a:r>
            <a:endParaRPr lang="en-US" baseline="-25000"/>
          </a:p>
        </p:txBody>
      </p:sp>
      <p:sp>
        <p:nvSpPr>
          <p:cNvPr id="108553" name="Line 9"/>
          <p:cNvSpPr>
            <a:spLocks noChangeShapeType="1"/>
          </p:cNvSpPr>
          <p:nvPr/>
        </p:nvSpPr>
        <p:spPr bwMode="auto">
          <a:xfrm flipH="1" flipV="1">
            <a:off x="5910262" y="28956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4" name="Text Box 10"/>
          <p:cNvSpPr txBox="1">
            <a:spLocks noChangeArrowheads="1"/>
          </p:cNvSpPr>
          <p:nvPr/>
        </p:nvSpPr>
        <p:spPr bwMode="auto">
          <a:xfrm>
            <a:off x="6367462" y="2895600"/>
            <a:ext cx="68800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dirty="0" smtClean="0"/>
              <a:t>3. </a:t>
            </a:r>
            <a:r>
              <a:rPr lang="en-US" dirty="0" err="1">
                <a:latin typeface="Courier New" pitchFamily="49" charset="0"/>
              </a:rPr>
              <a:t>ls</a:t>
            </a:r>
            <a:endParaRPr lang="en-US" dirty="0"/>
          </a:p>
        </p:txBody>
      </p:sp>
      <p:sp>
        <p:nvSpPr>
          <p:cNvPr id="108555" name="Line 11"/>
          <p:cNvSpPr>
            <a:spLocks noChangeShapeType="1"/>
          </p:cNvSpPr>
          <p:nvPr/>
        </p:nvSpPr>
        <p:spPr bwMode="auto">
          <a:xfrm>
            <a:off x="5257800" y="2971800"/>
            <a:ext cx="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6" name="Text Box 12"/>
          <p:cNvSpPr txBox="1">
            <a:spLocks noChangeArrowheads="1"/>
          </p:cNvSpPr>
          <p:nvPr/>
        </p:nvSpPr>
        <p:spPr bwMode="auto">
          <a:xfrm>
            <a:off x="5229749" y="3299839"/>
            <a:ext cx="141897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dirty="0" smtClean="0"/>
              <a:t>4. </a:t>
            </a:r>
            <a:r>
              <a:rPr lang="en-US" dirty="0">
                <a:latin typeface="Courier New" pitchFamily="49" charset="0"/>
              </a:rPr>
              <a:t>fork()</a:t>
            </a:r>
          </a:p>
          <a:p>
            <a:pPr eaLnBrk="1" hangingPunct="1"/>
            <a:r>
              <a:rPr lang="en-US" dirty="0"/>
              <a:t>and </a:t>
            </a:r>
            <a:r>
              <a:rPr lang="en-US" dirty="0">
                <a:latin typeface="Courier New" pitchFamily="49" charset="0"/>
              </a:rPr>
              <a:t>exec()</a:t>
            </a:r>
            <a:endParaRPr lang="en-US" dirty="0"/>
          </a:p>
        </p:txBody>
      </p:sp>
      <p:sp>
        <p:nvSpPr>
          <p:cNvPr id="108557" name="Line 13"/>
          <p:cNvSpPr>
            <a:spLocks noChangeShapeType="1"/>
          </p:cNvSpPr>
          <p:nvPr/>
        </p:nvSpPr>
        <p:spPr bwMode="auto">
          <a:xfrm flipV="1">
            <a:off x="5910262" y="2971800"/>
            <a:ext cx="2243138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8" name="Text Box 14"/>
          <p:cNvSpPr txBox="1">
            <a:spLocks noChangeArrowheads="1"/>
          </p:cNvSpPr>
          <p:nvPr/>
        </p:nvSpPr>
        <p:spPr bwMode="auto">
          <a:xfrm>
            <a:off x="6934200" y="3733800"/>
            <a:ext cx="82734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dirty="0" smtClean="0"/>
              <a:t>5. data</a:t>
            </a:r>
            <a:endParaRPr lang="en-US" dirty="0"/>
          </a:p>
        </p:txBody>
      </p:sp>
      <p:sp>
        <p:nvSpPr>
          <p:cNvPr id="15" name="Line 6"/>
          <p:cNvSpPr>
            <a:spLocks noChangeShapeType="1"/>
          </p:cNvSpPr>
          <p:nvPr/>
        </p:nvSpPr>
        <p:spPr bwMode="auto">
          <a:xfrm flipH="1" flipV="1">
            <a:off x="5910262" y="2435013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6085291" y="2419773"/>
            <a:ext cx="1602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dirty="0" smtClean="0"/>
              <a:t>2. authenticate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185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Client connects to server, sending in user-name (not password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Note, typically name used to lookup unique data (salt) stored with each name that further randomizes hash salt – here, just a check</a:t>
            </a:r>
            <a:endParaRPr lang="en-US" dirty="0"/>
          </a:p>
          <a:p>
            <a:r>
              <a:rPr lang="en-US" dirty="0"/>
              <a:t>Server responds by sending out unique random </a:t>
            </a:r>
            <a:r>
              <a:rPr lang="en-US" dirty="0" smtClean="0"/>
              <a:t>number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random()</a:t>
            </a:r>
            <a:endParaRPr lang="en-US" dirty="0" smtClean="0"/>
          </a:p>
          <a:p>
            <a:pPr lvl="1"/>
            <a:r>
              <a:rPr lang="en-US" dirty="0" smtClean="0"/>
              <a:t>Changes each invocation (provide different random seed each run)</a:t>
            </a:r>
            <a:endParaRPr lang="en-US" dirty="0"/>
          </a:p>
          <a:p>
            <a:r>
              <a:rPr lang="en-US" dirty="0"/>
              <a:t>Client encrypts </a:t>
            </a:r>
            <a:r>
              <a:rPr lang="en-US" dirty="0" smtClean="0"/>
              <a:t>using </a:t>
            </a:r>
            <a:r>
              <a:rPr lang="en-US" dirty="0"/>
              <a:t>their password </a:t>
            </a:r>
            <a:r>
              <a:rPr lang="en-US" dirty="0" smtClean="0"/>
              <a:t> and number as </a:t>
            </a:r>
            <a:r>
              <a:rPr lang="en-US" dirty="0" smtClean="0"/>
              <a:t>key</a:t>
            </a:r>
          </a:p>
          <a:p>
            <a:pPr lvl="1"/>
            <a:r>
              <a:rPr lang="en-US" dirty="0" smtClean="0"/>
              <a:t>Password here can be “hard coded” into client</a:t>
            </a:r>
          </a:p>
          <a:p>
            <a:pPr lvl="1"/>
            <a:r>
              <a:rPr lang="en-US" dirty="0" smtClean="0"/>
              <a:t>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crypt()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Client sends </a:t>
            </a:r>
            <a:r>
              <a:rPr lang="en-US" dirty="0" smtClean="0"/>
              <a:t>hashed value to </a:t>
            </a:r>
            <a:r>
              <a:rPr lang="en-US" dirty="0"/>
              <a:t>server</a:t>
            </a:r>
          </a:p>
          <a:p>
            <a:r>
              <a:rPr lang="en-US" dirty="0"/>
              <a:t>Server encrypts </a:t>
            </a:r>
            <a:r>
              <a:rPr lang="en-US" dirty="0" smtClean="0"/>
              <a:t>with </a:t>
            </a:r>
            <a:r>
              <a:rPr lang="en-US" dirty="0"/>
              <a:t>user's password </a:t>
            </a:r>
            <a:r>
              <a:rPr lang="en-US" dirty="0" smtClean="0"/>
              <a:t>and same number as </a:t>
            </a:r>
            <a:r>
              <a:rPr lang="en-US" dirty="0" smtClean="0"/>
              <a:t>key</a:t>
            </a:r>
          </a:p>
          <a:p>
            <a:pPr lvl="1"/>
            <a:r>
              <a:rPr lang="en-US" dirty="0" smtClean="0"/>
              <a:t>Server “knows” password (e.g., externally exchanged)</a:t>
            </a:r>
          </a:p>
          <a:p>
            <a:pPr lvl="1"/>
            <a:r>
              <a:rPr lang="en-US" dirty="0" smtClean="0"/>
              <a:t>Password here can be “hard coded” into server</a:t>
            </a:r>
            <a:endParaRPr lang="en-US" dirty="0"/>
          </a:p>
          <a:p>
            <a:r>
              <a:rPr lang="en-US" dirty="0"/>
              <a:t>Server compares </a:t>
            </a:r>
            <a:r>
              <a:rPr lang="en-US"/>
              <a:t>two </a:t>
            </a:r>
            <a:r>
              <a:rPr lang="en-US" smtClean="0"/>
              <a:t>hashed/encrypted values</a:t>
            </a:r>
            <a:r>
              <a:rPr lang="en-US" dirty="0" smtClean="0"/>
              <a:t>, </a:t>
            </a:r>
            <a:r>
              <a:rPr lang="en-US" dirty="0"/>
              <a:t>if same then </a:t>
            </a:r>
            <a:r>
              <a:rPr lang="en-US" dirty="0" smtClean="0"/>
              <a:t>ok</a:t>
            </a:r>
          </a:p>
          <a:p>
            <a:pPr lvl="1"/>
            <a:r>
              <a:rPr lang="en-US" dirty="0" smtClean="0"/>
              <a:t>Otherwise, return error message and exit</a:t>
            </a:r>
          </a:p>
          <a:p>
            <a:pPr lvl="1"/>
            <a:endParaRPr lang="en-US" dirty="0"/>
          </a:p>
          <a:p>
            <a:r>
              <a:rPr lang="en-US" dirty="0" smtClean="0"/>
              <a:t>Note, can do authentication either before or after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</a:p>
          <a:p>
            <a:pPr lvl="1"/>
            <a:r>
              <a:rPr lang="en-US" dirty="0" smtClean="0"/>
              <a:t>Pluses and minuses for each?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286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466492" y="1524000"/>
            <a:ext cx="4040188" cy="639762"/>
          </a:xfrm>
        </p:spPr>
        <p:txBody>
          <a:bodyPr/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466492" y="2122487"/>
            <a:ext cx="4648200" cy="3951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u="sng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cccwork2%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i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./</a:t>
            </a:r>
            <a:r>
              <a:rPr lang="en-US" sz="1600" b="1" i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dsh</a:t>
            </a:r>
            <a:r>
              <a:rPr lang="en-US" sz="1600" i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-c "</a:t>
            </a:r>
            <a:r>
              <a:rPr lang="en-US" sz="1600" i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ls</a:t>
            </a:r>
            <a:r>
              <a:rPr lang="en-US" sz="1600" i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" -s </a:t>
            </a:r>
            <a:r>
              <a:rPr lang="en-US" sz="1600" i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cccwork1 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Makefile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client.c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dsh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dsh.c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index.html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server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server.c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server.h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sock.c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sock.h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304800" y="1524000"/>
            <a:ext cx="4041775" cy="639762"/>
          </a:xfrm>
        </p:spPr>
        <p:txBody>
          <a:bodyPr/>
          <a:lstStyle/>
          <a:p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304800" y="2122487"/>
            <a:ext cx="4041775" cy="39512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b="1" u="sng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cccwork1%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i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./</a:t>
            </a:r>
            <a:r>
              <a:rPr lang="en-US" sz="1600" b="1" i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server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./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server activating.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port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6013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: /home/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claypool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dsh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Socket created!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Accepting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connections.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Connection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request received. forked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child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received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john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password ok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command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ls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executing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command... </a:t>
            </a:r>
            <a:br>
              <a:rPr lang="en-US" sz="1600" dirty="0">
                <a:latin typeface="Courier New" pitchFamily="49" charset="0"/>
                <a:cs typeface="Courier New" pitchFamily="49" charset="0"/>
              </a:rPr>
            </a:b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042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Hints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Build shell independent of server</a:t>
            </a:r>
          </a:p>
          <a:p>
            <a:r>
              <a:rPr lang="en-US" dirty="0" smtClean="0"/>
              <a:t>Get basic connection working without shell</a:t>
            </a:r>
          </a:p>
          <a:p>
            <a:pPr lvl="1"/>
            <a:r>
              <a:rPr lang="en-US" dirty="0" smtClean="0"/>
              <a:t>Socket help: </a:t>
            </a:r>
            <a:r>
              <a:rPr lang="en-US" dirty="0" smtClean="0">
                <a:latin typeface="Courier New" pitchFamily="49" charset="0"/>
              </a:rPr>
              <a:t>listen-</a:t>
            </a:r>
            <a:r>
              <a:rPr lang="en-US" dirty="0" err="1" smtClean="0">
                <a:latin typeface="Courier New" pitchFamily="49" charset="0"/>
              </a:rPr>
              <a:t>tcp.c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>
                <a:latin typeface="Courier New" pitchFamily="49" charset="0"/>
              </a:rPr>
              <a:t>talk-</a:t>
            </a:r>
            <a:r>
              <a:rPr lang="en-US" dirty="0" err="1">
                <a:latin typeface="Courier New" pitchFamily="49" charset="0"/>
              </a:rPr>
              <a:t>tcp.c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 smtClean="0"/>
              <a:t>Socket slides (next)</a:t>
            </a:r>
          </a:p>
          <a:p>
            <a:r>
              <a:rPr lang="en-US" dirty="0" smtClean="0"/>
              <a:t>Shell help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fork.c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execl.c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r>
              <a:rPr lang="en-US" dirty="0" smtClean="0"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execve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getopt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strtok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>
                <a:cs typeface="Courier New" panose="02070309020205020404" pitchFamily="49" charset="0"/>
              </a:rPr>
              <a:t>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dup2()</a:t>
            </a:r>
          </a:p>
          <a:p>
            <a:r>
              <a:rPr lang="en-US" dirty="0" smtClean="0"/>
              <a:t>Use </a:t>
            </a:r>
            <a:r>
              <a:rPr lang="en-US" dirty="0"/>
              <a:t>a </a:t>
            </a:r>
            <a:r>
              <a:rPr lang="en-US" dirty="0" err="1">
                <a:latin typeface="Courier New" pitchFamily="49" charset="0"/>
              </a:rPr>
              <a:t>Makefile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 smtClean="0"/>
              <a:t>Web page’s is simple</a:t>
            </a:r>
          </a:p>
          <a:p>
            <a:r>
              <a:rPr lang="en-US" dirty="0" smtClean="0"/>
              <a:t>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man</a:t>
            </a:r>
            <a:r>
              <a:rPr lang="en-US" dirty="0"/>
              <a:t> </a:t>
            </a:r>
            <a:r>
              <a:rPr lang="en-US" dirty="0" smtClean="0"/>
              <a:t>pages for functionality, return codes</a:t>
            </a:r>
            <a:endParaRPr lang="en-US" dirty="0"/>
          </a:p>
          <a:p>
            <a:r>
              <a:rPr lang="en-US" dirty="0"/>
              <a:t>Beware of </a:t>
            </a:r>
            <a:r>
              <a:rPr lang="en-US" dirty="0" smtClean="0"/>
              <a:t>zombies</a:t>
            </a:r>
            <a:endParaRPr lang="en-US" dirty="0"/>
          </a:p>
        </p:txBody>
      </p:sp>
      <p:pic>
        <p:nvPicPr>
          <p:cNvPr id="1026" name="Picture 2" descr="plants-vs-zombies-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029200"/>
            <a:ext cx="1304926" cy="130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990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0813" cy="1141413"/>
          </a:xfrm>
        </p:spPr>
        <p:txBody>
          <a:bodyPr/>
          <a:lstStyle/>
          <a:p>
            <a:r>
              <a:rPr lang="en-US" dirty="0"/>
              <a:t>Experiments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4635" y="1143000"/>
            <a:ext cx="8228013" cy="3276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Latency </a:t>
            </a:r>
            <a:r>
              <a:rPr lang="en-US" dirty="0" smtClean="0"/>
              <a:t>of </a:t>
            </a:r>
            <a:r>
              <a:rPr lang="en-US" dirty="0"/>
              <a:t>connection (milliseconds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Includes authentication</a:t>
            </a:r>
            <a:endParaRPr lang="en-US" dirty="0"/>
          </a:p>
          <a:p>
            <a:pPr lvl="1"/>
            <a:r>
              <a:rPr lang="en-US" dirty="0"/>
              <a:t>Force call to server so that server does not do </a:t>
            </a:r>
            <a:r>
              <a:rPr lang="en-US" dirty="0">
                <a:latin typeface="Courier New" pitchFamily="49" charset="0"/>
              </a:rPr>
              <a:t>exec()</a:t>
            </a:r>
          </a:p>
          <a:p>
            <a:r>
              <a:rPr lang="en-US" dirty="0"/>
              <a:t>Maximum throughput (</a:t>
            </a:r>
            <a:r>
              <a:rPr lang="en-US" dirty="0" smtClean="0"/>
              <a:t>b/s</a:t>
            </a:r>
            <a:r>
              <a:rPr lang="en-US" dirty="0"/>
              <a:t>)</a:t>
            </a:r>
          </a:p>
          <a:p>
            <a:pPr lvl="1"/>
            <a:r>
              <a:rPr lang="en-US" dirty="0" smtClean="0"/>
              <a:t>Transfer </a:t>
            </a:r>
            <a:r>
              <a:rPr lang="en-US" dirty="0"/>
              <a:t>large file </a:t>
            </a:r>
            <a:endParaRPr lang="en-US" dirty="0" smtClean="0"/>
          </a:p>
          <a:p>
            <a:pPr lvl="2"/>
            <a:r>
              <a:rPr lang="en-US" dirty="0" smtClean="0"/>
              <a:t>redirect </a:t>
            </a:r>
            <a:r>
              <a:rPr lang="en-US" dirty="0"/>
              <a:t>&gt; to file else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stdout</a:t>
            </a:r>
            <a:r>
              <a:rPr lang="en-US" dirty="0"/>
              <a:t> may be </a:t>
            </a:r>
            <a:r>
              <a:rPr lang="en-US" dirty="0" smtClean="0"/>
              <a:t>bottleneck</a:t>
            </a:r>
            <a:endParaRPr lang="en-US" dirty="0"/>
          </a:p>
          <a:p>
            <a:r>
              <a:rPr lang="en-US" dirty="0"/>
              <a:t>Multiple runs</a:t>
            </a:r>
          </a:p>
          <a:p>
            <a:endParaRPr lang="en-US" dirty="0"/>
          </a:p>
        </p:txBody>
      </p:sp>
      <p:sp>
        <p:nvSpPr>
          <p:cNvPr id="109572" name="Line 4"/>
          <p:cNvSpPr>
            <a:spLocks noChangeShapeType="1"/>
          </p:cNvSpPr>
          <p:nvPr/>
        </p:nvSpPr>
        <p:spPr bwMode="auto">
          <a:xfrm>
            <a:off x="2818412" y="4399866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573" name="Line 5"/>
          <p:cNvSpPr>
            <a:spLocks noChangeShapeType="1"/>
          </p:cNvSpPr>
          <p:nvPr/>
        </p:nvSpPr>
        <p:spPr bwMode="auto">
          <a:xfrm flipH="1">
            <a:off x="2818412" y="6304866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574" name="Text Box 6"/>
          <p:cNvSpPr txBox="1">
            <a:spLocks noChangeArrowheads="1"/>
          </p:cNvSpPr>
          <p:nvPr/>
        </p:nvSpPr>
        <p:spPr bwMode="auto">
          <a:xfrm>
            <a:off x="3634841" y="6356195"/>
            <a:ext cx="228940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Transfer </a:t>
            </a:r>
            <a:r>
              <a:rPr lang="en-US" sz="1800" dirty="0" smtClean="0">
                <a:latin typeface="Comic Sans MS" pitchFamily="66" charset="0"/>
              </a:rPr>
              <a:t>Size (MB)</a:t>
            </a:r>
            <a:endParaRPr lang="en-US" sz="1800" dirty="0">
              <a:latin typeface="Comic Sans MS" pitchFamily="66" charset="0"/>
            </a:endParaRPr>
          </a:p>
        </p:txBody>
      </p:sp>
      <p:sp>
        <p:nvSpPr>
          <p:cNvPr id="109575" name="Text Box 7"/>
          <p:cNvSpPr txBox="1">
            <a:spLocks noChangeArrowheads="1"/>
          </p:cNvSpPr>
          <p:nvPr/>
        </p:nvSpPr>
        <p:spPr bwMode="auto">
          <a:xfrm rot="-5400000">
            <a:off x="1933736" y="5060482"/>
            <a:ext cx="10631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mic Sans MS" pitchFamily="66" charset="0"/>
              </a:rPr>
              <a:t>Time (s)</a:t>
            </a:r>
            <a:endParaRPr lang="en-US" sz="1800" dirty="0">
              <a:latin typeface="Comic Sans MS" pitchFamily="66" charset="0"/>
            </a:endParaRPr>
          </a:p>
        </p:txBody>
      </p:sp>
      <p:sp>
        <p:nvSpPr>
          <p:cNvPr id="109576" name="Line 8"/>
          <p:cNvSpPr>
            <a:spLocks noChangeShapeType="1"/>
          </p:cNvSpPr>
          <p:nvPr/>
        </p:nvSpPr>
        <p:spPr bwMode="auto">
          <a:xfrm flipV="1">
            <a:off x="2818412" y="5314266"/>
            <a:ext cx="3657600" cy="609600"/>
          </a:xfrm>
          <a:prstGeom prst="line">
            <a:avLst/>
          </a:prstGeom>
          <a:noFill/>
          <a:ln w="38100" cap="rnd">
            <a:solidFill>
              <a:srgbClr val="FF0000"/>
            </a:solidFill>
            <a:prstDash val="sysDot"/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577" name="AutoShape 9"/>
          <p:cNvSpPr>
            <a:spLocks noChangeArrowheads="1"/>
          </p:cNvSpPr>
          <p:nvPr/>
        </p:nvSpPr>
        <p:spPr bwMode="auto">
          <a:xfrm>
            <a:off x="2818412" y="5923866"/>
            <a:ext cx="76200" cy="76200"/>
          </a:xfrm>
          <a:prstGeom prst="diamond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8000"/>
              </a:solidFill>
            </a:endParaRPr>
          </a:p>
        </p:txBody>
      </p:sp>
      <p:sp>
        <p:nvSpPr>
          <p:cNvPr id="109578" name="AutoShape 10"/>
          <p:cNvSpPr>
            <a:spLocks noChangeArrowheads="1"/>
          </p:cNvSpPr>
          <p:nvPr/>
        </p:nvSpPr>
        <p:spPr bwMode="auto">
          <a:xfrm>
            <a:off x="2818412" y="5847666"/>
            <a:ext cx="76200" cy="76200"/>
          </a:xfrm>
          <a:prstGeom prst="diamond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8000"/>
              </a:solidFill>
            </a:endParaRPr>
          </a:p>
        </p:txBody>
      </p:sp>
      <p:sp>
        <p:nvSpPr>
          <p:cNvPr id="109579" name="AutoShape 11"/>
          <p:cNvSpPr>
            <a:spLocks noChangeArrowheads="1"/>
          </p:cNvSpPr>
          <p:nvPr/>
        </p:nvSpPr>
        <p:spPr bwMode="auto">
          <a:xfrm>
            <a:off x="3732812" y="5619066"/>
            <a:ext cx="76200" cy="76200"/>
          </a:xfrm>
          <a:prstGeom prst="diamond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8000"/>
              </a:solidFill>
            </a:endParaRPr>
          </a:p>
        </p:txBody>
      </p:sp>
      <p:sp>
        <p:nvSpPr>
          <p:cNvPr id="109580" name="AutoShape 12"/>
          <p:cNvSpPr>
            <a:spLocks noChangeArrowheads="1"/>
          </p:cNvSpPr>
          <p:nvPr/>
        </p:nvSpPr>
        <p:spPr bwMode="auto">
          <a:xfrm>
            <a:off x="5561612" y="5542866"/>
            <a:ext cx="76200" cy="76200"/>
          </a:xfrm>
          <a:prstGeom prst="diamond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8000"/>
              </a:solidFill>
            </a:endParaRPr>
          </a:p>
        </p:txBody>
      </p:sp>
      <p:sp>
        <p:nvSpPr>
          <p:cNvPr id="109581" name="AutoShape 13"/>
          <p:cNvSpPr>
            <a:spLocks noChangeArrowheads="1"/>
          </p:cNvSpPr>
          <p:nvPr/>
        </p:nvSpPr>
        <p:spPr bwMode="auto">
          <a:xfrm>
            <a:off x="5028212" y="5370304"/>
            <a:ext cx="76200" cy="76200"/>
          </a:xfrm>
          <a:prstGeom prst="diamond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8000"/>
              </a:solidFill>
            </a:endParaRPr>
          </a:p>
        </p:txBody>
      </p:sp>
      <p:sp>
        <p:nvSpPr>
          <p:cNvPr id="109582" name="AutoShape 14"/>
          <p:cNvSpPr>
            <a:spLocks noChangeArrowheads="1"/>
          </p:cNvSpPr>
          <p:nvPr/>
        </p:nvSpPr>
        <p:spPr bwMode="auto">
          <a:xfrm>
            <a:off x="4647212" y="5695266"/>
            <a:ext cx="76200" cy="76200"/>
          </a:xfrm>
          <a:prstGeom prst="diamond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8000"/>
              </a:solidFill>
            </a:endParaRPr>
          </a:p>
        </p:txBody>
      </p:sp>
      <p:sp>
        <p:nvSpPr>
          <p:cNvPr id="109583" name="AutoShape 15"/>
          <p:cNvSpPr>
            <a:spLocks noChangeArrowheads="1"/>
          </p:cNvSpPr>
          <p:nvPr/>
        </p:nvSpPr>
        <p:spPr bwMode="auto">
          <a:xfrm>
            <a:off x="5561612" y="5238066"/>
            <a:ext cx="76200" cy="76200"/>
          </a:xfrm>
          <a:prstGeom prst="diamond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8000"/>
              </a:solidFill>
            </a:endParaRPr>
          </a:p>
        </p:txBody>
      </p:sp>
      <p:sp>
        <p:nvSpPr>
          <p:cNvPr id="109584" name="AutoShape 16"/>
          <p:cNvSpPr>
            <a:spLocks noChangeArrowheads="1"/>
          </p:cNvSpPr>
          <p:nvPr/>
        </p:nvSpPr>
        <p:spPr bwMode="auto">
          <a:xfrm>
            <a:off x="3275612" y="5700504"/>
            <a:ext cx="76200" cy="76200"/>
          </a:xfrm>
          <a:prstGeom prst="diamond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8000"/>
              </a:solidFill>
            </a:endParaRPr>
          </a:p>
        </p:txBody>
      </p:sp>
      <p:sp>
        <p:nvSpPr>
          <p:cNvPr id="2" name="Left Brace 1"/>
          <p:cNvSpPr/>
          <p:nvPr/>
        </p:nvSpPr>
        <p:spPr>
          <a:xfrm>
            <a:off x="2513611" y="5947573"/>
            <a:ext cx="183833" cy="342900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52247" y="5814223"/>
            <a:ext cx="18133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(y-intercept is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connection time)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9" name="Left Brace 18"/>
          <p:cNvSpPr/>
          <p:nvPr/>
        </p:nvSpPr>
        <p:spPr>
          <a:xfrm rot="10800000">
            <a:off x="6552212" y="5363107"/>
            <a:ext cx="183833" cy="342900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705600" y="5219700"/>
            <a:ext cx="13933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(slope is per-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byte time)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1" name="AutoShape 15"/>
          <p:cNvSpPr>
            <a:spLocks noChangeArrowheads="1"/>
          </p:cNvSpPr>
          <p:nvPr/>
        </p:nvSpPr>
        <p:spPr bwMode="auto">
          <a:xfrm>
            <a:off x="3657600" y="4572000"/>
            <a:ext cx="76200" cy="76200"/>
          </a:xfrm>
          <a:prstGeom prst="diamond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8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89366" y="4425434"/>
            <a:ext cx="1725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measured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795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Writeup</a:t>
            </a:r>
            <a:endParaRPr lang="en-US" dirty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i="1" dirty="0"/>
              <a:t>Design</a:t>
            </a:r>
            <a:r>
              <a:rPr lang="en-US" dirty="0"/>
              <a:t> - describe your experiments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Programs/scripts (pseudo-code)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Number of runs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Data recording method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System conditions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Other … </a:t>
            </a:r>
          </a:p>
          <a:p>
            <a:pPr>
              <a:lnSpc>
                <a:spcPct val="90000"/>
              </a:lnSpc>
            </a:pPr>
            <a:r>
              <a:rPr lang="en-US" i="1" dirty="0"/>
              <a:t>Results</a:t>
            </a:r>
            <a:r>
              <a:rPr lang="en-US" dirty="0"/>
              <a:t> - depict your results </a:t>
            </a:r>
            <a:r>
              <a:rPr lang="en-US" i="1" dirty="0"/>
              <a:t>clearly</a:t>
            </a:r>
            <a:r>
              <a:rPr 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Graph (see previous slide)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Table (at </a:t>
            </a:r>
            <a:r>
              <a:rPr lang="en-US" dirty="0"/>
              <a:t>least </a:t>
            </a:r>
            <a:r>
              <a:rPr lang="en-US" i="1" dirty="0"/>
              <a:t>mean</a:t>
            </a:r>
            <a:r>
              <a:rPr lang="en-US" dirty="0"/>
              <a:t> and </a:t>
            </a:r>
            <a:r>
              <a:rPr lang="en-US" i="1" dirty="0"/>
              <a:t>standard </a:t>
            </a:r>
            <a:r>
              <a:rPr lang="en-US" i="1" dirty="0" smtClean="0"/>
              <a:t>deviation)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i="1" dirty="0"/>
              <a:t>Analysis</a:t>
            </a:r>
            <a:r>
              <a:rPr lang="en-US" dirty="0"/>
              <a:t> - interpret </a:t>
            </a:r>
            <a:r>
              <a:rPr lang="en-US" dirty="0" smtClean="0"/>
              <a:t>results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Describe what </a:t>
            </a:r>
            <a:r>
              <a:rPr lang="en-US" dirty="0" smtClean="0"/>
              <a:t>results </a:t>
            </a:r>
            <a:r>
              <a:rPr lang="en-US" dirty="0"/>
              <a:t>mean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922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Source code package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server.c</a:t>
            </a:r>
            <a:r>
              <a:rPr lang="en-US" dirty="0" smtClean="0"/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client.c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Support files 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*.h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Makefile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README</a:t>
            </a:r>
            <a:r>
              <a:rPr lang="en-US" dirty="0" smtClean="0"/>
              <a:t> detailing building and using</a:t>
            </a:r>
          </a:p>
          <a:p>
            <a:r>
              <a:rPr lang="en-US" dirty="0" smtClean="0"/>
              <a:t>Experimental </a:t>
            </a:r>
            <a:r>
              <a:rPr lang="en-US" dirty="0" err="1" smtClean="0"/>
              <a:t>writeup</a:t>
            </a:r>
            <a:endParaRPr lang="en-US" dirty="0" smtClean="0"/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tar</a:t>
            </a:r>
            <a:r>
              <a:rPr lang="en-US" dirty="0" smtClean="0"/>
              <a:t> and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gzip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/>
              <a:t>Turnin</a:t>
            </a:r>
            <a:r>
              <a:rPr lang="en-US" dirty="0" smtClean="0"/>
              <a:t> via: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/bin/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turnin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909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535</Words>
  <Application>Microsoft Office PowerPoint</Application>
  <PresentationFormat>On-screen Show (4:3)</PresentationFormat>
  <Paragraphs>135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Distributed Computing Systems</vt:lpstr>
      <vt:lpstr>Motivation</vt:lpstr>
      <vt:lpstr>Distributed Shell</vt:lpstr>
      <vt:lpstr>Simple Authentication</vt:lpstr>
      <vt:lpstr>Sample</vt:lpstr>
      <vt:lpstr>Hints</vt:lpstr>
      <vt:lpstr>Experiments</vt:lpstr>
      <vt:lpstr>Writeup</vt:lpstr>
      <vt:lpstr>Hand In</vt:lpstr>
      <vt:lpstr>Grading</vt:lpstr>
    </vt:vector>
  </TitlesOfParts>
  <Company>Worcester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Computing Systems</dc:title>
  <dc:creator>Mark Claypool</dc:creator>
  <cp:lastModifiedBy>Mark Claypool</cp:lastModifiedBy>
  <cp:revision>25</cp:revision>
  <dcterms:created xsi:type="dcterms:W3CDTF">2011-10-25T02:50:53Z</dcterms:created>
  <dcterms:modified xsi:type="dcterms:W3CDTF">2014-04-01T15:17:13Z</dcterms:modified>
</cp:coreProperties>
</file>