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07"/>
  </p:notesMasterIdLst>
  <p:handoutMasterIdLst>
    <p:handoutMasterId r:id="rId108"/>
  </p:handoutMasterIdLst>
  <p:sldIdLst>
    <p:sldId id="337" r:id="rId2"/>
    <p:sldId id="338" r:id="rId3"/>
    <p:sldId id="339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52" r:id="rId17"/>
    <p:sldId id="353" r:id="rId18"/>
    <p:sldId id="354" r:id="rId19"/>
    <p:sldId id="355" r:id="rId20"/>
    <p:sldId id="356" r:id="rId21"/>
    <p:sldId id="357" r:id="rId22"/>
    <p:sldId id="358" r:id="rId23"/>
    <p:sldId id="363" r:id="rId24"/>
    <p:sldId id="364" r:id="rId25"/>
    <p:sldId id="365" r:id="rId26"/>
    <p:sldId id="366" r:id="rId27"/>
    <p:sldId id="367" r:id="rId28"/>
    <p:sldId id="368" r:id="rId29"/>
    <p:sldId id="369" r:id="rId30"/>
    <p:sldId id="370" r:id="rId31"/>
    <p:sldId id="371" r:id="rId32"/>
    <p:sldId id="372" r:id="rId33"/>
    <p:sldId id="373" r:id="rId34"/>
    <p:sldId id="374" r:id="rId35"/>
    <p:sldId id="375" r:id="rId36"/>
    <p:sldId id="376" r:id="rId37"/>
    <p:sldId id="377" r:id="rId38"/>
    <p:sldId id="378" r:id="rId39"/>
    <p:sldId id="379" r:id="rId40"/>
    <p:sldId id="380" r:id="rId41"/>
    <p:sldId id="381" r:id="rId42"/>
    <p:sldId id="382" r:id="rId43"/>
    <p:sldId id="383" r:id="rId44"/>
    <p:sldId id="384" r:id="rId45"/>
    <p:sldId id="385" r:id="rId46"/>
    <p:sldId id="386" r:id="rId47"/>
    <p:sldId id="387" r:id="rId48"/>
    <p:sldId id="388" r:id="rId49"/>
    <p:sldId id="389" r:id="rId50"/>
    <p:sldId id="390" r:id="rId51"/>
    <p:sldId id="391" r:id="rId52"/>
    <p:sldId id="392" r:id="rId53"/>
    <p:sldId id="393" r:id="rId54"/>
    <p:sldId id="394" r:id="rId55"/>
    <p:sldId id="395" r:id="rId56"/>
    <p:sldId id="396" r:id="rId57"/>
    <p:sldId id="397" r:id="rId58"/>
    <p:sldId id="398" r:id="rId59"/>
    <p:sldId id="399" r:id="rId60"/>
    <p:sldId id="400" r:id="rId61"/>
    <p:sldId id="401" r:id="rId62"/>
    <p:sldId id="402" r:id="rId63"/>
    <p:sldId id="406" r:id="rId64"/>
    <p:sldId id="407" r:id="rId65"/>
    <p:sldId id="408" r:id="rId66"/>
    <p:sldId id="409" r:id="rId67"/>
    <p:sldId id="410" r:id="rId68"/>
    <p:sldId id="411" r:id="rId69"/>
    <p:sldId id="412" r:id="rId70"/>
    <p:sldId id="415" r:id="rId71"/>
    <p:sldId id="483" r:id="rId72"/>
    <p:sldId id="417" r:id="rId73"/>
    <p:sldId id="418" r:id="rId74"/>
    <p:sldId id="419" r:id="rId75"/>
    <p:sldId id="420" r:id="rId76"/>
    <p:sldId id="421" r:id="rId77"/>
    <p:sldId id="422" r:id="rId78"/>
    <p:sldId id="425" r:id="rId79"/>
    <p:sldId id="426" r:id="rId80"/>
    <p:sldId id="427" r:id="rId81"/>
    <p:sldId id="428" r:id="rId82"/>
    <p:sldId id="429" r:id="rId83"/>
    <p:sldId id="430" r:id="rId84"/>
    <p:sldId id="431" r:id="rId85"/>
    <p:sldId id="436" r:id="rId86"/>
    <p:sldId id="437" r:id="rId87"/>
    <p:sldId id="438" r:id="rId88"/>
    <p:sldId id="439" r:id="rId89"/>
    <p:sldId id="440" r:id="rId90"/>
    <p:sldId id="441" r:id="rId91"/>
    <p:sldId id="442" r:id="rId92"/>
    <p:sldId id="443" r:id="rId93"/>
    <p:sldId id="444" r:id="rId94"/>
    <p:sldId id="445" r:id="rId95"/>
    <p:sldId id="446" r:id="rId96"/>
    <p:sldId id="447" r:id="rId97"/>
    <p:sldId id="450" r:id="rId98"/>
    <p:sldId id="451" r:id="rId99"/>
    <p:sldId id="452" r:id="rId100"/>
    <p:sldId id="453" r:id="rId101"/>
    <p:sldId id="454" r:id="rId102"/>
    <p:sldId id="455" r:id="rId103"/>
    <p:sldId id="456" r:id="rId104"/>
    <p:sldId id="459" r:id="rId105"/>
    <p:sldId id="460" r:id="rId10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9900"/>
    <a:srgbClr val="FF0000"/>
    <a:srgbClr val="336600"/>
    <a:srgbClr val="FF5050"/>
    <a:srgbClr val="CC0000"/>
    <a:srgbClr val="FFFF00"/>
    <a:srgbClr val="CC9900"/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572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246"/>
    </p:cViewPr>
  </p:sorterViewPr>
  <p:notesViewPr>
    <p:cSldViewPr>
      <p:cViewPr varScale="1">
        <p:scale>
          <a:sx n="61" d="100"/>
          <a:sy n="61" d="100"/>
        </p:scale>
        <p:origin x="-171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notesMaster" Target="notesMasters/notesMaster1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presProps" Target="pres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768077-AFA9-4C9E-A76C-B52167E00E6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BDDB8B-1E8F-447F-9B14-E30CC7DB42F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A3A1B3-4B15-433B-8AC1-27307A6398FD}" type="slidenum">
              <a:rPr lang="en-US"/>
              <a:pPr/>
              <a:t>40</a:t>
            </a:fld>
            <a:endParaRPr lang="en-US"/>
          </a:p>
        </p:txBody>
      </p:sp>
      <p:sp>
        <p:nvSpPr>
          <p:cNvPr id="634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0F9D2-61BF-4C7F-BAE8-C1B17BB1C86A}" type="slidenum">
              <a:rPr lang="en-US"/>
              <a:pPr/>
              <a:t>41</a:t>
            </a:fld>
            <a:endParaRPr lang="en-US"/>
          </a:p>
        </p:txBody>
      </p:sp>
      <p:sp>
        <p:nvSpPr>
          <p:cNvPr id="636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475661-B124-4A8D-85C0-733F4FD37BA3}" type="slidenum">
              <a:rPr lang="en-US"/>
              <a:pPr/>
              <a:t>42</a:t>
            </a:fld>
            <a:endParaRPr lang="en-US"/>
          </a:p>
        </p:txBody>
      </p:sp>
      <p:sp>
        <p:nvSpPr>
          <p:cNvPr id="63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8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1722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>
          <a:xfrm>
            <a:off x="3581400" y="6400800"/>
            <a:ext cx="28956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 Introduction</a:t>
            </a:r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143000" y="6400800"/>
            <a:ext cx="1905000" cy="457200"/>
          </a:xfrm>
        </p:spPr>
        <p:txBody>
          <a:bodyPr/>
          <a:lstStyle>
            <a:lvl1pPr algn="l">
              <a:defRPr>
                <a:solidFill>
                  <a:srgbClr val="000000"/>
                </a:solidFill>
              </a:defRPr>
            </a:lvl1pPr>
          </a:lstStyle>
          <a:p>
            <a:fld id="{7C65FC89-F3E1-4769-8F31-23253EEF3436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3102" name="Object 30"/>
          <p:cNvGraphicFramePr>
            <a:graphicFrameLocks noChangeAspect="1"/>
          </p:cNvGraphicFramePr>
          <p:nvPr/>
        </p:nvGraphicFramePr>
        <p:xfrm>
          <a:off x="152400" y="0"/>
          <a:ext cx="800100" cy="6764338"/>
        </p:xfrm>
        <a:graphic>
          <a:graphicData uri="http://schemas.openxmlformats.org/presentationml/2006/ole">
            <p:oleObj spid="_x0000_s3102" name="Bitmap Image" r:id="rId3" imgW="800212" imgH="6761905" progId="PBrush">
              <p:embed/>
            </p:oleObj>
          </a:graphicData>
        </a:graphic>
      </p:graphicFrame>
      <p:pic>
        <p:nvPicPr>
          <p:cNvPr id="3105" name="Picture 33" descr="Wp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5867400"/>
            <a:ext cx="1524000" cy="8763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A6902-F4F6-42A1-93DA-7B7734223C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EA9BD-5557-4CA3-8FD0-23C19F67D8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62925" y="6400800"/>
            <a:ext cx="676275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376F4E9F-D05B-466C-AA39-BD6A6ED93C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866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 algn="l">
              <a:defRPr/>
            </a:lvl1pPr>
          </a:lstStyle>
          <a:p>
            <a:fld id="{984A2608-E577-417B-B8FB-87C78BB046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B4D54-26A6-4082-82A2-8F0E41429D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Introduction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134CF-5FED-48C2-98FA-4CC6600A7F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Introduction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CCECD-9A9B-40D2-8381-4FB5C7431C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Introduction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55729-44D2-4749-87A8-7D1BCEC801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Introduction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63326-3662-44B3-B6C8-A0C6481B5B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Introduction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2F2BD-08F7-4730-BA47-8715E3A3CA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Introduction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E8B00-6D5A-4885-A3CC-9526AD039D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Arial" charset="0"/>
              </a:defRPr>
            </a:lvl1pPr>
          </a:lstStyle>
          <a:p>
            <a:r>
              <a:rPr lang="en-US" smtClean="0"/>
              <a:t> Introduction</a:t>
            </a:r>
            <a:endParaRPr lang="en-US"/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Arial" charset="0"/>
              </a:defRPr>
            </a:lvl1pPr>
          </a:lstStyle>
          <a:p>
            <a:fld id="{BE4BF1C0-6193-41AA-B6EE-A579CBE2B5D3}" type="slidenum">
              <a:rPr lang="en-US"/>
              <a:pPr/>
              <a:t>‹#›</a:t>
            </a:fld>
            <a:endParaRPr lang="en-US"/>
          </a:p>
        </p:txBody>
      </p:sp>
      <p:graphicFrame>
        <p:nvGraphicFramePr>
          <p:cNvPr id="2079" name="Object 31"/>
          <p:cNvGraphicFramePr>
            <a:graphicFrameLocks noChangeAspect="1"/>
          </p:cNvGraphicFramePr>
          <p:nvPr/>
        </p:nvGraphicFramePr>
        <p:xfrm>
          <a:off x="0" y="0"/>
          <a:ext cx="533400" cy="6764338"/>
        </p:xfrm>
        <a:graphic>
          <a:graphicData uri="http://schemas.openxmlformats.org/presentationml/2006/ole">
            <p:oleObj spid="_x0000_s2079" name="Bitmap Image" r:id="rId15" imgW="800212" imgH="6761905" progId="PBrush">
              <p:embed/>
            </p:oleObj>
          </a:graphicData>
        </a:graphic>
      </p:graphicFrame>
      <p:pic>
        <p:nvPicPr>
          <p:cNvPr id="2082" name="Picture 34" descr="Wpi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772400" y="6042025"/>
            <a:ext cx="1219200" cy="7016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SzPct val="150000"/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5050"/>
        </a:buClr>
        <a:buChar char="–"/>
        <a:defRPr kumimoji="1"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50000"/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40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Relationship Id="rId9" Type="http://schemas.openxmlformats.org/officeDocument/2006/relationships/oleObject" Target="../embeddings/oleObject47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Relationship Id="rId9" Type="http://schemas.openxmlformats.org/officeDocument/2006/relationships/oleObject" Target="../embeddings/oleObject54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8.png"/><Relationship Id="rId3" Type="http://schemas.openxmlformats.org/officeDocument/2006/relationships/image" Target="../media/image6.wmf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4" Type="http://schemas.openxmlformats.org/officeDocument/2006/relationships/image" Target="../media/image7.png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58.bin"/><Relationship Id="rId12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7.bin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6.bin"/><Relationship Id="rId10" Type="http://schemas.openxmlformats.org/officeDocument/2006/relationships/oleObject" Target="../embeddings/oleObject61.bin"/><Relationship Id="rId4" Type="http://schemas.openxmlformats.org/officeDocument/2006/relationships/oleObject" Target="../embeddings/oleObject55.bin"/><Relationship Id="rId9" Type="http://schemas.openxmlformats.org/officeDocument/2006/relationships/oleObject" Target="../embeddings/oleObject60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65.bin"/><Relationship Id="rId4" Type="http://schemas.openxmlformats.org/officeDocument/2006/relationships/oleObject" Target="../embeddings/oleObject64.bin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73.bin"/><Relationship Id="rId4" Type="http://schemas.openxmlformats.org/officeDocument/2006/relationships/oleObject" Target="../embeddings/oleObject72.bin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76.bin"/><Relationship Id="rId4" Type="http://schemas.openxmlformats.org/officeDocument/2006/relationships/oleObject" Target="../embeddings/oleObject75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79.bin"/><Relationship Id="rId4" Type="http://schemas.openxmlformats.org/officeDocument/2006/relationships/oleObject" Target="../embeddings/oleObject78.bin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oleObject" Target="../embeddings/oleObject80.bin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83.bin"/><Relationship Id="rId5" Type="http://schemas.openxmlformats.org/officeDocument/2006/relationships/oleObject" Target="../embeddings/oleObject82.bin"/><Relationship Id="rId4" Type="http://schemas.openxmlformats.org/officeDocument/2006/relationships/oleObject" Target="../embeddings/oleObject81.bin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914400" y="1676400"/>
            <a:ext cx="8229600" cy="2590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4400" dirty="0" smtClean="0"/>
              <a:t>Network Layer</a:t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dirty="0" smtClean="0"/>
              <a:t>CS</a:t>
            </a:r>
            <a:r>
              <a:rPr lang="en-US" sz="3200" dirty="0" smtClean="0"/>
              <a:t> 3516 – Computer Networks</a:t>
            </a:r>
            <a:r>
              <a:rPr lang="en-US" sz="4400" b="1" dirty="0"/>
              <a:t/>
            </a:r>
            <a:br>
              <a:rPr lang="en-US" sz="4400" b="1" dirty="0"/>
            </a:br>
            <a:endParaRPr lang="en-US" sz="44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4: Network Layer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4. 1 Introduction</a:t>
            </a:r>
          </a:p>
          <a:p>
            <a:r>
              <a:rPr lang="en-US" sz="2400">
                <a:solidFill>
                  <a:srgbClr val="FF0000"/>
                </a:solidFill>
              </a:rPr>
              <a:t>4.2 Virtual circuit and datagram networks</a:t>
            </a:r>
          </a:p>
          <a:p>
            <a:r>
              <a:rPr lang="en-US" sz="2400"/>
              <a:t>4.3 What’s inside a router</a:t>
            </a:r>
          </a:p>
          <a:p>
            <a:r>
              <a:rPr lang="en-US" sz="2400"/>
              <a:t>4.4 IP: Internet Protocol</a:t>
            </a:r>
          </a:p>
          <a:p>
            <a:pPr lvl="1"/>
            <a:r>
              <a:rPr lang="en-US" sz="2000"/>
              <a:t>Datagram format</a:t>
            </a:r>
          </a:p>
          <a:p>
            <a:pPr lvl="1"/>
            <a:r>
              <a:rPr lang="en-US" sz="2000"/>
              <a:t>IPv4 addressing</a:t>
            </a:r>
          </a:p>
          <a:p>
            <a:pPr lvl="1"/>
            <a:r>
              <a:rPr lang="en-US" sz="2000"/>
              <a:t>ICMP</a:t>
            </a:r>
          </a:p>
          <a:p>
            <a:pPr lvl="1"/>
            <a:r>
              <a:rPr lang="en-US" sz="2000"/>
              <a:t>IPv6</a:t>
            </a:r>
          </a:p>
        </p:txBody>
      </p:sp>
      <p:sp>
        <p:nvSpPr>
          <p:cNvPr id="5232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/>
              <a:t>4.5 Routing algorithms</a:t>
            </a:r>
          </a:p>
          <a:p>
            <a:pPr lvl="1"/>
            <a:r>
              <a:rPr lang="en-US" sz="2000" dirty="0"/>
              <a:t>Link state</a:t>
            </a:r>
          </a:p>
          <a:p>
            <a:pPr lvl="1"/>
            <a:r>
              <a:rPr lang="en-US" sz="2000" dirty="0"/>
              <a:t>Distance Vector</a:t>
            </a:r>
          </a:p>
          <a:p>
            <a:pPr lvl="1"/>
            <a:r>
              <a:rPr lang="en-US" sz="2000" dirty="0"/>
              <a:t>Hierarchical routing</a:t>
            </a:r>
          </a:p>
          <a:p>
            <a:r>
              <a:rPr lang="en-US" sz="2400" dirty="0"/>
              <a:t>4.6 Routing in the Internet</a:t>
            </a:r>
          </a:p>
          <a:p>
            <a:pPr lvl="1"/>
            <a:r>
              <a:rPr lang="en-US" sz="2000" dirty="0"/>
              <a:t>RIP</a:t>
            </a:r>
          </a:p>
          <a:p>
            <a:pPr lvl="1"/>
            <a:r>
              <a:rPr lang="en-US" sz="2000" dirty="0"/>
              <a:t>OSPF</a:t>
            </a:r>
          </a:p>
          <a:p>
            <a:pPr lvl="1"/>
            <a:r>
              <a:rPr lang="en-US" sz="2000" dirty="0"/>
              <a:t>BGP</a:t>
            </a:r>
          </a:p>
          <a:p>
            <a:r>
              <a:rPr lang="en-US" sz="2400" dirty="0"/>
              <a:t>4.7 Broadcast and multicast routing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6" name="Rectangle 2"/>
          <p:cNvSpPr>
            <a:spLocks noGrp="1" noChangeArrowheads="1"/>
          </p:cNvSpPr>
          <p:nvPr>
            <p:ph type="title"/>
          </p:nvPr>
        </p:nvSpPr>
        <p:spPr>
          <a:xfrm>
            <a:off x="546100" y="0"/>
            <a:ext cx="7772400" cy="1143000"/>
          </a:xfrm>
        </p:spPr>
        <p:txBody>
          <a:bodyPr/>
          <a:lstStyle/>
          <a:p>
            <a:r>
              <a:rPr lang="en-US" dirty="0"/>
              <a:t>Distributing </a:t>
            </a:r>
            <a:r>
              <a:rPr lang="en-US" dirty="0" err="1" smtClean="0"/>
              <a:t>Reachability</a:t>
            </a:r>
            <a:r>
              <a:rPr lang="en-US" dirty="0" smtClean="0"/>
              <a:t> Info</a:t>
            </a:r>
            <a:endParaRPr lang="en-US" dirty="0"/>
          </a:p>
        </p:txBody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6413" y="1108075"/>
            <a:ext cx="7772400" cy="23701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Using </a:t>
            </a:r>
            <a:r>
              <a:rPr lang="en-US" sz="2400" dirty="0" err="1" smtClean="0"/>
              <a:t>eBGP</a:t>
            </a:r>
            <a:r>
              <a:rPr lang="en-US" sz="2400" dirty="0" smtClean="0"/>
              <a:t> </a:t>
            </a:r>
            <a:r>
              <a:rPr lang="en-US" sz="2400" dirty="0"/>
              <a:t>session between 3a and 1c, AS3 sends prefix </a:t>
            </a:r>
            <a:r>
              <a:rPr lang="en-US" sz="2400" dirty="0" err="1"/>
              <a:t>reachability</a:t>
            </a:r>
            <a:r>
              <a:rPr lang="en-US" sz="2400" dirty="0"/>
              <a:t> info to AS1.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1c can then use </a:t>
            </a:r>
            <a:r>
              <a:rPr lang="en-US" sz="2000" dirty="0" err="1"/>
              <a:t>iBGP</a:t>
            </a:r>
            <a:r>
              <a:rPr lang="en-US" sz="2000" dirty="0"/>
              <a:t> do distribute new prefix info to all routers in AS1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1b can then re-advertise new </a:t>
            </a:r>
            <a:r>
              <a:rPr lang="en-US" sz="2000" dirty="0" err="1"/>
              <a:t>reachability</a:t>
            </a:r>
            <a:r>
              <a:rPr lang="en-US" sz="2000" dirty="0"/>
              <a:t> info to AS2 over 1b-to-2a </a:t>
            </a:r>
            <a:r>
              <a:rPr lang="en-US" sz="2000" dirty="0" err="1"/>
              <a:t>eBGP</a:t>
            </a:r>
            <a:r>
              <a:rPr lang="en-US" sz="2000" dirty="0"/>
              <a:t> session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When </a:t>
            </a:r>
            <a:r>
              <a:rPr lang="en-US" sz="2400" dirty="0"/>
              <a:t>router learns of new prefix, it creates entry for prefix in its forwarding table.</a:t>
            </a:r>
          </a:p>
        </p:txBody>
      </p:sp>
      <p:sp>
        <p:nvSpPr>
          <p:cNvPr id="605291" name="Freeform 107"/>
          <p:cNvSpPr>
            <a:spLocks/>
          </p:cNvSpPr>
          <p:nvPr/>
        </p:nvSpPr>
        <p:spPr bwMode="auto">
          <a:xfrm>
            <a:off x="5262562" y="4376737"/>
            <a:ext cx="2557463" cy="1627188"/>
          </a:xfrm>
          <a:custGeom>
            <a:avLst/>
            <a:gdLst/>
            <a:ahLst/>
            <a:cxnLst>
              <a:cxn ang="0">
                <a:pos x="56" y="162"/>
              </a:cxn>
              <a:cxn ang="0">
                <a:pos x="368" y="14"/>
              </a:cxn>
              <a:cxn ang="0">
                <a:pos x="940" y="79"/>
              </a:cxn>
              <a:cxn ang="0">
                <a:pos x="1144" y="239"/>
              </a:cxn>
              <a:cxn ang="0">
                <a:pos x="1048" y="451"/>
              </a:cxn>
              <a:cxn ang="0">
                <a:pos x="586" y="541"/>
              </a:cxn>
              <a:cxn ang="0">
                <a:pos x="88" y="439"/>
              </a:cxn>
              <a:cxn ang="0">
                <a:pos x="56" y="162"/>
              </a:cxn>
            </a:cxnLst>
            <a:rect l="0" t="0" r="r" b="b"/>
            <a:pathLst>
              <a:path w="1162" h="543">
                <a:moveTo>
                  <a:pt x="56" y="162"/>
                </a:moveTo>
                <a:cubicBezTo>
                  <a:pt x="115" y="100"/>
                  <a:pt x="221" y="28"/>
                  <a:pt x="368" y="14"/>
                </a:cubicBezTo>
                <a:cubicBezTo>
                  <a:pt x="515" y="0"/>
                  <a:pt x="811" y="42"/>
                  <a:pt x="940" y="79"/>
                </a:cubicBezTo>
                <a:cubicBezTo>
                  <a:pt x="1069" y="116"/>
                  <a:pt x="1126" y="177"/>
                  <a:pt x="1144" y="239"/>
                </a:cubicBezTo>
                <a:cubicBezTo>
                  <a:pt x="1162" y="301"/>
                  <a:pt x="1141" y="401"/>
                  <a:pt x="1048" y="451"/>
                </a:cubicBezTo>
                <a:cubicBezTo>
                  <a:pt x="955" y="501"/>
                  <a:pt x="746" y="543"/>
                  <a:pt x="586" y="541"/>
                </a:cubicBezTo>
                <a:cubicBezTo>
                  <a:pt x="426" y="539"/>
                  <a:pt x="176" y="502"/>
                  <a:pt x="88" y="439"/>
                </a:cubicBezTo>
                <a:cubicBezTo>
                  <a:pt x="0" y="376"/>
                  <a:pt x="63" y="220"/>
                  <a:pt x="56" y="162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5292" name="Freeform 108"/>
          <p:cNvSpPr>
            <a:spLocks/>
          </p:cNvSpPr>
          <p:nvPr/>
        </p:nvSpPr>
        <p:spPr bwMode="auto">
          <a:xfrm>
            <a:off x="990600" y="4038600"/>
            <a:ext cx="1992312" cy="1612900"/>
          </a:xfrm>
          <a:custGeom>
            <a:avLst/>
            <a:gdLst/>
            <a:ahLst/>
            <a:cxnLst>
              <a:cxn ang="0">
                <a:pos x="88" y="181"/>
              </a:cxn>
              <a:cxn ang="0">
                <a:pos x="180" y="89"/>
              </a:cxn>
              <a:cxn ang="0">
                <a:pos x="448" y="49"/>
              </a:cxn>
              <a:cxn ang="0">
                <a:pos x="988" y="25"/>
              </a:cxn>
              <a:cxn ang="0">
                <a:pos x="1181" y="197"/>
              </a:cxn>
              <a:cxn ang="0">
                <a:pos x="889" y="413"/>
              </a:cxn>
              <a:cxn ang="0">
                <a:pos x="307" y="425"/>
              </a:cxn>
              <a:cxn ang="0">
                <a:pos x="36" y="337"/>
              </a:cxn>
              <a:cxn ang="0">
                <a:pos x="88" y="181"/>
              </a:cxn>
            </a:cxnLst>
            <a:rect l="0" t="0" r="r" b="b"/>
            <a:pathLst>
              <a:path w="1198" h="451">
                <a:moveTo>
                  <a:pt x="88" y="181"/>
                </a:moveTo>
                <a:cubicBezTo>
                  <a:pt x="159" y="143"/>
                  <a:pt x="120" y="111"/>
                  <a:pt x="180" y="89"/>
                </a:cubicBezTo>
                <a:cubicBezTo>
                  <a:pt x="240" y="67"/>
                  <a:pt x="313" y="60"/>
                  <a:pt x="448" y="49"/>
                </a:cubicBezTo>
                <a:cubicBezTo>
                  <a:pt x="583" y="38"/>
                  <a:pt x="866" y="0"/>
                  <a:pt x="988" y="25"/>
                </a:cubicBezTo>
                <a:cubicBezTo>
                  <a:pt x="1110" y="50"/>
                  <a:pt x="1198" y="132"/>
                  <a:pt x="1181" y="197"/>
                </a:cubicBezTo>
                <a:cubicBezTo>
                  <a:pt x="1164" y="262"/>
                  <a:pt x="1034" y="375"/>
                  <a:pt x="889" y="413"/>
                </a:cubicBezTo>
                <a:cubicBezTo>
                  <a:pt x="744" y="451"/>
                  <a:pt x="449" y="438"/>
                  <a:pt x="307" y="425"/>
                </a:cubicBezTo>
                <a:cubicBezTo>
                  <a:pt x="165" y="412"/>
                  <a:pt x="72" y="378"/>
                  <a:pt x="36" y="337"/>
                </a:cubicBezTo>
                <a:cubicBezTo>
                  <a:pt x="0" y="296"/>
                  <a:pt x="77" y="213"/>
                  <a:pt x="88" y="181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5293" name="Freeform 109"/>
          <p:cNvSpPr>
            <a:spLocks/>
          </p:cNvSpPr>
          <p:nvPr/>
        </p:nvSpPr>
        <p:spPr bwMode="auto">
          <a:xfrm>
            <a:off x="2276475" y="5337175"/>
            <a:ext cx="2660650" cy="1122362"/>
          </a:xfrm>
          <a:custGeom>
            <a:avLst/>
            <a:gdLst/>
            <a:ahLst/>
            <a:cxnLst>
              <a:cxn ang="0">
                <a:pos x="155" y="224"/>
              </a:cxn>
              <a:cxn ang="0">
                <a:pos x="407" y="74"/>
              </a:cxn>
              <a:cxn ang="0">
                <a:pos x="785" y="20"/>
              </a:cxn>
              <a:cxn ang="0">
                <a:pos x="1157" y="194"/>
              </a:cxn>
              <a:cxn ang="0">
                <a:pos x="1564" y="428"/>
              </a:cxn>
              <a:cxn ang="0">
                <a:pos x="1272" y="644"/>
              </a:cxn>
              <a:cxn ang="0">
                <a:pos x="690" y="656"/>
              </a:cxn>
              <a:cxn ang="0">
                <a:pos x="89" y="596"/>
              </a:cxn>
              <a:cxn ang="0">
                <a:pos x="155" y="224"/>
              </a:cxn>
            </a:cxnLst>
            <a:rect l="0" t="0" r="r" b="b"/>
            <a:pathLst>
              <a:path w="1583" h="682">
                <a:moveTo>
                  <a:pt x="155" y="224"/>
                </a:moveTo>
                <a:cubicBezTo>
                  <a:pt x="208" y="137"/>
                  <a:pt x="302" y="108"/>
                  <a:pt x="407" y="74"/>
                </a:cubicBezTo>
                <a:cubicBezTo>
                  <a:pt x="512" y="40"/>
                  <a:pt x="660" y="0"/>
                  <a:pt x="785" y="20"/>
                </a:cubicBezTo>
                <a:cubicBezTo>
                  <a:pt x="910" y="40"/>
                  <a:pt x="1027" y="126"/>
                  <a:pt x="1157" y="194"/>
                </a:cubicBezTo>
                <a:cubicBezTo>
                  <a:pt x="1287" y="262"/>
                  <a:pt x="1545" y="353"/>
                  <a:pt x="1564" y="428"/>
                </a:cubicBezTo>
                <a:cubicBezTo>
                  <a:pt x="1583" y="503"/>
                  <a:pt x="1417" y="606"/>
                  <a:pt x="1272" y="644"/>
                </a:cubicBezTo>
                <a:cubicBezTo>
                  <a:pt x="1127" y="682"/>
                  <a:pt x="887" y="664"/>
                  <a:pt x="690" y="656"/>
                </a:cubicBezTo>
                <a:cubicBezTo>
                  <a:pt x="493" y="648"/>
                  <a:pt x="178" y="668"/>
                  <a:pt x="89" y="596"/>
                </a:cubicBezTo>
                <a:cubicBezTo>
                  <a:pt x="0" y="524"/>
                  <a:pt x="102" y="311"/>
                  <a:pt x="155" y="224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5294" name="Oval 110"/>
          <p:cNvSpPr>
            <a:spLocks noChangeArrowheads="1"/>
          </p:cNvSpPr>
          <p:nvPr/>
        </p:nvSpPr>
        <p:spPr bwMode="auto">
          <a:xfrm>
            <a:off x="1404937" y="5200650"/>
            <a:ext cx="496888" cy="128587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5295" name="Line 111"/>
          <p:cNvSpPr>
            <a:spLocks noChangeShapeType="1"/>
          </p:cNvSpPr>
          <p:nvPr/>
        </p:nvSpPr>
        <p:spPr bwMode="auto">
          <a:xfrm>
            <a:off x="1404937" y="5189537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5296" name="Line 112"/>
          <p:cNvSpPr>
            <a:spLocks noChangeShapeType="1"/>
          </p:cNvSpPr>
          <p:nvPr/>
        </p:nvSpPr>
        <p:spPr bwMode="auto">
          <a:xfrm>
            <a:off x="1901825" y="5189537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5297" name="Rectangle 113"/>
          <p:cNvSpPr>
            <a:spLocks noChangeArrowheads="1"/>
          </p:cNvSpPr>
          <p:nvPr/>
        </p:nvSpPr>
        <p:spPr bwMode="auto">
          <a:xfrm>
            <a:off x="1404937" y="5189537"/>
            <a:ext cx="492125" cy="77788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605298" name="Oval 114"/>
          <p:cNvSpPr>
            <a:spLocks noChangeArrowheads="1"/>
          </p:cNvSpPr>
          <p:nvPr/>
        </p:nvSpPr>
        <p:spPr bwMode="auto">
          <a:xfrm>
            <a:off x="1400175" y="5095875"/>
            <a:ext cx="496887" cy="15081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5299" name="Rectangle 115"/>
          <p:cNvSpPr>
            <a:spLocks noChangeArrowheads="1"/>
          </p:cNvSpPr>
          <p:nvPr/>
        </p:nvSpPr>
        <p:spPr bwMode="auto">
          <a:xfrm>
            <a:off x="1538287" y="5116512"/>
            <a:ext cx="223838" cy="1968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5300" name="Text Box 116"/>
          <p:cNvSpPr txBox="1">
            <a:spLocks noChangeArrowheads="1"/>
          </p:cNvSpPr>
          <p:nvPr/>
        </p:nvSpPr>
        <p:spPr bwMode="auto">
          <a:xfrm>
            <a:off x="1411287" y="5019675"/>
            <a:ext cx="490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/>
              <a:t>3b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05301" name="Oval 117"/>
          <p:cNvSpPr>
            <a:spLocks noChangeArrowheads="1"/>
          </p:cNvSpPr>
          <p:nvPr/>
        </p:nvSpPr>
        <p:spPr bwMode="auto">
          <a:xfrm>
            <a:off x="3338512" y="6162675"/>
            <a:ext cx="496888" cy="128587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5302" name="Line 118"/>
          <p:cNvSpPr>
            <a:spLocks noChangeShapeType="1"/>
          </p:cNvSpPr>
          <p:nvPr/>
        </p:nvSpPr>
        <p:spPr bwMode="auto">
          <a:xfrm>
            <a:off x="3338512" y="6151562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5303" name="Line 119"/>
          <p:cNvSpPr>
            <a:spLocks noChangeShapeType="1"/>
          </p:cNvSpPr>
          <p:nvPr/>
        </p:nvSpPr>
        <p:spPr bwMode="auto">
          <a:xfrm>
            <a:off x="3835400" y="6151562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5304" name="Rectangle 120"/>
          <p:cNvSpPr>
            <a:spLocks noChangeArrowheads="1"/>
          </p:cNvSpPr>
          <p:nvPr/>
        </p:nvSpPr>
        <p:spPr bwMode="auto">
          <a:xfrm>
            <a:off x="3338512" y="6151562"/>
            <a:ext cx="492125" cy="77788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605305" name="Oval 121"/>
          <p:cNvSpPr>
            <a:spLocks noChangeArrowheads="1"/>
          </p:cNvSpPr>
          <p:nvPr/>
        </p:nvSpPr>
        <p:spPr bwMode="auto">
          <a:xfrm>
            <a:off x="3333750" y="6057900"/>
            <a:ext cx="496887" cy="15081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22"/>
          <p:cNvGrpSpPr>
            <a:grpSpLocks/>
          </p:cNvGrpSpPr>
          <p:nvPr/>
        </p:nvGrpSpPr>
        <p:grpSpPr bwMode="auto">
          <a:xfrm>
            <a:off x="3367087" y="5972175"/>
            <a:ext cx="447675" cy="396875"/>
            <a:chOff x="2916" y="2429"/>
            <a:chExt cx="284" cy="250"/>
          </a:xfrm>
        </p:grpSpPr>
        <p:sp>
          <p:nvSpPr>
            <p:cNvPr id="605307" name="Rectangle 123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308" name="Text Box 124"/>
            <p:cNvSpPr txBox="1">
              <a:spLocks noChangeArrowheads="1"/>
            </p:cNvSpPr>
            <p:nvPr/>
          </p:nvSpPr>
          <p:spPr bwMode="auto">
            <a:xfrm>
              <a:off x="2916" y="2429"/>
              <a:ext cx="2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1d</a:t>
              </a:r>
            </a:p>
          </p:txBody>
        </p:sp>
      </p:grpSp>
      <p:sp>
        <p:nvSpPr>
          <p:cNvPr id="605309" name="Oval 125"/>
          <p:cNvSpPr>
            <a:spLocks noChangeArrowheads="1"/>
          </p:cNvSpPr>
          <p:nvPr/>
        </p:nvSpPr>
        <p:spPr bwMode="auto">
          <a:xfrm>
            <a:off x="2295525" y="4991100"/>
            <a:ext cx="496887" cy="128587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5310" name="Line 126"/>
          <p:cNvSpPr>
            <a:spLocks noChangeShapeType="1"/>
          </p:cNvSpPr>
          <p:nvPr/>
        </p:nvSpPr>
        <p:spPr bwMode="auto">
          <a:xfrm>
            <a:off x="2295525" y="4979987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5311" name="Line 127"/>
          <p:cNvSpPr>
            <a:spLocks noChangeShapeType="1"/>
          </p:cNvSpPr>
          <p:nvPr/>
        </p:nvSpPr>
        <p:spPr bwMode="auto">
          <a:xfrm>
            <a:off x="2792412" y="4979987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5312" name="Rectangle 128"/>
          <p:cNvSpPr>
            <a:spLocks noChangeArrowheads="1"/>
          </p:cNvSpPr>
          <p:nvPr/>
        </p:nvSpPr>
        <p:spPr bwMode="auto">
          <a:xfrm>
            <a:off x="2295525" y="4979987"/>
            <a:ext cx="492125" cy="77788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605313" name="Oval 129"/>
          <p:cNvSpPr>
            <a:spLocks noChangeArrowheads="1"/>
          </p:cNvSpPr>
          <p:nvPr/>
        </p:nvSpPr>
        <p:spPr bwMode="auto">
          <a:xfrm>
            <a:off x="2290762" y="4886325"/>
            <a:ext cx="496888" cy="15081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5314" name="Rectangle 130"/>
          <p:cNvSpPr>
            <a:spLocks noChangeArrowheads="1"/>
          </p:cNvSpPr>
          <p:nvPr/>
        </p:nvSpPr>
        <p:spPr bwMode="auto">
          <a:xfrm>
            <a:off x="2428875" y="4906962"/>
            <a:ext cx="225425" cy="1746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5315" name="Text Box 131"/>
          <p:cNvSpPr txBox="1">
            <a:spLocks noChangeArrowheads="1"/>
          </p:cNvSpPr>
          <p:nvPr/>
        </p:nvSpPr>
        <p:spPr bwMode="auto">
          <a:xfrm>
            <a:off x="2311400" y="4810125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/>
              <a:t>3a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05316" name="Oval 132"/>
          <p:cNvSpPr>
            <a:spLocks noChangeArrowheads="1"/>
          </p:cNvSpPr>
          <p:nvPr/>
        </p:nvSpPr>
        <p:spPr bwMode="auto">
          <a:xfrm>
            <a:off x="3281362" y="5534025"/>
            <a:ext cx="496888" cy="128587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5317" name="Line 133"/>
          <p:cNvSpPr>
            <a:spLocks noChangeShapeType="1"/>
          </p:cNvSpPr>
          <p:nvPr/>
        </p:nvSpPr>
        <p:spPr bwMode="auto">
          <a:xfrm>
            <a:off x="3281362" y="5522912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5318" name="Line 134"/>
          <p:cNvSpPr>
            <a:spLocks noChangeShapeType="1"/>
          </p:cNvSpPr>
          <p:nvPr/>
        </p:nvSpPr>
        <p:spPr bwMode="auto">
          <a:xfrm>
            <a:off x="3778250" y="5522912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5319" name="Rectangle 135"/>
          <p:cNvSpPr>
            <a:spLocks noChangeArrowheads="1"/>
          </p:cNvSpPr>
          <p:nvPr/>
        </p:nvSpPr>
        <p:spPr bwMode="auto">
          <a:xfrm>
            <a:off x="3281362" y="5522912"/>
            <a:ext cx="492125" cy="77788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605320" name="Oval 136"/>
          <p:cNvSpPr>
            <a:spLocks noChangeArrowheads="1"/>
          </p:cNvSpPr>
          <p:nvPr/>
        </p:nvSpPr>
        <p:spPr bwMode="auto">
          <a:xfrm>
            <a:off x="3276600" y="5429250"/>
            <a:ext cx="496887" cy="15081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37"/>
          <p:cNvGrpSpPr>
            <a:grpSpLocks/>
          </p:cNvGrpSpPr>
          <p:nvPr/>
        </p:nvGrpSpPr>
        <p:grpSpPr bwMode="auto">
          <a:xfrm>
            <a:off x="3314700" y="5343525"/>
            <a:ext cx="428625" cy="396875"/>
            <a:chOff x="2919" y="2429"/>
            <a:chExt cx="277" cy="250"/>
          </a:xfrm>
        </p:grpSpPr>
        <p:sp>
          <p:nvSpPr>
            <p:cNvPr id="605322" name="Rectangle 138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323" name="Text Box 139"/>
            <p:cNvSpPr txBox="1">
              <a:spLocks noChangeArrowheads="1"/>
            </p:cNvSpPr>
            <p:nvPr/>
          </p:nvSpPr>
          <p:spPr bwMode="auto">
            <a:xfrm>
              <a:off x="2919" y="2429"/>
              <a:ext cx="27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1c</a:t>
              </a:r>
            </a:p>
          </p:txBody>
        </p:sp>
      </p:grpSp>
      <p:sp>
        <p:nvSpPr>
          <p:cNvPr id="605324" name="Line 140"/>
          <p:cNvSpPr>
            <a:spLocks noChangeShapeType="1"/>
          </p:cNvSpPr>
          <p:nvPr/>
        </p:nvSpPr>
        <p:spPr bwMode="auto">
          <a:xfrm>
            <a:off x="6130925" y="5235575"/>
            <a:ext cx="488950" cy="152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5325" name="Freeform 141"/>
          <p:cNvSpPr>
            <a:spLocks/>
          </p:cNvSpPr>
          <p:nvPr/>
        </p:nvSpPr>
        <p:spPr bwMode="auto">
          <a:xfrm>
            <a:off x="1889125" y="5029200"/>
            <a:ext cx="400050" cy="180975"/>
          </a:xfrm>
          <a:custGeom>
            <a:avLst/>
            <a:gdLst/>
            <a:ahLst/>
            <a:cxnLst>
              <a:cxn ang="0">
                <a:pos x="0" y="114"/>
              </a:cxn>
              <a:cxn ang="0">
                <a:pos x="252" y="0"/>
              </a:cxn>
            </a:cxnLst>
            <a:rect l="0" t="0" r="r" b="b"/>
            <a:pathLst>
              <a:path w="252" h="114">
                <a:moveTo>
                  <a:pt x="0" y="114"/>
                </a:moveTo>
                <a:lnTo>
                  <a:pt x="252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5326" name="Freeform 142"/>
          <p:cNvSpPr>
            <a:spLocks/>
          </p:cNvSpPr>
          <p:nvPr/>
        </p:nvSpPr>
        <p:spPr bwMode="auto">
          <a:xfrm>
            <a:off x="2581275" y="5124450"/>
            <a:ext cx="704850" cy="409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44" y="258"/>
              </a:cxn>
            </a:cxnLst>
            <a:rect l="0" t="0" r="r" b="b"/>
            <a:pathLst>
              <a:path w="444" h="258">
                <a:moveTo>
                  <a:pt x="0" y="0"/>
                </a:moveTo>
                <a:lnTo>
                  <a:pt x="444" y="25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5327" name="Freeform 143"/>
          <p:cNvSpPr>
            <a:spLocks/>
          </p:cNvSpPr>
          <p:nvPr/>
        </p:nvSpPr>
        <p:spPr bwMode="auto">
          <a:xfrm>
            <a:off x="4683125" y="5311775"/>
            <a:ext cx="1038225" cy="666750"/>
          </a:xfrm>
          <a:custGeom>
            <a:avLst/>
            <a:gdLst/>
            <a:ahLst/>
            <a:cxnLst>
              <a:cxn ang="0">
                <a:pos x="0" y="420"/>
              </a:cxn>
              <a:cxn ang="0">
                <a:pos x="654" y="0"/>
              </a:cxn>
            </a:cxnLst>
            <a:rect l="0" t="0" r="r" b="b"/>
            <a:pathLst>
              <a:path w="654" h="420">
                <a:moveTo>
                  <a:pt x="0" y="420"/>
                </a:moveTo>
                <a:lnTo>
                  <a:pt x="654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5328" name="Oval 144"/>
          <p:cNvSpPr>
            <a:spLocks noChangeArrowheads="1"/>
          </p:cNvSpPr>
          <p:nvPr/>
        </p:nvSpPr>
        <p:spPr bwMode="auto">
          <a:xfrm>
            <a:off x="5634037" y="5210175"/>
            <a:ext cx="496888" cy="128587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5329" name="Line 145"/>
          <p:cNvSpPr>
            <a:spLocks noChangeShapeType="1"/>
          </p:cNvSpPr>
          <p:nvPr/>
        </p:nvSpPr>
        <p:spPr bwMode="auto">
          <a:xfrm>
            <a:off x="5634037" y="5199062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5330" name="Line 146"/>
          <p:cNvSpPr>
            <a:spLocks noChangeShapeType="1"/>
          </p:cNvSpPr>
          <p:nvPr/>
        </p:nvSpPr>
        <p:spPr bwMode="auto">
          <a:xfrm>
            <a:off x="6130925" y="5199062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5331" name="Rectangle 147"/>
          <p:cNvSpPr>
            <a:spLocks noChangeArrowheads="1"/>
          </p:cNvSpPr>
          <p:nvPr/>
        </p:nvSpPr>
        <p:spPr bwMode="auto">
          <a:xfrm>
            <a:off x="5634037" y="5199062"/>
            <a:ext cx="492125" cy="77788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605332" name="Oval 148"/>
          <p:cNvSpPr>
            <a:spLocks noChangeArrowheads="1"/>
          </p:cNvSpPr>
          <p:nvPr/>
        </p:nvSpPr>
        <p:spPr bwMode="auto">
          <a:xfrm>
            <a:off x="5629275" y="5105400"/>
            <a:ext cx="496887" cy="15081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5333" name="Rectangle 149"/>
          <p:cNvSpPr>
            <a:spLocks noChangeArrowheads="1"/>
          </p:cNvSpPr>
          <p:nvPr/>
        </p:nvSpPr>
        <p:spPr bwMode="auto">
          <a:xfrm>
            <a:off x="5767387" y="5126037"/>
            <a:ext cx="223838" cy="1905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5334" name="Text Box 150"/>
          <p:cNvSpPr txBox="1">
            <a:spLocks noChangeArrowheads="1"/>
          </p:cNvSpPr>
          <p:nvPr/>
        </p:nvSpPr>
        <p:spPr bwMode="auto">
          <a:xfrm>
            <a:off x="5649912" y="5029200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/>
              <a:t>2a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05335" name="Text Box 151"/>
          <p:cNvSpPr txBox="1">
            <a:spLocks noChangeArrowheads="1"/>
          </p:cNvSpPr>
          <p:nvPr/>
        </p:nvSpPr>
        <p:spPr bwMode="auto">
          <a:xfrm>
            <a:off x="1938337" y="5168900"/>
            <a:ext cx="701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AS3</a:t>
            </a:r>
            <a:endParaRPr lang="en-US"/>
          </a:p>
        </p:txBody>
      </p:sp>
      <p:sp>
        <p:nvSpPr>
          <p:cNvPr id="605336" name="Text Box 152"/>
          <p:cNvSpPr txBox="1">
            <a:spLocks noChangeArrowheads="1"/>
          </p:cNvSpPr>
          <p:nvPr/>
        </p:nvSpPr>
        <p:spPr bwMode="auto">
          <a:xfrm>
            <a:off x="2509837" y="6027737"/>
            <a:ext cx="66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AS1</a:t>
            </a:r>
            <a:endParaRPr lang="en-US"/>
          </a:p>
        </p:txBody>
      </p:sp>
      <p:sp>
        <p:nvSpPr>
          <p:cNvPr id="605337" name="Text Box 153"/>
          <p:cNvSpPr txBox="1">
            <a:spLocks noChangeArrowheads="1"/>
          </p:cNvSpPr>
          <p:nvPr/>
        </p:nvSpPr>
        <p:spPr bwMode="auto">
          <a:xfrm>
            <a:off x="6081712" y="5486400"/>
            <a:ext cx="649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AS2</a:t>
            </a:r>
          </a:p>
        </p:txBody>
      </p:sp>
      <p:sp>
        <p:nvSpPr>
          <p:cNvPr id="605338" name="Oval 154"/>
          <p:cNvSpPr>
            <a:spLocks noChangeArrowheads="1"/>
          </p:cNvSpPr>
          <p:nvPr/>
        </p:nvSpPr>
        <p:spPr bwMode="auto">
          <a:xfrm>
            <a:off x="2795587" y="5867400"/>
            <a:ext cx="496888" cy="128587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5339" name="Line 155"/>
          <p:cNvSpPr>
            <a:spLocks noChangeShapeType="1"/>
          </p:cNvSpPr>
          <p:nvPr/>
        </p:nvSpPr>
        <p:spPr bwMode="auto">
          <a:xfrm>
            <a:off x="2795587" y="5856287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5340" name="Line 156"/>
          <p:cNvSpPr>
            <a:spLocks noChangeShapeType="1"/>
          </p:cNvSpPr>
          <p:nvPr/>
        </p:nvSpPr>
        <p:spPr bwMode="auto">
          <a:xfrm>
            <a:off x="3292475" y="5856287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5341" name="Rectangle 157"/>
          <p:cNvSpPr>
            <a:spLocks noChangeArrowheads="1"/>
          </p:cNvSpPr>
          <p:nvPr/>
        </p:nvSpPr>
        <p:spPr bwMode="auto">
          <a:xfrm>
            <a:off x="2795587" y="5856287"/>
            <a:ext cx="492125" cy="77788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605342" name="Oval 158"/>
          <p:cNvSpPr>
            <a:spLocks noChangeArrowheads="1"/>
          </p:cNvSpPr>
          <p:nvPr/>
        </p:nvSpPr>
        <p:spPr bwMode="auto">
          <a:xfrm>
            <a:off x="2790825" y="5768975"/>
            <a:ext cx="496887" cy="15081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5343" name="Rectangle 159"/>
          <p:cNvSpPr>
            <a:spLocks noChangeArrowheads="1"/>
          </p:cNvSpPr>
          <p:nvPr/>
        </p:nvSpPr>
        <p:spPr bwMode="auto">
          <a:xfrm>
            <a:off x="2925762" y="5811837"/>
            <a:ext cx="225425" cy="152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5344" name="Text Box 160"/>
          <p:cNvSpPr txBox="1">
            <a:spLocks noChangeArrowheads="1"/>
          </p:cNvSpPr>
          <p:nvPr/>
        </p:nvSpPr>
        <p:spPr bwMode="auto">
          <a:xfrm>
            <a:off x="2835275" y="5683250"/>
            <a:ext cx="428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/>
              <a:t>1a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4" name="Group 161"/>
          <p:cNvGrpSpPr>
            <a:grpSpLocks/>
          </p:cNvGrpSpPr>
          <p:nvPr/>
        </p:nvGrpSpPr>
        <p:grpSpPr bwMode="auto">
          <a:xfrm>
            <a:off x="6356350" y="4740275"/>
            <a:ext cx="501650" cy="396875"/>
            <a:chOff x="4320" y="1940"/>
            <a:chExt cx="316" cy="250"/>
          </a:xfrm>
        </p:grpSpPr>
        <p:sp>
          <p:nvSpPr>
            <p:cNvPr id="605346" name="Oval 162"/>
            <p:cNvSpPr>
              <a:spLocks noChangeArrowheads="1"/>
            </p:cNvSpPr>
            <p:nvPr/>
          </p:nvSpPr>
          <p:spPr bwMode="auto">
            <a:xfrm>
              <a:off x="4323" y="205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347" name="Line 163"/>
            <p:cNvSpPr>
              <a:spLocks noChangeShapeType="1"/>
            </p:cNvSpPr>
            <p:nvPr/>
          </p:nvSpPr>
          <p:spPr bwMode="auto">
            <a:xfrm>
              <a:off x="4323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348" name="Line 164"/>
            <p:cNvSpPr>
              <a:spLocks noChangeShapeType="1"/>
            </p:cNvSpPr>
            <p:nvPr/>
          </p:nvSpPr>
          <p:spPr bwMode="auto">
            <a:xfrm>
              <a:off x="4636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349" name="Rectangle 165"/>
            <p:cNvSpPr>
              <a:spLocks noChangeArrowheads="1"/>
            </p:cNvSpPr>
            <p:nvPr/>
          </p:nvSpPr>
          <p:spPr bwMode="auto">
            <a:xfrm>
              <a:off x="4323" y="2047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05350" name="Oval 166"/>
            <p:cNvSpPr>
              <a:spLocks noChangeArrowheads="1"/>
            </p:cNvSpPr>
            <p:nvPr/>
          </p:nvSpPr>
          <p:spPr bwMode="auto">
            <a:xfrm>
              <a:off x="4320" y="198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351" name="Rectangle 167"/>
            <p:cNvSpPr>
              <a:spLocks noChangeArrowheads="1"/>
            </p:cNvSpPr>
            <p:nvPr/>
          </p:nvSpPr>
          <p:spPr bwMode="auto">
            <a:xfrm>
              <a:off x="4407" y="2001"/>
              <a:ext cx="141" cy="11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352" name="Text Box 168"/>
            <p:cNvSpPr txBox="1">
              <a:spLocks noChangeArrowheads="1"/>
            </p:cNvSpPr>
            <p:nvPr/>
          </p:nvSpPr>
          <p:spPr bwMode="auto">
            <a:xfrm>
              <a:off x="4333" y="1940"/>
              <a:ext cx="2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2c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" name="Group 169"/>
          <p:cNvGrpSpPr>
            <a:grpSpLocks/>
          </p:cNvGrpSpPr>
          <p:nvPr/>
        </p:nvGrpSpPr>
        <p:grpSpPr bwMode="auto">
          <a:xfrm>
            <a:off x="6619875" y="5200650"/>
            <a:ext cx="501650" cy="396875"/>
            <a:chOff x="4596" y="2162"/>
            <a:chExt cx="316" cy="250"/>
          </a:xfrm>
        </p:grpSpPr>
        <p:sp>
          <p:nvSpPr>
            <p:cNvPr id="605354" name="Oval 170"/>
            <p:cNvSpPr>
              <a:spLocks noChangeArrowheads="1"/>
            </p:cNvSpPr>
            <p:nvPr/>
          </p:nvSpPr>
          <p:spPr bwMode="auto">
            <a:xfrm>
              <a:off x="4599" y="227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355" name="Line 171"/>
            <p:cNvSpPr>
              <a:spLocks noChangeShapeType="1"/>
            </p:cNvSpPr>
            <p:nvPr/>
          </p:nvSpPr>
          <p:spPr bwMode="auto">
            <a:xfrm>
              <a:off x="4599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356" name="Line 172"/>
            <p:cNvSpPr>
              <a:spLocks noChangeShapeType="1"/>
            </p:cNvSpPr>
            <p:nvPr/>
          </p:nvSpPr>
          <p:spPr bwMode="auto">
            <a:xfrm>
              <a:off x="4912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357" name="Rectangle 173"/>
            <p:cNvSpPr>
              <a:spLocks noChangeArrowheads="1"/>
            </p:cNvSpPr>
            <p:nvPr/>
          </p:nvSpPr>
          <p:spPr bwMode="auto">
            <a:xfrm>
              <a:off x="4599" y="226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05358" name="Oval 174"/>
            <p:cNvSpPr>
              <a:spLocks noChangeArrowheads="1"/>
            </p:cNvSpPr>
            <p:nvPr/>
          </p:nvSpPr>
          <p:spPr bwMode="auto">
            <a:xfrm>
              <a:off x="4596" y="221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359" name="Rectangle 175"/>
            <p:cNvSpPr>
              <a:spLocks noChangeArrowheads="1"/>
            </p:cNvSpPr>
            <p:nvPr/>
          </p:nvSpPr>
          <p:spPr bwMode="auto">
            <a:xfrm>
              <a:off x="4683" y="2223"/>
              <a:ext cx="142" cy="11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360" name="Text Box 176"/>
            <p:cNvSpPr txBox="1">
              <a:spLocks noChangeArrowheads="1"/>
            </p:cNvSpPr>
            <p:nvPr/>
          </p:nvSpPr>
          <p:spPr bwMode="auto">
            <a:xfrm>
              <a:off x="4603" y="2162"/>
              <a:ext cx="3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2b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6" name="Group 177"/>
          <p:cNvGrpSpPr>
            <a:grpSpLocks/>
          </p:cNvGrpSpPr>
          <p:nvPr/>
        </p:nvGrpSpPr>
        <p:grpSpPr bwMode="auto">
          <a:xfrm>
            <a:off x="4191000" y="5788025"/>
            <a:ext cx="501650" cy="396875"/>
            <a:chOff x="2016" y="1980"/>
            <a:chExt cx="316" cy="250"/>
          </a:xfrm>
        </p:grpSpPr>
        <p:sp>
          <p:nvSpPr>
            <p:cNvPr id="605362" name="Oval 178"/>
            <p:cNvSpPr>
              <a:spLocks noChangeArrowheads="1"/>
            </p:cNvSpPr>
            <p:nvPr/>
          </p:nvSpPr>
          <p:spPr bwMode="auto">
            <a:xfrm>
              <a:off x="2019" y="210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363" name="Line 179"/>
            <p:cNvSpPr>
              <a:spLocks noChangeShapeType="1"/>
            </p:cNvSpPr>
            <p:nvPr/>
          </p:nvSpPr>
          <p:spPr bwMode="auto">
            <a:xfrm>
              <a:off x="2019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364" name="Line 180"/>
            <p:cNvSpPr>
              <a:spLocks noChangeShapeType="1"/>
            </p:cNvSpPr>
            <p:nvPr/>
          </p:nvSpPr>
          <p:spPr bwMode="auto">
            <a:xfrm>
              <a:off x="2332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365" name="Rectangle 181"/>
            <p:cNvSpPr>
              <a:spLocks noChangeArrowheads="1"/>
            </p:cNvSpPr>
            <p:nvPr/>
          </p:nvSpPr>
          <p:spPr bwMode="auto">
            <a:xfrm>
              <a:off x="2019" y="209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05366" name="Oval 182"/>
            <p:cNvSpPr>
              <a:spLocks noChangeArrowheads="1"/>
            </p:cNvSpPr>
            <p:nvPr/>
          </p:nvSpPr>
          <p:spPr bwMode="auto">
            <a:xfrm>
              <a:off x="2016" y="203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183"/>
            <p:cNvGrpSpPr>
              <a:grpSpLocks/>
            </p:cNvGrpSpPr>
            <p:nvPr/>
          </p:nvGrpSpPr>
          <p:grpSpPr bwMode="auto">
            <a:xfrm>
              <a:off x="2034" y="1980"/>
              <a:ext cx="283" cy="250"/>
              <a:chOff x="2914" y="2429"/>
              <a:chExt cx="288" cy="250"/>
            </a:xfrm>
          </p:grpSpPr>
          <p:sp>
            <p:nvSpPr>
              <p:cNvPr id="605368" name="Rectangle 18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369" name="Text Box 185"/>
              <p:cNvSpPr txBox="1">
                <a:spLocks noChangeArrowheads="1"/>
              </p:cNvSpPr>
              <p:nvPr/>
            </p:nvSpPr>
            <p:spPr bwMode="auto">
              <a:xfrm>
                <a:off x="2914" y="2429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1b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8" name="Group 186"/>
          <p:cNvGrpSpPr>
            <a:grpSpLocks/>
          </p:cNvGrpSpPr>
          <p:nvPr/>
        </p:nvGrpSpPr>
        <p:grpSpPr bwMode="auto">
          <a:xfrm>
            <a:off x="1670050" y="4443412"/>
            <a:ext cx="501650" cy="396875"/>
            <a:chOff x="2016" y="1980"/>
            <a:chExt cx="316" cy="250"/>
          </a:xfrm>
        </p:grpSpPr>
        <p:sp>
          <p:nvSpPr>
            <p:cNvPr id="605371" name="Oval 187"/>
            <p:cNvSpPr>
              <a:spLocks noChangeArrowheads="1"/>
            </p:cNvSpPr>
            <p:nvPr/>
          </p:nvSpPr>
          <p:spPr bwMode="auto">
            <a:xfrm>
              <a:off x="2019" y="210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372" name="Line 188"/>
            <p:cNvSpPr>
              <a:spLocks noChangeShapeType="1"/>
            </p:cNvSpPr>
            <p:nvPr/>
          </p:nvSpPr>
          <p:spPr bwMode="auto">
            <a:xfrm>
              <a:off x="2019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373" name="Line 189"/>
            <p:cNvSpPr>
              <a:spLocks noChangeShapeType="1"/>
            </p:cNvSpPr>
            <p:nvPr/>
          </p:nvSpPr>
          <p:spPr bwMode="auto">
            <a:xfrm>
              <a:off x="2332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374" name="Rectangle 190"/>
            <p:cNvSpPr>
              <a:spLocks noChangeArrowheads="1"/>
            </p:cNvSpPr>
            <p:nvPr/>
          </p:nvSpPr>
          <p:spPr bwMode="auto">
            <a:xfrm>
              <a:off x="2019" y="209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05375" name="Oval 191"/>
            <p:cNvSpPr>
              <a:spLocks noChangeArrowheads="1"/>
            </p:cNvSpPr>
            <p:nvPr/>
          </p:nvSpPr>
          <p:spPr bwMode="auto">
            <a:xfrm>
              <a:off x="2016" y="203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92"/>
            <p:cNvGrpSpPr>
              <a:grpSpLocks/>
            </p:cNvGrpSpPr>
            <p:nvPr/>
          </p:nvGrpSpPr>
          <p:grpSpPr bwMode="auto">
            <a:xfrm>
              <a:off x="2027" y="1980"/>
              <a:ext cx="296" cy="250"/>
              <a:chOff x="2907" y="2429"/>
              <a:chExt cx="301" cy="250"/>
            </a:xfrm>
          </p:grpSpPr>
          <p:sp>
            <p:nvSpPr>
              <p:cNvPr id="605377" name="Rectangle 19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378" name="Text Box 194"/>
              <p:cNvSpPr txBox="1">
                <a:spLocks noChangeArrowheads="1"/>
              </p:cNvSpPr>
              <p:nvPr/>
            </p:nvSpPr>
            <p:spPr bwMode="auto">
              <a:xfrm>
                <a:off x="2907" y="2429"/>
                <a:ext cx="30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3c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05379" name="Line 195"/>
          <p:cNvSpPr>
            <a:spLocks noChangeShapeType="1"/>
          </p:cNvSpPr>
          <p:nvPr/>
        </p:nvSpPr>
        <p:spPr bwMode="auto">
          <a:xfrm flipH="1">
            <a:off x="3168650" y="5616575"/>
            <a:ext cx="147637" cy="1619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5380" name="Line 196"/>
          <p:cNvSpPr>
            <a:spLocks noChangeShapeType="1"/>
          </p:cNvSpPr>
          <p:nvPr/>
        </p:nvSpPr>
        <p:spPr bwMode="auto">
          <a:xfrm>
            <a:off x="3571875" y="5656262"/>
            <a:ext cx="0" cy="3905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5381" name="Line 197"/>
          <p:cNvSpPr>
            <a:spLocks noChangeShapeType="1"/>
          </p:cNvSpPr>
          <p:nvPr/>
        </p:nvSpPr>
        <p:spPr bwMode="auto">
          <a:xfrm>
            <a:off x="3733800" y="5603875"/>
            <a:ext cx="496887" cy="334962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5382" name="Line 198"/>
          <p:cNvSpPr>
            <a:spLocks noChangeShapeType="1"/>
          </p:cNvSpPr>
          <p:nvPr/>
        </p:nvSpPr>
        <p:spPr bwMode="auto">
          <a:xfrm flipH="1">
            <a:off x="3854450" y="6061075"/>
            <a:ext cx="376237" cy="12065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5383" name="Line 199"/>
          <p:cNvSpPr>
            <a:spLocks noChangeShapeType="1"/>
          </p:cNvSpPr>
          <p:nvPr/>
        </p:nvSpPr>
        <p:spPr bwMode="auto">
          <a:xfrm flipH="1" flipV="1">
            <a:off x="3276600" y="5884862"/>
            <a:ext cx="901700" cy="809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5384" name="Line 200"/>
          <p:cNvSpPr>
            <a:spLocks noChangeShapeType="1"/>
          </p:cNvSpPr>
          <p:nvPr/>
        </p:nvSpPr>
        <p:spPr bwMode="auto">
          <a:xfrm flipV="1">
            <a:off x="6046787" y="4970462"/>
            <a:ext cx="349250" cy="13493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5385" name="Line 201"/>
          <p:cNvSpPr>
            <a:spLocks noChangeShapeType="1"/>
          </p:cNvSpPr>
          <p:nvPr/>
        </p:nvSpPr>
        <p:spPr bwMode="auto">
          <a:xfrm>
            <a:off x="3181350" y="4502150"/>
            <a:ext cx="76676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5386" name="Line 202"/>
          <p:cNvSpPr>
            <a:spLocks noChangeShapeType="1"/>
          </p:cNvSpPr>
          <p:nvPr/>
        </p:nvSpPr>
        <p:spPr bwMode="auto">
          <a:xfrm>
            <a:off x="3200400" y="4816475"/>
            <a:ext cx="76676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5387" name="Text Box 203"/>
          <p:cNvSpPr txBox="1">
            <a:spLocks noChangeArrowheads="1"/>
          </p:cNvSpPr>
          <p:nvPr/>
        </p:nvSpPr>
        <p:spPr bwMode="auto">
          <a:xfrm>
            <a:off x="4030662" y="4287837"/>
            <a:ext cx="1254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/>
              <a:t>eBGP session</a:t>
            </a:r>
          </a:p>
        </p:txBody>
      </p:sp>
      <p:sp>
        <p:nvSpPr>
          <p:cNvPr id="605388" name="Text Box 204"/>
          <p:cNvSpPr txBox="1">
            <a:spLocks noChangeArrowheads="1"/>
          </p:cNvSpPr>
          <p:nvPr/>
        </p:nvSpPr>
        <p:spPr bwMode="auto">
          <a:xfrm>
            <a:off x="4057650" y="4637087"/>
            <a:ext cx="1206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/>
              <a:t>iBGP session</a:t>
            </a:r>
          </a:p>
        </p:txBody>
      </p:sp>
      <p:sp>
        <p:nvSpPr>
          <p:cNvPr id="605389" name="Line 205"/>
          <p:cNvSpPr>
            <a:spLocks noChangeShapeType="1"/>
          </p:cNvSpPr>
          <p:nvPr/>
        </p:nvSpPr>
        <p:spPr bwMode="auto">
          <a:xfrm flipH="1" flipV="1">
            <a:off x="2093912" y="4729162"/>
            <a:ext cx="241300" cy="1746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5390" name="Line 206"/>
          <p:cNvSpPr>
            <a:spLocks noChangeShapeType="1"/>
          </p:cNvSpPr>
          <p:nvPr/>
        </p:nvSpPr>
        <p:spPr bwMode="auto">
          <a:xfrm flipH="1">
            <a:off x="1663700" y="4756150"/>
            <a:ext cx="147637" cy="37623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5391" name="Line 207"/>
          <p:cNvSpPr>
            <a:spLocks noChangeShapeType="1"/>
          </p:cNvSpPr>
          <p:nvPr/>
        </p:nvSpPr>
        <p:spPr bwMode="auto">
          <a:xfrm>
            <a:off x="6745287" y="5038725"/>
            <a:ext cx="68263" cy="228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5392" name="Line 208"/>
          <p:cNvSpPr>
            <a:spLocks noChangeShapeType="1"/>
          </p:cNvSpPr>
          <p:nvPr/>
        </p:nvSpPr>
        <p:spPr bwMode="auto">
          <a:xfrm>
            <a:off x="3182937" y="5965825"/>
            <a:ext cx="201613" cy="13493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 </a:t>
            </a:r>
            <a:r>
              <a:rPr lang="en-US" dirty="0" smtClean="0"/>
              <a:t>Attributes </a:t>
            </a:r>
            <a:r>
              <a:rPr lang="en-US" dirty="0" smtClean="0"/>
              <a:t>and </a:t>
            </a:r>
            <a:r>
              <a:rPr lang="en-US" dirty="0"/>
              <a:t>BGP </a:t>
            </a:r>
            <a:r>
              <a:rPr lang="en-US" dirty="0" smtClean="0"/>
              <a:t>Routes</a:t>
            </a:r>
            <a:endParaRPr lang="en-US" dirty="0"/>
          </a:p>
        </p:txBody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915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Advertised </a:t>
            </a:r>
            <a:r>
              <a:rPr lang="en-US" dirty="0"/>
              <a:t>prefix includes BGP attributes.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prefix + attributes = “route”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Two </a:t>
            </a:r>
            <a:r>
              <a:rPr lang="en-US" dirty="0"/>
              <a:t>important attributes: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AS-PATH:</a:t>
            </a:r>
            <a:r>
              <a:rPr lang="en-US" dirty="0"/>
              <a:t> contains ASs through which prefix advertisement has passed: </a:t>
            </a:r>
            <a:r>
              <a:rPr lang="en-US" dirty="0" err="1"/>
              <a:t>e.g</a:t>
            </a:r>
            <a:r>
              <a:rPr lang="en-US" dirty="0"/>
              <a:t>, AS 67, AS 17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NEXT-HOP:</a:t>
            </a:r>
            <a:r>
              <a:rPr lang="en-US" dirty="0"/>
              <a:t> indicates specific internal-AS router to next-hop </a:t>
            </a:r>
            <a:r>
              <a:rPr lang="en-US" dirty="0" smtClean="0"/>
              <a:t>AS </a:t>
            </a:r>
            <a:r>
              <a:rPr lang="en-US" dirty="0"/>
              <a:t>(may be multiple links from current AS to next-hop-AS)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When </a:t>
            </a:r>
            <a:r>
              <a:rPr lang="en-US" dirty="0"/>
              <a:t>gateway router receives route advertisement, uses </a:t>
            </a:r>
            <a:r>
              <a:rPr lang="en-US" dirty="0">
                <a:solidFill>
                  <a:srgbClr val="FF0000"/>
                </a:solidFill>
              </a:rPr>
              <a:t>import policy</a:t>
            </a:r>
            <a:r>
              <a:rPr lang="en-US" dirty="0"/>
              <a:t> to </a:t>
            </a:r>
            <a:r>
              <a:rPr lang="en-US" dirty="0" smtClean="0"/>
              <a:t>accept/decline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BGP </a:t>
            </a:r>
            <a:r>
              <a:rPr lang="en-US" dirty="0" smtClean="0"/>
              <a:t>Route Selection</a:t>
            </a:r>
            <a:endParaRPr lang="en-US" dirty="0"/>
          </a:p>
        </p:txBody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dirty="0" smtClean="0"/>
              <a:t>Router </a:t>
            </a:r>
            <a:r>
              <a:rPr lang="en-US" dirty="0"/>
              <a:t>may learn about more than 1 route to some prefix. Router must select route.</a:t>
            </a:r>
          </a:p>
          <a:p>
            <a:pPr marL="533400" indent="-533400"/>
            <a:r>
              <a:rPr lang="en-US" dirty="0" smtClean="0"/>
              <a:t>Elimination </a:t>
            </a:r>
            <a:r>
              <a:rPr lang="en-US" dirty="0"/>
              <a:t>rules:</a:t>
            </a:r>
          </a:p>
          <a:p>
            <a:pPr marL="914400" lvl="1" indent="-457200">
              <a:buFont typeface="ZapfDingbats" pitchFamily="82" charset="2"/>
              <a:buAutoNum type="arabicPeriod"/>
            </a:pPr>
            <a:r>
              <a:rPr lang="en-US" dirty="0"/>
              <a:t>L</a:t>
            </a:r>
            <a:r>
              <a:rPr lang="en-US" dirty="0" smtClean="0"/>
              <a:t>ocal </a:t>
            </a:r>
            <a:r>
              <a:rPr lang="en-US" dirty="0"/>
              <a:t>preference value attribute: policy decision</a:t>
            </a:r>
          </a:p>
          <a:p>
            <a:pPr marL="914400" lvl="1" indent="-457200">
              <a:buFont typeface="ZapfDingbats" pitchFamily="82" charset="2"/>
              <a:buAutoNum type="arabicPeriod"/>
            </a:pPr>
            <a:r>
              <a:rPr lang="en-US" dirty="0"/>
              <a:t>S</a:t>
            </a:r>
            <a:r>
              <a:rPr lang="en-US" dirty="0" smtClean="0"/>
              <a:t>hortest </a:t>
            </a:r>
            <a:r>
              <a:rPr lang="en-US" dirty="0"/>
              <a:t>AS-PATH </a:t>
            </a:r>
          </a:p>
          <a:p>
            <a:pPr marL="914400" lvl="1" indent="-457200">
              <a:buFont typeface="ZapfDingbats" pitchFamily="82" charset="2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losest </a:t>
            </a:r>
            <a:r>
              <a:rPr lang="en-US" dirty="0"/>
              <a:t>NEXT-HOP router: hot potato routing</a:t>
            </a:r>
          </a:p>
          <a:p>
            <a:pPr marL="914400" lvl="1" indent="-457200">
              <a:buFont typeface="ZapfDingbats" pitchFamily="82" charset="2"/>
              <a:buAutoNum type="arabicPeriod"/>
            </a:pPr>
            <a:r>
              <a:rPr lang="en-US" dirty="0"/>
              <a:t>A</a:t>
            </a:r>
            <a:r>
              <a:rPr lang="en-US" dirty="0" smtClean="0"/>
              <a:t>dditional </a:t>
            </a:r>
            <a:r>
              <a:rPr lang="en-US" dirty="0"/>
              <a:t>criteria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BGP messages</a:t>
            </a:r>
            <a:endParaRPr lang="en-US" sz="2800"/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5029200"/>
          </a:xfrm>
        </p:spPr>
        <p:txBody>
          <a:bodyPr/>
          <a:lstStyle/>
          <a:p>
            <a:r>
              <a:rPr lang="en-US" sz="2400" dirty="0"/>
              <a:t>BGP messages exchanged using </a:t>
            </a:r>
            <a:r>
              <a:rPr lang="en-US" sz="2400" dirty="0" smtClean="0"/>
              <a:t>TCP</a:t>
            </a:r>
            <a:endParaRPr lang="en-US" sz="2400" dirty="0"/>
          </a:p>
          <a:p>
            <a:r>
              <a:rPr lang="en-US" sz="2400" dirty="0"/>
              <a:t>BGP messages: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OPEN:</a:t>
            </a:r>
            <a:r>
              <a:rPr lang="en-US" dirty="0"/>
              <a:t> opens TCP connection to peer and authenticates sender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UPDATE:</a:t>
            </a:r>
            <a:r>
              <a:rPr lang="en-US" dirty="0"/>
              <a:t> advertises new path (or withdraws old)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KEEPALIVE</a:t>
            </a:r>
            <a:r>
              <a:rPr lang="en-US" dirty="0"/>
              <a:t> keeps connection alive in absence of UPDATES; also ACKs OPEN request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NOTIFICATION:</a:t>
            </a:r>
            <a:r>
              <a:rPr lang="en-US" dirty="0"/>
              <a:t> reports errors in previous </a:t>
            </a:r>
            <a:r>
              <a:rPr lang="en-US" dirty="0" err="1"/>
              <a:t>msg</a:t>
            </a:r>
            <a:r>
              <a:rPr lang="en-US" dirty="0"/>
              <a:t>; also used to close connection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z="3200" dirty="0"/>
              <a:t>Why </a:t>
            </a:r>
            <a:r>
              <a:rPr lang="en-US" sz="3200" dirty="0" smtClean="0"/>
              <a:t>Different </a:t>
            </a:r>
            <a:r>
              <a:rPr lang="en-US" sz="3200" dirty="0"/>
              <a:t>Intra- and Inter-AS </a:t>
            </a:r>
            <a:r>
              <a:rPr lang="en-US" sz="3200" dirty="0" smtClean="0"/>
              <a:t>Routing?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7213" y="1393825"/>
            <a:ext cx="8229600" cy="45720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dirty="0">
                <a:solidFill>
                  <a:srgbClr val="FF0000"/>
                </a:solidFill>
              </a:rPr>
              <a:t>Policy:</a:t>
            </a:r>
            <a:r>
              <a:rPr lang="en-US" sz="2400" dirty="0"/>
              <a:t> </a:t>
            </a:r>
          </a:p>
          <a:p>
            <a:r>
              <a:rPr lang="en-US" sz="2400" dirty="0"/>
              <a:t>Inter-AS: admin wants control over how its traffic routed, who routes through its </a:t>
            </a:r>
            <a:r>
              <a:rPr lang="en-US" sz="2400" dirty="0" smtClean="0"/>
              <a:t>net</a:t>
            </a:r>
            <a:endParaRPr lang="en-US" sz="2400" dirty="0"/>
          </a:p>
          <a:p>
            <a:r>
              <a:rPr lang="en-US" sz="2400" dirty="0"/>
              <a:t>Intra-AS: single admin, so no policy decisions needed</a:t>
            </a:r>
          </a:p>
          <a:p>
            <a:pPr>
              <a:buFont typeface="ZapfDingbats" pitchFamily="82" charset="2"/>
              <a:buNone/>
            </a:pPr>
            <a:r>
              <a:rPr lang="en-US" dirty="0">
                <a:solidFill>
                  <a:srgbClr val="FF0000"/>
                </a:solidFill>
              </a:rPr>
              <a:t>Scale:</a:t>
            </a:r>
            <a:endParaRPr lang="en-US" sz="2400" dirty="0"/>
          </a:p>
          <a:p>
            <a:r>
              <a:rPr lang="en-US" sz="2400" dirty="0"/>
              <a:t>hierarchical routing saves table size, </a:t>
            </a:r>
            <a:r>
              <a:rPr lang="en-US" sz="2400" dirty="0" smtClean="0"/>
              <a:t>reduces </a:t>
            </a:r>
            <a:r>
              <a:rPr lang="en-US" sz="2400" dirty="0"/>
              <a:t>update traffic</a:t>
            </a:r>
          </a:p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FF0000"/>
                </a:solidFill>
              </a:rPr>
              <a:t>Performance:</a:t>
            </a:r>
            <a:r>
              <a:rPr lang="en-US" sz="2400" dirty="0"/>
              <a:t> </a:t>
            </a:r>
          </a:p>
          <a:p>
            <a:r>
              <a:rPr lang="en-US" sz="2400" dirty="0"/>
              <a:t>Intra-AS: can focus on performance</a:t>
            </a:r>
          </a:p>
          <a:p>
            <a:r>
              <a:rPr lang="en-US" sz="2400" dirty="0"/>
              <a:t>Inter-AS: policy may dominate over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4: Network Layer</a:t>
            </a:r>
          </a:p>
        </p:txBody>
      </p:sp>
      <p:sp>
        <p:nvSpPr>
          <p:cNvPr id="528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4. 1 Introduction</a:t>
            </a:r>
          </a:p>
          <a:p>
            <a:r>
              <a:rPr lang="en-US" sz="2400"/>
              <a:t>4.2 Virtual circuit and datagram networks</a:t>
            </a:r>
          </a:p>
          <a:p>
            <a:r>
              <a:rPr lang="en-US" sz="2400"/>
              <a:t>4.3 What’s inside a router</a:t>
            </a:r>
          </a:p>
          <a:p>
            <a:r>
              <a:rPr lang="en-US" sz="2400"/>
              <a:t>4.4 IP: Internet Protocol</a:t>
            </a:r>
          </a:p>
          <a:p>
            <a:pPr lvl="1"/>
            <a:r>
              <a:rPr lang="en-US" sz="2000"/>
              <a:t>Datagram format</a:t>
            </a:r>
          </a:p>
          <a:p>
            <a:pPr lvl="1"/>
            <a:r>
              <a:rPr lang="en-US" sz="2000"/>
              <a:t>IPv4 addressing</a:t>
            </a:r>
          </a:p>
          <a:p>
            <a:pPr lvl="1"/>
            <a:r>
              <a:rPr lang="en-US" sz="2000"/>
              <a:t>ICMP</a:t>
            </a:r>
          </a:p>
          <a:p>
            <a:pPr lvl="1"/>
            <a:r>
              <a:rPr lang="en-US" sz="2000"/>
              <a:t>IPv6</a:t>
            </a:r>
          </a:p>
        </p:txBody>
      </p:sp>
      <p:sp>
        <p:nvSpPr>
          <p:cNvPr id="5283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/>
              <a:t>4.5 Routing algorithms</a:t>
            </a:r>
          </a:p>
          <a:p>
            <a:pPr lvl="1"/>
            <a:r>
              <a:rPr lang="en-US" sz="2000" dirty="0"/>
              <a:t>Link state</a:t>
            </a:r>
          </a:p>
          <a:p>
            <a:pPr lvl="1"/>
            <a:r>
              <a:rPr lang="en-US" sz="2000" dirty="0"/>
              <a:t>Distance Vector</a:t>
            </a:r>
          </a:p>
          <a:p>
            <a:pPr lvl="1"/>
            <a:r>
              <a:rPr lang="en-US" sz="2000" dirty="0"/>
              <a:t>Hierarchical routing</a:t>
            </a:r>
          </a:p>
          <a:p>
            <a:r>
              <a:rPr lang="en-US" sz="2400" dirty="0"/>
              <a:t>4.6 Routing in the Internet</a:t>
            </a:r>
          </a:p>
          <a:p>
            <a:pPr lvl="1"/>
            <a:r>
              <a:rPr lang="en-US" sz="2000" dirty="0"/>
              <a:t>RIP</a:t>
            </a:r>
          </a:p>
          <a:p>
            <a:pPr lvl="1"/>
            <a:r>
              <a:rPr lang="en-US" sz="2000" dirty="0"/>
              <a:t>OSPF</a:t>
            </a:r>
          </a:p>
          <a:p>
            <a:pPr lvl="1"/>
            <a:r>
              <a:rPr lang="en-US" sz="2000" dirty="0"/>
              <a:t>BGP</a:t>
            </a:r>
          </a:p>
          <a:p>
            <a:r>
              <a:rPr lang="en-US" sz="2400" i="1" dirty="0">
                <a:solidFill>
                  <a:schemeClr val="bg1">
                    <a:lumMod val="65000"/>
                  </a:schemeClr>
                </a:solidFill>
              </a:rPr>
              <a:t>4.7 Broadcast and multicast routing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Network </a:t>
            </a:r>
            <a:r>
              <a:rPr lang="en-US" sz="3600" dirty="0" smtClean="0"/>
              <a:t>Layer </a:t>
            </a:r>
            <a:r>
              <a:rPr lang="en-US" dirty="0"/>
              <a:t>C</a:t>
            </a:r>
            <a:r>
              <a:rPr lang="en-US" sz="3600" dirty="0" smtClean="0"/>
              <a:t>onnection </a:t>
            </a:r>
            <a:r>
              <a:rPr lang="en-US" sz="3600" dirty="0"/>
              <a:t>and </a:t>
            </a:r>
            <a:r>
              <a:rPr lang="en-US" sz="3600" dirty="0" smtClean="0"/>
              <a:t>Connection-less </a:t>
            </a:r>
            <a:r>
              <a:rPr lang="en-US" dirty="0"/>
              <a:t>S</a:t>
            </a:r>
            <a:r>
              <a:rPr lang="en-US" sz="3600" dirty="0" smtClean="0"/>
              <a:t>ervice</a:t>
            </a:r>
            <a:endParaRPr lang="en-US" sz="3600" dirty="0"/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153400" cy="4267200"/>
          </a:xfrm>
        </p:spPr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atagram </a:t>
            </a:r>
            <a:r>
              <a:rPr lang="en-US" dirty="0"/>
              <a:t>network provides network-layer </a:t>
            </a:r>
            <a:r>
              <a:rPr lang="en-US" i="1" dirty="0"/>
              <a:t>connectionless</a:t>
            </a:r>
            <a:r>
              <a:rPr lang="en-US" dirty="0"/>
              <a:t> service</a:t>
            </a:r>
          </a:p>
          <a:p>
            <a:r>
              <a:rPr lang="en-US" dirty="0"/>
              <a:t>VC network provides network-layer </a:t>
            </a:r>
            <a:r>
              <a:rPr lang="en-US" i="1" dirty="0"/>
              <a:t>connection</a:t>
            </a:r>
            <a:r>
              <a:rPr lang="en-US" dirty="0"/>
              <a:t> service</a:t>
            </a:r>
          </a:p>
          <a:p>
            <a:r>
              <a:rPr lang="en-US" dirty="0"/>
              <a:t>A</a:t>
            </a:r>
            <a:r>
              <a:rPr lang="en-US" dirty="0" smtClean="0"/>
              <a:t>nalogous </a:t>
            </a:r>
            <a:r>
              <a:rPr lang="en-US" dirty="0"/>
              <a:t>to the transport-layer services, but: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service: </a:t>
            </a:r>
            <a:r>
              <a:rPr lang="en-US" dirty="0"/>
              <a:t>host-to-host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no choice: </a:t>
            </a:r>
            <a:r>
              <a:rPr lang="en-US" dirty="0"/>
              <a:t>network provides one or the other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implementation: </a:t>
            </a:r>
            <a:r>
              <a:rPr lang="en-US" dirty="0"/>
              <a:t>in network core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523875" y="333375"/>
            <a:ext cx="7772400" cy="1143000"/>
          </a:xfrm>
        </p:spPr>
        <p:txBody>
          <a:bodyPr/>
          <a:lstStyle/>
          <a:p>
            <a:r>
              <a:rPr lang="en-US" dirty="0"/>
              <a:t>Virtual </a:t>
            </a:r>
            <a:r>
              <a:rPr lang="en-US" dirty="0" smtClean="0"/>
              <a:t>Circuits (VCs)</a:t>
            </a:r>
            <a:endParaRPr lang="en-US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47700" y="3495675"/>
            <a:ext cx="7620000" cy="2257425"/>
          </a:xfrm>
        </p:spPr>
        <p:txBody>
          <a:bodyPr/>
          <a:lstStyle/>
          <a:p>
            <a:r>
              <a:rPr lang="en-US" sz="2000" dirty="0"/>
              <a:t>C</a:t>
            </a:r>
            <a:r>
              <a:rPr lang="en-US" sz="2000" dirty="0" smtClean="0"/>
              <a:t>all </a:t>
            </a:r>
            <a:r>
              <a:rPr lang="en-US" sz="2000" dirty="0"/>
              <a:t>setup, teardown for each call </a:t>
            </a:r>
            <a:r>
              <a:rPr lang="en-US" sz="2000" i="1" dirty="0"/>
              <a:t>before</a:t>
            </a:r>
            <a:r>
              <a:rPr lang="en-US" sz="2000" dirty="0"/>
              <a:t> data can flow</a:t>
            </a:r>
          </a:p>
          <a:p>
            <a:r>
              <a:rPr lang="en-US" sz="2000" dirty="0"/>
              <a:t>E</a:t>
            </a:r>
            <a:r>
              <a:rPr lang="en-US" sz="2000" dirty="0" smtClean="0"/>
              <a:t>ach </a:t>
            </a:r>
            <a:r>
              <a:rPr lang="en-US" sz="2000" dirty="0"/>
              <a:t>packet carries VC identifier (not destination host address)</a:t>
            </a:r>
          </a:p>
          <a:p>
            <a:r>
              <a:rPr lang="en-US" sz="2000" i="1" dirty="0"/>
              <a:t>E</a:t>
            </a:r>
            <a:r>
              <a:rPr lang="en-US" sz="2000" i="1" dirty="0" smtClean="0"/>
              <a:t>very</a:t>
            </a:r>
            <a:r>
              <a:rPr lang="en-US" sz="2000" dirty="0" smtClean="0"/>
              <a:t> </a:t>
            </a:r>
            <a:r>
              <a:rPr lang="en-US" sz="2000" dirty="0"/>
              <a:t>router on source-</a:t>
            </a:r>
            <a:r>
              <a:rPr lang="en-US" sz="2000" dirty="0" err="1"/>
              <a:t>dest</a:t>
            </a:r>
            <a:r>
              <a:rPr lang="en-US" sz="2000" dirty="0"/>
              <a:t> path maintains “state” for each passing connection</a:t>
            </a:r>
          </a:p>
          <a:p>
            <a:r>
              <a:rPr lang="en-US" sz="2000" dirty="0"/>
              <a:t>L</a:t>
            </a:r>
            <a:r>
              <a:rPr lang="en-US" sz="2000" dirty="0" smtClean="0"/>
              <a:t>ink</a:t>
            </a:r>
            <a:r>
              <a:rPr lang="en-US" sz="2000" dirty="0"/>
              <a:t>, router resources (bandwidth, buffers) may be </a:t>
            </a:r>
            <a:r>
              <a:rPr lang="en-US" sz="2000" i="1" dirty="0"/>
              <a:t>allocated </a:t>
            </a:r>
            <a:r>
              <a:rPr lang="en-US" sz="2000" dirty="0"/>
              <a:t>to VC (dedicated resources = predictable service)</a:t>
            </a:r>
          </a:p>
          <a:p>
            <a:pPr lvl="1">
              <a:buFont typeface="ZapfDingbats" pitchFamily="82" charset="2"/>
              <a:buNone/>
            </a:pPr>
            <a:endParaRPr lang="en-US" sz="1800" dirty="0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876300" y="1504950"/>
            <a:ext cx="7743825" cy="18288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source</a:t>
            </a:r>
            <a:r>
              <a:rPr lang="en-US" sz="2400" dirty="0" smtClean="0"/>
              <a:t>-to-</a:t>
            </a:r>
            <a:r>
              <a:rPr lang="en-US" sz="2400" dirty="0" err="1" smtClean="0">
                <a:solidFill>
                  <a:srgbClr val="009900"/>
                </a:solidFill>
              </a:rPr>
              <a:t>dest</a:t>
            </a:r>
            <a:r>
              <a:rPr lang="en-US" sz="2400" dirty="0" smtClean="0"/>
              <a:t> </a:t>
            </a:r>
            <a:r>
              <a:rPr lang="en-US" sz="2400" dirty="0"/>
              <a:t>path behaves much like telephone </a:t>
            </a:r>
            <a:r>
              <a:rPr lang="en-US" sz="2400" dirty="0" smtClean="0"/>
              <a:t>circuit</a:t>
            </a:r>
            <a:endParaRPr lang="en-US" sz="2400" dirty="0"/>
          </a:p>
          <a:p>
            <a:pPr lvl="1"/>
            <a:r>
              <a:rPr lang="en-US" sz="2000" dirty="0" smtClean="0"/>
              <a:t>Performance-wise (predictable service)</a:t>
            </a:r>
            <a:endParaRPr lang="en-US" sz="2000" dirty="0"/>
          </a:p>
          <a:p>
            <a:pPr lvl="1"/>
            <a:r>
              <a:rPr lang="en-US" sz="2000" dirty="0"/>
              <a:t>N</a:t>
            </a:r>
            <a:r>
              <a:rPr lang="en-US" sz="2000" dirty="0" smtClean="0"/>
              <a:t>etwork </a:t>
            </a:r>
            <a:r>
              <a:rPr lang="en-US" sz="2000" dirty="0"/>
              <a:t>actions along source-to-</a:t>
            </a:r>
            <a:r>
              <a:rPr lang="en-US" sz="2000" dirty="0" err="1"/>
              <a:t>dest</a:t>
            </a:r>
            <a:r>
              <a:rPr lang="en-US" sz="2000" dirty="0"/>
              <a:t> path</a:t>
            </a:r>
          </a:p>
          <a:p>
            <a:endParaRPr lang="en-US" sz="2400" dirty="0"/>
          </a:p>
        </p:txBody>
      </p:sp>
      <p:sp>
        <p:nvSpPr>
          <p:cNvPr id="109574" name="Rectangle 6"/>
          <p:cNvSpPr>
            <a:spLocks noChangeArrowheads="1"/>
          </p:cNvSpPr>
          <p:nvPr/>
        </p:nvSpPr>
        <p:spPr bwMode="auto">
          <a:xfrm>
            <a:off x="666750" y="1457325"/>
            <a:ext cx="7677150" cy="16859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dirty="0"/>
              <a:t>VC </a:t>
            </a:r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5029200"/>
          </a:xfrm>
        </p:spPr>
        <p:txBody>
          <a:bodyPr/>
          <a:lstStyle/>
          <a:p>
            <a:pPr marL="533400" indent="-533400">
              <a:buFont typeface="ZapfDingbats" pitchFamily="82" charset="2"/>
              <a:buNone/>
            </a:pPr>
            <a:r>
              <a:rPr lang="en-US" dirty="0" smtClean="0"/>
              <a:t>A </a:t>
            </a:r>
            <a:r>
              <a:rPr lang="en-US" dirty="0"/>
              <a:t>VC consists of:</a:t>
            </a:r>
          </a:p>
          <a:p>
            <a:pPr marL="914400" lvl="1" indent="-457200">
              <a:buFont typeface="ZapfDingbats" pitchFamily="82" charset="2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ath </a:t>
            </a:r>
            <a:r>
              <a:rPr lang="en-US" dirty="0">
                <a:solidFill>
                  <a:srgbClr val="FF0000"/>
                </a:solidFill>
              </a:rPr>
              <a:t>from source to destination</a:t>
            </a:r>
          </a:p>
          <a:p>
            <a:pPr marL="914400" lvl="1" indent="-457200">
              <a:buFont typeface="ZapfDingbats" pitchFamily="82" charset="2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VC numbers, one number for each link along path</a:t>
            </a:r>
          </a:p>
          <a:p>
            <a:pPr marL="914400" lvl="1" indent="-457200">
              <a:buFont typeface="ZapfDingbats" pitchFamily="82" charset="2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ntries </a:t>
            </a:r>
            <a:r>
              <a:rPr lang="en-US" dirty="0">
                <a:solidFill>
                  <a:srgbClr val="FF0000"/>
                </a:solidFill>
              </a:rPr>
              <a:t>in forwarding tables in routers along path</a:t>
            </a:r>
          </a:p>
          <a:p>
            <a:pPr marL="533400" indent="-533400"/>
            <a:r>
              <a:rPr lang="en-US" dirty="0"/>
              <a:t>P</a:t>
            </a:r>
            <a:r>
              <a:rPr lang="en-US" dirty="0" smtClean="0"/>
              <a:t>acket </a:t>
            </a:r>
            <a:r>
              <a:rPr lang="en-US" dirty="0"/>
              <a:t>belonging to VC carries VC number (rather than </a:t>
            </a:r>
            <a:r>
              <a:rPr lang="en-US" dirty="0" err="1"/>
              <a:t>dest</a:t>
            </a:r>
            <a:r>
              <a:rPr lang="en-US" dirty="0"/>
              <a:t> address)</a:t>
            </a:r>
          </a:p>
          <a:p>
            <a:pPr marL="533400" indent="-533400"/>
            <a:r>
              <a:rPr lang="en-US" dirty="0"/>
              <a:t>VC number can be changed on each link.</a:t>
            </a:r>
          </a:p>
          <a:p>
            <a:pPr marL="914400" lvl="1" indent="-457200"/>
            <a:r>
              <a:rPr lang="en-US" dirty="0"/>
              <a:t>New VC number comes from forwarding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8" name="Rectangle 4"/>
          <p:cNvSpPr>
            <a:spLocks noGrp="1" noChangeArrowheads="1"/>
          </p:cNvSpPr>
          <p:nvPr>
            <p:ph type="title"/>
          </p:nvPr>
        </p:nvSpPr>
        <p:spPr>
          <a:xfrm>
            <a:off x="481013" y="0"/>
            <a:ext cx="4471987" cy="1143000"/>
          </a:xfrm>
        </p:spPr>
        <p:txBody>
          <a:bodyPr/>
          <a:lstStyle/>
          <a:p>
            <a:r>
              <a:rPr lang="en-US" dirty="0"/>
              <a:t>Forwarding </a:t>
            </a:r>
            <a:r>
              <a:rPr lang="en-US" dirty="0" smtClean="0"/>
              <a:t>Table</a:t>
            </a:r>
            <a:endParaRPr lang="en-US" dirty="0"/>
          </a:p>
        </p:txBody>
      </p:sp>
      <p:grpSp>
        <p:nvGrpSpPr>
          <p:cNvPr id="2" name="Group 140"/>
          <p:cNvGrpSpPr>
            <a:grpSpLocks/>
          </p:cNvGrpSpPr>
          <p:nvPr/>
        </p:nvGrpSpPr>
        <p:grpSpPr bwMode="auto">
          <a:xfrm>
            <a:off x="4470400" y="623888"/>
            <a:ext cx="4457700" cy="2487612"/>
            <a:chOff x="235" y="1147"/>
            <a:chExt cx="2808" cy="1567"/>
          </a:xfrm>
        </p:grpSpPr>
        <p:sp>
          <p:nvSpPr>
            <p:cNvPr id="446471" name="Freeform 7"/>
            <p:cNvSpPr>
              <a:spLocks/>
            </p:cNvSpPr>
            <p:nvPr/>
          </p:nvSpPr>
          <p:spPr bwMode="auto">
            <a:xfrm>
              <a:off x="879" y="1529"/>
              <a:ext cx="1794" cy="933"/>
            </a:xfrm>
            <a:custGeom>
              <a:avLst/>
              <a:gdLst/>
              <a:ahLst/>
              <a:cxnLst>
                <a:cxn ang="0">
                  <a:pos x="6" y="483"/>
                </a:cxn>
                <a:cxn ang="0">
                  <a:pos x="108" y="125"/>
                </a:cxn>
                <a:cxn ang="0">
                  <a:pos x="559" y="100"/>
                </a:cxn>
                <a:cxn ang="0">
                  <a:pos x="1128" y="29"/>
                </a:cxn>
                <a:cxn ang="0">
                  <a:pos x="1716" y="275"/>
                </a:cxn>
                <a:cxn ang="0">
                  <a:pos x="1596" y="827"/>
                </a:cxn>
                <a:cxn ang="0">
                  <a:pos x="1380" y="911"/>
                </a:cxn>
                <a:cxn ang="0">
                  <a:pos x="840" y="929"/>
                </a:cxn>
                <a:cxn ang="0">
                  <a:pos x="414" y="911"/>
                </a:cxn>
                <a:cxn ang="0">
                  <a:pos x="143" y="832"/>
                </a:cxn>
                <a:cxn ang="0">
                  <a:pos x="6" y="483"/>
                </a:cxn>
              </a:cxnLst>
              <a:rect l="0" t="0" r="r" b="b"/>
              <a:pathLst>
                <a:path w="1794" h="933">
                  <a:moveTo>
                    <a:pt x="6" y="483"/>
                  </a:moveTo>
                  <a:cubicBezTo>
                    <a:pt x="0" y="365"/>
                    <a:pt x="16" y="189"/>
                    <a:pt x="108" y="125"/>
                  </a:cubicBezTo>
                  <a:cubicBezTo>
                    <a:pt x="200" y="61"/>
                    <a:pt x="389" y="116"/>
                    <a:pt x="559" y="100"/>
                  </a:cubicBezTo>
                  <a:cubicBezTo>
                    <a:pt x="729" y="84"/>
                    <a:pt x="935" y="0"/>
                    <a:pt x="1128" y="29"/>
                  </a:cubicBezTo>
                  <a:cubicBezTo>
                    <a:pt x="1321" y="58"/>
                    <a:pt x="1638" y="142"/>
                    <a:pt x="1716" y="275"/>
                  </a:cubicBezTo>
                  <a:cubicBezTo>
                    <a:pt x="1794" y="408"/>
                    <a:pt x="1652" y="721"/>
                    <a:pt x="1596" y="827"/>
                  </a:cubicBezTo>
                  <a:cubicBezTo>
                    <a:pt x="1540" y="933"/>
                    <a:pt x="1506" y="894"/>
                    <a:pt x="1380" y="911"/>
                  </a:cubicBezTo>
                  <a:cubicBezTo>
                    <a:pt x="1254" y="928"/>
                    <a:pt x="1001" y="929"/>
                    <a:pt x="840" y="929"/>
                  </a:cubicBezTo>
                  <a:cubicBezTo>
                    <a:pt x="679" y="929"/>
                    <a:pt x="530" y="927"/>
                    <a:pt x="414" y="911"/>
                  </a:cubicBezTo>
                  <a:cubicBezTo>
                    <a:pt x="298" y="895"/>
                    <a:pt x="211" y="903"/>
                    <a:pt x="143" y="832"/>
                  </a:cubicBezTo>
                  <a:cubicBezTo>
                    <a:pt x="75" y="761"/>
                    <a:pt x="4" y="624"/>
                    <a:pt x="6" y="483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141" y="1750"/>
              <a:ext cx="316" cy="147"/>
              <a:chOff x="3600" y="219"/>
              <a:chExt cx="360" cy="175"/>
            </a:xfrm>
          </p:grpSpPr>
          <p:sp>
            <p:nvSpPr>
              <p:cNvPr id="446474" name="Oval 10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475" name="Line 11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476" name="Line 12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477" name="Rectangle 13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46478" name="Oval 14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15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46480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481" name="Line 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482" name="Line 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9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46484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485" name="Line 2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486" name="Line 2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1128" y="2135"/>
              <a:ext cx="316" cy="147"/>
              <a:chOff x="3600" y="219"/>
              <a:chExt cx="360" cy="175"/>
            </a:xfrm>
          </p:grpSpPr>
          <p:sp>
            <p:nvSpPr>
              <p:cNvPr id="446488" name="Oval 24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489" name="Line 25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490" name="Line 26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491" name="Rectangle 27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46492" name="Oval 28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" name="Group 29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46494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495" name="Line 3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496" name="Line 3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33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46498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499" name="Line 3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500" name="Line 3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" name="Group 37"/>
            <p:cNvGrpSpPr>
              <a:grpSpLocks/>
            </p:cNvGrpSpPr>
            <p:nvPr/>
          </p:nvGrpSpPr>
          <p:grpSpPr bwMode="auto">
            <a:xfrm>
              <a:off x="1966" y="1761"/>
              <a:ext cx="316" cy="147"/>
              <a:chOff x="3600" y="219"/>
              <a:chExt cx="360" cy="175"/>
            </a:xfrm>
          </p:grpSpPr>
          <p:sp>
            <p:nvSpPr>
              <p:cNvPr id="446502" name="Oval 3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503" name="Line 3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504" name="Line 4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505" name="Rectangle 4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46506" name="Oval 4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" name="Group 4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46508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509" name="Line 4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510" name="Line 4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4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46512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513" name="Line 4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514" name="Line 5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" name="Group 65"/>
            <p:cNvGrpSpPr>
              <a:grpSpLocks/>
            </p:cNvGrpSpPr>
            <p:nvPr/>
          </p:nvGrpSpPr>
          <p:grpSpPr bwMode="auto">
            <a:xfrm>
              <a:off x="1920" y="2115"/>
              <a:ext cx="316" cy="147"/>
              <a:chOff x="3600" y="219"/>
              <a:chExt cx="360" cy="175"/>
            </a:xfrm>
          </p:grpSpPr>
          <p:sp>
            <p:nvSpPr>
              <p:cNvPr id="446530" name="Oval 6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531" name="Line 6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532" name="Line 6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533" name="Rectangle 6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46534" name="Oval 7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" name="Group 7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46536" name="Line 7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537" name="Line 7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538" name="Line 7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7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46540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541" name="Line 7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542" name="Line 7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46579" name="Line 115"/>
            <p:cNvSpPr>
              <a:spLocks noChangeShapeType="1"/>
            </p:cNvSpPr>
            <p:nvPr/>
          </p:nvSpPr>
          <p:spPr bwMode="auto">
            <a:xfrm>
              <a:off x="1282" y="1906"/>
              <a:ext cx="0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6581" name="Line 117"/>
            <p:cNvSpPr>
              <a:spLocks noChangeShapeType="1"/>
            </p:cNvSpPr>
            <p:nvPr/>
          </p:nvSpPr>
          <p:spPr bwMode="auto">
            <a:xfrm>
              <a:off x="1468" y="1825"/>
              <a:ext cx="5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6582" name="Line 118"/>
            <p:cNvSpPr>
              <a:spLocks noChangeShapeType="1"/>
            </p:cNvSpPr>
            <p:nvPr/>
          </p:nvSpPr>
          <p:spPr bwMode="auto">
            <a:xfrm>
              <a:off x="1428" y="2223"/>
              <a:ext cx="5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6583" name="Line 119"/>
            <p:cNvSpPr>
              <a:spLocks noChangeShapeType="1"/>
            </p:cNvSpPr>
            <p:nvPr/>
          </p:nvSpPr>
          <p:spPr bwMode="auto">
            <a:xfrm>
              <a:off x="2109" y="1898"/>
              <a:ext cx="0" cy="2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6584" name="Line 120"/>
            <p:cNvSpPr>
              <a:spLocks noChangeShapeType="1"/>
            </p:cNvSpPr>
            <p:nvPr/>
          </p:nvSpPr>
          <p:spPr bwMode="auto">
            <a:xfrm>
              <a:off x="779" y="1833"/>
              <a:ext cx="3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6585" name="Line 121"/>
            <p:cNvSpPr>
              <a:spLocks noChangeShapeType="1"/>
            </p:cNvSpPr>
            <p:nvPr/>
          </p:nvSpPr>
          <p:spPr bwMode="auto">
            <a:xfrm>
              <a:off x="2272" y="1833"/>
              <a:ext cx="4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6586" name="Line 122"/>
            <p:cNvSpPr>
              <a:spLocks noChangeShapeType="1"/>
            </p:cNvSpPr>
            <p:nvPr/>
          </p:nvSpPr>
          <p:spPr bwMode="auto">
            <a:xfrm>
              <a:off x="2239" y="2223"/>
              <a:ext cx="236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6587" name="Line 123"/>
            <p:cNvSpPr>
              <a:spLocks noChangeShapeType="1"/>
            </p:cNvSpPr>
            <p:nvPr/>
          </p:nvSpPr>
          <p:spPr bwMode="auto">
            <a:xfrm>
              <a:off x="998" y="2231"/>
              <a:ext cx="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46588" name="Object 124"/>
            <p:cNvGraphicFramePr>
              <a:graphicFrameLocks noChangeAspect="1"/>
            </p:cNvGraphicFramePr>
            <p:nvPr/>
          </p:nvGraphicFramePr>
          <p:xfrm>
            <a:off x="487" y="1694"/>
            <a:ext cx="333" cy="264"/>
          </p:xfrm>
          <a:graphic>
            <a:graphicData uri="http://schemas.openxmlformats.org/presentationml/2006/ole">
              <p:oleObj spid="_x0000_s370690" name="Clip" r:id="rId3" imgW="1305000" imgH="1085760" progId="">
                <p:embed/>
              </p:oleObj>
            </a:graphicData>
          </a:graphic>
        </p:graphicFrame>
        <p:graphicFrame>
          <p:nvGraphicFramePr>
            <p:cNvPr id="446589" name="Object 125"/>
            <p:cNvGraphicFramePr>
              <a:graphicFrameLocks noChangeAspect="1"/>
            </p:cNvGraphicFramePr>
            <p:nvPr/>
          </p:nvGraphicFramePr>
          <p:xfrm>
            <a:off x="2710" y="1694"/>
            <a:ext cx="333" cy="264"/>
          </p:xfrm>
          <a:graphic>
            <a:graphicData uri="http://schemas.openxmlformats.org/presentationml/2006/ole">
              <p:oleObj spid="_x0000_s370691" name="Clip" r:id="rId4" imgW="1305000" imgH="1085760" progId="">
                <p:embed/>
              </p:oleObj>
            </a:graphicData>
          </a:graphic>
        </p:graphicFrame>
        <p:sp>
          <p:nvSpPr>
            <p:cNvPr id="446590" name="Line 126"/>
            <p:cNvSpPr>
              <a:spLocks noChangeShapeType="1"/>
            </p:cNvSpPr>
            <p:nvPr/>
          </p:nvSpPr>
          <p:spPr bwMode="auto">
            <a:xfrm>
              <a:off x="836" y="1777"/>
              <a:ext cx="259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6591" name="Line 127"/>
            <p:cNvSpPr>
              <a:spLocks noChangeShapeType="1"/>
            </p:cNvSpPr>
            <p:nvPr/>
          </p:nvSpPr>
          <p:spPr bwMode="auto">
            <a:xfrm>
              <a:off x="2288" y="1784"/>
              <a:ext cx="421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6592" name="Line 128"/>
            <p:cNvSpPr>
              <a:spLocks noChangeShapeType="1"/>
            </p:cNvSpPr>
            <p:nvPr/>
          </p:nvSpPr>
          <p:spPr bwMode="auto">
            <a:xfrm>
              <a:off x="1508" y="1776"/>
              <a:ext cx="429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6593" name="Text Box 129"/>
            <p:cNvSpPr txBox="1">
              <a:spLocks noChangeArrowheads="1"/>
            </p:cNvSpPr>
            <p:nvPr/>
          </p:nvSpPr>
          <p:spPr bwMode="auto">
            <a:xfrm>
              <a:off x="890" y="1609"/>
              <a:ext cx="2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12</a:t>
              </a:r>
            </a:p>
          </p:txBody>
        </p:sp>
        <p:sp>
          <p:nvSpPr>
            <p:cNvPr id="446594" name="Text Box 130"/>
            <p:cNvSpPr txBox="1">
              <a:spLocks noChangeArrowheads="1"/>
            </p:cNvSpPr>
            <p:nvPr/>
          </p:nvSpPr>
          <p:spPr bwMode="auto">
            <a:xfrm>
              <a:off x="1621" y="1561"/>
              <a:ext cx="2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22</a:t>
              </a:r>
            </a:p>
          </p:txBody>
        </p:sp>
        <p:sp>
          <p:nvSpPr>
            <p:cNvPr id="446595" name="Text Box 131"/>
            <p:cNvSpPr txBox="1">
              <a:spLocks noChangeArrowheads="1"/>
            </p:cNvSpPr>
            <p:nvPr/>
          </p:nvSpPr>
          <p:spPr bwMode="auto">
            <a:xfrm>
              <a:off x="2351" y="1585"/>
              <a:ext cx="2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32</a:t>
              </a:r>
            </a:p>
          </p:txBody>
        </p:sp>
        <p:sp>
          <p:nvSpPr>
            <p:cNvPr id="446596" name="Text Box 132"/>
            <p:cNvSpPr txBox="1">
              <a:spLocks noChangeArrowheads="1"/>
            </p:cNvSpPr>
            <p:nvPr/>
          </p:nvSpPr>
          <p:spPr bwMode="auto">
            <a:xfrm>
              <a:off x="996" y="1805"/>
              <a:ext cx="17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446597" name="Text Box 133"/>
            <p:cNvSpPr txBox="1">
              <a:spLocks noChangeArrowheads="1"/>
            </p:cNvSpPr>
            <p:nvPr/>
          </p:nvSpPr>
          <p:spPr bwMode="auto">
            <a:xfrm>
              <a:off x="1240" y="1877"/>
              <a:ext cx="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446598" name="Text Box 134"/>
            <p:cNvSpPr txBox="1">
              <a:spLocks noChangeArrowheads="1"/>
            </p:cNvSpPr>
            <p:nvPr/>
          </p:nvSpPr>
          <p:spPr bwMode="auto">
            <a:xfrm>
              <a:off x="1435" y="1780"/>
              <a:ext cx="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3</a:t>
              </a:r>
            </a:p>
          </p:txBody>
        </p:sp>
        <p:sp>
          <p:nvSpPr>
            <p:cNvPr id="446599" name="Text Box 135"/>
            <p:cNvSpPr txBox="1">
              <a:spLocks noChangeArrowheads="1"/>
            </p:cNvSpPr>
            <p:nvPr/>
          </p:nvSpPr>
          <p:spPr bwMode="auto">
            <a:xfrm>
              <a:off x="478" y="1147"/>
              <a:ext cx="10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+mn-lt"/>
                </a:rPr>
                <a:t>VC number</a:t>
              </a:r>
            </a:p>
          </p:txBody>
        </p:sp>
        <p:sp>
          <p:nvSpPr>
            <p:cNvPr id="446601" name="Line 137"/>
            <p:cNvSpPr>
              <a:spLocks noChangeShapeType="1"/>
            </p:cNvSpPr>
            <p:nvPr/>
          </p:nvSpPr>
          <p:spPr bwMode="auto">
            <a:xfrm>
              <a:off x="794" y="1356"/>
              <a:ext cx="147" cy="259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6602" name="Text Box 138"/>
            <p:cNvSpPr txBox="1">
              <a:spLocks noChangeArrowheads="1"/>
            </p:cNvSpPr>
            <p:nvPr/>
          </p:nvSpPr>
          <p:spPr bwMode="auto">
            <a:xfrm>
              <a:off x="235" y="2268"/>
              <a:ext cx="825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+mn-lt"/>
                </a:rPr>
                <a:t>interface</a:t>
              </a:r>
            </a:p>
            <a:p>
              <a:r>
                <a:rPr lang="en-US" sz="2000" dirty="0">
                  <a:latin typeface="+mn-lt"/>
                </a:rPr>
                <a:t>number</a:t>
              </a:r>
            </a:p>
          </p:txBody>
        </p:sp>
        <p:sp>
          <p:nvSpPr>
            <p:cNvPr id="446603" name="Line 139"/>
            <p:cNvSpPr>
              <a:spLocks noChangeShapeType="1"/>
            </p:cNvSpPr>
            <p:nvPr/>
          </p:nvSpPr>
          <p:spPr bwMode="auto">
            <a:xfrm flipV="1">
              <a:off x="738" y="1996"/>
              <a:ext cx="292" cy="2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5" name="Group 150"/>
          <p:cNvGrpSpPr>
            <a:grpSpLocks/>
          </p:cNvGrpSpPr>
          <p:nvPr/>
        </p:nvGrpSpPr>
        <p:grpSpPr bwMode="auto">
          <a:xfrm>
            <a:off x="336550" y="3302000"/>
            <a:ext cx="8408988" cy="2233613"/>
            <a:chOff x="269" y="2422"/>
            <a:chExt cx="5297" cy="1407"/>
          </a:xfrm>
        </p:grpSpPr>
        <p:sp>
          <p:nvSpPr>
            <p:cNvPr id="446606" name="Line 142"/>
            <p:cNvSpPr>
              <a:spLocks noChangeShapeType="1"/>
            </p:cNvSpPr>
            <p:nvPr/>
          </p:nvSpPr>
          <p:spPr bwMode="auto">
            <a:xfrm>
              <a:off x="269" y="2653"/>
              <a:ext cx="5297" cy="1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446607" name="Text Box 143"/>
            <p:cNvSpPr txBox="1">
              <a:spLocks noChangeArrowheads="1"/>
            </p:cNvSpPr>
            <p:nvPr/>
          </p:nvSpPr>
          <p:spPr bwMode="auto">
            <a:xfrm>
              <a:off x="374" y="2422"/>
              <a:ext cx="507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Incoming interface    Incoming VC #     Outgoing interface    Outgoing VC #</a:t>
              </a:r>
            </a:p>
          </p:txBody>
        </p:sp>
        <p:sp>
          <p:nvSpPr>
            <p:cNvPr id="446609" name="Line 145"/>
            <p:cNvSpPr>
              <a:spLocks noChangeShapeType="1"/>
            </p:cNvSpPr>
            <p:nvPr/>
          </p:nvSpPr>
          <p:spPr bwMode="auto">
            <a:xfrm>
              <a:off x="1785" y="2450"/>
              <a:ext cx="0" cy="1339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446610" name="Line 146"/>
            <p:cNvSpPr>
              <a:spLocks noChangeShapeType="1"/>
            </p:cNvSpPr>
            <p:nvPr/>
          </p:nvSpPr>
          <p:spPr bwMode="auto">
            <a:xfrm>
              <a:off x="2985" y="2474"/>
              <a:ext cx="0" cy="1331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446611" name="Line 147"/>
            <p:cNvSpPr>
              <a:spLocks noChangeShapeType="1"/>
            </p:cNvSpPr>
            <p:nvPr/>
          </p:nvSpPr>
          <p:spPr bwMode="auto">
            <a:xfrm>
              <a:off x="4438" y="2450"/>
              <a:ext cx="0" cy="1379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446612" name="Text Box 148"/>
            <p:cNvSpPr txBox="1">
              <a:spLocks noChangeArrowheads="1"/>
            </p:cNvSpPr>
            <p:nvPr/>
          </p:nvSpPr>
          <p:spPr bwMode="auto">
            <a:xfrm>
              <a:off x="891" y="2755"/>
              <a:ext cx="4236" cy="1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57200" indent="-457200"/>
              <a:r>
                <a:rPr lang="en-US" sz="2000" dirty="0"/>
                <a:t>1                           12                               3                          22</a:t>
              </a:r>
            </a:p>
            <a:p>
              <a:pPr marL="457200" indent="-457200"/>
              <a:r>
                <a:rPr lang="en-US" sz="2000" dirty="0"/>
                <a:t>2                          </a:t>
              </a:r>
              <a:r>
                <a:rPr lang="en-US" sz="2000" dirty="0" smtClean="0"/>
                <a:t> 63                               </a:t>
              </a:r>
              <a:r>
                <a:rPr lang="en-US" sz="2000" dirty="0"/>
                <a:t>1          </a:t>
              </a:r>
              <a:r>
                <a:rPr lang="en-US" sz="2000" dirty="0" smtClean="0"/>
                <a:t>                </a:t>
              </a:r>
              <a:r>
                <a:rPr lang="en-US" sz="2000" dirty="0"/>
                <a:t>18 </a:t>
              </a:r>
            </a:p>
            <a:p>
              <a:pPr marL="457200" indent="-457200"/>
              <a:r>
                <a:rPr lang="en-US" sz="2000" dirty="0"/>
                <a:t>3                           </a:t>
              </a:r>
              <a:r>
                <a:rPr lang="en-US" sz="2000" dirty="0" smtClean="0"/>
                <a:t> 7                                </a:t>
              </a:r>
              <a:r>
                <a:rPr lang="en-US" sz="2000" dirty="0"/>
                <a:t>2          </a:t>
              </a:r>
              <a:r>
                <a:rPr lang="en-US" sz="2000" dirty="0" smtClean="0"/>
                <a:t>                </a:t>
              </a:r>
              <a:r>
                <a:rPr lang="en-US" sz="2000" dirty="0"/>
                <a:t>17</a:t>
              </a:r>
            </a:p>
            <a:p>
              <a:pPr marL="457200" indent="-457200"/>
              <a:r>
                <a:rPr lang="en-US" sz="2000" dirty="0"/>
                <a:t>1                          </a:t>
              </a:r>
              <a:r>
                <a:rPr lang="en-US" sz="2000" dirty="0" smtClean="0"/>
                <a:t> 97                               </a:t>
              </a:r>
              <a:r>
                <a:rPr lang="en-US" sz="2000" dirty="0"/>
                <a:t>3          </a:t>
              </a:r>
              <a:r>
                <a:rPr lang="en-US" sz="2000" dirty="0" smtClean="0"/>
                <a:t>                </a:t>
              </a:r>
              <a:r>
                <a:rPr lang="en-US" sz="2000" dirty="0"/>
                <a:t>87</a:t>
              </a:r>
            </a:p>
            <a:p>
              <a:pPr marL="457200" indent="-457200"/>
              <a:r>
                <a:rPr lang="en-US" sz="2000" dirty="0"/>
                <a:t>…                          …                                …                            …</a:t>
              </a:r>
            </a:p>
          </p:txBody>
        </p:sp>
        <p:sp>
          <p:nvSpPr>
            <p:cNvPr id="446613" name="Text Box 149"/>
            <p:cNvSpPr txBox="1">
              <a:spLocks noChangeArrowheads="1"/>
            </p:cNvSpPr>
            <p:nvPr/>
          </p:nvSpPr>
          <p:spPr bwMode="auto">
            <a:xfrm>
              <a:off x="876" y="3014"/>
              <a:ext cx="11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000"/>
            </a:p>
          </p:txBody>
        </p:sp>
      </p:grpSp>
      <p:sp>
        <p:nvSpPr>
          <p:cNvPr id="446615" name="Text Box 151"/>
          <p:cNvSpPr txBox="1">
            <a:spLocks noChangeArrowheads="1"/>
          </p:cNvSpPr>
          <p:nvPr/>
        </p:nvSpPr>
        <p:spPr bwMode="auto">
          <a:xfrm>
            <a:off x="762000" y="2209800"/>
            <a:ext cx="25923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(Forwarding 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table in</a:t>
            </a:r>
          </a:p>
          <a:p>
            <a:r>
              <a:rPr lang="en-US" sz="2000" dirty="0">
                <a:solidFill>
                  <a:srgbClr val="FF0000"/>
                </a:solidFill>
                <a:latin typeface="+mn-lt"/>
              </a:rPr>
              <a:t>northwest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router)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46616" name="Text Box 152"/>
          <p:cNvSpPr txBox="1">
            <a:spLocks noChangeArrowheads="1"/>
          </p:cNvSpPr>
          <p:nvPr/>
        </p:nvSpPr>
        <p:spPr bwMode="auto">
          <a:xfrm>
            <a:off x="1371600" y="5791200"/>
            <a:ext cx="5782352" cy="40011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+mn-lt"/>
              </a:rPr>
              <a:t>Routers maintain connection state information!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Virtual </a:t>
            </a:r>
            <a:r>
              <a:rPr lang="en-US" sz="3600" dirty="0" smtClean="0"/>
              <a:t>Circuits</a:t>
            </a:r>
            <a:r>
              <a:rPr lang="en-US" sz="3600" dirty="0"/>
              <a:t>: </a:t>
            </a:r>
            <a:r>
              <a:rPr lang="en-US" sz="3600" dirty="0" smtClean="0"/>
              <a:t>Signaling </a:t>
            </a:r>
            <a:r>
              <a:rPr lang="en-US" dirty="0" smtClean="0"/>
              <a:t>P</a:t>
            </a:r>
            <a:r>
              <a:rPr lang="en-US" sz="3600" dirty="0" smtClean="0"/>
              <a:t>rotocols</a:t>
            </a:r>
            <a:endParaRPr lang="en-US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90550" y="1685925"/>
            <a:ext cx="6534150" cy="1390650"/>
          </a:xfrm>
        </p:spPr>
        <p:txBody>
          <a:bodyPr/>
          <a:lstStyle/>
          <a:p>
            <a:r>
              <a:rPr lang="en-US" sz="2400" dirty="0"/>
              <a:t>U</a:t>
            </a:r>
            <a:r>
              <a:rPr lang="en-US" sz="2400" dirty="0" smtClean="0"/>
              <a:t>sed </a:t>
            </a:r>
            <a:r>
              <a:rPr lang="en-US" sz="2400" dirty="0"/>
              <a:t>to setup, maintain </a:t>
            </a:r>
            <a:r>
              <a:rPr lang="en-US" sz="2400" dirty="0" smtClean="0"/>
              <a:t> and teardown </a:t>
            </a:r>
            <a:r>
              <a:rPr lang="en-US" sz="2400" dirty="0"/>
              <a:t>VC</a:t>
            </a:r>
          </a:p>
          <a:p>
            <a:r>
              <a:rPr lang="en-US" sz="2400" dirty="0"/>
              <a:t>U</a:t>
            </a:r>
            <a:r>
              <a:rPr lang="en-US" sz="2400" dirty="0" smtClean="0"/>
              <a:t>sed </a:t>
            </a:r>
            <a:r>
              <a:rPr lang="en-US" sz="2400" dirty="0"/>
              <a:t>in ATM, frame-relay, X.25</a:t>
            </a:r>
          </a:p>
          <a:p>
            <a:r>
              <a:rPr lang="en-US" sz="2400" i="1" dirty="0"/>
              <a:t>N</a:t>
            </a:r>
            <a:r>
              <a:rPr lang="en-US" sz="2400" i="1" dirty="0" smtClean="0"/>
              <a:t>ot</a:t>
            </a:r>
            <a:r>
              <a:rPr lang="en-US" sz="2400" dirty="0" smtClean="0"/>
              <a:t> </a:t>
            </a:r>
            <a:r>
              <a:rPr lang="en-US" sz="2400" dirty="0"/>
              <a:t>used in today’s Internet</a:t>
            </a:r>
          </a:p>
        </p:txBody>
      </p:sp>
      <p:sp>
        <p:nvSpPr>
          <p:cNvPr id="110599" name="Freeform 7"/>
          <p:cNvSpPr>
            <a:spLocks/>
          </p:cNvSpPr>
          <p:nvPr/>
        </p:nvSpPr>
        <p:spPr bwMode="auto">
          <a:xfrm>
            <a:off x="3371850" y="4783138"/>
            <a:ext cx="2847975" cy="1481137"/>
          </a:xfrm>
          <a:custGeom>
            <a:avLst/>
            <a:gdLst/>
            <a:ahLst/>
            <a:cxnLst>
              <a:cxn ang="0">
                <a:pos x="6" y="483"/>
              </a:cxn>
              <a:cxn ang="0">
                <a:pos x="108" y="125"/>
              </a:cxn>
              <a:cxn ang="0">
                <a:pos x="559" y="100"/>
              </a:cxn>
              <a:cxn ang="0">
                <a:pos x="1128" y="29"/>
              </a:cxn>
              <a:cxn ang="0">
                <a:pos x="1716" y="275"/>
              </a:cxn>
              <a:cxn ang="0">
                <a:pos x="1596" y="827"/>
              </a:cxn>
              <a:cxn ang="0">
                <a:pos x="1380" y="911"/>
              </a:cxn>
              <a:cxn ang="0">
                <a:pos x="840" y="929"/>
              </a:cxn>
              <a:cxn ang="0">
                <a:pos x="414" y="911"/>
              </a:cxn>
              <a:cxn ang="0">
                <a:pos x="143" y="832"/>
              </a:cxn>
              <a:cxn ang="0">
                <a:pos x="6" y="483"/>
              </a:cxn>
            </a:cxnLst>
            <a:rect l="0" t="0" r="r" b="b"/>
            <a:pathLst>
              <a:path w="1794" h="933">
                <a:moveTo>
                  <a:pt x="6" y="483"/>
                </a:moveTo>
                <a:cubicBezTo>
                  <a:pt x="0" y="365"/>
                  <a:pt x="16" y="189"/>
                  <a:pt x="108" y="125"/>
                </a:cubicBezTo>
                <a:cubicBezTo>
                  <a:pt x="200" y="61"/>
                  <a:pt x="389" y="116"/>
                  <a:pt x="559" y="100"/>
                </a:cubicBezTo>
                <a:cubicBezTo>
                  <a:pt x="729" y="84"/>
                  <a:pt x="935" y="0"/>
                  <a:pt x="1128" y="29"/>
                </a:cubicBezTo>
                <a:cubicBezTo>
                  <a:pt x="1321" y="58"/>
                  <a:pt x="1638" y="142"/>
                  <a:pt x="1716" y="275"/>
                </a:cubicBezTo>
                <a:cubicBezTo>
                  <a:pt x="1794" y="408"/>
                  <a:pt x="1652" y="721"/>
                  <a:pt x="1596" y="827"/>
                </a:cubicBezTo>
                <a:cubicBezTo>
                  <a:pt x="1540" y="933"/>
                  <a:pt x="1506" y="894"/>
                  <a:pt x="1380" y="911"/>
                </a:cubicBezTo>
                <a:cubicBezTo>
                  <a:pt x="1254" y="928"/>
                  <a:pt x="1001" y="929"/>
                  <a:pt x="840" y="929"/>
                </a:cubicBezTo>
                <a:cubicBezTo>
                  <a:pt x="679" y="929"/>
                  <a:pt x="530" y="927"/>
                  <a:pt x="414" y="911"/>
                </a:cubicBezTo>
                <a:cubicBezTo>
                  <a:pt x="298" y="895"/>
                  <a:pt x="211" y="903"/>
                  <a:pt x="143" y="832"/>
                </a:cubicBezTo>
                <a:cubicBezTo>
                  <a:pt x="75" y="761"/>
                  <a:pt x="4" y="624"/>
                  <a:pt x="6" y="483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93" name="Line 101"/>
          <p:cNvSpPr>
            <a:spLocks noChangeShapeType="1"/>
          </p:cNvSpPr>
          <p:nvPr/>
        </p:nvSpPr>
        <p:spPr bwMode="auto">
          <a:xfrm rot="5400000" flipV="1">
            <a:off x="2725738" y="4525962"/>
            <a:ext cx="6350" cy="157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99" name="Freeform 107"/>
          <p:cNvSpPr>
            <a:spLocks/>
          </p:cNvSpPr>
          <p:nvPr/>
        </p:nvSpPr>
        <p:spPr bwMode="auto">
          <a:xfrm>
            <a:off x="4010025" y="5076825"/>
            <a:ext cx="542925" cy="295275"/>
          </a:xfrm>
          <a:custGeom>
            <a:avLst/>
            <a:gdLst/>
            <a:ahLst/>
            <a:cxnLst>
              <a:cxn ang="0">
                <a:pos x="0" y="186"/>
              </a:cxn>
              <a:cxn ang="0">
                <a:pos x="342" y="0"/>
              </a:cxn>
            </a:cxnLst>
            <a:rect l="0" t="0" r="r" b="b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1"/>
          <p:cNvGrpSpPr>
            <a:grpSpLocks/>
          </p:cNvGrpSpPr>
          <p:nvPr/>
        </p:nvGrpSpPr>
        <p:grpSpPr bwMode="auto">
          <a:xfrm>
            <a:off x="3516313" y="5251450"/>
            <a:ext cx="501650" cy="233363"/>
            <a:chOff x="3600" y="219"/>
            <a:chExt cx="360" cy="175"/>
          </a:xfrm>
        </p:grpSpPr>
        <p:sp>
          <p:nvSpPr>
            <p:cNvPr id="110704" name="Oval 11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05" name="Line 11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06" name="Line 11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07" name="Rectangle 11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0708" name="Oval 11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1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0710" name="Line 11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11" name="Line 11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12" name="Line 12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2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0714" name="Line 12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15" name="Line 12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16" name="Line 12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25"/>
          <p:cNvGrpSpPr>
            <a:grpSpLocks/>
          </p:cNvGrpSpPr>
          <p:nvPr/>
        </p:nvGrpSpPr>
        <p:grpSpPr bwMode="auto">
          <a:xfrm>
            <a:off x="3868738" y="5889625"/>
            <a:ext cx="501650" cy="233363"/>
            <a:chOff x="3600" y="219"/>
            <a:chExt cx="360" cy="175"/>
          </a:xfrm>
        </p:grpSpPr>
        <p:sp>
          <p:nvSpPr>
            <p:cNvPr id="110718" name="Oval 12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19" name="Line 12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20" name="Line 12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21" name="Rectangle 12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0722" name="Oval 13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13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0724" name="Line 13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25" name="Line 13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26" name="Line 13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13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0728" name="Line 13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29" name="Line 13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30" name="Line 13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" name="Group 139"/>
          <p:cNvGrpSpPr>
            <a:grpSpLocks/>
          </p:cNvGrpSpPr>
          <p:nvPr/>
        </p:nvGrpSpPr>
        <p:grpSpPr bwMode="auto">
          <a:xfrm>
            <a:off x="4543425" y="4946650"/>
            <a:ext cx="501650" cy="233363"/>
            <a:chOff x="3600" y="219"/>
            <a:chExt cx="360" cy="175"/>
          </a:xfrm>
        </p:grpSpPr>
        <p:sp>
          <p:nvSpPr>
            <p:cNvPr id="110732" name="Oval 14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33" name="Line 14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34" name="Line 14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35" name="Rectangle 14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0736" name="Oval 14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4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0738" name="Line 14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39" name="Line 14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40" name="Line 14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4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0742" name="Line 15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43" name="Line 15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44" name="Line 15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" name="Group 153"/>
          <p:cNvGrpSpPr>
            <a:grpSpLocks/>
          </p:cNvGrpSpPr>
          <p:nvPr/>
        </p:nvGrpSpPr>
        <p:grpSpPr bwMode="auto">
          <a:xfrm>
            <a:off x="4465638" y="5611813"/>
            <a:ext cx="500062" cy="233362"/>
            <a:chOff x="3600" y="219"/>
            <a:chExt cx="360" cy="175"/>
          </a:xfrm>
        </p:grpSpPr>
        <p:sp>
          <p:nvSpPr>
            <p:cNvPr id="110746" name="Oval 15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47" name="Line 15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48" name="Line 15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49" name="Rectangle 157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0750" name="Oval 15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" name="Group 15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0752" name="Line 16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53" name="Line 16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54" name="Line 16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16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0756" name="Line 16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57" name="Line 16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58" name="Line 16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" name="Group 167"/>
          <p:cNvGrpSpPr>
            <a:grpSpLocks/>
          </p:cNvGrpSpPr>
          <p:nvPr/>
        </p:nvGrpSpPr>
        <p:grpSpPr bwMode="auto">
          <a:xfrm>
            <a:off x="5100638" y="5908675"/>
            <a:ext cx="501650" cy="233363"/>
            <a:chOff x="3600" y="219"/>
            <a:chExt cx="360" cy="175"/>
          </a:xfrm>
        </p:grpSpPr>
        <p:sp>
          <p:nvSpPr>
            <p:cNvPr id="110760" name="Oval 16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61" name="Line 16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62" name="Line 17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63" name="Rectangle 17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0764" name="Oval 17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" name="Group 17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0766" name="Line 17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67" name="Line 17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68" name="Line 17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17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0770" name="Line 17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71" name="Line 17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72" name="Line 18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7" name="Group 209"/>
          <p:cNvGrpSpPr>
            <a:grpSpLocks/>
          </p:cNvGrpSpPr>
          <p:nvPr/>
        </p:nvGrpSpPr>
        <p:grpSpPr bwMode="auto">
          <a:xfrm>
            <a:off x="5545138" y="5253038"/>
            <a:ext cx="501650" cy="233362"/>
            <a:chOff x="3600" y="219"/>
            <a:chExt cx="360" cy="175"/>
          </a:xfrm>
        </p:grpSpPr>
        <p:sp>
          <p:nvSpPr>
            <p:cNvPr id="110802" name="Oval 21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803" name="Line 21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804" name="Line 21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805" name="Rectangle 21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0806" name="Oval 21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" name="Group 21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0808" name="Line 2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09" name="Line 2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10" name="Line 2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" name="Group 21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0812" name="Line 22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13" name="Line 22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14" name="Line 22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0" name="Group 427"/>
          <p:cNvGrpSpPr>
            <a:grpSpLocks/>
          </p:cNvGrpSpPr>
          <p:nvPr/>
        </p:nvGrpSpPr>
        <p:grpSpPr bwMode="auto">
          <a:xfrm>
            <a:off x="498475" y="3446463"/>
            <a:ext cx="1566863" cy="1987550"/>
            <a:chOff x="2366" y="929"/>
            <a:chExt cx="987" cy="1252"/>
          </a:xfrm>
        </p:grpSpPr>
        <p:graphicFrame>
          <p:nvGraphicFramePr>
            <p:cNvPr id="110641" name="Object 49"/>
            <p:cNvGraphicFramePr>
              <a:graphicFrameLocks noChangeAspect="1"/>
            </p:cNvGraphicFramePr>
            <p:nvPr/>
          </p:nvGraphicFramePr>
          <p:xfrm>
            <a:off x="2741" y="929"/>
            <a:ext cx="333" cy="264"/>
          </p:xfrm>
          <a:graphic>
            <a:graphicData uri="http://schemas.openxmlformats.org/presentationml/2006/ole">
              <p:oleObj spid="_x0000_s371715" name="Clip" r:id="rId3" imgW="1305000" imgH="1085760" progId="">
                <p:embed/>
              </p:oleObj>
            </a:graphicData>
          </a:graphic>
        </p:graphicFrame>
        <p:grpSp>
          <p:nvGrpSpPr>
            <p:cNvPr id="21" name="Group 402"/>
            <p:cNvGrpSpPr>
              <a:grpSpLocks/>
            </p:cNvGrpSpPr>
            <p:nvPr/>
          </p:nvGrpSpPr>
          <p:grpSpPr bwMode="auto">
            <a:xfrm>
              <a:off x="2366" y="1145"/>
              <a:ext cx="987" cy="1036"/>
              <a:chOff x="2956" y="969"/>
              <a:chExt cx="513" cy="529"/>
            </a:xfrm>
          </p:grpSpPr>
          <p:sp>
            <p:nvSpPr>
              <p:cNvPr id="110995" name="Rectangle 403"/>
              <p:cNvSpPr>
                <a:spLocks noChangeArrowheads="1"/>
              </p:cNvSpPr>
              <p:nvPr/>
            </p:nvSpPr>
            <p:spPr bwMode="auto">
              <a:xfrm>
                <a:off x="3018" y="969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96" name="Rectangle 404"/>
              <p:cNvSpPr>
                <a:spLocks noChangeArrowheads="1"/>
              </p:cNvSpPr>
              <p:nvPr/>
            </p:nvSpPr>
            <p:spPr bwMode="auto">
              <a:xfrm>
                <a:off x="2997" y="984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97" name="Rectangle 405"/>
              <p:cNvSpPr>
                <a:spLocks noChangeArrowheads="1"/>
              </p:cNvSpPr>
              <p:nvPr/>
            </p:nvSpPr>
            <p:spPr bwMode="auto">
              <a:xfrm>
                <a:off x="3000" y="1185"/>
                <a:ext cx="432" cy="108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98" name="Text Box 406"/>
              <p:cNvSpPr txBox="1">
                <a:spLocks noChangeArrowheads="1"/>
              </p:cNvSpPr>
              <p:nvPr/>
            </p:nvSpPr>
            <p:spPr bwMode="auto">
              <a:xfrm>
                <a:off x="2956" y="978"/>
                <a:ext cx="513" cy="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2000"/>
                  <a:t>application</a:t>
                </a:r>
              </a:p>
              <a:p>
                <a:pPr algn="ctr"/>
                <a:r>
                  <a:rPr lang="en-US" sz="2000"/>
                  <a:t>transport</a:t>
                </a:r>
              </a:p>
              <a:p>
                <a:pPr algn="ctr"/>
                <a:r>
                  <a:rPr lang="en-US" sz="2000">
                    <a:solidFill>
                      <a:schemeClr val="bg1"/>
                    </a:solidFill>
                  </a:rPr>
                  <a:t>network</a:t>
                </a:r>
                <a:endParaRPr lang="en-US" sz="2000"/>
              </a:p>
              <a:p>
                <a:pPr algn="ctr"/>
                <a:r>
                  <a:rPr lang="en-US" sz="2000"/>
                  <a:t>data link</a:t>
                </a:r>
              </a:p>
              <a:p>
                <a:pPr algn="ctr"/>
                <a:r>
                  <a:rPr lang="en-US" sz="2000"/>
                  <a:t>physical</a:t>
                </a:r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110999" name="Line 407"/>
              <p:cNvSpPr>
                <a:spLocks noChangeShapeType="1"/>
              </p:cNvSpPr>
              <p:nvPr/>
            </p:nvSpPr>
            <p:spPr bwMode="auto">
              <a:xfrm>
                <a:off x="2997" y="119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00" name="Line 408"/>
              <p:cNvSpPr>
                <a:spLocks noChangeShapeType="1"/>
              </p:cNvSpPr>
              <p:nvPr/>
            </p:nvSpPr>
            <p:spPr bwMode="auto">
              <a:xfrm>
                <a:off x="3003" y="129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01" name="Line 409"/>
              <p:cNvSpPr>
                <a:spLocks noChangeShapeType="1"/>
              </p:cNvSpPr>
              <p:nvPr/>
            </p:nvSpPr>
            <p:spPr bwMode="auto">
              <a:xfrm>
                <a:off x="3003" y="137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02" name="Line 410"/>
              <p:cNvSpPr>
                <a:spLocks noChangeShapeType="1"/>
              </p:cNvSpPr>
              <p:nvPr/>
            </p:nvSpPr>
            <p:spPr bwMode="auto">
              <a:xfrm>
                <a:off x="3003" y="109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1012" name="Freeform 420"/>
          <p:cNvSpPr>
            <a:spLocks/>
          </p:cNvSpPr>
          <p:nvPr/>
        </p:nvSpPr>
        <p:spPr bwMode="auto">
          <a:xfrm>
            <a:off x="5051425" y="5070475"/>
            <a:ext cx="504825" cy="307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8" y="194"/>
              </a:cxn>
            </a:cxnLst>
            <a:rect l="0" t="0" r="r" b="b"/>
            <a:pathLst>
              <a:path w="318" h="194">
                <a:moveTo>
                  <a:pt x="0" y="0"/>
                </a:moveTo>
                <a:lnTo>
                  <a:pt x="318" y="194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013" name="Freeform 421"/>
          <p:cNvSpPr>
            <a:spLocks/>
          </p:cNvSpPr>
          <p:nvPr/>
        </p:nvSpPr>
        <p:spPr bwMode="auto">
          <a:xfrm>
            <a:off x="3986213" y="5462588"/>
            <a:ext cx="481012" cy="2381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94" y="174"/>
              </a:cxn>
            </a:cxnLst>
            <a:rect l="0" t="0" r="r" b="b"/>
            <a:pathLst>
              <a:path w="294" h="174">
                <a:moveTo>
                  <a:pt x="0" y="0"/>
                </a:moveTo>
                <a:lnTo>
                  <a:pt x="294" y="174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014" name="Freeform 422"/>
          <p:cNvSpPr>
            <a:spLocks/>
          </p:cNvSpPr>
          <p:nvPr/>
        </p:nvSpPr>
        <p:spPr bwMode="auto">
          <a:xfrm>
            <a:off x="4933950" y="5438775"/>
            <a:ext cx="628650" cy="247650"/>
          </a:xfrm>
          <a:custGeom>
            <a:avLst/>
            <a:gdLst/>
            <a:ahLst/>
            <a:cxnLst>
              <a:cxn ang="0">
                <a:pos x="0" y="174"/>
              </a:cxn>
              <a:cxn ang="0">
                <a:pos x="378" y="0"/>
              </a:cxn>
            </a:cxnLst>
            <a:rect l="0" t="0" r="r" b="b"/>
            <a:pathLst>
              <a:path w="378" h="174">
                <a:moveTo>
                  <a:pt x="0" y="174"/>
                </a:moveTo>
                <a:lnTo>
                  <a:pt x="378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015" name="Freeform 423"/>
          <p:cNvSpPr>
            <a:spLocks/>
          </p:cNvSpPr>
          <p:nvPr/>
        </p:nvSpPr>
        <p:spPr bwMode="auto">
          <a:xfrm>
            <a:off x="5600700" y="5492750"/>
            <a:ext cx="206375" cy="508000"/>
          </a:xfrm>
          <a:custGeom>
            <a:avLst/>
            <a:gdLst/>
            <a:ahLst/>
            <a:cxnLst>
              <a:cxn ang="0">
                <a:pos x="0" y="500"/>
              </a:cxn>
              <a:cxn ang="0">
                <a:pos x="118" y="0"/>
              </a:cxn>
            </a:cxnLst>
            <a:rect l="0" t="0" r="r" b="b"/>
            <a:pathLst>
              <a:path w="118" h="500">
                <a:moveTo>
                  <a:pt x="0" y="500"/>
                </a:moveTo>
                <a:lnTo>
                  <a:pt x="118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016" name="Freeform 424"/>
          <p:cNvSpPr>
            <a:spLocks/>
          </p:cNvSpPr>
          <p:nvPr/>
        </p:nvSpPr>
        <p:spPr bwMode="auto">
          <a:xfrm>
            <a:off x="4365625" y="6026150"/>
            <a:ext cx="736600" cy="74613"/>
          </a:xfrm>
          <a:custGeom>
            <a:avLst/>
            <a:gdLst/>
            <a:ahLst/>
            <a:cxnLst>
              <a:cxn ang="0">
                <a:pos x="370" y="32"/>
              </a:cxn>
              <a:cxn ang="0">
                <a:pos x="0" y="0"/>
              </a:cxn>
            </a:cxnLst>
            <a:rect l="0" t="0" r="r" b="b"/>
            <a:pathLst>
              <a:path w="370" h="32">
                <a:moveTo>
                  <a:pt x="370" y="32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017" name="Freeform 425"/>
          <p:cNvSpPr>
            <a:spLocks/>
          </p:cNvSpPr>
          <p:nvPr/>
        </p:nvSpPr>
        <p:spPr bwMode="auto">
          <a:xfrm>
            <a:off x="3829050" y="5486400"/>
            <a:ext cx="193675" cy="425450"/>
          </a:xfrm>
          <a:custGeom>
            <a:avLst/>
            <a:gdLst/>
            <a:ahLst/>
            <a:cxnLst>
              <a:cxn ang="0">
                <a:pos x="162" y="408"/>
              </a:cxn>
              <a:cxn ang="0">
                <a:pos x="176" y="412"/>
              </a:cxn>
              <a:cxn ang="0">
                <a:pos x="0" y="0"/>
              </a:cxn>
            </a:cxnLst>
            <a:rect l="0" t="0" r="r" b="b"/>
            <a:pathLst>
              <a:path w="176" h="412">
                <a:moveTo>
                  <a:pt x="162" y="408"/>
                </a:moveTo>
                <a:lnTo>
                  <a:pt x="176" y="412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" name="Group 428"/>
          <p:cNvGrpSpPr>
            <a:grpSpLocks/>
          </p:cNvGrpSpPr>
          <p:nvPr/>
        </p:nvGrpSpPr>
        <p:grpSpPr bwMode="auto">
          <a:xfrm>
            <a:off x="7280275" y="3617913"/>
            <a:ext cx="1566863" cy="1987550"/>
            <a:chOff x="2366" y="929"/>
            <a:chExt cx="987" cy="1252"/>
          </a:xfrm>
        </p:grpSpPr>
        <p:graphicFrame>
          <p:nvGraphicFramePr>
            <p:cNvPr id="111021" name="Object 429"/>
            <p:cNvGraphicFramePr>
              <a:graphicFrameLocks noChangeAspect="1"/>
            </p:cNvGraphicFramePr>
            <p:nvPr/>
          </p:nvGraphicFramePr>
          <p:xfrm>
            <a:off x="2741" y="929"/>
            <a:ext cx="333" cy="264"/>
          </p:xfrm>
          <a:graphic>
            <a:graphicData uri="http://schemas.openxmlformats.org/presentationml/2006/ole">
              <p:oleObj spid="_x0000_s371714" name="Clip" r:id="rId4" imgW="1305000" imgH="1085760" progId="">
                <p:embed/>
              </p:oleObj>
            </a:graphicData>
          </a:graphic>
        </p:graphicFrame>
        <p:grpSp>
          <p:nvGrpSpPr>
            <p:cNvPr id="23" name="Group 430"/>
            <p:cNvGrpSpPr>
              <a:grpSpLocks/>
            </p:cNvGrpSpPr>
            <p:nvPr/>
          </p:nvGrpSpPr>
          <p:grpSpPr bwMode="auto">
            <a:xfrm>
              <a:off x="2366" y="1145"/>
              <a:ext cx="987" cy="1036"/>
              <a:chOff x="2956" y="969"/>
              <a:chExt cx="513" cy="529"/>
            </a:xfrm>
          </p:grpSpPr>
          <p:sp>
            <p:nvSpPr>
              <p:cNvPr id="111023" name="Rectangle 431"/>
              <p:cNvSpPr>
                <a:spLocks noChangeArrowheads="1"/>
              </p:cNvSpPr>
              <p:nvPr/>
            </p:nvSpPr>
            <p:spPr bwMode="auto">
              <a:xfrm>
                <a:off x="3018" y="969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24" name="Rectangle 432"/>
              <p:cNvSpPr>
                <a:spLocks noChangeArrowheads="1"/>
              </p:cNvSpPr>
              <p:nvPr/>
            </p:nvSpPr>
            <p:spPr bwMode="auto">
              <a:xfrm>
                <a:off x="2997" y="984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25" name="Rectangle 433"/>
              <p:cNvSpPr>
                <a:spLocks noChangeArrowheads="1"/>
              </p:cNvSpPr>
              <p:nvPr/>
            </p:nvSpPr>
            <p:spPr bwMode="auto">
              <a:xfrm>
                <a:off x="3000" y="1185"/>
                <a:ext cx="432" cy="108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26" name="Text Box 434"/>
              <p:cNvSpPr txBox="1">
                <a:spLocks noChangeArrowheads="1"/>
              </p:cNvSpPr>
              <p:nvPr/>
            </p:nvSpPr>
            <p:spPr bwMode="auto">
              <a:xfrm>
                <a:off x="2956" y="978"/>
                <a:ext cx="513" cy="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2000"/>
                  <a:t>application</a:t>
                </a:r>
              </a:p>
              <a:p>
                <a:pPr algn="ctr"/>
                <a:r>
                  <a:rPr lang="en-US" sz="2000"/>
                  <a:t>transport</a:t>
                </a:r>
              </a:p>
              <a:p>
                <a:pPr algn="ctr"/>
                <a:r>
                  <a:rPr lang="en-US" sz="2000">
                    <a:solidFill>
                      <a:schemeClr val="bg1"/>
                    </a:solidFill>
                  </a:rPr>
                  <a:t>network</a:t>
                </a:r>
                <a:endParaRPr lang="en-US" sz="2000"/>
              </a:p>
              <a:p>
                <a:pPr algn="ctr"/>
                <a:r>
                  <a:rPr lang="en-US" sz="2000"/>
                  <a:t>data link</a:t>
                </a:r>
              </a:p>
              <a:p>
                <a:pPr algn="ctr"/>
                <a:r>
                  <a:rPr lang="en-US" sz="2000"/>
                  <a:t>physical</a:t>
                </a:r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111027" name="Line 435"/>
              <p:cNvSpPr>
                <a:spLocks noChangeShapeType="1"/>
              </p:cNvSpPr>
              <p:nvPr/>
            </p:nvSpPr>
            <p:spPr bwMode="auto">
              <a:xfrm>
                <a:off x="2997" y="119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28" name="Line 436"/>
              <p:cNvSpPr>
                <a:spLocks noChangeShapeType="1"/>
              </p:cNvSpPr>
              <p:nvPr/>
            </p:nvSpPr>
            <p:spPr bwMode="auto">
              <a:xfrm>
                <a:off x="3003" y="129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29" name="Line 437"/>
              <p:cNvSpPr>
                <a:spLocks noChangeShapeType="1"/>
              </p:cNvSpPr>
              <p:nvPr/>
            </p:nvSpPr>
            <p:spPr bwMode="auto">
              <a:xfrm>
                <a:off x="3003" y="137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30" name="Line 438"/>
              <p:cNvSpPr>
                <a:spLocks noChangeShapeType="1"/>
              </p:cNvSpPr>
              <p:nvPr/>
            </p:nvSpPr>
            <p:spPr bwMode="auto">
              <a:xfrm>
                <a:off x="3003" y="109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1031" name="Line 439"/>
          <p:cNvSpPr>
            <a:spLocks noChangeShapeType="1"/>
          </p:cNvSpPr>
          <p:nvPr/>
        </p:nvSpPr>
        <p:spPr bwMode="auto">
          <a:xfrm rot="-5400000" flipH="1" flipV="1">
            <a:off x="6721475" y="4708525"/>
            <a:ext cx="6350" cy="1403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041" name="Text Box 449"/>
          <p:cNvSpPr txBox="1">
            <a:spLocks noChangeArrowheads="1"/>
          </p:cNvSpPr>
          <p:nvPr/>
        </p:nvSpPr>
        <p:spPr bwMode="auto">
          <a:xfrm>
            <a:off x="1963794" y="4651375"/>
            <a:ext cx="15969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FF0000"/>
                </a:solidFill>
              </a:rPr>
              <a:t>1. Initiate call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1043" name="Freeform 451"/>
          <p:cNvSpPr>
            <a:spLocks/>
          </p:cNvSpPr>
          <p:nvPr/>
        </p:nvSpPr>
        <p:spPr bwMode="auto">
          <a:xfrm>
            <a:off x="2057400" y="5000625"/>
            <a:ext cx="5305425" cy="8620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234"/>
              </a:cxn>
              <a:cxn ang="0">
                <a:pos x="939" y="234"/>
              </a:cxn>
              <a:cxn ang="0">
                <a:pos x="1617" y="543"/>
              </a:cxn>
              <a:cxn ang="0">
                <a:pos x="1818" y="543"/>
              </a:cxn>
              <a:cxn ang="0">
                <a:pos x="2364" y="300"/>
              </a:cxn>
              <a:cxn ang="0">
                <a:pos x="3342" y="306"/>
              </a:cxn>
              <a:cxn ang="0">
                <a:pos x="3336" y="12"/>
              </a:cxn>
            </a:cxnLst>
            <a:rect l="0" t="0" r="r" b="b"/>
            <a:pathLst>
              <a:path w="3342" h="543">
                <a:moveTo>
                  <a:pt x="0" y="0"/>
                </a:moveTo>
                <a:lnTo>
                  <a:pt x="3" y="234"/>
                </a:lnTo>
                <a:lnTo>
                  <a:pt x="939" y="234"/>
                </a:lnTo>
                <a:lnTo>
                  <a:pt x="1617" y="543"/>
                </a:lnTo>
                <a:lnTo>
                  <a:pt x="1818" y="543"/>
                </a:lnTo>
                <a:lnTo>
                  <a:pt x="2364" y="300"/>
                </a:lnTo>
                <a:lnTo>
                  <a:pt x="3342" y="306"/>
                </a:lnTo>
                <a:lnTo>
                  <a:pt x="3336" y="12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044" name="Text Box 452"/>
          <p:cNvSpPr txBox="1">
            <a:spLocks noChangeArrowheads="1"/>
          </p:cNvSpPr>
          <p:nvPr/>
        </p:nvSpPr>
        <p:spPr bwMode="auto">
          <a:xfrm>
            <a:off x="5615454" y="4718050"/>
            <a:ext cx="18405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FF0000"/>
                </a:solidFill>
              </a:rPr>
              <a:t>2. incoming call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1045" name="Text Box 453"/>
          <p:cNvSpPr txBox="1">
            <a:spLocks noChangeArrowheads="1"/>
          </p:cNvSpPr>
          <p:nvPr/>
        </p:nvSpPr>
        <p:spPr bwMode="auto">
          <a:xfrm>
            <a:off x="5792770" y="4384675"/>
            <a:ext cx="15859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FF0000"/>
                </a:solidFill>
              </a:rPr>
              <a:t>3. Accept call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1046" name="Freeform 454"/>
          <p:cNvSpPr>
            <a:spLocks/>
          </p:cNvSpPr>
          <p:nvPr/>
        </p:nvSpPr>
        <p:spPr bwMode="auto">
          <a:xfrm>
            <a:off x="2162175" y="4648200"/>
            <a:ext cx="5057775" cy="1123950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0" y="381"/>
              </a:cxn>
              <a:cxn ang="0">
                <a:pos x="882" y="384"/>
              </a:cxn>
              <a:cxn ang="0">
                <a:pos x="1551" y="708"/>
              </a:cxn>
              <a:cxn ang="0">
                <a:pos x="1742" y="708"/>
              </a:cxn>
              <a:cxn ang="0">
                <a:pos x="2273" y="476"/>
              </a:cxn>
              <a:cxn ang="0">
                <a:pos x="3186" y="470"/>
              </a:cxn>
              <a:cxn ang="0">
                <a:pos x="3180" y="0"/>
              </a:cxn>
            </a:cxnLst>
            <a:rect l="0" t="0" r="r" b="b"/>
            <a:pathLst>
              <a:path w="3186" h="708">
                <a:moveTo>
                  <a:pt x="0" y="12"/>
                </a:moveTo>
                <a:lnTo>
                  <a:pt x="0" y="381"/>
                </a:lnTo>
                <a:lnTo>
                  <a:pt x="882" y="384"/>
                </a:lnTo>
                <a:lnTo>
                  <a:pt x="1551" y="708"/>
                </a:lnTo>
                <a:lnTo>
                  <a:pt x="1742" y="708"/>
                </a:lnTo>
                <a:lnTo>
                  <a:pt x="2273" y="476"/>
                </a:lnTo>
                <a:lnTo>
                  <a:pt x="3186" y="470"/>
                </a:lnTo>
                <a:lnTo>
                  <a:pt x="3180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047" name="Text Box 455"/>
          <p:cNvSpPr txBox="1">
            <a:spLocks noChangeArrowheads="1"/>
          </p:cNvSpPr>
          <p:nvPr/>
        </p:nvSpPr>
        <p:spPr bwMode="auto">
          <a:xfrm>
            <a:off x="1899282" y="4365625"/>
            <a:ext cx="19704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FF0000"/>
                </a:solidFill>
              </a:rPr>
              <a:t>4. Call connected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1048" name="Text Box 456"/>
          <p:cNvSpPr txBox="1">
            <a:spLocks noChangeArrowheads="1"/>
          </p:cNvSpPr>
          <p:nvPr/>
        </p:nvSpPr>
        <p:spPr bwMode="auto">
          <a:xfrm>
            <a:off x="1938693" y="4060825"/>
            <a:ext cx="21916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accent2"/>
                </a:solidFill>
              </a:rPr>
              <a:t>5. Data flow begins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11049" name="Text Box 457"/>
          <p:cNvSpPr txBox="1">
            <a:spLocks noChangeArrowheads="1"/>
          </p:cNvSpPr>
          <p:nvPr/>
        </p:nvSpPr>
        <p:spPr bwMode="auto">
          <a:xfrm>
            <a:off x="5628556" y="4013200"/>
            <a:ext cx="17572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</a:rPr>
              <a:t>6. Receive data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1050" name="Freeform 458"/>
          <p:cNvSpPr>
            <a:spLocks/>
          </p:cNvSpPr>
          <p:nvPr/>
        </p:nvSpPr>
        <p:spPr bwMode="auto">
          <a:xfrm>
            <a:off x="2228850" y="4324350"/>
            <a:ext cx="4895850" cy="1343025"/>
          </a:xfrm>
          <a:custGeom>
            <a:avLst/>
            <a:gdLst/>
            <a:ahLst/>
            <a:cxnLst>
              <a:cxn ang="0">
                <a:pos x="0" y="18"/>
              </a:cxn>
              <a:cxn ang="0">
                <a:pos x="0" y="531"/>
              </a:cxn>
              <a:cxn ang="0">
                <a:pos x="846" y="534"/>
              </a:cxn>
              <a:cxn ang="0">
                <a:pos x="1485" y="846"/>
              </a:cxn>
              <a:cxn ang="0">
                <a:pos x="1698" y="843"/>
              </a:cxn>
              <a:cxn ang="0">
                <a:pos x="2238" y="633"/>
              </a:cxn>
              <a:cxn ang="0">
                <a:pos x="3084" y="633"/>
              </a:cxn>
              <a:cxn ang="0">
                <a:pos x="3081" y="0"/>
              </a:cxn>
            </a:cxnLst>
            <a:rect l="0" t="0" r="r" b="b"/>
            <a:pathLst>
              <a:path w="3084" h="846">
                <a:moveTo>
                  <a:pt x="0" y="18"/>
                </a:moveTo>
                <a:lnTo>
                  <a:pt x="0" y="531"/>
                </a:lnTo>
                <a:lnTo>
                  <a:pt x="846" y="534"/>
                </a:lnTo>
                <a:lnTo>
                  <a:pt x="1485" y="846"/>
                </a:lnTo>
                <a:lnTo>
                  <a:pt x="1698" y="843"/>
                </a:lnTo>
                <a:lnTo>
                  <a:pt x="2238" y="633"/>
                </a:lnTo>
                <a:lnTo>
                  <a:pt x="3084" y="633"/>
                </a:lnTo>
                <a:lnTo>
                  <a:pt x="3081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" name="Group 530"/>
          <p:cNvGrpSpPr>
            <a:grpSpLocks/>
          </p:cNvGrpSpPr>
          <p:nvPr/>
        </p:nvGrpSpPr>
        <p:grpSpPr bwMode="auto">
          <a:xfrm>
            <a:off x="3514725" y="5241925"/>
            <a:ext cx="2530475" cy="600075"/>
            <a:chOff x="2214" y="3302"/>
            <a:chExt cx="1594" cy="378"/>
          </a:xfrm>
        </p:grpSpPr>
        <p:grpSp>
          <p:nvGrpSpPr>
            <p:cNvPr id="25" name="Group 501"/>
            <p:cNvGrpSpPr>
              <a:grpSpLocks/>
            </p:cNvGrpSpPr>
            <p:nvPr/>
          </p:nvGrpSpPr>
          <p:grpSpPr bwMode="auto">
            <a:xfrm>
              <a:off x="2214" y="3302"/>
              <a:ext cx="316" cy="147"/>
              <a:chOff x="3120" y="2318"/>
              <a:chExt cx="316" cy="147"/>
            </a:xfrm>
          </p:grpSpPr>
          <p:sp>
            <p:nvSpPr>
              <p:cNvPr id="111080" name="Oval 488"/>
              <p:cNvSpPr>
                <a:spLocks noChangeArrowheads="1"/>
              </p:cNvSpPr>
              <p:nvPr/>
            </p:nvSpPr>
            <p:spPr bwMode="auto">
              <a:xfrm>
                <a:off x="3123" y="2384"/>
                <a:ext cx="313" cy="8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81" name="Line 489"/>
              <p:cNvSpPr>
                <a:spLocks noChangeShapeType="1"/>
              </p:cNvSpPr>
              <p:nvPr/>
            </p:nvSpPr>
            <p:spPr bwMode="auto">
              <a:xfrm>
                <a:off x="3123" y="237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82" name="Line 490"/>
              <p:cNvSpPr>
                <a:spLocks noChangeShapeType="1"/>
              </p:cNvSpPr>
              <p:nvPr/>
            </p:nvSpPr>
            <p:spPr bwMode="auto">
              <a:xfrm>
                <a:off x="3436" y="237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83" name="Rectangle 491"/>
              <p:cNvSpPr>
                <a:spLocks noChangeArrowheads="1"/>
              </p:cNvSpPr>
              <p:nvPr/>
            </p:nvSpPr>
            <p:spPr bwMode="auto">
              <a:xfrm>
                <a:off x="3123" y="2377"/>
                <a:ext cx="310" cy="49"/>
              </a:xfrm>
              <a:prstGeom prst="rect">
                <a:avLst/>
              </a:prstGeom>
              <a:solidFill>
                <a:srgbClr val="FF000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1084" name="Oval 492"/>
              <p:cNvSpPr>
                <a:spLocks noChangeArrowheads="1"/>
              </p:cNvSpPr>
              <p:nvPr/>
            </p:nvSpPr>
            <p:spPr bwMode="auto">
              <a:xfrm>
                <a:off x="3120" y="2318"/>
                <a:ext cx="313" cy="9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6" name="Group 493"/>
              <p:cNvGrpSpPr>
                <a:grpSpLocks/>
              </p:cNvGrpSpPr>
              <p:nvPr/>
            </p:nvGrpSpPr>
            <p:grpSpPr bwMode="auto">
              <a:xfrm>
                <a:off x="3195" y="2339"/>
                <a:ext cx="156" cy="55"/>
                <a:chOff x="2848" y="848"/>
                <a:chExt cx="140" cy="98"/>
              </a:xfrm>
            </p:grpSpPr>
            <p:sp>
              <p:nvSpPr>
                <p:cNvPr id="111086" name="Line 49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87" name="Line 49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88" name="Line 49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7" name="Group 497"/>
              <p:cNvGrpSpPr>
                <a:grpSpLocks/>
              </p:cNvGrpSpPr>
              <p:nvPr/>
            </p:nvGrpSpPr>
            <p:grpSpPr bwMode="auto">
              <a:xfrm flipV="1">
                <a:off x="3195" y="2338"/>
                <a:ext cx="156" cy="56"/>
                <a:chOff x="2848" y="848"/>
                <a:chExt cx="140" cy="98"/>
              </a:xfrm>
            </p:grpSpPr>
            <p:sp>
              <p:nvSpPr>
                <p:cNvPr id="111090" name="Line 49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91" name="Line 49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92" name="Line 50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8" name="Group 502"/>
            <p:cNvGrpSpPr>
              <a:grpSpLocks/>
            </p:cNvGrpSpPr>
            <p:nvPr/>
          </p:nvGrpSpPr>
          <p:grpSpPr bwMode="auto">
            <a:xfrm>
              <a:off x="2808" y="3533"/>
              <a:ext cx="316" cy="147"/>
              <a:chOff x="3120" y="2318"/>
              <a:chExt cx="316" cy="147"/>
            </a:xfrm>
          </p:grpSpPr>
          <p:sp>
            <p:nvSpPr>
              <p:cNvPr id="111095" name="Oval 503"/>
              <p:cNvSpPr>
                <a:spLocks noChangeArrowheads="1"/>
              </p:cNvSpPr>
              <p:nvPr/>
            </p:nvSpPr>
            <p:spPr bwMode="auto">
              <a:xfrm>
                <a:off x="3123" y="2384"/>
                <a:ext cx="313" cy="8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96" name="Line 504"/>
              <p:cNvSpPr>
                <a:spLocks noChangeShapeType="1"/>
              </p:cNvSpPr>
              <p:nvPr/>
            </p:nvSpPr>
            <p:spPr bwMode="auto">
              <a:xfrm>
                <a:off x="3123" y="237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97" name="Line 505"/>
              <p:cNvSpPr>
                <a:spLocks noChangeShapeType="1"/>
              </p:cNvSpPr>
              <p:nvPr/>
            </p:nvSpPr>
            <p:spPr bwMode="auto">
              <a:xfrm>
                <a:off x="3436" y="237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98" name="Rectangle 506"/>
              <p:cNvSpPr>
                <a:spLocks noChangeArrowheads="1"/>
              </p:cNvSpPr>
              <p:nvPr/>
            </p:nvSpPr>
            <p:spPr bwMode="auto">
              <a:xfrm>
                <a:off x="3123" y="2377"/>
                <a:ext cx="310" cy="49"/>
              </a:xfrm>
              <a:prstGeom prst="rect">
                <a:avLst/>
              </a:prstGeom>
              <a:solidFill>
                <a:srgbClr val="FF000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1099" name="Oval 507"/>
              <p:cNvSpPr>
                <a:spLocks noChangeArrowheads="1"/>
              </p:cNvSpPr>
              <p:nvPr/>
            </p:nvSpPr>
            <p:spPr bwMode="auto">
              <a:xfrm>
                <a:off x="3120" y="2318"/>
                <a:ext cx="313" cy="9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9" name="Group 508"/>
              <p:cNvGrpSpPr>
                <a:grpSpLocks/>
              </p:cNvGrpSpPr>
              <p:nvPr/>
            </p:nvGrpSpPr>
            <p:grpSpPr bwMode="auto">
              <a:xfrm>
                <a:off x="3195" y="2339"/>
                <a:ext cx="156" cy="55"/>
                <a:chOff x="2848" y="848"/>
                <a:chExt cx="140" cy="98"/>
              </a:xfrm>
            </p:grpSpPr>
            <p:sp>
              <p:nvSpPr>
                <p:cNvPr id="111101" name="Line 50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102" name="Line 51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103" name="Line 51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" name="Group 512"/>
              <p:cNvGrpSpPr>
                <a:grpSpLocks/>
              </p:cNvGrpSpPr>
              <p:nvPr/>
            </p:nvGrpSpPr>
            <p:grpSpPr bwMode="auto">
              <a:xfrm flipV="1">
                <a:off x="3195" y="2338"/>
                <a:ext cx="156" cy="56"/>
                <a:chOff x="2848" y="848"/>
                <a:chExt cx="140" cy="98"/>
              </a:xfrm>
            </p:grpSpPr>
            <p:sp>
              <p:nvSpPr>
                <p:cNvPr id="111105" name="Line 51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106" name="Line 51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107" name="Line 51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1" name="Group 516"/>
            <p:cNvGrpSpPr>
              <a:grpSpLocks/>
            </p:cNvGrpSpPr>
            <p:nvPr/>
          </p:nvGrpSpPr>
          <p:grpSpPr bwMode="auto">
            <a:xfrm>
              <a:off x="3492" y="3302"/>
              <a:ext cx="316" cy="147"/>
              <a:chOff x="3120" y="2318"/>
              <a:chExt cx="316" cy="147"/>
            </a:xfrm>
          </p:grpSpPr>
          <p:sp>
            <p:nvSpPr>
              <p:cNvPr id="111109" name="Oval 517"/>
              <p:cNvSpPr>
                <a:spLocks noChangeArrowheads="1"/>
              </p:cNvSpPr>
              <p:nvPr/>
            </p:nvSpPr>
            <p:spPr bwMode="auto">
              <a:xfrm>
                <a:off x="3123" y="2384"/>
                <a:ext cx="313" cy="8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10" name="Line 518"/>
              <p:cNvSpPr>
                <a:spLocks noChangeShapeType="1"/>
              </p:cNvSpPr>
              <p:nvPr/>
            </p:nvSpPr>
            <p:spPr bwMode="auto">
              <a:xfrm>
                <a:off x="3123" y="237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11" name="Line 519"/>
              <p:cNvSpPr>
                <a:spLocks noChangeShapeType="1"/>
              </p:cNvSpPr>
              <p:nvPr/>
            </p:nvSpPr>
            <p:spPr bwMode="auto">
              <a:xfrm>
                <a:off x="3436" y="237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12" name="Rectangle 520"/>
              <p:cNvSpPr>
                <a:spLocks noChangeArrowheads="1"/>
              </p:cNvSpPr>
              <p:nvPr/>
            </p:nvSpPr>
            <p:spPr bwMode="auto">
              <a:xfrm>
                <a:off x="3123" y="2377"/>
                <a:ext cx="310" cy="49"/>
              </a:xfrm>
              <a:prstGeom prst="rect">
                <a:avLst/>
              </a:prstGeom>
              <a:solidFill>
                <a:srgbClr val="FF000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1113" name="Oval 521"/>
              <p:cNvSpPr>
                <a:spLocks noChangeArrowheads="1"/>
              </p:cNvSpPr>
              <p:nvPr/>
            </p:nvSpPr>
            <p:spPr bwMode="auto">
              <a:xfrm>
                <a:off x="3120" y="2318"/>
                <a:ext cx="313" cy="9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0" name="Group 522"/>
              <p:cNvGrpSpPr>
                <a:grpSpLocks/>
              </p:cNvGrpSpPr>
              <p:nvPr/>
            </p:nvGrpSpPr>
            <p:grpSpPr bwMode="auto">
              <a:xfrm>
                <a:off x="3195" y="2339"/>
                <a:ext cx="156" cy="55"/>
                <a:chOff x="2848" y="848"/>
                <a:chExt cx="140" cy="98"/>
              </a:xfrm>
            </p:grpSpPr>
            <p:sp>
              <p:nvSpPr>
                <p:cNvPr id="111115" name="Line 52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116" name="Line 52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117" name="Line 52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1" name="Group 526"/>
              <p:cNvGrpSpPr>
                <a:grpSpLocks/>
              </p:cNvGrpSpPr>
              <p:nvPr/>
            </p:nvGrpSpPr>
            <p:grpSpPr bwMode="auto">
              <a:xfrm flipV="1">
                <a:off x="3195" y="2338"/>
                <a:ext cx="156" cy="56"/>
                <a:chOff x="2848" y="848"/>
                <a:chExt cx="140" cy="98"/>
              </a:xfrm>
            </p:grpSpPr>
            <p:sp>
              <p:nvSpPr>
                <p:cNvPr id="111119" name="Line 52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120" name="Line 52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121" name="Line 52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1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041" grpId="0" autoUpdateAnimBg="0"/>
      <p:bldP spid="111043" grpId="0" animBg="1"/>
      <p:bldP spid="111044" grpId="0" autoUpdateAnimBg="0"/>
      <p:bldP spid="111045" grpId="0" autoUpdateAnimBg="0"/>
      <p:bldP spid="111046" grpId="0" animBg="1"/>
      <p:bldP spid="111047" grpId="0" autoUpdateAnimBg="0"/>
      <p:bldP spid="111048" grpId="0" autoUpdateAnimBg="0"/>
      <p:bldP spid="111049" grpId="0" autoUpdateAnimBg="0"/>
      <p:bldP spid="11105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4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F8E3C5CD-4302-47C7-A311-7B7399EE2AE8}" type="slidenum">
              <a:rPr lang="en-US"/>
              <a:pPr/>
              <a:t>16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3" y="0"/>
            <a:ext cx="7772400" cy="1143000"/>
          </a:xfrm>
        </p:spPr>
        <p:txBody>
          <a:bodyPr/>
          <a:lstStyle/>
          <a:p>
            <a:r>
              <a:rPr lang="en-US" sz="3600" dirty="0"/>
              <a:t>Datagram </a:t>
            </a:r>
            <a:r>
              <a:rPr lang="en-US" sz="3600" dirty="0" smtClean="0"/>
              <a:t>Networks</a:t>
            </a:r>
            <a:endParaRPr lang="en-US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8325" y="1038225"/>
            <a:ext cx="7781925" cy="2276475"/>
          </a:xfrm>
        </p:spPr>
        <p:txBody>
          <a:bodyPr/>
          <a:lstStyle/>
          <a:p>
            <a:r>
              <a:rPr lang="en-US" sz="2400" dirty="0" smtClean="0"/>
              <a:t>Must do </a:t>
            </a:r>
            <a:r>
              <a:rPr lang="en-US" sz="2400" dirty="0"/>
              <a:t>call setup at network layer</a:t>
            </a:r>
          </a:p>
          <a:p>
            <a:r>
              <a:rPr lang="en-US" sz="2400" dirty="0" smtClean="0"/>
              <a:t>Routers</a:t>
            </a:r>
            <a:r>
              <a:rPr lang="en-US" sz="2400" dirty="0"/>
              <a:t>: no state about end-to-end connections</a:t>
            </a:r>
          </a:p>
          <a:p>
            <a:pPr lvl="1"/>
            <a:r>
              <a:rPr lang="en-US" sz="2000" dirty="0"/>
              <a:t>N</a:t>
            </a:r>
            <a:r>
              <a:rPr lang="en-US" sz="2000" dirty="0" smtClean="0"/>
              <a:t>o </a:t>
            </a:r>
            <a:r>
              <a:rPr lang="en-US" sz="2000" dirty="0"/>
              <a:t>network-level concept of “connection”</a:t>
            </a:r>
          </a:p>
          <a:p>
            <a:r>
              <a:rPr lang="en-US" sz="2400" dirty="0" smtClean="0"/>
              <a:t>Packets </a:t>
            </a:r>
            <a:r>
              <a:rPr lang="en-US" sz="2400" dirty="0"/>
              <a:t>forwarded using destination host address</a:t>
            </a:r>
          </a:p>
          <a:p>
            <a:pPr lvl="1"/>
            <a:r>
              <a:rPr lang="en-US" sz="2000" dirty="0"/>
              <a:t>P</a:t>
            </a:r>
            <a:r>
              <a:rPr lang="en-US" sz="2000" dirty="0" smtClean="0"/>
              <a:t>ackets </a:t>
            </a:r>
            <a:r>
              <a:rPr lang="en-US" sz="2000" dirty="0"/>
              <a:t>between same source-</a:t>
            </a:r>
            <a:r>
              <a:rPr lang="en-US" sz="2000" dirty="0" err="1"/>
              <a:t>dest</a:t>
            </a:r>
            <a:r>
              <a:rPr lang="en-US" sz="2000" dirty="0"/>
              <a:t> pair may take different paths</a:t>
            </a:r>
          </a:p>
        </p:txBody>
      </p:sp>
      <p:sp>
        <p:nvSpPr>
          <p:cNvPr id="111621" name="Line 5"/>
          <p:cNvSpPr>
            <a:spLocks noChangeShapeType="1"/>
          </p:cNvSpPr>
          <p:nvPr/>
        </p:nvSpPr>
        <p:spPr bwMode="auto">
          <a:xfrm rot="5400000" flipV="1">
            <a:off x="2706688" y="4821237"/>
            <a:ext cx="6350" cy="157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1"/>
          <p:cNvGrpSpPr>
            <a:grpSpLocks/>
          </p:cNvGrpSpPr>
          <p:nvPr/>
        </p:nvGrpSpPr>
        <p:grpSpPr bwMode="auto">
          <a:xfrm>
            <a:off x="479425" y="3741738"/>
            <a:ext cx="1566863" cy="1987550"/>
            <a:chOff x="2366" y="929"/>
            <a:chExt cx="987" cy="1252"/>
          </a:xfrm>
        </p:grpSpPr>
        <p:graphicFrame>
          <p:nvGraphicFramePr>
            <p:cNvPr id="111708" name="Object 92"/>
            <p:cNvGraphicFramePr>
              <a:graphicFrameLocks noChangeAspect="1"/>
            </p:cNvGraphicFramePr>
            <p:nvPr/>
          </p:nvGraphicFramePr>
          <p:xfrm>
            <a:off x="2741" y="929"/>
            <a:ext cx="333" cy="264"/>
          </p:xfrm>
          <a:graphic>
            <a:graphicData uri="http://schemas.openxmlformats.org/presentationml/2006/ole">
              <p:oleObj spid="_x0000_s372739" name="Clip" r:id="rId3" imgW="1305000" imgH="1085760" progId="">
                <p:embed/>
              </p:oleObj>
            </a:graphicData>
          </a:graphic>
        </p:graphicFrame>
        <p:grpSp>
          <p:nvGrpSpPr>
            <p:cNvPr id="3" name="Group 93"/>
            <p:cNvGrpSpPr>
              <a:grpSpLocks/>
            </p:cNvGrpSpPr>
            <p:nvPr/>
          </p:nvGrpSpPr>
          <p:grpSpPr bwMode="auto">
            <a:xfrm>
              <a:off x="2366" y="1145"/>
              <a:ext cx="987" cy="1036"/>
              <a:chOff x="2956" y="969"/>
              <a:chExt cx="513" cy="529"/>
            </a:xfrm>
          </p:grpSpPr>
          <p:sp>
            <p:nvSpPr>
              <p:cNvPr id="111710" name="Rectangle 94"/>
              <p:cNvSpPr>
                <a:spLocks noChangeArrowheads="1"/>
              </p:cNvSpPr>
              <p:nvPr/>
            </p:nvSpPr>
            <p:spPr bwMode="auto">
              <a:xfrm>
                <a:off x="3018" y="969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11" name="Rectangle 95"/>
              <p:cNvSpPr>
                <a:spLocks noChangeArrowheads="1"/>
              </p:cNvSpPr>
              <p:nvPr/>
            </p:nvSpPr>
            <p:spPr bwMode="auto">
              <a:xfrm>
                <a:off x="2997" y="984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12" name="Rectangle 96"/>
              <p:cNvSpPr>
                <a:spLocks noChangeArrowheads="1"/>
              </p:cNvSpPr>
              <p:nvPr/>
            </p:nvSpPr>
            <p:spPr bwMode="auto">
              <a:xfrm>
                <a:off x="3000" y="1185"/>
                <a:ext cx="432" cy="108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13" name="Text Box 97"/>
              <p:cNvSpPr txBox="1">
                <a:spLocks noChangeArrowheads="1"/>
              </p:cNvSpPr>
              <p:nvPr/>
            </p:nvSpPr>
            <p:spPr bwMode="auto">
              <a:xfrm>
                <a:off x="2956" y="978"/>
                <a:ext cx="513" cy="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2000"/>
                  <a:t>application</a:t>
                </a:r>
              </a:p>
              <a:p>
                <a:pPr algn="ctr"/>
                <a:r>
                  <a:rPr lang="en-US" sz="2000"/>
                  <a:t>transport</a:t>
                </a:r>
              </a:p>
              <a:p>
                <a:pPr algn="ctr"/>
                <a:r>
                  <a:rPr lang="en-US" sz="2000">
                    <a:solidFill>
                      <a:schemeClr val="bg1"/>
                    </a:solidFill>
                  </a:rPr>
                  <a:t>network</a:t>
                </a:r>
                <a:endParaRPr lang="en-US" sz="2000"/>
              </a:p>
              <a:p>
                <a:pPr algn="ctr"/>
                <a:r>
                  <a:rPr lang="en-US" sz="2000"/>
                  <a:t>data link</a:t>
                </a:r>
              </a:p>
              <a:p>
                <a:pPr algn="ctr"/>
                <a:r>
                  <a:rPr lang="en-US" sz="2000"/>
                  <a:t>physical</a:t>
                </a:r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111714" name="Line 98"/>
              <p:cNvSpPr>
                <a:spLocks noChangeShapeType="1"/>
              </p:cNvSpPr>
              <p:nvPr/>
            </p:nvSpPr>
            <p:spPr bwMode="auto">
              <a:xfrm>
                <a:off x="2997" y="119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15" name="Line 99"/>
              <p:cNvSpPr>
                <a:spLocks noChangeShapeType="1"/>
              </p:cNvSpPr>
              <p:nvPr/>
            </p:nvSpPr>
            <p:spPr bwMode="auto">
              <a:xfrm>
                <a:off x="3003" y="129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16" name="Line 100"/>
              <p:cNvSpPr>
                <a:spLocks noChangeShapeType="1"/>
              </p:cNvSpPr>
              <p:nvPr/>
            </p:nvSpPr>
            <p:spPr bwMode="auto">
              <a:xfrm>
                <a:off x="3003" y="137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17" name="Line 101"/>
              <p:cNvSpPr>
                <a:spLocks noChangeShapeType="1"/>
              </p:cNvSpPr>
              <p:nvPr/>
            </p:nvSpPr>
            <p:spPr bwMode="auto">
              <a:xfrm>
                <a:off x="3003" y="109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111725" name="Object 109"/>
          <p:cNvGraphicFramePr>
            <a:graphicFrameLocks noChangeAspect="1"/>
          </p:cNvGraphicFramePr>
          <p:nvPr/>
        </p:nvGraphicFramePr>
        <p:xfrm>
          <a:off x="7856538" y="3913188"/>
          <a:ext cx="528637" cy="419100"/>
        </p:xfrm>
        <a:graphic>
          <a:graphicData uri="http://schemas.openxmlformats.org/presentationml/2006/ole">
            <p:oleObj spid="_x0000_s372738" name="Clip" r:id="rId4" imgW="1305000" imgH="1085760" progId="">
              <p:embed/>
            </p:oleObj>
          </a:graphicData>
        </a:graphic>
      </p:graphicFrame>
      <p:grpSp>
        <p:nvGrpSpPr>
          <p:cNvPr id="4" name="Group 110"/>
          <p:cNvGrpSpPr>
            <a:grpSpLocks/>
          </p:cNvGrpSpPr>
          <p:nvPr/>
        </p:nvGrpSpPr>
        <p:grpSpPr bwMode="auto">
          <a:xfrm>
            <a:off x="7261225" y="4256088"/>
            <a:ext cx="1566863" cy="1644650"/>
            <a:chOff x="2956" y="969"/>
            <a:chExt cx="513" cy="529"/>
          </a:xfrm>
        </p:grpSpPr>
        <p:sp>
          <p:nvSpPr>
            <p:cNvPr id="111727" name="Rectangle 111"/>
            <p:cNvSpPr>
              <a:spLocks noChangeArrowheads="1"/>
            </p:cNvSpPr>
            <p:nvPr/>
          </p:nvSpPr>
          <p:spPr bwMode="auto">
            <a:xfrm>
              <a:off x="3018" y="969"/>
              <a:ext cx="426" cy="4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28" name="Rectangle 112"/>
            <p:cNvSpPr>
              <a:spLocks noChangeArrowheads="1"/>
            </p:cNvSpPr>
            <p:nvPr/>
          </p:nvSpPr>
          <p:spPr bwMode="auto">
            <a:xfrm>
              <a:off x="2997" y="984"/>
              <a:ext cx="435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29" name="Rectangle 113"/>
            <p:cNvSpPr>
              <a:spLocks noChangeArrowheads="1"/>
            </p:cNvSpPr>
            <p:nvPr/>
          </p:nvSpPr>
          <p:spPr bwMode="auto">
            <a:xfrm>
              <a:off x="3000" y="1185"/>
              <a:ext cx="432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30" name="Text Box 114"/>
            <p:cNvSpPr txBox="1">
              <a:spLocks noChangeArrowheads="1"/>
            </p:cNvSpPr>
            <p:nvPr/>
          </p:nvSpPr>
          <p:spPr bwMode="auto">
            <a:xfrm>
              <a:off x="2956" y="978"/>
              <a:ext cx="513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application</a:t>
              </a:r>
            </a:p>
            <a:p>
              <a:pPr algn="ctr"/>
              <a:r>
                <a:rPr lang="en-US" sz="2000"/>
                <a:t>transport</a:t>
              </a:r>
            </a:p>
            <a:p>
              <a:pPr algn="ctr"/>
              <a:r>
                <a:rPr lang="en-US" sz="2000">
                  <a:solidFill>
                    <a:schemeClr val="bg1"/>
                  </a:solidFill>
                </a:rPr>
                <a:t>network</a:t>
              </a:r>
              <a:endParaRPr lang="en-US" sz="2000"/>
            </a:p>
            <a:p>
              <a:pPr algn="ctr"/>
              <a:r>
                <a:rPr lang="en-US" sz="2000"/>
                <a:t>data link</a:t>
              </a:r>
            </a:p>
            <a:p>
              <a:pPr algn="ctr"/>
              <a:r>
                <a:rPr lang="en-US" sz="2000"/>
                <a:t>physical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11731" name="Line 115"/>
            <p:cNvSpPr>
              <a:spLocks noChangeShapeType="1"/>
            </p:cNvSpPr>
            <p:nvPr/>
          </p:nvSpPr>
          <p:spPr bwMode="auto">
            <a:xfrm>
              <a:off x="2997" y="1194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32" name="Line 116"/>
            <p:cNvSpPr>
              <a:spLocks noChangeShapeType="1"/>
            </p:cNvSpPr>
            <p:nvPr/>
          </p:nvSpPr>
          <p:spPr bwMode="auto">
            <a:xfrm>
              <a:off x="3003" y="1290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33" name="Line 117"/>
            <p:cNvSpPr>
              <a:spLocks noChangeShapeType="1"/>
            </p:cNvSpPr>
            <p:nvPr/>
          </p:nvSpPr>
          <p:spPr bwMode="auto">
            <a:xfrm>
              <a:off x="3003" y="1374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34" name="Line 118"/>
            <p:cNvSpPr>
              <a:spLocks noChangeShapeType="1"/>
            </p:cNvSpPr>
            <p:nvPr/>
          </p:nvSpPr>
          <p:spPr bwMode="auto">
            <a:xfrm>
              <a:off x="3003" y="1092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1735" name="Line 119"/>
          <p:cNvSpPr>
            <a:spLocks noChangeShapeType="1"/>
          </p:cNvSpPr>
          <p:nvPr/>
        </p:nvSpPr>
        <p:spPr bwMode="auto">
          <a:xfrm rot="-5400000" flipH="1" flipV="1">
            <a:off x="6702425" y="5003800"/>
            <a:ext cx="6350" cy="1403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736" name="Text Box 120"/>
          <p:cNvSpPr txBox="1">
            <a:spLocks noChangeArrowheads="1"/>
          </p:cNvSpPr>
          <p:nvPr/>
        </p:nvSpPr>
        <p:spPr bwMode="auto">
          <a:xfrm>
            <a:off x="2057400" y="4800600"/>
            <a:ext cx="1497012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1. Send data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11788" name="Freeform 172"/>
          <p:cNvSpPr>
            <a:spLocks/>
          </p:cNvSpPr>
          <p:nvPr/>
        </p:nvSpPr>
        <p:spPr bwMode="auto">
          <a:xfrm>
            <a:off x="2028825" y="4914900"/>
            <a:ext cx="304800" cy="6572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14"/>
              </a:cxn>
              <a:cxn ang="0">
                <a:pos x="192" y="408"/>
              </a:cxn>
            </a:cxnLst>
            <a:rect l="0" t="0" r="r" b="b"/>
            <a:pathLst>
              <a:path w="192" h="414">
                <a:moveTo>
                  <a:pt x="0" y="0"/>
                </a:moveTo>
                <a:lnTo>
                  <a:pt x="0" y="414"/>
                </a:lnTo>
                <a:lnTo>
                  <a:pt x="192" y="408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789" name="Freeform 173"/>
          <p:cNvSpPr>
            <a:spLocks/>
          </p:cNvSpPr>
          <p:nvPr/>
        </p:nvSpPr>
        <p:spPr bwMode="auto">
          <a:xfrm>
            <a:off x="6662738" y="5357813"/>
            <a:ext cx="609600" cy="295275"/>
          </a:xfrm>
          <a:custGeom>
            <a:avLst/>
            <a:gdLst/>
            <a:ahLst/>
            <a:cxnLst>
              <a:cxn ang="0">
                <a:pos x="0" y="186"/>
              </a:cxn>
              <a:cxn ang="0">
                <a:pos x="384" y="186"/>
              </a:cxn>
              <a:cxn ang="0">
                <a:pos x="384" y="0"/>
              </a:cxn>
            </a:cxnLst>
            <a:rect l="0" t="0" r="r" b="b"/>
            <a:pathLst>
              <a:path w="384" h="186">
                <a:moveTo>
                  <a:pt x="0" y="186"/>
                </a:moveTo>
                <a:lnTo>
                  <a:pt x="384" y="186"/>
                </a:lnTo>
                <a:lnTo>
                  <a:pt x="384" y="0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177"/>
          <p:cNvGrpSpPr>
            <a:grpSpLocks/>
          </p:cNvGrpSpPr>
          <p:nvPr/>
        </p:nvGrpSpPr>
        <p:grpSpPr bwMode="auto">
          <a:xfrm>
            <a:off x="2386013" y="5353050"/>
            <a:ext cx="361950" cy="261938"/>
            <a:chOff x="1548" y="3723"/>
            <a:chExt cx="228" cy="165"/>
          </a:xfrm>
        </p:grpSpPr>
        <p:sp>
          <p:nvSpPr>
            <p:cNvPr id="111791" name="Rectangle 175"/>
            <p:cNvSpPr>
              <a:spLocks noChangeArrowheads="1"/>
            </p:cNvSpPr>
            <p:nvPr/>
          </p:nvSpPr>
          <p:spPr bwMode="auto">
            <a:xfrm>
              <a:off x="1563" y="3723"/>
              <a:ext cx="102" cy="1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90" name="Rectangle 174"/>
            <p:cNvSpPr>
              <a:spLocks noChangeArrowheads="1"/>
            </p:cNvSpPr>
            <p:nvPr/>
          </p:nvSpPr>
          <p:spPr bwMode="auto">
            <a:xfrm>
              <a:off x="1548" y="3738"/>
              <a:ext cx="102" cy="15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92" name="Line 176"/>
            <p:cNvSpPr>
              <a:spLocks noChangeShapeType="1"/>
            </p:cNvSpPr>
            <p:nvPr/>
          </p:nvSpPr>
          <p:spPr bwMode="auto">
            <a:xfrm>
              <a:off x="1650" y="3816"/>
              <a:ext cx="12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98"/>
          <p:cNvGrpSpPr>
            <a:grpSpLocks/>
          </p:cNvGrpSpPr>
          <p:nvPr/>
        </p:nvGrpSpPr>
        <p:grpSpPr bwMode="auto">
          <a:xfrm>
            <a:off x="3176588" y="5078413"/>
            <a:ext cx="3024187" cy="1481137"/>
            <a:chOff x="2001" y="3199"/>
            <a:chExt cx="1905" cy="933"/>
          </a:xfrm>
        </p:grpSpPr>
        <p:sp>
          <p:nvSpPr>
            <p:cNvPr id="111620" name="Freeform 4"/>
            <p:cNvSpPr>
              <a:spLocks/>
            </p:cNvSpPr>
            <p:nvPr/>
          </p:nvSpPr>
          <p:spPr bwMode="auto">
            <a:xfrm>
              <a:off x="2112" y="3199"/>
              <a:ext cx="1794" cy="933"/>
            </a:xfrm>
            <a:custGeom>
              <a:avLst/>
              <a:gdLst/>
              <a:ahLst/>
              <a:cxnLst>
                <a:cxn ang="0">
                  <a:pos x="6" y="483"/>
                </a:cxn>
                <a:cxn ang="0">
                  <a:pos x="108" y="125"/>
                </a:cxn>
                <a:cxn ang="0">
                  <a:pos x="559" y="100"/>
                </a:cxn>
                <a:cxn ang="0">
                  <a:pos x="1128" y="29"/>
                </a:cxn>
                <a:cxn ang="0">
                  <a:pos x="1716" y="275"/>
                </a:cxn>
                <a:cxn ang="0">
                  <a:pos x="1596" y="827"/>
                </a:cxn>
                <a:cxn ang="0">
                  <a:pos x="1380" y="911"/>
                </a:cxn>
                <a:cxn ang="0">
                  <a:pos x="840" y="929"/>
                </a:cxn>
                <a:cxn ang="0">
                  <a:pos x="414" y="911"/>
                </a:cxn>
                <a:cxn ang="0">
                  <a:pos x="143" y="832"/>
                </a:cxn>
                <a:cxn ang="0">
                  <a:pos x="6" y="483"/>
                </a:cxn>
              </a:cxnLst>
              <a:rect l="0" t="0" r="r" b="b"/>
              <a:pathLst>
                <a:path w="1794" h="933">
                  <a:moveTo>
                    <a:pt x="6" y="483"/>
                  </a:moveTo>
                  <a:cubicBezTo>
                    <a:pt x="0" y="365"/>
                    <a:pt x="16" y="189"/>
                    <a:pt x="108" y="125"/>
                  </a:cubicBezTo>
                  <a:cubicBezTo>
                    <a:pt x="200" y="61"/>
                    <a:pt x="389" y="116"/>
                    <a:pt x="559" y="100"/>
                  </a:cubicBezTo>
                  <a:cubicBezTo>
                    <a:pt x="729" y="84"/>
                    <a:pt x="935" y="0"/>
                    <a:pt x="1128" y="29"/>
                  </a:cubicBezTo>
                  <a:cubicBezTo>
                    <a:pt x="1321" y="58"/>
                    <a:pt x="1638" y="142"/>
                    <a:pt x="1716" y="275"/>
                  </a:cubicBezTo>
                  <a:cubicBezTo>
                    <a:pt x="1794" y="408"/>
                    <a:pt x="1652" y="721"/>
                    <a:pt x="1596" y="827"/>
                  </a:cubicBezTo>
                  <a:cubicBezTo>
                    <a:pt x="1540" y="933"/>
                    <a:pt x="1506" y="894"/>
                    <a:pt x="1380" y="911"/>
                  </a:cubicBezTo>
                  <a:cubicBezTo>
                    <a:pt x="1254" y="928"/>
                    <a:pt x="1001" y="929"/>
                    <a:pt x="840" y="929"/>
                  </a:cubicBezTo>
                  <a:cubicBezTo>
                    <a:pt x="679" y="929"/>
                    <a:pt x="530" y="927"/>
                    <a:pt x="414" y="911"/>
                  </a:cubicBezTo>
                  <a:cubicBezTo>
                    <a:pt x="298" y="895"/>
                    <a:pt x="211" y="903"/>
                    <a:pt x="143" y="832"/>
                  </a:cubicBezTo>
                  <a:cubicBezTo>
                    <a:pt x="75" y="761"/>
                    <a:pt x="4" y="624"/>
                    <a:pt x="6" y="483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22" name="Freeform 6"/>
            <p:cNvSpPr>
              <a:spLocks/>
            </p:cNvSpPr>
            <p:nvPr/>
          </p:nvSpPr>
          <p:spPr bwMode="auto">
            <a:xfrm>
              <a:off x="2514" y="3384"/>
              <a:ext cx="342" cy="186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2203" y="3494"/>
              <a:ext cx="316" cy="147"/>
              <a:chOff x="3600" y="219"/>
              <a:chExt cx="360" cy="175"/>
            </a:xfrm>
          </p:grpSpPr>
          <p:sp>
            <p:nvSpPr>
              <p:cNvPr id="111624" name="Oval 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25" name="Line 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26" name="Line 1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27" name="Rectangle 1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1628" name="Oval 1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" name="Group 1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11630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31" name="Line 1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32" name="Line 1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1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11634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35" name="Line 1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36" name="Line 2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" name="Group 21"/>
            <p:cNvGrpSpPr>
              <a:grpSpLocks/>
            </p:cNvGrpSpPr>
            <p:nvPr/>
          </p:nvGrpSpPr>
          <p:grpSpPr bwMode="auto">
            <a:xfrm>
              <a:off x="2425" y="3896"/>
              <a:ext cx="316" cy="147"/>
              <a:chOff x="3600" y="219"/>
              <a:chExt cx="360" cy="175"/>
            </a:xfrm>
          </p:grpSpPr>
          <p:sp>
            <p:nvSpPr>
              <p:cNvPr id="111638" name="Oval 2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39" name="Line 2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40" name="Line 2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41" name="Rectangle 2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1642" name="Oval 2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" name="Group 2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11644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45" name="Line 2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46" name="Line 3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3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11648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49" name="Line 3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50" name="Line 3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850" y="3302"/>
              <a:ext cx="316" cy="147"/>
              <a:chOff x="3600" y="219"/>
              <a:chExt cx="360" cy="175"/>
            </a:xfrm>
          </p:grpSpPr>
          <p:sp>
            <p:nvSpPr>
              <p:cNvPr id="111652" name="Oval 3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53" name="Line 3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54" name="Line 3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55" name="Rectangle 3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1656" name="Oval 4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" name="Group 4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11658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59" name="Line 4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60" name="Line 4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4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11662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63" name="Line 4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64" name="Line 4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6" name="Group 49"/>
            <p:cNvGrpSpPr>
              <a:grpSpLocks/>
            </p:cNvGrpSpPr>
            <p:nvPr/>
          </p:nvGrpSpPr>
          <p:grpSpPr bwMode="auto">
            <a:xfrm>
              <a:off x="2801" y="3721"/>
              <a:ext cx="315" cy="147"/>
              <a:chOff x="3600" y="219"/>
              <a:chExt cx="360" cy="175"/>
            </a:xfrm>
          </p:grpSpPr>
          <p:sp>
            <p:nvSpPr>
              <p:cNvPr id="111666" name="Oval 50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67" name="Line 51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68" name="Line 52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69" name="Rectangle 53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1670" name="Oval 54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" name="Group 55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11672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73" name="Line 5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74" name="Line 5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59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11676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77" name="Line 6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78" name="Line 6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9" name="Group 63"/>
            <p:cNvGrpSpPr>
              <a:grpSpLocks/>
            </p:cNvGrpSpPr>
            <p:nvPr/>
          </p:nvGrpSpPr>
          <p:grpSpPr bwMode="auto">
            <a:xfrm>
              <a:off x="3201" y="3908"/>
              <a:ext cx="316" cy="147"/>
              <a:chOff x="3600" y="219"/>
              <a:chExt cx="360" cy="175"/>
            </a:xfrm>
          </p:grpSpPr>
          <p:sp>
            <p:nvSpPr>
              <p:cNvPr id="111680" name="Oval 64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81" name="Line 65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82" name="Line 66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83" name="Rectangle 67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1684" name="Oval 68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0" name="Group 69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11686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87" name="Line 7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88" name="Line 7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73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11690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91" name="Line 7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92" name="Line 7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2" name="Group 77"/>
            <p:cNvGrpSpPr>
              <a:grpSpLocks/>
            </p:cNvGrpSpPr>
            <p:nvPr/>
          </p:nvGrpSpPr>
          <p:grpSpPr bwMode="auto">
            <a:xfrm>
              <a:off x="3481" y="3495"/>
              <a:ext cx="316" cy="147"/>
              <a:chOff x="3600" y="219"/>
              <a:chExt cx="360" cy="175"/>
            </a:xfrm>
          </p:grpSpPr>
          <p:sp>
            <p:nvSpPr>
              <p:cNvPr id="111694" name="Oval 7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95" name="Line 7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96" name="Line 8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97" name="Rectangle 8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1698" name="Oval 8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" name="Group 8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11700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701" name="Line 8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702" name="Line 8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4" name="Group 8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11704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705" name="Line 8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706" name="Line 9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1718" name="Freeform 102"/>
            <p:cNvSpPr>
              <a:spLocks/>
            </p:cNvSpPr>
            <p:nvPr/>
          </p:nvSpPr>
          <p:spPr bwMode="auto">
            <a:xfrm>
              <a:off x="3170" y="3380"/>
              <a:ext cx="318" cy="1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8" y="194"/>
                </a:cxn>
              </a:cxnLst>
              <a:rect l="0" t="0" r="r" b="b"/>
              <a:pathLst>
                <a:path w="318" h="194">
                  <a:moveTo>
                    <a:pt x="0" y="0"/>
                  </a:moveTo>
                  <a:lnTo>
                    <a:pt x="318" y="19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19" name="Freeform 103"/>
            <p:cNvSpPr>
              <a:spLocks/>
            </p:cNvSpPr>
            <p:nvPr/>
          </p:nvSpPr>
          <p:spPr bwMode="auto">
            <a:xfrm>
              <a:off x="2499" y="3627"/>
              <a:ext cx="303" cy="1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4" y="174"/>
                </a:cxn>
              </a:cxnLst>
              <a:rect l="0" t="0" r="r" b="b"/>
              <a:pathLst>
                <a:path w="294" h="174">
                  <a:moveTo>
                    <a:pt x="0" y="0"/>
                  </a:moveTo>
                  <a:lnTo>
                    <a:pt x="294" y="17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20" name="Freeform 104"/>
            <p:cNvSpPr>
              <a:spLocks/>
            </p:cNvSpPr>
            <p:nvPr/>
          </p:nvSpPr>
          <p:spPr bwMode="auto">
            <a:xfrm>
              <a:off x="3096" y="3612"/>
              <a:ext cx="396" cy="156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378" y="0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21" name="Freeform 105"/>
            <p:cNvSpPr>
              <a:spLocks/>
            </p:cNvSpPr>
            <p:nvPr/>
          </p:nvSpPr>
          <p:spPr bwMode="auto">
            <a:xfrm>
              <a:off x="3516" y="3646"/>
              <a:ext cx="130" cy="320"/>
            </a:xfrm>
            <a:custGeom>
              <a:avLst/>
              <a:gdLst/>
              <a:ahLst/>
              <a:cxnLst>
                <a:cxn ang="0">
                  <a:pos x="0" y="500"/>
                </a:cxn>
                <a:cxn ang="0">
                  <a:pos x="118" y="0"/>
                </a:cxn>
              </a:cxnLst>
              <a:rect l="0" t="0" r="r" b="b"/>
              <a:pathLst>
                <a:path w="118" h="500">
                  <a:moveTo>
                    <a:pt x="0" y="500"/>
                  </a:moveTo>
                  <a:lnTo>
                    <a:pt x="11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22" name="Freeform 106"/>
            <p:cNvSpPr>
              <a:spLocks/>
            </p:cNvSpPr>
            <p:nvPr/>
          </p:nvSpPr>
          <p:spPr bwMode="auto">
            <a:xfrm>
              <a:off x="2738" y="3982"/>
              <a:ext cx="464" cy="47"/>
            </a:xfrm>
            <a:custGeom>
              <a:avLst/>
              <a:gdLst/>
              <a:ahLst/>
              <a:cxnLst>
                <a:cxn ang="0">
                  <a:pos x="370" y="32"/>
                </a:cxn>
                <a:cxn ang="0">
                  <a:pos x="0" y="0"/>
                </a:cxn>
              </a:cxnLst>
              <a:rect l="0" t="0" r="r" b="b"/>
              <a:pathLst>
                <a:path w="370" h="32">
                  <a:moveTo>
                    <a:pt x="370" y="32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23" name="Freeform 107"/>
            <p:cNvSpPr>
              <a:spLocks/>
            </p:cNvSpPr>
            <p:nvPr/>
          </p:nvSpPr>
          <p:spPr bwMode="auto">
            <a:xfrm>
              <a:off x="2400" y="3642"/>
              <a:ext cx="122" cy="268"/>
            </a:xfrm>
            <a:custGeom>
              <a:avLst/>
              <a:gdLst/>
              <a:ahLst/>
              <a:cxnLst>
                <a:cxn ang="0">
                  <a:pos x="162" y="408"/>
                </a:cxn>
                <a:cxn ang="0">
                  <a:pos x="176" y="412"/>
                </a:cxn>
                <a:cxn ang="0">
                  <a:pos x="0" y="0"/>
                </a:cxn>
              </a:cxnLst>
              <a:rect l="0" t="0" r="r" b="b"/>
              <a:pathLst>
                <a:path w="176" h="412">
                  <a:moveTo>
                    <a:pt x="162" y="408"/>
                  </a:moveTo>
                  <a:lnTo>
                    <a:pt x="176" y="41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" name="Group 178"/>
            <p:cNvGrpSpPr>
              <a:grpSpLocks/>
            </p:cNvGrpSpPr>
            <p:nvPr/>
          </p:nvGrpSpPr>
          <p:grpSpPr bwMode="auto">
            <a:xfrm>
              <a:off x="2001" y="3375"/>
              <a:ext cx="228" cy="165"/>
              <a:chOff x="1548" y="3723"/>
              <a:chExt cx="228" cy="165"/>
            </a:xfrm>
          </p:grpSpPr>
          <p:sp>
            <p:nvSpPr>
              <p:cNvPr id="111795" name="Rectangle 179"/>
              <p:cNvSpPr>
                <a:spLocks noChangeArrowheads="1"/>
              </p:cNvSpPr>
              <p:nvPr/>
            </p:nvSpPr>
            <p:spPr bwMode="auto">
              <a:xfrm>
                <a:off x="1563" y="3723"/>
                <a:ext cx="102" cy="150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96" name="Rectangle 180"/>
              <p:cNvSpPr>
                <a:spLocks noChangeArrowheads="1"/>
              </p:cNvSpPr>
              <p:nvPr/>
            </p:nvSpPr>
            <p:spPr bwMode="auto">
              <a:xfrm>
                <a:off x="1548" y="3738"/>
                <a:ext cx="102" cy="15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97" name="Line 181"/>
              <p:cNvSpPr>
                <a:spLocks noChangeShapeType="1"/>
              </p:cNvSpPr>
              <p:nvPr/>
            </p:nvSpPr>
            <p:spPr bwMode="auto">
              <a:xfrm>
                <a:off x="1650" y="3816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" name="Group 182"/>
            <p:cNvGrpSpPr>
              <a:grpSpLocks/>
            </p:cNvGrpSpPr>
            <p:nvPr/>
          </p:nvGrpSpPr>
          <p:grpSpPr bwMode="auto">
            <a:xfrm>
              <a:off x="3180" y="3306"/>
              <a:ext cx="228" cy="165"/>
              <a:chOff x="1548" y="3723"/>
              <a:chExt cx="228" cy="165"/>
            </a:xfrm>
          </p:grpSpPr>
          <p:sp>
            <p:nvSpPr>
              <p:cNvPr id="111799" name="Rectangle 183"/>
              <p:cNvSpPr>
                <a:spLocks noChangeArrowheads="1"/>
              </p:cNvSpPr>
              <p:nvPr/>
            </p:nvSpPr>
            <p:spPr bwMode="auto">
              <a:xfrm>
                <a:off x="1563" y="3723"/>
                <a:ext cx="102" cy="150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00" name="Rectangle 184"/>
              <p:cNvSpPr>
                <a:spLocks noChangeArrowheads="1"/>
              </p:cNvSpPr>
              <p:nvPr/>
            </p:nvSpPr>
            <p:spPr bwMode="auto">
              <a:xfrm>
                <a:off x="1548" y="3738"/>
                <a:ext cx="102" cy="15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01" name="Line 185"/>
              <p:cNvSpPr>
                <a:spLocks noChangeShapeType="1"/>
              </p:cNvSpPr>
              <p:nvPr/>
            </p:nvSpPr>
            <p:spPr bwMode="auto">
              <a:xfrm>
                <a:off x="1650" y="3816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" name="Group 186"/>
            <p:cNvGrpSpPr>
              <a:grpSpLocks/>
            </p:cNvGrpSpPr>
            <p:nvPr/>
          </p:nvGrpSpPr>
          <p:grpSpPr bwMode="auto">
            <a:xfrm>
              <a:off x="2850" y="3897"/>
              <a:ext cx="228" cy="165"/>
              <a:chOff x="1548" y="3723"/>
              <a:chExt cx="228" cy="165"/>
            </a:xfrm>
          </p:grpSpPr>
          <p:sp>
            <p:nvSpPr>
              <p:cNvPr id="111803" name="Rectangle 187"/>
              <p:cNvSpPr>
                <a:spLocks noChangeArrowheads="1"/>
              </p:cNvSpPr>
              <p:nvPr/>
            </p:nvSpPr>
            <p:spPr bwMode="auto">
              <a:xfrm>
                <a:off x="1563" y="3723"/>
                <a:ext cx="102" cy="150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04" name="Rectangle 188"/>
              <p:cNvSpPr>
                <a:spLocks noChangeArrowheads="1"/>
              </p:cNvSpPr>
              <p:nvPr/>
            </p:nvSpPr>
            <p:spPr bwMode="auto">
              <a:xfrm>
                <a:off x="1548" y="3738"/>
                <a:ext cx="102" cy="15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05" name="Line 189"/>
              <p:cNvSpPr>
                <a:spLocks noChangeShapeType="1"/>
              </p:cNvSpPr>
              <p:nvPr/>
            </p:nvSpPr>
            <p:spPr bwMode="auto">
              <a:xfrm>
                <a:off x="1650" y="3816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2586" y="3597"/>
              <a:ext cx="228" cy="165"/>
              <a:chOff x="1548" y="3723"/>
              <a:chExt cx="228" cy="165"/>
            </a:xfrm>
          </p:grpSpPr>
          <p:sp>
            <p:nvSpPr>
              <p:cNvPr id="111807" name="Rectangle 191"/>
              <p:cNvSpPr>
                <a:spLocks noChangeArrowheads="1"/>
              </p:cNvSpPr>
              <p:nvPr/>
            </p:nvSpPr>
            <p:spPr bwMode="auto">
              <a:xfrm>
                <a:off x="1563" y="3723"/>
                <a:ext cx="102" cy="150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08" name="Rectangle 192"/>
              <p:cNvSpPr>
                <a:spLocks noChangeArrowheads="1"/>
              </p:cNvSpPr>
              <p:nvPr/>
            </p:nvSpPr>
            <p:spPr bwMode="auto">
              <a:xfrm>
                <a:off x="1548" y="3738"/>
                <a:ext cx="102" cy="15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09" name="Line 193"/>
              <p:cNvSpPr>
                <a:spLocks noChangeShapeType="1"/>
              </p:cNvSpPr>
              <p:nvPr/>
            </p:nvSpPr>
            <p:spPr bwMode="auto">
              <a:xfrm>
                <a:off x="1650" y="3816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9" name="Group 194"/>
          <p:cNvGrpSpPr>
            <a:grpSpLocks/>
          </p:cNvGrpSpPr>
          <p:nvPr/>
        </p:nvGrpSpPr>
        <p:grpSpPr bwMode="auto">
          <a:xfrm>
            <a:off x="6457950" y="5434013"/>
            <a:ext cx="361950" cy="261937"/>
            <a:chOff x="1548" y="3723"/>
            <a:chExt cx="228" cy="165"/>
          </a:xfrm>
        </p:grpSpPr>
        <p:sp>
          <p:nvSpPr>
            <p:cNvPr id="111811" name="Rectangle 195"/>
            <p:cNvSpPr>
              <a:spLocks noChangeArrowheads="1"/>
            </p:cNvSpPr>
            <p:nvPr/>
          </p:nvSpPr>
          <p:spPr bwMode="auto">
            <a:xfrm>
              <a:off x="1563" y="3723"/>
              <a:ext cx="102" cy="1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812" name="Rectangle 196"/>
            <p:cNvSpPr>
              <a:spLocks noChangeArrowheads="1"/>
            </p:cNvSpPr>
            <p:nvPr/>
          </p:nvSpPr>
          <p:spPr bwMode="auto">
            <a:xfrm>
              <a:off x="1548" y="3738"/>
              <a:ext cx="102" cy="15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813" name="Line 197"/>
            <p:cNvSpPr>
              <a:spLocks noChangeShapeType="1"/>
            </p:cNvSpPr>
            <p:nvPr/>
          </p:nvSpPr>
          <p:spPr bwMode="auto">
            <a:xfrm>
              <a:off x="1650" y="3816"/>
              <a:ext cx="12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1738" name="Text Box 122"/>
          <p:cNvSpPr txBox="1">
            <a:spLocks noChangeArrowheads="1"/>
          </p:cNvSpPr>
          <p:nvPr/>
        </p:nvSpPr>
        <p:spPr bwMode="auto">
          <a:xfrm>
            <a:off x="5486400" y="4800600"/>
            <a:ext cx="1806575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2. Receive data</a:t>
            </a: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1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736" grpId="0" animBg="1" autoUpdateAnimBg="0"/>
      <p:bldP spid="111738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5791200" cy="1143000"/>
          </a:xfrm>
        </p:spPr>
        <p:txBody>
          <a:bodyPr/>
          <a:lstStyle/>
          <a:p>
            <a:r>
              <a:rPr lang="en-US" dirty="0"/>
              <a:t>Forwarding </a:t>
            </a:r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448519" name="Rectangle 7"/>
          <p:cNvSpPr>
            <a:spLocks noChangeArrowheads="1"/>
          </p:cNvSpPr>
          <p:nvPr/>
        </p:nvSpPr>
        <p:spPr bwMode="auto">
          <a:xfrm>
            <a:off x="304800" y="1524000"/>
            <a:ext cx="8470845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en-US" sz="2000" dirty="0"/>
              <a:t>                    </a:t>
            </a:r>
            <a:r>
              <a:rPr lang="en-US" sz="2000" u="sng" dirty="0">
                <a:latin typeface="Times" pitchFamily="18" charset="0"/>
                <a:cs typeface="Times New Roman" pitchFamily="18" charset="0"/>
              </a:rPr>
              <a:t>Destination Address Range</a:t>
            </a:r>
            <a:r>
              <a:rPr lang="en-US" sz="2000" dirty="0">
                <a:latin typeface="Times" pitchFamily="18" charset="0"/>
                <a:cs typeface="Times New Roman" pitchFamily="18" charset="0"/>
              </a:rPr>
              <a:t>                                           </a:t>
            </a:r>
            <a:r>
              <a:rPr lang="en-US" sz="2000" u="sng" dirty="0">
                <a:latin typeface="Times" pitchFamily="18" charset="0"/>
                <a:cs typeface="Times New Roman" pitchFamily="18" charset="0"/>
              </a:rPr>
              <a:t>Link Interface</a:t>
            </a:r>
          </a:p>
          <a:p>
            <a:pPr algn="just"/>
            <a:endParaRPr lang="en-US" sz="1800" dirty="0"/>
          </a:p>
          <a:p>
            <a:pPr algn="just"/>
            <a:r>
              <a:rPr lang="en-US" sz="2000" dirty="0">
                <a:latin typeface="Times" pitchFamily="18" charset="0"/>
                <a:cs typeface="Times New Roman" pitchFamily="18" charset="0"/>
              </a:rPr>
              <a:t>         11001000 00010111 00010000 00000000</a:t>
            </a:r>
            <a:endParaRPr lang="en-US" sz="1800" dirty="0"/>
          </a:p>
          <a:p>
            <a:pPr algn="just"/>
            <a:r>
              <a:rPr lang="en-US" sz="2000" dirty="0">
                <a:latin typeface="Times" pitchFamily="18" charset="0"/>
                <a:cs typeface="Times New Roman" pitchFamily="18" charset="0"/>
              </a:rPr>
              <a:t>                                       through                                                                  0  </a:t>
            </a:r>
            <a:endParaRPr lang="en-US" sz="1800" dirty="0"/>
          </a:p>
          <a:p>
            <a:pPr algn="just"/>
            <a:r>
              <a:rPr lang="en-US" sz="2000" dirty="0">
                <a:latin typeface="Times" pitchFamily="18" charset="0"/>
                <a:cs typeface="Times New Roman" pitchFamily="18" charset="0"/>
              </a:rPr>
              <a:t>         11001000 00010111 00010111 11111111</a:t>
            </a:r>
          </a:p>
          <a:p>
            <a:pPr algn="just"/>
            <a:endParaRPr lang="en-US" sz="1800" dirty="0"/>
          </a:p>
          <a:p>
            <a:pPr algn="just"/>
            <a:r>
              <a:rPr lang="en-US" sz="2000" dirty="0">
                <a:latin typeface="Times" pitchFamily="18" charset="0"/>
                <a:cs typeface="Times New Roman" pitchFamily="18" charset="0"/>
              </a:rPr>
              <a:t>         11001000 00010111 00011000 00000000</a:t>
            </a:r>
            <a:endParaRPr lang="en-US" sz="1800" dirty="0"/>
          </a:p>
          <a:p>
            <a:pPr algn="just"/>
            <a:r>
              <a:rPr lang="en-US" sz="2000" dirty="0">
                <a:latin typeface="Times" pitchFamily="18" charset="0"/>
                <a:cs typeface="Times New Roman" pitchFamily="18" charset="0"/>
              </a:rPr>
              <a:t>                                      through                                                                   1</a:t>
            </a:r>
            <a:endParaRPr lang="en-US" sz="1800" dirty="0"/>
          </a:p>
          <a:p>
            <a:pPr algn="just"/>
            <a:r>
              <a:rPr lang="en-US" sz="2000" dirty="0">
                <a:latin typeface="Times" pitchFamily="18" charset="0"/>
                <a:cs typeface="Times New Roman" pitchFamily="18" charset="0"/>
              </a:rPr>
              <a:t>         11001000 00010111 00011000 11111111  </a:t>
            </a:r>
          </a:p>
          <a:p>
            <a:pPr algn="just"/>
            <a:endParaRPr lang="en-US" sz="1800" dirty="0"/>
          </a:p>
          <a:p>
            <a:pPr algn="just"/>
            <a:r>
              <a:rPr lang="en-US" sz="2000" dirty="0">
                <a:latin typeface="Times" pitchFamily="18" charset="0"/>
                <a:cs typeface="Times New Roman" pitchFamily="18" charset="0"/>
              </a:rPr>
              <a:t>         11001000 00010111 00011001 00000000</a:t>
            </a:r>
            <a:endParaRPr lang="en-US" sz="1800" dirty="0"/>
          </a:p>
          <a:p>
            <a:pPr algn="just"/>
            <a:r>
              <a:rPr lang="en-US" sz="2000" dirty="0">
                <a:latin typeface="Times" pitchFamily="18" charset="0"/>
                <a:cs typeface="Times New Roman" pitchFamily="18" charset="0"/>
              </a:rPr>
              <a:t>                                      through                                                                   2</a:t>
            </a:r>
            <a:endParaRPr lang="en-US" sz="1800" dirty="0"/>
          </a:p>
          <a:p>
            <a:pPr algn="just"/>
            <a:r>
              <a:rPr lang="en-US" sz="2000" dirty="0">
                <a:latin typeface="Times" pitchFamily="18" charset="0"/>
                <a:cs typeface="Times New Roman" pitchFamily="18" charset="0"/>
              </a:rPr>
              <a:t>         11001000 00010111 00011111 11111111  </a:t>
            </a:r>
          </a:p>
          <a:p>
            <a:pPr algn="just"/>
            <a:endParaRPr lang="en-US" sz="1800" dirty="0"/>
          </a:p>
          <a:p>
            <a:pPr algn="just"/>
            <a:r>
              <a:rPr lang="en-US" sz="2000" dirty="0">
                <a:latin typeface="Times" pitchFamily="18" charset="0"/>
                <a:cs typeface="Times New Roman" pitchFamily="18" charset="0"/>
              </a:rPr>
              <a:t>                             otherwise                                                                         3</a:t>
            </a:r>
          </a:p>
        </p:txBody>
      </p:sp>
      <p:sp>
        <p:nvSpPr>
          <p:cNvPr id="448520" name="Text Box 8"/>
          <p:cNvSpPr txBox="1">
            <a:spLocks noChangeArrowheads="1"/>
          </p:cNvSpPr>
          <p:nvPr/>
        </p:nvSpPr>
        <p:spPr bwMode="auto">
          <a:xfrm>
            <a:off x="6477000" y="304800"/>
            <a:ext cx="2436812" cy="83185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+mn-lt"/>
              </a:rPr>
              <a:t>4 billion </a:t>
            </a:r>
          </a:p>
          <a:p>
            <a:r>
              <a:rPr lang="en-US" sz="2400">
                <a:solidFill>
                  <a:srgbClr val="FF0000"/>
                </a:solidFill>
                <a:latin typeface="+mn-lt"/>
              </a:rPr>
              <a:t>possible entries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54" name="Rectangle 18"/>
          <p:cNvSpPr>
            <a:spLocks noChangeArrowheads="1"/>
          </p:cNvSpPr>
          <p:nvPr/>
        </p:nvSpPr>
        <p:spPr bwMode="auto">
          <a:xfrm>
            <a:off x="4495800" y="4240213"/>
            <a:ext cx="1471613" cy="331787"/>
          </a:xfrm>
          <a:prstGeom prst="rect">
            <a:avLst/>
          </a:prstGeom>
          <a:solidFill>
            <a:srgbClr val="33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553" name="Rectangle 17"/>
          <p:cNvSpPr>
            <a:spLocks noChangeArrowheads="1"/>
          </p:cNvSpPr>
          <p:nvPr/>
        </p:nvSpPr>
        <p:spPr bwMode="auto">
          <a:xfrm>
            <a:off x="5029200" y="5002213"/>
            <a:ext cx="1066800" cy="331787"/>
          </a:xfrm>
          <a:prstGeom prst="rect">
            <a:avLst/>
          </a:prstGeom>
          <a:solidFill>
            <a:srgbClr val="33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Longest </a:t>
            </a:r>
            <a:r>
              <a:rPr lang="en-US" dirty="0" smtClean="0"/>
              <a:t>Prefix Matching</a:t>
            </a:r>
            <a:endParaRPr lang="en-US" dirty="0"/>
          </a:p>
        </p:txBody>
      </p:sp>
      <p:sp>
        <p:nvSpPr>
          <p:cNvPr id="449541" name="Rectangle 5"/>
          <p:cNvSpPr>
            <a:spLocks noChangeArrowheads="1"/>
          </p:cNvSpPr>
          <p:nvPr/>
        </p:nvSpPr>
        <p:spPr bwMode="auto">
          <a:xfrm>
            <a:off x="584200" y="1822450"/>
            <a:ext cx="65341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en-US" dirty="0"/>
              <a:t>                                </a:t>
            </a:r>
            <a:r>
              <a:rPr lang="en-US" u="sng" dirty="0">
                <a:latin typeface="Times" pitchFamily="18" charset="0"/>
                <a:cs typeface="Times New Roman" pitchFamily="18" charset="0"/>
              </a:rPr>
              <a:t>Prefix Match</a:t>
            </a:r>
            <a:r>
              <a:rPr lang="en-US" dirty="0">
                <a:latin typeface="Times" pitchFamily="18" charset="0"/>
                <a:cs typeface="Times New Roman" pitchFamily="18" charset="0"/>
              </a:rPr>
              <a:t>                        </a:t>
            </a:r>
            <a:r>
              <a:rPr lang="en-US" u="sng" dirty="0">
                <a:latin typeface="Times" pitchFamily="18" charset="0"/>
                <a:cs typeface="Times New Roman" pitchFamily="18" charset="0"/>
              </a:rPr>
              <a:t>Link Interface</a:t>
            </a:r>
            <a:endParaRPr lang="en-US" sz="2000" dirty="0"/>
          </a:p>
          <a:p>
            <a:pPr algn="just"/>
            <a:r>
              <a:rPr lang="en-US" dirty="0">
                <a:latin typeface="Times" pitchFamily="18" charset="0"/>
                <a:cs typeface="Times New Roman" pitchFamily="18" charset="0"/>
              </a:rPr>
              <a:t>          11001000 00010111 00010                                       0 </a:t>
            </a:r>
            <a:endParaRPr lang="en-US" sz="2000" dirty="0"/>
          </a:p>
          <a:p>
            <a:pPr algn="just"/>
            <a:r>
              <a:rPr lang="en-US" dirty="0">
                <a:latin typeface="Times" pitchFamily="18" charset="0"/>
                <a:cs typeface="Times New Roman" pitchFamily="18" charset="0"/>
              </a:rPr>
              <a:t>          11001000 00010111 00011000                                 1</a:t>
            </a:r>
            <a:endParaRPr lang="en-US" sz="2000" dirty="0"/>
          </a:p>
          <a:p>
            <a:pPr algn="just"/>
            <a:r>
              <a:rPr lang="en-US" dirty="0">
                <a:latin typeface="Times" pitchFamily="18" charset="0"/>
                <a:cs typeface="Times New Roman" pitchFamily="18" charset="0"/>
              </a:rPr>
              <a:t>          11001000 00010111 00011                                       2</a:t>
            </a:r>
            <a:endParaRPr lang="en-US" sz="2000" dirty="0"/>
          </a:p>
          <a:p>
            <a:pPr algn="just"/>
            <a:r>
              <a:rPr lang="en-US" dirty="0">
                <a:latin typeface="Times" pitchFamily="18" charset="0"/>
                <a:cs typeface="Times New Roman" pitchFamily="18" charset="0"/>
              </a:rPr>
              <a:t>                        otherwise                                                     3</a:t>
            </a:r>
          </a:p>
        </p:txBody>
      </p:sp>
      <p:sp>
        <p:nvSpPr>
          <p:cNvPr id="449543" name="Rectangle 7"/>
          <p:cNvSpPr>
            <a:spLocks noChangeArrowheads="1"/>
          </p:cNvSpPr>
          <p:nvPr/>
        </p:nvSpPr>
        <p:spPr bwMode="auto">
          <a:xfrm>
            <a:off x="1046163" y="4942652"/>
            <a:ext cx="52057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dirty="0"/>
              <a:t>DA: 11001000  00010111  00011000  10101010 </a:t>
            </a:r>
          </a:p>
        </p:txBody>
      </p:sp>
      <p:sp>
        <p:nvSpPr>
          <p:cNvPr id="449544" name="Text Box 8"/>
          <p:cNvSpPr txBox="1">
            <a:spLocks noChangeArrowheads="1"/>
          </p:cNvSpPr>
          <p:nvPr/>
        </p:nvSpPr>
        <p:spPr bwMode="auto">
          <a:xfrm>
            <a:off x="1028700" y="3690938"/>
            <a:ext cx="117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Examples</a:t>
            </a:r>
          </a:p>
        </p:txBody>
      </p:sp>
      <p:sp>
        <p:nvSpPr>
          <p:cNvPr id="449545" name="Text Box 9"/>
          <p:cNvSpPr txBox="1">
            <a:spLocks noChangeArrowheads="1"/>
          </p:cNvSpPr>
          <p:nvPr/>
        </p:nvSpPr>
        <p:spPr bwMode="auto">
          <a:xfrm>
            <a:off x="977900" y="4191000"/>
            <a:ext cx="52057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DA: 11001000  00010111  00010110  10100001 </a:t>
            </a:r>
          </a:p>
        </p:txBody>
      </p:sp>
      <p:sp>
        <p:nvSpPr>
          <p:cNvPr id="449551" name="Text Box 15"/>
          <p:cNvSpPr txBox="1">
            <a:spLocks noChangeArrowheads="1"/>
          </p:cNvSpPr>
          <p:nvPr/>
        </p:nvSpPr>
        <p:spPr bwMode="auto">
          <a:xfrm>
            <a:off x="6540500" y="4167188"/>
            <a:ext cx="2055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Which interface?</a:t>
            </a:r>
          </a:p>
        </p:txBody>
      </p:sp>
      <p:sp>
        <p:nvSpPr>
          <p:cNvPr id="449552" name="Text Box 16"/>
          <p:cNvSpPr txBox="1">
            <a:spLocks noChangeArrowheads="1"/>
          </p:cNvSpPr>
          <p:nvPr/>
        </p:nvSpPr>
        <p:spPr bwMode="auto">
          <a:xfrm>
            <a:off x="6564313" y="4951413"/>
            <a:ext cx="2055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Which interface?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24850" cy="1143000"/>
          </a:xfrm>
        </p:spPr>
        <p:txBody>
          <a:bodyPr/>
          <a:lstStyle/>
          <a:p>
            <a:r>
              <a:rPr lang="en-US" sz="3200" dirty="0"/>
              <a:t>Datagram or VC network: </a:t>
            </a:r>
            <a:r>
              <a:rPr lang="en-US" sz="3200" dirty="0" smtClean="0"/>
              <a:t>Why</a:t>
            </a:r>
            <a:r>
              <a:rPr lang="en-US" sz="3200" dirty="0"/>
              <a:t>?</a:t>
            </a:r>
            <a:endParaRPr lang="en-US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1476375"/>
            <a:ext cx="402907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FF0000"/>
                </a:solidFill>
              </a:rPr>
              <a:t>Internet (datagram)</a:t>
            </a:r>
            <a:endParaRPr lang="en-US" sz="2400" dirty="0"/>
          </a:p>
          <a:p>
            <a:r>
              <a:rPr lang="en-US" sz="2000" dirty="0" smtClean="0"/>
              <a:t>Data </a:t>
            </a:r>
            <a:r>
              <a:rPr lang="en-US" sz="2000" dirty="0"/>
              <a:t>exchange among computers</a:t>
            </a:r>
          </a:p>
          <a:p>
            <a:pPr lvl="1"/>
            <a:r>
              <a:rPr lang="en-US" sz="2000" dirty="0" smtClean="0"/>
              <a:t>“Elastic</a:t>
            </a:r>
            <a:r>
              <a:rPr lang="en-US" sz="2000" dirty="0"/>
              <a:t>” service, no strict timing req. </a:t>
            </a:r>
          </a:p>
          <a:p>
            <a:r>
              <a:rPr lang="en-US" sz="2000" dirty="0" smtClean="0"/>
              <a:t>“Smart</a:t>
            </a:r>
            <a:r>
              <a:rPr lang="en-US" sz="2000" dirty="0"/>
              <a:t>” end systems (computers)</a:t>
            </a:r>
          </a:p>
          <a:p>
            <a:pPr lvl="1"/>
            <a:r>
              <a:rPr lang="en-US" sz="2000" dirty="0" smtClean="0"/>
              <a:t>Can </a:t>
            </a:r>
            <a:r>
              <a:rPr lang="en-US" sz="2000" dirty="0"/>
              <a:t>adapt, perform control, error recovery</a:t>
            </a:r>
          </a:p>
          <a:p>
            <a:pPr lvl="1"/>
            <a:r>
              <a:rPr lang="en-US" sz="2000" dirty="0"/>
              <a:t>S</a:t>
            </a:r>
            <a:r>
              <a:rPr lang="en-US" sz="2000" dirty="0" smtClean="0"/>
              <a:t>imple </a:t>
            </a:r>
            <a:r>
              <a:rPr lang="en-US" sz="2000" dirty="0"/>
              <a:t>inside network, complexity at “edge”</a:t>
            </a:r>
          </a:p>
          <a:p>
            <a:r>
              <a:rPr lang="en-US" sz="2000" dirty="0" smtClean="0"/>
              <a:t>Many </a:t>
            </a:r>
            <a:r>
              <a:rPr lang="en-US" sz="2000" dirty="0"/>
              <a:t>link types </a:t>
            </a:r>
          </a:p>
          <a:p>
            <a:pPr lvl="1"/>
            <a:r>
              <a:rPr lang="en-US" sz="2000" dirty="0"/>
              <a:t>D</a:t>
            </a:r>
            <a:r>
              <a:rPr lang="en-US" sz="2000" dirty="0" smtClean="0"/>
              <a:t>ifferent </a:t>
            </a:r>
            <a:r>
              <a:rPr lang="en-US" sz="2000" dirty="0"/>
              <a:t>characteristics</a:t>
            </a:r>
          </a:p>
          <a:p>
            <a:pPr lvl="1"/>
            <a:r>
              <a:rPr lang="en-US" sz="2000" dirty="0"/>
              <a:t>U</a:t>
            </a:r>
            <a:r>
              <a:rPr lang="en-US" sz="2000" dirty="0" smtClean="0"/>
              <a:t>niform </a:t>
            </a:r>
            <a:r>
              <a:rPr lang="en-US" sz="2000" dirty="0"/>
              <a:t>service difficult</a:t>
            </a:r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05325" y="1552575"/>
            <a:ext cx="38100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FF0000"/>
                </a:solidFill>
              </a:rPr>
              <a:t>ATM (VC)</a:t>
            </a:r>
            <a:endParaRPr lang="en-US" sz="2400" dirty="0"/>
          </a:p>
          <a:p>
            <a:r>
              <a:rPr lang="en-US" sz="2000" dirty="0" smtClean="0"/>
              <a:t>Evolved </a:t>
            </a:r>
            <a:r>
              <a:rPr lang="en-US" sz="2000" dirty="0"/>
              <a:t>from telephony</a:t>
            </a:r>
          </a:p>
          <a:p>
            <a:r>
              <a:rPr lang="en-US" sz="2000" dirty="0" smtClean="0"/>
              <a:t>Human </a:t>
            </a:r>
            <a:r>
              <a:rPr lang="en-US" sz="2000" dirty="0"/>
              <a:t>conversation: </a:t>
            </a:r>
          </a:p>
          <a:p>
            <a:pPr lvl="1"/>
            <a:r>
              <a:rPr lang="en-US" sz="2000" dirty="0"/>
              <a:t>strict timing, reliability requirements</a:t>
            </a:r>
          </a:p>
          <a:p>
            <a:pPr lvl="1"/>
            <a:r>
              <a:rPr lang="en-US" sz="2000" dirty="0"/>
              <a:t>need for guaranteed service</a:t>
            </a:r>
            <a:endParaRPr lang="en-US" sz="1800" dirty="0"/>
          </a:p>
          <a:p>
            <a:r>
              <a:rPr lang="en-US" sz="2000" dirty="0" smtClean="0"/>
              <a:t>“Dumb</a:t>
            </a:r>
            <a:r>
              <a:rPr lang="en-US" sz="2000" dirty="0"/>
              <a:t>” end systems</a:t>
            </a:r>
          </a:p>
          <a:p>
            <a:pPr lvl="1"/>
            <a:r>
              <a:rPr lang="en-US" sz="2000" dirty="0"/>
              <a:t>telephones</a:t>
            </a:r>
          </a:p>
          <a:p>
            <a:pPr lvl="1"/>
            <a:r>
              <a:rPr lang="en-US" sz="2000" dirty="0"/>
              <a:t>complexity inside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4: Network Layer</a:t>
            </a:r>
          </a:p>
        </p:txBody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064500" cy="4648200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3200" u="sng" dirty="0">
                <a:solidFill>
                  <a:srgbClr val="FF0000"/>
                </a:solidFill>
              </a:rPr>
              <a:t>Chapter goals:</a:t>
            </a:r>
            <a:r>
              <a:rPr lang="en-US" sz="3200" dirty="0"/>
              <a:t>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Understand </a:t>
            </a:r>
            <a:r>
              <a:rPr lang="en-US" dirty="0"/>
              <a:t>principles behind network layer services: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network layer service models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forwarding versus routing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a router works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routing (path selection)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dealing with scale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Instantiation</a:t>
            </a:r>
            <a:r>
              <a:rPr lang="en-US" dirty="0"/>
              <a:t>, implementation in the Internet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4: Network Layer</a:t>
            </a:r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4. 1 Introduction</a:t>
            </a:r>
          </a:p>
          <a:p>
            <a:r>
              <a:rPr lang="en-US" sz="2400"/>
              <a:t>4.2 Virtual circuit and datagram networks</a:t>
            </a:r>
          </a:p>
          <a:p>
            <a:r>
              <a:rPr lang="en-US" sz="2400">
                <a:solidFill>
                  <a:srgbClr val="FF0000"/>
                </a:solidFill>
              </a:rPr>
              <a:t>4.3 What’s inside a router</a:t>
            </a:r>
          </a:p>
          <a:p>
            <a:r>
              <a:rPr lang="en-US" sz="2400"/>
              <a:t>4.4 IP: Internet Protocol</a:t>
            </a:r>
          </a:p>
          <a:p>
            <a:pPr lvl="1"/>
            <a:r>
              <a:rPr lang="en-US" sz="2000"/>
              <a:t>Datagram format</a:t>
            </a:r>
          </a:p>
          <a:p>
            <a:pPr lvl="1"/>
            <a:r>
              <a:rPr lang="en-US" sz="2000"/>
              <a:t>IPv4 addressing</a:t>
            </a:r>
          </a:p>
          <a:p>
            <a:pPr lvl="1"/>
            <a:r>
              <a:rPr lang="en-US" sz="2000"/>
              <a:t>ICMP</a:t>
            </a:r>
          </a:p>
          <a:p>
            <a:pPr lvl="1"/>
            <a:r>
              <a:rPr lang="en-US" sz="2000"/>
              <a:t>IPv6</a:t>
            </a:r>
          </a:p>
        </p:txBody>
      </p:sp>
      <p:sp>
        <p:nvSpPr>
          <p:cNvPr id="52429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/>
              <a:t>4.5 Routing algorithms</a:t>
            </a:r>
          </a:p>
          <a:p>
            <a:pPr lvl="1"/>
            <a:r>
              <a:rPr lang="en-US" sz="2000" dirty="0"/>
              <a:t>Link state</a:t>
            </a:r>
          </a:p>
          <a:p>
            <a:pPr lvl="1"/>
            <a:r>
              <a:rPr lang="en-US" sz="2000" dirty="0"/>
              <a:t>Distance Vector</a:t>
            </a:r>
          </a:p>
          <a:p>
            <a:pPr lvl="1"/>
            <a:r>
              <a:rPr lang="en-US" sz="2000" dirty="0"/>
              <a:t>Hierarchical routing</a:t>
            </a:r>
          </a:p>
          <a:p>
            <a:r>
              <a:rPr lang="en-US" sz="2400" dirty="0"/>
              <a:t>4.6 Routing in the Internet</a:t>
            </a:r>
          </a:p>
          <a:p>
            <a:pPr lvl="1"/>
            <a:r>
              <a:rPr lang="en-US" sz="2000" dirty="0"/>
              <a:t>RIP</a:t>
            </a:r>
          </a:p>
          <a:p>
            <a:pPr lvl="1"/>
            <a:r>
              <a:rPr lang="en-US" sz="2000" dirty="0"/>
              <a:t>OSPF</a:t>
            </a:r>
          </a:p>
          <a:p>
            <a:pPr lvl="1"/>
            <a:r>
              <a:rPr lang="en-US" sz="2000" dirty="0"/>
              <a:t>BGP</a:t>
            </a:r>
          </a:p>
          <a:p>
            <a:r>
              <a:rPr lang="en-US" sz="2400" dirty="0"/>
              <a:t>4.7 Broadcast and multicast routing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sz="3600"/>
              <a:t>Router Architecture Overview</a:t>
            </a:r>
            <a:endParaRPr lang="en-US"/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126413" cy="9144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dirty="0"/>
              <a:t>Two key router functions:</a:t>
            </a:r>
            <a:r>
              <a:rPr lang="en-US" sz="1800" dirty="0"/>
              <a:t> </a:t>
            </a:r>
          </a:p>
          <a:p>
            <a:r>
              <a:rPr lang="en-US" sz="2400" dirty="0" smtClean="0"/>
              <a:t>Run </a:t>
            </a:r>
            <a:r>
              <a:rPr lang="en-US" sz="2400" i="1" dirty="0"/>
              <a:t>routing</a:t>
            </a:r>
            <a:r>
              <a:rPr lang="en-US" sz="2400" dirty="0"/>
              <a:t> algorithms/protocol (RIP, OSPF, BGP)</a:t>
            </a:r>
          </a:p>
          <a:p>
            <a:r>
              <a:rPr lang="en-US" sz="2400" i="1" dirty="0" smtClean="0"/>
              <a:t>Forwarding </a:t>
            </a:r>
            <a:r>
              <a:rPr lang="en-US" sz="2400" dirty="0" err="1"/>
              <a:t>datagrams</a:t>
            </a:r>
            <a:r>
              <a:rPr lang="en-US" sz="2400" dirty="0"/>
              <a:t> from incoming to outgoing link</a:t>
            </a:r>
          </a:p>
        </p:txBody>
      </p:sp>
      <p:pic>
        <p:nvPicPr>
          <p:cNvPr id="433156" name="Picture 4" descr="461 swtch componen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5900" y="2900363"/>
            <a:ext cx="6399213" cy="3525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4178" name="Picture 2" descr="462 Input Por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6450" y="923925"/>
            <a:ext cx="5441950" cy="2605088"/>
          </a:xfrm>
          <a:prstGeom prst="rect">
            <a:avLst/>
          </a:prstGeom>
          <a:noFill/>
        </p:spPr>
      </p:pic>
      <p:sp>
        <p:nvSpPr>
          <p:cNvPr id="434179" name="Rectangle 3"/>
          <p:cNvSpPr>
            <a:spLocks noGrp="1" noChangeArrowheads="1"/>
          </p:cNvSpPr>
          <p:nvPr>
            <p:ph type="title"/>
          </p:nvPr>
        </p:nvSpPr>
        <p:spPr>
          <a:xfrm>
            <a:off x="644525" y="504825"/>
            <a:ext cx="7772400" cy="609600"/>
          </a:xfrm>
        </p:spPr>
        <p:txBody>
          <a:bodyPr/>
          <a:lstStyle/>
          <a:p>
            <a:r>
              <a:rPr lang="en-US" sz="3600"/>
              <a:t>Input Port Functions</a:t>
            </a:r>
            <a:endParaRPr lang="en-US"/>
          </a:p>
        </p:txBody>
      </p:sp>
      <p:sp>
        <p:nvSpPr>
          <p:cNvPr id="434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394075" y="3668713"/>
            <a:ext cx="5456238" cy="2667000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b="1" dirty="0"/>
              <a:t>Decentralized switching</a:t>
            </a:r>
            <a:r>
              <a:rPr lang="en-US" sz="2400" i="1" dirty="0"/>
              <a:t>:</a:t>
            </a:r>
            <a:r>
              <a:rPr lang="en-US" sz="2400" dirty="0"/>
              <a:t> 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G</a:t>
            </a:r>
            <a:r>
              <a:rPr lang="en-US" sz="2000" dirty="0" smtClean="0"/>
              <a:t>iven </a:t>
            </a:r>
            <a:r>
              <a:rPr lang="en-US" sz="2000" dirty="0"/>
              <a:t>datagram </a:t>
            </a:r>
            <a:r>
              <a:rPr lang="en-US" sz="2000" dirty="0" smtClean="0"/>
              <a:t>destination, </a:t>
            </a:r>
            <a:r>
              <a:rPr lang="en-US" sz="2000" dirty="0"/>
              <a:t>lookup output port using forwarding table in input port memory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G</a:t>
            </a:r>
            <a:r>
              <a:rPr lang="en-US" sz="2000" dirty="0" smtClean="0"/>
              <a:t>oal</a:t>
            </a:r>
            <a:r>
              <a:rPr lang="en-US" sz="2000" dirty="0"/>
              <a:t>: complete input port processing at ‘line speed’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Q</a:t>
            </a:r>
            <a:r>
              <a:rPr lang="en-US" sz="2000" dirty="0" smtClean="0"/>
              <a:t>ueuing</a:t>
            </a:r>
            <a:r>
              <a:rPr lang="en-US" sz="2000" dirty="0"/>
              <a:t>: if </a:t>
            </a:r>
            <a:r>
              <a:rPr lang="en-US" sz="2000" dirty="0" err="1"/>
              <a:t>datagrams</a:t>
            </a:r>
            <a:r>
              <a:rPr lang="en-US" sz="2000" dirty="0"/>
              <a:t> arrive faster than forwarding rate into switch fabric</a:t>
            </a:r>
          </a:p>
        </p:txBody>
      </p:sp>
      <p:sp>
        <p:nvSpPr>
          <p:cNvPr id="434181" name="Text Box 5"/>
          <p:cNvSpPr txBox="1">
            <a:spLocks noChangeArrowheads="1"/>
          </p:cNvSpPr>
          <p:nvPr/>
        </p:nvSpPr>
        <p:spPr bwMode="auto">
          <a:xfrm>
            <a:off x="205702" y="3060700"/>
            <a:ext cx="2170786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solidFill>
                  <a:schemeClr val="accent2"/>
                </a:solidFill>
                <a:latin typeface="+mn-lt"/>
              </a:rPr>
              <a:t>Physical layer:</a:t>
            </a:r>
            <a:endParaRPr lang="en-US" sz="1800" dirty="0">
              <a:latin typeface="+mn-lt"/>
            </a:endParaRPr>
          </a:p>
          <a:p>
            <a:pPr algn="r"/>
            <a:r>
              <a:rPr lang="en-US" sz="1800" dirty="0">
                <a:latin typeface="+mn-lt"/>
              </a:rPr>
              <a:t>bit-level </a:t>
            </a:r>
            <a:r>
              <a:rPr lang="en-US" sz="1800" dirty="0" smtClean="0">
                <a:latin typeface="+mn-lt"/>
              </a:rPr>
              <a:t>reception</a:t>
            </a:r>
            <a:endParaRPr lang="en-US" sz="2000" dirty="0">
              <a:latin typeface="+mn-lt"/>
            </a:endParaRPr>
          </a:p>
        </p:txBody>
      </p:sp>
      <p:sp>
        <p:nvSpPr>
          <p:cNvPr id="434182" name="Text Box 6"/>
          <p:cNvSpPr txBox="1">
            <a:spLocks noChangeArrowheads="1"/>
          </p:cNvSpPr>
          <p:nvPr/>
        </p:nvSpPr>
        <p:spPr bwMode="auto">
          <a:xfrm>
            <a:off x="551810" y="3789363"/>
            <a:ext cx="183896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solidFill>
                  <a:schemeClr val="accent2"/>
                </a:solidFill>
                <a:latin typeface="+mn-lt"/>
              </a:rPr>
              <a:t>Data link layer:</a:t>
            </a:r>
          </a:p>
          <a:p>
            <a:pPr algn="r"/>
            <a:r>
              <a:rPr lang="en-US" sz="1800" dirty="0">
                <a:latin typeface="+mn-lt"/>
              </a:rPr>
              <a:t>e.g., Ethernet</a:t>
            </a:r>
          </a:p>
          <a:p>
            <a:pPr algn="r"/>
            <a:r>
              <a:rPr lang="en-US" sz="1800" dirty="0" smtClean="0">
                <a:latin typeface="+mn-lt"/>
              </a:rPr>
              <a:t>(see </a:t>
            </a:r>
            <a:r>
              <a:rPr lang="en-US" sz="1800" dirty="0">
                <a:latin typeface="+mn-lt"/>
              </a:rPr>
              <a:t>chapter </a:t>
            </a:r>
            <a:r>
              <a:rPr lang="en-US" sz="1800" dirty="0" smtClean="0">
                <a:latin typeface="+mn-lt"/>
              </a:rPr>
              <a:t>5)</a:t>
            </a:r>
            <a:endParaRPr lang="en-US" sz="2000" dirty="0">
              <a:latin typeface="+mn-lt"/>
            </a:endParaRPr>
          </a:p>
        </p:txBody>
      </p:sp>
      <p:sp>
        <p:nvSpPr>
          <p:cNvPr id="434183" name="Freeform 7"/>
          <p:cNvSpPr>
            <a:spLocks/>
          </p:cNvSpPr>
          <p:nvPr/>
        </p:nvSpPr>
        <p:spPr bwMode="auto">
          <a:xfrm flipV="1">
            <a:off x="1963738" y="2662238"/>
            <a:ext cx="796925" cy="422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28" y="375"/>
              </a:cxn>
              <a:cxn ang="0">
                <a:pos x="461" y="169"/>
              </a:cxn>
              <a:cxn ang="0">
                <a:pos x="769" y="517"/>
              </a:cxn>
            </a:cxnLst>
            <a:rect l="0" t="0" r="r" b="b"/>
            <a:pathLst>
              <a:path w="769" h="517">
                <a:moveTo>
                  <a:pt x="0" y="0"/>
                </a:moveTo>
                <a:cubicBezTo>
                  <a:pt x="71" y="62"/>
                  <a:pt x="351" y="347"/>
                  <a:pt x="428" y="375"/>
                </a:cubicBezTo>
                <a:cubicBezTo>
                  <a:pt x="505" y="403"/>
                  <a:pt x="404" y="145"/>
                  <a:pt x="461" y="169"/>
                </a:cubicBezTo>
                <a:cubicBezTo>
                  <a:pt x="518" y="192"/>
                  <a:pt x="705" y="444"/>
                  <a:pt x="769" y="517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4184" name="Freeform 8"/>
          <p:cNvSpPr>
            <a:spLocks/>
          </p:cNvSpPr>
          <p:nvPr/>
        </p:nvSpPr>
        <p:spPr bwMode="auto">
          <a:xfrm flipV="1">
            <a:off x="2338388" y="2674938"/>
            <a:ext cx="1408112" cy="11985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28" y="375"/>
              </a:cxn>
              <a:cxn ang="0">
                <a:pos x="461" y="169"/>
              </a:cxn>
              <a:cxn ang="0">
                <a:pos x="769" y="517"/>
              </a:cxn>
            </a:cxnLst>
            <a:rect l="0" t="0" r="r" b="b"/>
            <a:pathLst>
              <a:path w="769" h="517">
                <a:moveTo>
                  <a:pt x="0" y="0"/>
                </a:moveTo>
                <a:cubicBezTo>
                  <a:pt x="71" y="62"/>
                  <a:pt x="351" y="347"/>
                  <a:pt x="428" y="375"/>
                </a:cubicBezTo>
                <a:cubicBezTo>
                  <a:pt x="505" y="403"/>
                  <a:pt x="404" y="145"/>
                  <a:pt x="461" y="169"/>
                </a:cubicBezTo>
                <a:cubicBezTo>
                  <a:pt x="518" y="192"/>
                  <a:pt x="705" y="444"/>
                  <a:pt x="769" y="517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4185" name="Freeform 9"/>
          <p:cNvSpPr>
            <a:spLocks/>
          </p:cNvSpPr>
          <p:nvPr/>
        </p:nvSpPr>
        <p:spPr bwMode="auto">
          <a:xfrm flipV="1">
            <a:off x="5222875" y="2873375"/>
            <a:ext cx="760413" cy="8810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28" y="375"/>
              </a:cxn>
              <a:cxn ang="0">
                <a:pos x="461" y="169"/>
              </a:cxn>
              <a:cxn ang="0">
                <a:pos x="769" y="517"/>
              </a:cxn>
            </a:cxnLst>
            <a:rect l="0" t="0" r="r" b="b"/>
            <a:pathLst>
              <a:path w="769" h="517">
                <a:moveTo>
                  <a:pt x="0" y="0"/>
                </a:moveTo>
                <a:cubicBezTo>
                  <a:pt x="71" y="62"/>
                  <a:pt x="351" y="347"/>
                  <a:pt x="428" y="375"/>
                </a:cubicBezTo>
                <a:cubicBezTo>
                  <a:pt x="505" y="403"/>
                  <a:pt x="404" y="145"/>
                  <a:pt x="461" y="169"/>
                </a:cubicBezTo>
                <a:cubicBezTo>
                  <a:pt x="518" y="192"/>
                  <a:pt x="705" y="444"/>
                  <a:pt x="769" y="517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00050"/>
            <a:ext cx="7772400" cy="685800"/>
          </a:xfrm>
        </p:spPr>
        <p:txBody>
          <a:bodyPr/>
          <a:lstStyle/>
          <a:p>
            <a:r>
              <a:rPr lang="en-US" sz="3600" dirty="0"/>
              <a:t>Output </a:t>
            </a:r>
            <a:r>
              <a:rPr lang="en-US" sz="3600" dirty="0" smtClean="0"/>
              <a:t>Ports</a:t>
            </a:r>
            <a:endParaRPr lang="en-US" sz="3600" dirty="0"/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038600"/>
            <a:ext cx="7772400" cy="2286000"/>
          </a:xfrm>
        </p:spPr>
        <p:txBody>
          <a:bodyPr/>
          <a:lstStyle/>
          <a:p>
            <a:r>
              <a:rPr lang="en-US" sz="2400" i="1" dirty="0">
                <a:solidFill>
                  <a:srgbClr val="FF0000"/>
                </a:solidFill>
              </a:rPr>
              <a:t>Buffering</a:t>
            </a:r>
            <a:r>
              <a:rPr lang="en-US" sz="2400" dirty="0"/>
              <a:t> required when </a:t>
            </a:r>
            <a:r>
              <a:rPr lang="en-US" sz="2400" dirty="0" err="1"/>
              <a:t>datagrams</a:t>
            </a:r>
            <a:r>
              <a:rPr lang="en-US" sz="2400" dirty="0"/>
              <a:t> arrive from fabric faster than the transmission rate</a:t>
            </a:r>
          </a:p>
          <a:p>
            <a:r>
              <a:rPr lang="en-US" sz="2400" i="1" dirty="0">
                <a:solidFill>
                  <a:srgbClr val="FF0000"/>
                </a:solidFill>
              </a:rPr>
              <a:t>Scheduling discipline</a:t>
            </a:r>
            <a:r>
              <a:rPr lang="en-US" sz="2400" dirty="0"/>
              <a:t> chooses among queued </a:t>
            </a:r>
            <a:r>
              <a:rPr lang="en-US" sz="2400" dirty="0" err="1"/>
              <a:t>datagrams</a:t>
            </a:r>
            <a:r>
              <a:rPr lang="en-US" sz="2400" dirty="0"/>
              <a:t> for </a:t>
            </a:r>
            <a:r>
              <a:rPr lang="en-US" sz="2400" dirty="0" smtClean="0"/>
              <a:t>transmission</a:t>
            </a:r>
          </a:p>
          <a:p>
            <a:pPr algn="ctr">
              <a:buNone/>
            </a:pPr>
            <a:r>
              <a:rPr lang="en-US" sz="2400" dirty="0" smtClean="0"/>
              <a:t>(More on </a:t>
            </a:r>
            <a:r>
              <a:rPr lang="en-US" sz="2400" dirty="0" err="1" smtClean="0"/>
              <a:t>queueing</a:t>
            </a:r>
            <a:r>
              <a:rPr lang="en-US" sz="2400" dirty="0" smtClean="0"/>
              <a:t> next slides…)</a:t>
            </a:r>
            <a:endParaRPr lang="en-US" sz="1800" dirty="0"/>
          </a:p>
        </p:txBody>
      </p:sp>
      <p:pic>
        <p:nvPicPr>
          <p:cNvPr id="440324" name="Picture 4" descr="464 Output Po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219200"/>
            <a:ext cx="5943600" cy="2470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dirty="0"/>
              <a:t>Output </a:t>
            </a:r>
            <a:r>
              <a:rPr lang="en-US" sz="3600" dirty="0" smtClean="0"/>
              <a:t>Port </a:t>
            </a:r>
            <a:r>
              <a:rPr lang="en-US" dirty="0" err="1"/>
              <a:t>Q</a:t>
            </a:r>
            <a:r>
              <a:rPr lang="en-US" sz="3600" dirty="0" err="1" smtClean="0"/>
              <a:t>ueueing</a:t>
            </a:r>
            <a:endParaRPr lang="en-US" dirty="0"/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8325" y="4635500"/>
            <a:ext cx="7772400" cy="1190625"/>
          </a:xfrm>
        </p:spPr>
        <p:txBody>
          <a:bodyPr/>
          <a:lstStyle/>
          <a:p>
            <a:r>
              <a:rPr lang="en-US" sz="2400" dirty="0" smtClean="0"/>
              <a:t>Buffering </a:t>
            </a:r>
            <a:r>
              <a:rPr lang="en-US" sz="2400" dirty="0"/>
              <a:t>when arrival rate via switch exceeds output line speed</a:t>
            </a:r>
          </a:p>
          <a:p>
            <a:r>
              <a:rPr lang="en-US" sz="2400" i="1" dirty="0" err="1" smtClean="0">
                <a:solidFill>
                  <a:srgbClr val="FF0000"/>
                </a:solidFill>
              </a:rPr>
              <a:t>Queueing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(delay) and loss due to output port buffer overflow!</a:t>
            </a:r>
            <a:endParaRPr lang="en-US" sz="2400" dirty="0"/>
          </a:p>
        </p:txBody>
      </p:sp>
      <p:pic>
        <p:nvPicPr>
          <p:cNvPr id="441348" name="Picture 4" descr="04-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213" y="1563688"/>
            <a:ext cx="6965950" cy="28400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Much Buffering</a:t>
            </a:r>
            <a:r>
              <a:rPr lang="en-US" dirty="0"/>
              <a:t>?</a:t>
            </a:r>
          </a:p>
        </p:txBody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RFC 3439 rule of thumb: average buffering equal to “typical” RTT (say 250 </a:t>
            </a:r>
            <a:r>
              <a:rPr lang="en-US" dirty="0" err="1"/>
              <a:t>msec</a:t>
            </a:r>
            <a:r>
              <a:rPr lang="en-US" dirty="0"/>
              <a:t>) times link capacity </a:t>
            </a:r>
            <a:r>
              <a:rPr lang="en-US" dirty="0" smtClean="0"/>
              <a:t>C  (so,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RTT•C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e.g., C = 10 </a:t>
            </a:r>
            <a:r>
              <a:rPr lang="en-US" dirty="0" err="1"/>
              <a:t>Gps</a:t>
            </a:r>
            <a:r>
              <a:rPr lang="en-US" dirty="0"/>
              <a:t> </a:t>
            </a:r>
            <a:r>
              <a:rPr lang="en-US" dirty="0" smtClean="0"/>
              <a:t>link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2.5 </a:t>
            </a:r>
            <a:r>
              <a:rPr lang="en-US" dirty="0" err="1"/>
              <a:t>Gbit</a:t>
            </a:r>
            <a:r>
              <a:rPr lang="en-US" dirty="0"/>
              <a:t> buffer</a:t>
            </a:r>
          </a:p>
          <a:p>
            <a:r>
              <a:rPr lang="en-US" dirty="0"/>
              <a:t>Recent recommendation: with </a:t>
            </a:r>
            <a:r>
              <a:rPr lang="en-US" i="1" dirty="0"/>
              <a:t>N</a:t>
            </a:r>
            <a:r>
              <a:rPr lang="en-US" dirty="0"/>
              <a:t> flows, buffering equal to 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572000" y="4267200"/>
            <a:ext cx="1157287" cy="1106488"/>
            <a:chOff x="1923" y="2807"/>
            <a:chExt cx="729" cy="697"/>
          </a:xfrm>
        </p:grpSpPr>
        <p:sp>
          <p:nvSpPr>
            <p:cNvPr id="632836" name="Text Box 4"/>
            <p:cNvSpPr txBox="1">
              <a:spLocks noChangeArrowheads="1"/>
            </p:cNvSpPr>
            <p:nvPr/>
          </p:nvSpPr>
          <p:spPr bwMode="auto">
            <a:xfrm>
              <a:off x="1923" y="2922"/>
              <a:ext cx="7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RTT  C</a:t>
              </a:r>
            </a:p>
          </p:txBody>
        </p:sp>
        <p:sp>
          <p:nvSpPr>
            <p:cNvPr id="632837" name="Text Box 5"/>
            <p:cNvSpPr txBox="1">
              <a:spLocks noChangeArrowheads="1"/>
            </p:cNvSpPr>
            <p:nvPr/>
          </p:nvSpPr>
          <p:spPr bwMode="auto">
            <a:xfrm>
              <a:off x="2309" y="2807"/>
              <a:ext cx="1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.</a:t>
              </a:r>
            </a:p>
          </p:txBody>
        </p:sp>
        <p:sp>
          <p:nvSpPr>
            <p:cNvPr id="632838" name="Line 6"/>
            <p:cNvSpPr>
              <a:spLocks noChangeShapeType="1"/>
            </p:cNvSpPr>
            <p:nvPr/>
          </p:nvSpPr>
          <p:spPr bwMode="auto">
            <a:xfrm>
              <a:off x="1929" y="3168"/>
              <a:ext cx="6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2839" name="Text Box 7"/>
            <p:cNvSpPr txBox="1">
              <a:spLocks noChangeArrowheads="1"/>
            </p:cNvSpPr>
            <p:nvPr/>
          </p:nvSpPr>
          <p:spPr bwMode="auto">
            <a:xfrm>
              <a:off x="2091" y="3216"/>
              <a:ext cx="2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N</a:t>
              </a:r>
            </a:p>
          </p:txBody>
        </p:sp>
        <p:sp>
          <p:nvSpPr>
            <p:cNvPr id="632840" name="Freeform 8"/>
            <p:cNvSpPr>
              <a:spLocks/>
            </p:cNvSpPr>
            <p:nvPr/>
          </p:nvSpPr>
          <p:spPr bwMode="auto">
            <a:xfrm>
              <a:off x="2062" y="3218"/>
              <a:ext cx="279" cy="209"/>
            </a:xfrm>
            <a:custGeom>
              <a:avLst/>
              <a:gdLst/>
              <a:ahLst/>
              <a:cxnLst>
                <a:cxn ang="0">
                  <a:pos x="0" y="148"/>
                </a:cxn>
                <a:cxn ang="0">
                  <a:pos x="26" y="105"/>
                </a:cxn>
                <a:cxn ang="0">
                  <a:pos x="44" y="209"/>
                </a:cxn>
                <a:cxn ang="0">
                  <a:pos x="61" y="0"/>
                </a:cxn>
                <a:cxn ang="0">
                  <a:pos x="279" y="0"/>
                </a:cxn>
              </a:cxnLst>
              <a:rect l="0" t="0" r="r" b="b"/>
              <a:pathLst>
                <a:path w="279" h="209">
                  <a:moveTo>
                    <a:pt x="0" y="148"/>
                  </a:moveTo>
                  <a:lnTo>
                    <a:pt x="26" y="105"/>
                  </a:lnTo>
                  <a:lnTo>
                    <a:pt x="44" y="209"/>
                  </a:lnTo>
                  <a:lnTo>
                    <a:pt x="61" y="0"/>
                  </a:lnTo>
                  <a:lnTo>
                    <a:pt x="279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9888"/>
            <a:ext cx="7772400" cy="457200"/>
          </a:xfrm>
        </p:spPr>
        <p:txBody>
          <a:bodyPr/>
          <a:lstStyle/>
          <a:p>
            <a:r>
              <a:rPr lang="en-US" sz="3200"/>
              <a:t>Input Port Queuing</a:t>
            </a:r>
            <a:endParaRPr lang="en-US"/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1127125"/>
            <a:ext cx="8259762" cy="3017838"/>
          </a:xfrm>
        </p:spPr>
        <p:txBody>
          <a:bodyPr/>
          <a:lstStyle/>
          <a:p>
            <a:r>
              <a:rPr lang="en-US" sz="2400" dirty="0"/>
              <a:t>Fabric slower than input ports combined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</a:t>
            </a:r>
            <a:r>
              <a:rPr lang="en-US" sz="2400" dirty="0" err="1"/>
              <a:t>queueing</a:t>
            </a:r>
            <a:r>
              <a:rPr lang="en-US" sz="2400" dirty="0"/>
              <a:t> may occur at input queues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Head-of-the-Line (HOL) blocking:</a:t>
            </a:r>
            <a:r>
              <a:rPr lang="en-US" sz="2400" dirty="0"/>
              <a:t> queued datagram at front of queue prevents others in queue from moving forward</a:t>
            </a:r>
          </a:p>
          <a:p>
            <a:r>
              <a:rPr lang="en-US" sz="2400" i="1" dirty="0" err="1" smtClean="0">
                <a:solidFill>
                  <a:srgbClr val="FF0000"/>
                </a:solidFill>
              </a:rPr>
              <a:t>Queueing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delay and loss due to input buffer overflow!</a:t>
            </a:r>
          </a:p>
        </p:txBody>
      </p:sp>
      <p:pic>
        <p:nvPicPr>
          <p:cNvPr id="435204" name="Picture 4" descr="466 HOL Block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6488" y="3762375"/>
            <a:ext cx="6900862" cy="2495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4: Network Layer</a:t>
            </a:r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4. 1 Introduction</a:t>
            </a:r>
          </a:p>
          <a:p>
            <a:r>
              <a:rPr lang="en-US" sz="2400"/>
              <a:t>4.2 Virtual circuit and datagram networks</a:t>
            </a:r>
          </a:p>
          <a:p>
            <a:r>
              <a:rPr lang="en-US" sz="2400"/>
              <a:t>4.3 What’s inside a router</a:t>
            </a:r>
          </a:p>
          <a:p>
            <a:r>
              <a:rPr lang="en-US" sz="2400">
                <a:solidFill>
                  <a:srgbClr val="FF0000"/>
                </a:solidFill>
              </a:rPr>
              <a:t>4.4 IP: Internet Protocol</a:t>
            </a:r>
          </a:p>
          <a:p>
            <a:pPr lvl="1"/>
            <a:r>
              <a:rPr lang="en-US" sz="2000"/>
              <a:t>Datagram format</a:t>
            </a:r>
          </a:p>
          <a:p>
            <a:pPr lvl="1"/>
            <a:r>
              <a:rPr lang="en-US" sz="2000"/>
              <a:t>IPv4 addressing</a:t>
            </a:r>
          </a:p>
          <a:p>
            <a:pPr lvl="1"/>
            <a:r>
              <a:rPr lang="en-US" sz="2000"/>
              <a:t>ICMP</a:t>
            </a:r>
          </a:p>
          <a:p>
            <a:pPr lvl="1"/>
            <a:r>
              <a:rPr lang="en-US" sz="2000"/>
              <a:t>IPv6</a:t>
            </a:r>
          </a:p>
        </p:txBody>
      </p:sp>
      <p:sp>
        <p:nvSpPr>
          <p:cNvPr id="5253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/>
              <a:t>4.5 Routing algorithms</a:t>
            </a:r>
          </a:p>
          <a:p>
            <a:pPr lvl="1"/>
            <a:r>
              <a:rPr lang="en-US" sz="2000" dirty="0"/>
              <a:t>Link state</a:t>
            </a:r>
          </a:p>
          <a:p>
            <a:pPr lvl="1"/>
            <a:r>
              <a:rPr lang="en-US" sz="2000" dirty="0"/>
              <a:t>Distance Vector</a:t>
            </a:r>
          </a:p>
          <a:p>
            <a:pPr lvl="1"/>
            <a:r>
              <a:rPr lang="en-US" sz="2000" dirty="0"/>
              <a:t>Hierarchical routing</a:t>
            </a:r>
          </a:p>
          <a:p>
            <a:r>
              <a:rPr lang="en-US" sz="2400" dirty="0"/>
              <a:t>4.6 Routing in the Internet</a:t>
            </a:r>
          </a:p>
          <a:p>
            <a:pPr lvl="1"/>
            <a:r>
              <a:rPr lang="en-US" sz="2000" dirty="0"/>
              <a:t>RIP</a:t>
            </a:r>
          </a:p>
          <a:p>
            <a:pPr lvl="1"/>
            <a:r>
              <a:rPr lang="en-US" sz="2000" dirty="0"/>
              <a:t>OSPF</a:t>
            </a:r>
          </a:p>
          <a:p>
            <a:pPr lvl="1"/>
            <a:r>
              <a:rPr lang="en-US" sz="2000" dirty="0"/>
              <a:t>BGP</a:t>
            </a:r>
          </a:p>
          <a:p>
            <a:r>
              <a:rPr lang="en-US" sz="2400" dirty="0"/>
              <a:t>4.7 Broadcast and multicast routing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ChangeArrowheads="1"/>
          </p:cNvSpPr>
          <p:nvPr/>
        </p:nvSpPr>
        <p:spPr bwMode="auto">
          <a:xfrm>
            <a:off x="1704975" y="1781175"/>
            <a:ext cx="6534150" cy="4076700"/>
          </a:xfrm>
          <a:prstGeom prst="rect">
            <a:avLst/>
          </a:prstGeom>
          <a:solidFill>
            <a:schemeClr val="bg2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5" name="Rectangle 3"/>
          <p:cNvSpPr>
            <a:spLocks noChangeArrowheads="1"/>
          </p:cNvSpPr>
          <p:nvPr/>
        </p:nvSpPr>
        <p:spPr bwMode="auto">
          <a:xfrm>
            <a:off x="1638300" y="1847850"/>
            <a:ext cx="6534150" cy="40767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133350"/>
            <a:ext cx="7772400" cy="1143000"/>
          </a:xfrm>
        </p:spPr>
        <p:txBody>
          <a:bodyPr/>
          <a:lstStyle/>
          <a:p>
            <a:r>
              <a:rPr lang="en-US" sz="3600" dirty="0"/>
              <a:t>The Internet Network layer</a:t>
            </a:r>
            <a:endParaRPr lang="en-US" dirty="0"/>
          </a:p>
        </p:txBody>
      </p:sp>
      <p:graphicFrame>
        <p:nvGraphicFramePr>
          <p:cNvPr id="161797" name="Rectangle 5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373762" name="Clip" r:id="rId3" imgW="0" imgH="0" progId="">
              <p:embed/>
            </p:oleObj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772662" y="3479800"/>
            <a:ext cx="1249499" cy="1214438"/>
            <a:chOff x="3996" y="2883"/>
            <a:chExt cx="609" cy="765"/>
          </a:xfrm>
        </p:grpSpPr>
        <p:sp>
          <p:nvSpPr>
            <p:cNvPr id="161799" name="Rectangle 7"/>
            <p:cNvSpPr>
              <a:spLocks noChangeArrowheads="1"/>
            </p:cNvSpPr>
            <p:nvPr/>
          </p:nvSpPr>
          <p:spPr bwMode="auto">
            <a:xfrm>
              <a:off x="4023" y="2883"/>
              <a:ext cx="582" cy="738"/>
            </a:xfrm>
            <a:prstGeom prst="rect">
              <a:avLst/>
            </a:prstGeom>
            <a:solidFill>
              <a:schemeClr val="accent2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61800" name="Rectangle 8"/>
            <p:cNvSpPr>
              <a:spLocks noChangeArrowheads="1"/>
            </p:cNvSpPr>
            <p:nvPr/>
          </p:nvSpPr>
          <p:spPr bwMode="auto">
            <a:xfrm>
              <a:off x="3996" y="2910"/>
              <a:ext cx="582" cy="73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61801" name="Text Box 9"/>
            <p:cNvSpPr txBox="1">
              <a:spLocks noChangeArrowheads="1"/>
            </p:cNvSpPr>
            <p:nvPr/>
          </p:nvSpPr>
          <p:spPr bwMode="auto">
            <a:xfrm>
              <a:off x="4002" y="3074"/>
              <a:ext cx="59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dirty="0"/>
                <a:t>forwarding</a:t>
              </a:r>
            </a:p>
            <a:p>
              <a:pPr algn="ctr"/>
              <a:r>
                <a:rPr lang="en-US" sz="1800" dirty="0"/>
                <a:t>table</a:t>
              </a:r>
            </a:p>
          </p:txBody>
        </p:sp>
        <p:sp>
          <p:nvSpPr>
            <p:cNvPr id="161802" name="Line 10"/>
            <p:cNvSpPr>
              <a:spLocks noChangeShapeType="1"/>
            </p:cNvSpPr>
            <p:nvPr/>
          </p:nvSpPr>
          <p:spPr bwMode="auto">
            <a:xfrm>
              <a:off x="4065" y="2994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61803" name="Line 11"/>
            <p:cNvSpPr>
              <a:spLocks noChangeShapeType="1"/>
            </p:cNvSpPr>
            <p:nvPr/>
          </p:nvSpPr>
          <p:spPr bwMode="auto">
            <a:xfrm>
              <a:off x="4071" y="3048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61804" name="Line 12"/>
            <p:cNvSpPr>
              <a:spLocks noChangeShapeType="1"/>
            </p:cNvSpPr>
            <p:nvPr/>
          </p:nvSpPr>
          <p:spPr bwMode="auto">
            <a:xfrm>
              <a:off x="4074" y="3102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61805" name="Line 13"/>
            <p:cNvSpPr>
              <a:spLocks noChangeShapeType="1"/>
            </p:cNvSpPr>
            <p:nvPr/>
          </p:nvSpPr>
          <p:spPr bwMode="auto">
            <a:xfrm>
              <a:off x="4065" y="3477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61806" name="Line 14"/>
            <p:cNvSpPr>
              <a:spLocks noChangeShapeType="1"/>
            </p:cNvSpPr>
            <p:nvPr/>
          </p:nvSpPr>
          <p:spPr bwMode="auto">
            <a:xfrm>
              <a:off x="4068" y="3528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61807" name="Line 15"/>
            <p:cNvSpPr>
              <a:spLocks noChangeShapeType="1"/>
            </p:cNvSpPr>
            <p:nvPr/>
          </p:nvSpPr>
          <p:spPr bwMode="auto">
            <a:xfrm>
              <a:off x="4071" y="3579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161808" name="Rectangle 16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133475"/>
            <a:ext cx="7124700" cy="4381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/>
              <a:t>Host, router network layer functions:</a:t>
            </a:r>
          </a:p>
        </p:txBody>
      </p:sp>
      <p:sp>
        <p:nvSpPr>
          <p:cNvPr id="161809" name="Line 17"/>
          <p:cNvSpPr>
            <a:spLocks noChangeShapeType="1"/>
          </p:cNvSpPr>
          <p:nvPr/>
        </p:nvSpPr>
        <p:spPr bwMode="auto">
          <a:xfrm flipV="1">
            <a:off x="1628775" y="5410200"/>
            <a:ext cx="65055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810" name="Line 18"/>
          <p:cNvSpPr>
            <a:spLocks noChangeShapeType="1"/>
          </p:cNvSpPr>
          <p:nvPr/>
        </p:nvSpPr>
        <p:spPr bwMode="auto">
          <a:xfrm flipV="1">
            <a:off x="1657350" y="4886325"/>
            <a:ext cx="652462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836738" y="2667000"/>
            <a:ext cx="1887537" cy="900113"/>
            <a:chOff x="1175" y="1848"/>
            <a:chExt cx="1189" cy="567"/>
          </a:xfrm>
        </p:grpSpPr>
        <p:sp>
          <p:nvSpPr>
            <p:cNvPr id="161812" name="Rectangle 20"/>
            <p:cNvSpPr>
              <a:spLocks noChangeArrowheads="1"/>
            </p:cNvSpPr>
            <p:nvPr/>
          </p:nvSpPr>
          <p:spPr bwMode="auto">
            <a:xfrm>
              <a:off x="1224" y="1848"/>
              <a:ext cx="1140" cy="516"/>
            </a:xfrm>
            <a:prstGeom prst="rect">
              <a:avLst/>
            </a:prstGeom>
            <a:solidFill>
              <a:schemeClr val="accent2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13" name="Rectangle 21"/>
            <p:cNvSpPr>
              <a:spLocks noChangeArrowheads="1"/>
            </p:cNvSpPr>
            <p:nvPr/>
          </p:nvSpPr>
          <p:spPr bwMode="auto">
            <a:xfrm>
              <a:off x="1182" y="1890"/>
              <a:ext cx="1140" cy="51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14" name="Text Box 22"/>
            <p:cNvSpPr txBox="1">
              <a:spLocks noChangeArrowheads="1"/>
            </p:cNvSpPr>
            <p:nvPr/>
          </p:nvSpPr>
          <p:spPr bwMode="auto">
            <a:xfrm>
              <a:off x="1175" y="1895"/>
              <a:ext cx="1153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</a:rPr>
                <a:t>Routing protocols</a:t>
              </a:r>
            </a:p>
            <a:p>
              <a:pPr>
                <a:buFontTx/>
                <a:buChar char="•"/>
              </a:pPr>
              <a:r>
                <a:rPr lang="en-US" sz="1600"/>
                <a:t>path selection</a:t>
              </a:r>
            </a:p>
            <a:p>
              <a:pPr>
                <a:buFontTx/>
                <a:buChar char="•"/>
              </a:pPr>
              <a:r>
                <a:rPr lang="en-US" sz="1600"/>
                <a:t>RIP, OSPF, BGP</a:t>
              </a:r>
              <a:endParaRPr lang="en-US"/>
            </a:p>
          </p:txBody>
        </p:sp>
      </p:grpSp>
      <p:sp>
        <p:nvSpPr>
          <p:cNvPr id="161815" name="Freeform 23"/>
          <p:cNvSpPr>
            <a:spLocks/>
          </p:cNvSpPr>
          <p:nvPr/>
        </p:nvSpPr>
        <p:spPr bwMode="auto">
          <a:xfrm>
            <a:off x="3143250" y="3657600"/>
            <a:ext cx="628650" cy="390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0" y="186"/>
              </a:cxn>
              <a:cxn ang="0">
                <a:pos x="396" y="210"/>
              </a:cxn>
            </a:cxnLst>
            <a:rect l="0" t="0" r="r" b="b"/>
            <a:pathLst>
              <a:path w="396" h="246">
                <a:moveTo>
                  <a:pt x="0" y="0"/>
                </a:moveTo>
                <a:cubicBezTo>
                  <a:pt x="30" y="16"/>
                  <a:pt x="42" y="126"/>
                  <a:pt x="150" y="186"/>
                </a:cubicBezTo>
                <a:cubicBezTo>
                  <a:pt x="258" y="246"/>
                  <a:pt x="345" y="205"/>
                  <a:pt x="396" y="210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5092700" y="2576513"/>
            <a:ext cx="3000375" cy="1181100"/>
            <a:chOff x="102" y="1272"/>
            <a:chExt cx="1890" cy="744"/>
          </a:xfrm>
        </p:grpSpPr>
        <p:sp>
          <p:nvSpPr>
            <p:cNvPr id="161817" name="Rectangle 25"/>
            <p:cNvSpPr>
              <a:spLocks noChangeArrowheads="1"/>
            </p:cNvSpPr>
            <p:nvPr/>
          </p:nvSpPr>
          <p:spPr bwMode="auto">
            <a:xfrm>
              <a:off x="144" y="1272"/>
              <a:ext cx="1848" cy="690"/>
            </a:xfrm>
            <a:prstGeom prst="rect">
              <a:avLst/>
            </a:prstGeom>
            <a:solidFill>
              <a:schemeClr val="accent2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18" name="Rectangle 26"/>
            <p:cNvSpPr>
              <a:spLocks noChangeArrowheads="1"/>
            </p:cNvSpPr>
            <p:nvPr/>
          </p:nvSpPr>
          <p:spPr bwMode="auto">
            <a:xfrm>
              <a:off x="102" y="1314"/>
              <a:ext cx="1848" cy="70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19" name="Text Box 27"/>
            <p:cNvSpPr txBox="1">
              <a:spLocks noChangeArrowheads="1"/>
            </p:cNvSpPr>
            <p:nvPr/>
          </p:nvSpPr>
          <p:spPr bwMode="auto">
            <a:xfrm>
              <a:off x="116" y="1319"/>
              <a:ext cx="1820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</a:rPr>
                <a:t>IP protocol</a:t>
              </a:r>
            </a:p>
            <a:p>
              <a:pPr>
                <a:buFontTx/>
                <a:buChar char="•"/>
              </a:pPr>
              <a:r>
                <a:rPr lang="en-US" sz="1600"/>
                <a:t>addressing conventions</a:t>
              </a:r>
            </a:p>
            <a:p>
              <a:pPr>
                <a:buFontTx/>
                <a:buChar char="•"/>
              </a:pPr>
              <a:r>
                <a:rPr lang="en-US" sz="1600"/>
                <a:t>datagram format</a:t>
              </a:r>
            </a:p>
            <a:p>
              <a:pPr>
                <a:buFontTx/>
                <a:buChar char="•"/>
              </a:pPr>
              <a:r>
                <a:rPr lang="en-US" sz="1600"/>
                <a:t>packet handling conventions</a:t>
              </a:r>
              <a:endParaRPr lang="en-US"/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5149850" y="3889375"/>
            <a:ext cx="2000250" cy="890588"/>
            <a:chOff x="72" y="1146"/>
            <a:chExt cx="1260" cy="561"/>
          </a:xfrm>
        </p:grpSpPr>
        <p:sp>
          <p:nvSpPr>
            <p:cNvPr id="161821" name="Rectangle 29"/>
            <p:cNvSpPr>
              <a:spLocks noChangeArrowheads="1"/>
            </p:cNvSpPr>
            <p:nvPr/>
          </p:nvSpPr>
          <p:spPr bwMode="auto">
            <a:xfrm>
              <a:off x="114" y="1146"/>
              <a:ext cx="1218" cy="516"/>
            </a:xfrm>
            <a:prstGeom prst="rect">
              <a:avLst/>
            </a:prstGeom>
            <a:solidFill>
              <a:schemeClr val="accent2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22" name="Rectangle 30"/>
            <p:cNvSpPr>
              <a:spLocks noChangeArrowheads="1"/>
            </p:cNvSpPr>
            <p:nvPr/>
          </p:nvSpPr>
          <p:spPr bwMode="auto">
            <a:xfrm>
              <a:off x="72" y="1188"/>
              <a:ext cx="1218" cy="51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23" name="Text Box 31"/>
            <p:cNvSpPr txBox="1">
              <a:spLocks noChangeArrowheads="1"/>
            </p:cNvSpPr>
            <p:nvPr/>
          </p:nvSpPr>
          <p:spPr bwMode="auto">
            <a:xfrm>
              <a:off x="80" y="1187"/>
              <a:ext cx="1197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</a:rPr>
                <a:t>ICMP protocol</a:t>
              </a:r>
            </a:p>
            <a:p>
              <a:pPr>
                <a:buFontTx/>
                <a:buChar char="•"/>
              </a:pPr>
              <a:r>
                <a:rPr lang="en-US" sz="1600"/>
                <a:t>error reporting</a:t>
              </a:r>
            </a:p>
            <a:p>
              <a:pPr>
                <a:buFontTx/>
                <a:buChar char="•"/>
              </a:pPr>
              <a:r>
                <a:rPr lang="en-US" sz="1600"/>
                <a:t>router “signaling”</a:t>
              </a:r>
              <a:endParaRPr lang="en-US"/>
            </a:p>
          </p:txBody>
        </p:sp>
      </p:grpSp>
      <p:sp>
        <p:nvSpPr>
          <p:cNvPr id="161824" name="Line 32"/>
          <p:cNvSpPr>
            <a:spLocks noChangeShapeType="1"/>
          </p:cNvSpPr>
          <p:nvPr/>
        </p:nvSpPr>
        <p:spPr bwMode="auto">
          <a:xfrm flipV="1">
            <a:off x="1657350" y="2466975"/>
            <a:ext cx="652462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825" name="Text Box 33"/>
          <p:cNvSpPr txBox="1">
            <a:spLocks noChangeArrowheads="1"/>
          </p:cNvSpPr>
          <p:nvPr/>
        </p:nvSpPr>
        <p:spPr bwMode="auto">
          <a:xfrm>
            <a:off x="3098800" y="1993900"/>
            <a:ext cx="2992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Transport layer: TCP, UDP</a:t>
            </a:r>
            <a:endParaRPr lang="en-US" dirty="0"/>
          </a:p>
        </p:txBody>
      </p:sp>
      <p:sp>
        <p:nvSpPr>
          <p:cNvPr id="161826" name="Text Box 34"/>
          <p:cNvSpPr txBox="1">
            <a:spLocks noChangeArrowheads="1"/>
          </p:cNvSpPr>
          <p:nvPr/>
        </p:nvSpPr>
        <p:spPr bwMode="auto">
          <a:xfrm>
            <a:off x="4213225" y="4965700"/>
            <a:ext cx="1217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Link layer</a:t>
            </a:r>
            <a:endParaRPr lang="en-US"/>
          </a:p>
        </p:txBody>
      </p:sp>
      <p:sp>
        <p:nvSpPr>
          <p:cNvPr id="161827" name="Text Box 35"/>
          <p:cNvSpPr txBox="1">
            <a:spLocks noChangeArrowheads="1"/>
          </p:cNvSpPr>
          <p:nvPr/>
        </p:nvSpPr>
        <p:spPr bwMode="auto">
          <a:xfrm>
            <a:off x="4060825" y="5489575"/>
            <a:ext cx="19175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Physical </a:t>
            </a:r>
            <a:r>
              <a:rPr lang="en-US" dirty="0">
                <a:solidFill>
                  <a:schemeClr val="bg2"/>
                </a:solidFill>
              </a:rPr>
              <a:t>layer</a:t>
            </a:r>
            <a:endParaRPr lang="en-US" dirty="0"/>
          </a:p>
        </p:txBody>
      </p:sp>
      <p:sp>
        <p:nvSpPr>
          <p:cNvPr id="161828" name="Text Box 36"/>
          <p:cNvSpPr txBox="1">
            <a:spLocks noChangeArrowheads="1"/>
          </p:cNvSpPr>
          <p:nvPr/>
        </p:nvSpPr>
        <p:spPr bwMode="auto">
          <a:xfrm>
            <a:off x="143029" y="3265488"/>
            <a:ext cx="1428596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400" dirty="0">
                <a:solidFill>
                  <a:srgbClr val="FF0000"/>
                </a:solidFill>
                <a:latin typeface="+mn-lt"/>
              </a:rPr>
              <a:t>Network</a:t>
            </a:r>
          </a:p>
          <a:p>
            <a:pPr algn="r"/>
            <a:r>
              <a:rPr lang="en-US" dirty="0">
                <a:solidFill>
                  <a:srgbClr val="FF0000"/>
                </a:solidFill>
                <a:latin typeface="+mn-lt"/>
              </a:rPr>
              <a:t>L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ayer</a:t>
            </a:r>
            <a:endParaRPr lang="en-US" dirty="0">
              <a:latin typeface="+mn-lt"/>
            </a:endParaRPr>
          </a:p>
        </p:txBody>
      </p:sp>
      <p:sp>
        <p:nvSpPr>
          <p:cNvPr id="161829" name="Line 37"/>
          <p:cNvSpPr>
            <a:spLocks noChangeShapeType="1"/>
          </p:cNvSpPr>
          <p:nvPr/>
        </p:nvSpPr>
        <p:spPr bwMode="auto">
          <a:xfrm flipV="1">
            <a:off x="1381125" y="2486025"/>
            <a:ext cx="0" cy="742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830" name="Line 38"/>
          <p:cNvSpPr>
            <a:spLocks noChangeShapeType="1"/>
          </p:cNvSpPr>
          <p:nvPr/>
        </p:nvSpPr>
        <p:spPr bwMode="auto">
          <a:xfrm>
            <a:off x="1381125" y="4152900"/>
            <a:ext cx="0" cy="742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4: Network Layer</a:t>
            </a:r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4. 1 Introduction</a:t>
            </a:r>
          </a:p>
          <a:p>
            <a:r>
              <a:rPr lang="en-US" sz="2400"/>
              <a:t>4.2 Virtual circuit and datagram networks</a:t>
            </a:r>
          </a:p>
          <a:p>
            <a:r>
              <a:rPr lang="en-US" sz="2400"/>
              <a:t>4.3 What’s inside a router</a:t>
            </a:r>
          </a:p>
          <a:p>
            <a:r>
              <a:rPr lang="en-US" sz="2400">
                <a:solidFill>
                  <a:srgbClr val="FF0000"/>
                </a:solidFill>
              </a:rPr>
              <a:t>4.4 IP: Internet Protocol</a:t>
            </a:r>
          </a:p>
          <a:p>
            <a:pPr lvl="1"/>
            <a:r>
              <a:rPr lang="en-US" sz="2000">
                <a:solidFill>
                  <a:srgbClr val="FF0000"/>
                </a:solidFill>
              </a:rPr>
              <a:t>Datagram format</a:t>
            </a:r>
          </a:p>
          <a:p>
            <a:pPr lvl="1"/>
            <a:r>
              <a:rPr lang="en-US" sz="2000"/>
              <a:t>IPv4 addressing</a:t>
            </a:r>
          </a:p>
          <a:p>
            <a:pPr lvl="1"/>
            <a:r>
              <a:rPr lang="en-US" sz="2000"/>
              <a:t>ICMP</a:t>
            </a:r>
          </a:p>
          <a:p>
            <a:pPr lvl="1"/>
            <a:r>
              <a:rPr lang="en-US" sz="2000"/>
              <a:t>IPv6</a:t>
            </a:r>
          </a:p>
        </p:txBody>
      </p:sp>
      <p:sp>
        <p:nvSpPr>
          <p:cNvPr id="5713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/>
              <a:t>4.5 Routing algorithms</a:t>
            </a:r>
          </a:p>
          <a:p>
            <a:pPr lvl="1"/>
            <a:r>
              <a:rPr lang="en-US" sz="2000" dirty="0"/>
              <a:t>Link state</a:t>
            </a:r>
          </a:p>
          <a:p>
            <a:pPr lvl="1"/>
            <a:r>
              <a:rPr lang="en-US" sz="2000" dirty="0"/>
              <a:t>Distance Vector</a:t>
            </a:r>
          </a:p>
          <a:p>
            <a:pPr lvl="1"/>
            <a:r>
              <a:rPr lang="en-US" sz="2000" dirty="0"/>
              <a:t>Hierarchical routing</a:t>
            </a:r>
          </a:p>
          <a:p>
            <a:r>
              <a:rPr lang="en-US" sz="2400" dirty="0"/>
              <a:t>4.6 Routing in the Internet</a:t>
            </a:r>
          </a:p>
          <a:p>
            <a:pPr lvl="1"/>
            <a:r>
              <a:rPr lang="en-US" sz="2000" dirty="0"/>
              <a:t>RIP</a:t>
            </a:r>
          </a:p>
          <a:p>
            <a:pPr lvl="1"/>
            <a:r>
              <a:rPr lang="en-US" sz="2000" dirty="0"/>
              <a:t>OSPF</a:t>
            </a:r>
          </a:p>
          <a:p>
            <a:pPr lvl="1"/>
            <a:r>
              <a:rPr lang="en-US" sz="2000" dirty="0"/>
              <a:t>BGP</a:t>
            </a:r>
          </a:p>
          <a:p>
            <a:r>
              <a:rPr lang="en-US" sz="2400" dirty="0"/>
              <a:t>4.7 Broadcast and multicast routing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4: Network Layer</a:t>
            </a:r>
          </a:p>
        </p:txBody>
      </p:sp>
      <p:sp>
        <p:nvSpPr>
          <p:cNvPr id="52122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>
                <a:solidFill>
                  <a:srgbClr val="FF0000"/>
                </a:solidFill>
              </a:rPr>
              <a:t>4. 1 Introduction</a:t>
            </a:r>
          </a:p>
          <a:p>
            <a:r>
              <a:rPr lang="en-US" sz="2400"/>
              <a:t>4.2 Virtual circuit and datagram networks</a:t>
            </a:r>
          </a:p>
          <a:p>
            <a:r>
              <a:rPr lang="en-US" sz="2400"/>
              <a:t>4.3 What’s inside a router</a:t>
            </a:r>
          </a:p>
          <a:p>
            <a:r>
              <a:rPr lang="en-US" sz="2400"/>
              <a:t>4.4 IP: Internet Protocol</a:t>
            </a:r>
          </a:p>
          <a:p>
            <a:pPr lvl="1"/>
            <a:r>
              <a:rPr lang="en-US" sz="2000"/>
              <a:t>Datagram format</a:t>
            </a:r>
          </a:p>
          <a:p>
            <a:pPr lvl="1"/>
            <a:r>
              <a:rPr lang="en-US" sz="2000"/>
              <a:t>IPv4 addressing</a:t>
            </a:r>
          </a:p>
          <a:p>
            <a:pPr lvl="1"/>
            <a:r>
              <a:rPr lang="en-US" sz="2000"/>
              <a:t>ICMP</a:t>
            </a:r>
          </a:p>
          <a:p>
            <a:pPr lvl="1"/>
            <a:r>
              <a:rPr lang="en-US" sz="2000"/>
              <a:t>IPv6</a:t>
            </a:r>
          </a:p>
        </p:txBody>
      </p:sp>
      <p:sp>
        <p:nvSpPr>
          <p:cNvPr id="52122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/>
              <a:t>4.5 Routing algorithms</a:t>
            </a:r>
          </a:p>
          <a:p>
            <a:pPr lvl="1"/>
            <a:r>
              <a:rPr lang="en-US" sz="2000" dirty="0"/>
              <a:t>Link state</a:t>
            </a:r>
          </a:p>
          <a:p>
            <a:pPr lvl="1"/>
            <a:r>
              <a:rPr lang="en-US" sz="2000" dirty="0"/>
              <a:t>Distance Vector</a:t>
            </a:r>
          </a:p>
          <a:p>
            <a:pPr lvl="1"/>
            <a:r>
              <a:rPr lang="en-US" sz="2000" dirty="0"/>
              <a:t>Hierarchical routing</a:t>
            </a:r>
          </a:p>
          <a:p>
            <a:r>
              <a:rPr lang="en-US" sz="2400" dirty="0"/>
              <a:t>4.6 Routing in the Internet</a:t>
            </a:r>
          </a:p>
          <a:p>
            <a:pPr lvl="1"/>
            <a:r>
              <a:rPr lang="en-US" sz="2000" dirty="0"/>
              <a:t>RIP</a:t>
            </a:r>
          </a:p>
          <a:p>
            <a:pPr lvl="1"/>
            <a:r>
              <a:rPr lang="en-US" sz="2000" dirty="0"/>
              <a:t>OSPF</a:t>
            </a:r>
          </a:p>
          <a:p>
            <a:pPr lvl="1"/>
            <a:r>
              <a:rPr lang="en-US" sz="2000" dirty="0"/>
              <a:t>BGP</a:t>
            </a:r>
          </a:p>
          <a:p>
            <a:r>
              <a:rPr lang="en-US" sz="2400" dirty="0"/>
              <a:t>4.7 Broadcast and multicast routing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20700" y="0"/>
            <a:ext cx="7772400" cy="781050"/>
          </a:xfrm>
        </p:spPr>
        <p:txBody>
          <a:bodyPr/>
          <a:lstStyle/>
          <a:p>
            <a:r>
              <a:rPr lang="en-US" sz="3600" dirty="0"/>
              <a:t>IP </a:t>
            </a:r>
            <a:r>
              <a:rPr lang="en-US" sz="3600" dirty="0" smtClean="0"/>
              <a:t>Datagram </a:t>
            </a:r>
            <a:r>
              <a:rPr lang="en-US" dirty="0" smtClean="0"/>
              <a:t>F</a:t>
            </a:r>
            <a:r>
              <a:rPr lang="en-US" sz="3600" dirty="0" smtClean="0"/>
              <a:t>ormat</a:t>
            </a:r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01737" y="863600"/>
            <a:ext cx="7359650" cy="5426075"/>
            <a:chOff x="598" y="629"/>
            <a:chExt cx="4636" cy="3418"/>
          </a:xfrm>
        </p:grpSpPr>
        <p:sp>
          <p:nvSpPr>
            <p:cNvPr id="575492" name="Rectangle 4"/>
            <p:cNvSpPr>
              <a:spLocks noChangeArrowheads="1"/>
            </p:cNvSpPr>
            <p:nvPr/>
          </p:nvSpPr>
          <p:spPr bwMode="auto">
            <a:xfrm>
              <a:off x="1825" y="953"/>
              <a:ext cx="2489" cy="3039"/>
            </a:xfrm>
            <a:prstGeom prst="rect">
              <a:avLst/>
            </a:prstGeom>
            <a:solidFill>
              <a:schemeClr val="accent2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575493" name="Rectangle 5"/>
            <p:cNvSpPr>
              <a:spLocks noChangeArrowheads="1"/>
            </p:cNvSpPr>
            <p:nvPr/>
          </p:nvSpPr>
          <p:spPr bwMode="auto">
            <a:xfrm>
              <a:off x="1765" y="1020"/>
              <a:ext cx="2489" cy="30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Times New Roman" pitchFamily="18" charset="0"/>
              </a:endParaRPr>
            </a:p>
          </p:txBody>
        </p:sp>
        <p:sp>
          <p:nvSpPr>
            <p:cNvPr id="575494" name="Text Box 6"/>
            <p:cNvSpPr txBox="1">
              <a:spLocks noChangeArrowheads="1"/>
            </p:cNvSpPr>
            <p:nvPr/>
          </p:nvSpPr>
          <p:spPr bwMode="auto">
            <a:xfrm>
              <a:off x="1767" y="1061"/>
              <a:ext cx="26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400"/>
                <a:t>ver</a:t>
              </a:r>
              <a:endParaRPr lang="en-US" sz="1400">
                <a:latin typeface="Times New Roman" pitchFamily="18" charset="0"/>
              </a:endParaRPr>
            </a:p>
          </p:txBody>
        </p:sp>
        <p:sp>
          <p:nvSpPr>
            <p:cNvPr id="575495" name="Text Box 7"/>
            <p:cNvSpPr txBox="1">
              <a:spLocks noChangeArrowheads="1"/>
            </p:cNvSpPr>
            <p:nvPr/>
          </p:nvSpPr>
          <p:spPr bwMode="auto">
            <a:xfrm>
              <a:off x="3368" y="1100"/>
              <a:ext cx="39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400"/>
                <a:t>length</a:t>
              </a:r>
              <a:endParaRPr lang="en-US" sz="1400">
                <a:latin typeface="Times New Roman" pitchFamily="18" charset="0"/>
              </a:endParaRPr>
            </a:p>
          </p:txBody>
        </p:sp>
        <p:sp>
          <p:nvSpPr>
            <p:cNvPr id="575496" name="Line 8"/>
            <p:cNvSpPr>
              <a:spLocks noChangeShapeType="1"/>
            </p:cNvSpPr>
            <p:nvPr/>
          </p:nvSpPr>
          <p:spPr bwMode="auto">
            <a:xfrm>
              <a:off x="1773" y="1346"/>
              <a:ext cx="2486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575497" name="Line 9"/>
            <p:cNvSpPr>
              <a:spLocks noChangeShapeType="1"/>
            </p:cNvSpPr>
            <p:nvPr/>
          </p:nvSpPr>
          <p:spPr bwMode="auto">
            <a:xfrm flipH="1" flipV="1">
              <a:off x="2995" y="1026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575498" name="Text Box 10"/>
            <p:cNvSpPr txBox="1">
              <a:spLocks noChangeArrowheads="1"/>
            </p:cNvSpPr>
            <p:nvPr/>
          </p:nvSpPr>
          <p:spPr bwMode="auto">
            <a:xfrm>
              <a:off x="2766" y="695"/>
              <a:ext cx="42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400"/>
                <a:t>32 bits</a:t>
              </a:r>
              <a:endParaRPr lang="en-US" sz="1400">
                <a:latin typeface="Times New Roman" pitchFamily="18" charset="0"/>
              </a:endParaRPr>
            </a:p>
          </p:txBody>
        </p:sp>
        <p:sp>
          <p:nvSpPr>
            <p:cNvPr id="575499" name="Line 11"/>
            <p:cNvSpPr>
              <a:spLocks noChangeShapeType="1"/>
            </p:cNvSpPr>
            <p:nvPr/>
          </p:nvSpPr>
          <p:spPr bwMode="auto">
            <a:xfrm>
              <a:off x="3337" y="847"/>
              <a:ext cx="899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575500" name="Line 12"/>
            <p:cNvSpPr>
              <a:spLocks noChangeShapeType="1"/>
            </p:cNvSpPr>
            <p:nvPr/>
          </p:nvSpPr>
          <p:spPr bwMode="auto">
            <a:xfrm rot="10800000">
              <a:off x="1757" y="854"/>
              <a:ext cx="8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575501" name="Text Box 13"/>
            <p:cNvSpPr txBox="1">
              <a:spLocks noChangeArrowheads="1"/>
            </p:cNvSpPr>
            <p:nvPr/>
          </p:nvSpPr>
          <p:spPr bwMode="auto">
            <a:xfrm>
              <a:off x="2671" y="2881"/>
              <a:ext cx="791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200"/>
                <a:t>data </a:t>
              </a:r>
            </a:p>
            <a:p>
              <a:pPr algn="ctr"/>
              <a:r>
                <a:rPr lang="en-US" sz="1200"/>
                <a:t>(variable length,</a:t>
              </a:r>
            </a:p>
            <a:p>
              <a:pPr algn="ctr"/>
              <a:r>
                <a:rPr lang="en-US" sz="1200"/>
                <a:t>typically a TCP </a:t>
              </a:r>
            </a:p>
            <a:p>
              <a:pPr algn="ctr"/>
              <a:r>
                <a:rPr lang="en-US" sz="1200"/>
                <a:t>or UDP segment)</a:t>
              </a:r>
              <a:endParaRPr lang="en-US" sz="1400">
                <a:latin typeface="Times New Roman" pitchFamily="18" charset="0"/>
              </a:endParaRPr>
            </a:p>
          </p:txBody>
        </p:sp>
        <p:sp>
          <p:nvSpPr>
            <p:cNvPr id="575502" name="Text Box 14"/>
            <p:cNvSpPr txBox="1">
              <a:spLocks noChangeArrowheads="1"/>
            </p:cNvSpPr>
            <p:nvPr/>
          </p:nvSpPr>
          <p:spPr bwMode="auto">
            <a:xfrm>
              <a:off x="1714" y="1405"/>
              <a:ext cx="135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16-bit identifier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575503" name="Line 15"/>
            <p:cNvSpPr>
              <a:spLocks noChangeShapeType="1"/>
            </p:cNvSpPr>
            <p:nvPr/>
          </p:nvSpPr>
          <p:spPr bwMode="auto">
            <a:xfrm flipV="1">
              <a:off x="1769" y="2290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575504" name="Line 16"/>
            <p:cNvSpPr>
              <a:spLocks noChangeShapeType="1"/>
            </p:cNvSpPr>
            <p:nvPr/>
          </p:nvSpPr>
          <p:spPr bwMode="auto">
            <a:xfrm flipV="1">
              <a:off x="1769" y="2590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575505" name="Text Box 17"/>
            <p:cNvSpPr txBox="1">
              <a:spLocks noChangeArrowheads="1"/>
            </p:cNvSpPr>
            <p:nvPr/>
          </p:nvSpPr>
          <p:spPr bwMode="auto">
            <a:xfrm>
              <a:off x="3352" y="1637"/>
              <a:ext cx="59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400"/>
                <a:t>header</a:t>
              </a:r>
            </a:p>
            <a:p>
              <a:pPr algn="ctr"/>
              <a:r>
                <a:rPr lang="en-US" sz="1400"/>
                <a:t> checksum</a:t>
              </a:r>
              <a:endParaRPr lang="en-US" sz="1400">
                <a:latin typeface="Times New Roman" pitchFamily="18" charset="0"/>
              </a:endParaRPr>
            </a:p>
          </p:txBody>
        </p:sp>
        <p:sp>
          <p:nvSpPr>
            <p:cNvPr id="575506" name="Text Box 18"/>
            <p:cNvSpPr txBox="1">
              <a:spLocks noChangeArrowheads="1"/>
            </p:cNvSpPr>
            <p:nvPr/>
          </p:nvSpPr>
          <p:spPr bwMode="auto">
            <a:xfrm>
              <a:off x="1850" y="1619"/>
              <a:ext cx="43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400"/>
                <a:t>time to</a:t>
              </a:r>
            </a:p>
            <a:p>
              <a:pPr algn="ctr"/>
              <a:r>
                <a:rPr lang="en-US" sz="1400"/>
                <a:t>live</a:t>
              </a:r>
              <a:endParaRPr lang="en-US" sz="1400">
                <a:latin typeface="Times New Roman" pitchFamily="18" charset="0"/>
              </a:endParaRPr>
            </a:p>
          </p:txBody>
        </p:sp>
        <p:sp>
          <p:nvSpPr>
            <p:cNvPr id="575507" name="Text Box 19"/>
            <p:cNvSpPr txBox="1">
              <a:spLocks noChangeArrowheads="1"/>
            </p:cNvSpPr>
            <p:nvPr/>
          </p:nvSpPr>
          <p:spPr bwMode="auto">
            <a:xfrm>
              <a:off x="2391" y="2047"/>
              <a:ext cx="119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400"/>
                <a:t>32 bit source IP address</a:t>
              </a:r>
              <a:endParaRPr lang="en-US" sz="1400">
                <a:latin typeface="Times New Roman" pitchFamily="18" charset="0"/>
              </a:endParaRPr>
            </a:p>
          </p:txBody>
        </p:sp>
        <p:sp>
          <p:nvSpPr>
            <p:cNvPr id="575508" name="Text Box 20"/>
            <p:cNvSpPr txBox="1">
              <a:spLocks noChangeArrowheads="1"/>
            </p:cNvSpPr>
            <p:nvPr/>
          </p:nvSpPr>
          <p:spPr bwMode="auto">
            <a:xfrm>
              <a:off x="598" y="629"/>
              <a:ext cx="97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 sz="1400"/>
                <a:t>IP protocol version</a:t>
              </a:r>
            </a:p>
            <a:p>
              <a:pPr algn="r"/>
              <a:r>
                <a:rPr lang="en-US" sz="1400"/>
                <a:t>number</a:t>
              </a:r>
              <a:endParaRPr lang="en-US" sz="600">
                <a:latin typeface="Times New Roman" pitchFamily="18" charset="0"/>
              </a:endParaRPr>
            </a:p>
          </p:txBody>
        </p:sp>
        <p:sp>
          <p:nvSpPr>
            <p:cNvPr id="575509" name="Text Box 21"/>
            <p:cNvSpPr txBox="1">
              <a:spLocks noChangeArrowheads="1"/>
            </p:cNvSpPr>
            <p:nvPr/>
          </p:nvSpPr>
          <p:spPr bwMode="auto">
            <a:xfrm>
              <a:off x="845" y="974"/>
              <a:ext cx="72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 sz="1400"/>
                <a:t>header length</a:t>
              </a:r>
            </a:p>
            <a:p>
              <a:pPr algn="r"/>
              <a:r>
                <a:rPr lang="en-US" sz="1400"/>
                <a:t> (bytes)</a:t>
              </a:r>
              <a:endParaRPr lang="en-US" sz="600">
                <a:latin typeface="Times New Roman" pitchFamily="18" charset="0"/>
              </a:endParaRPr>
            </a:p>
          </p:txBody>
        </p:sp>
        <p:sp>
          <p:nvSpPr>
            <p:cNvPr id="575510" name="Text Box 22"/>
            <p:cNvSpPr txBox="1">
              <a:spLocks noChangeArrowheads="1"/>
            </p:cNvSpPr>
            <p:nvPr/>
          </p:nvSpPr>
          <p:spPr bwMode="auto">
            <a:xfrm>
              <a:off x="760" y="1604"/>
              <a:ext cx="871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 sz="1400" dirty="0"/>
                <a:t>max number</a:t>
              </a:r>
            </a:p>
            <a:p>
              <a:pPr algn="r"/>
              <a:r>
                <a:rPr lang="en-US" sz="1400" dirty="0"/>
                <a:t>remaining hops</a:t>
              </a:r>
            </a:p>
            <a:p>
              <a:pPr algn="r"/>
              <a:r>
                <a:rPr lang="en-US" sz="1400" dirty="0"/>
                <a:t>(decremented at </a:t>
              </a:r>
            </a:p>
            <a:p>
              <a:pPr algn="r"/>
              <a:r>
                <a:rPr lang="en-US" sz="1400" dirty="0"/>
                <a:t>each router)</a:t>
              </a:r>
            </a:p>
          </p:txBody>
        </p:sp>
        <p:sp>
          <p:nvSpPr>
            <p:cNvPr id="575511" name="Line 23"/>
            <p:cNvSpPr>
              <a:spLocks noChangeShapeType="1"/>
            </p:cNvSpPr>
            <p:nvPr/>
          </p:nvSpPr>
          <p:spPr bwMode="auto">
            <a:xfrm>
              <a:off x="1512" y="834"/>
              <a:ext cx="333" cy="29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575512" name="Line 24"/>
            <p:cNvSpPr>
              <a:spLocks noChangeShapeType="1"/>
            </p:cNvSpPr>
            <p:nvPr/>
          </p:nvSpPr>
          <p:spPr bwMode="auto">
            <a:xfrm>
              <a:off x="1530" y="1185"/>
              <a:ext cx="570" cy="9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575513" name="Text Box 25"/>
            <p:cNvSpPr txBox="1">
              <a:spLocks noChangeArrowheads="1"/>
            </p:cNvSpPr>
            <p:nvPr/>
          </p:nvSpPr>
          <p:spPr bwMode="auto">
            <a:xfrm>
              <a:off x="4452" y="1214"/>
              <a:ext cx="782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for</a:t>
              </a:r>
            </a:p>
            <a:p>
              <a:r>
                <a:rPr lang="en-US" sz="1400"/>
                <a:t>fragmentation/</a:t>
              </a:r>
            </a:p>
            <a:p>
              <a:r>
                <a:rPr lang="en-US" sz="1400"/>
                <a:t>reassembly</a:t>
              </a:r>
            </a:p>
          </p:txBody>
        </p:sp>
        <p:sp>
          <p:nvSpPr>
            <p:cNvPr id="575514" name="Text Box 26"/>
            <p:cNvSpPr txBox="1">
              <a:spLocks noChangeArrowheads="1"/>
            </p:cNvSpPr>
            <p:nvPr/>
          </p:nvSpPr>
          <p:spPr bwMode="auto">
            <a:xfrm>
              <a:off x="4433" y="752"/>
              <a:ext cx="76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total datagram</a:t>
              </a:r>
            </a:p>
            <a:p>
              <a:r>
                <a:rPr lang="en-US" sz="1400"/>
                <a:t>length (bytes)</a:t>
              </a:r>
            </a:p>
          </p:txBody>
        </p:sp>
        <p:sp>
          <p:nvSpPr>
            <p:cNvPr id="575515" name="Text Box 27"/>
            <p:cNvSpPr txBox="1">
              <a:spLocks noChangeArrowheads="1"/>
            </p:cNvSpPr>
            <p:nvPr/>
          </p:nvSpPr>
          <p:spPr bwMode="auto">
            <a:xfrm>
              <a:off x="598" y="2408"/>
              <a:ext cx="104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 sz="1400"/>
                <a:t>upper layer protocol</a:t>
              </a:r>
            </a:p>
            <a:p>
              <a:pPr algn="r"/>
              <a:r>
                <a:rPr lang="en-US" sz="1400"/>
                <a:t>to deliver payload to</a:t>
              </a:r>
            </a:p>
          </p:txBody>
        </p:sp>
        <p:sp>
          <p:nvSpPr>
            <p:cNvPr id="575516" name="Line 28"/>
            <p:cNvSpPr>
              <a:spLocks noChangeShapeType="1"/>
            </p:cNvSpPr>
            <p:nvPr/>
          </p:nvSpPr>
          <p:spPr bwMode="auto">
            <a:xfrm flipV="1">
              <a:off x="1602" y="1806"/>
              <a:ext cx="924" cy="70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575517" name="Line 29"/>
            <p:cNvSpPr>
              <a:spLocks noChangeShapeType="1"/>
            </p:cNvSpPr>
            <p:nvPr/>
          </p:nvSpPr>
          <p:spPr bwMode="auto">
            <a:xfrm flipH="1">
              <a:off x="3228" y="1500"/>
              <a:ext cx="1284" cy="12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575518" name="Line 30"/>
            <p:cNvSpPr>
              <a:spLocks noChangeShapeType="1"/>
            </p:cNvSpPr>
            <p:nvPr/>
          </p:nvSpPr>
          <p:spPr bwMode="auto">
            <a:xfrm flipH="1">
              <a:off x="4098" y="954"/>
              <a:ext cx="402" cy="25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575519" name="Text Box 31"/>
            <p:cNvSpPr txBox="1">
              <a:spLocks noChangeArrowheads="1"/>
            </p:cNvSpPr>
            <p:nvPr/>
          </p:nvSpPr>
          <p:spPr bwMode="auto">
            <a:xfrm>
              <a:off x="2065" y="995"/>
              <a:ext cx="35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400"/>
                <a:t>head.</a:t>
              </a:r>
            </a:p>
            <a:p>
              <a:pPr algn="ctr"/>
              <a:r>
                <a:rPr lang="en-US" sz="1400"/>
                <a:t>len</a:t>
              </a:r>
              <a:endParaRPr lang="en-US" sz="1400">
                <a:latin typeface="Times New Roman" pitchFamily="18" charset="0"/>
              </a:endParaRPr>
            </a:p>
          </p:txBody>
        </p:sp>
        <p:sp>
          <p:nvSpPr>
            <p:cNvPr id="575520" name="Text Box 32"/>
            <p:cNvSpPr txBox="1">
              <a:spLocks noChangeArrowheads="1"/>
            </p:cNvSpPr>
            <p:nvPr/>
          </p:nvSpPr>
          <p:spPr bwMode="auto">
            <a:xfrm>
              <a:off x="2499" y="989"/>
              <a:ext cx="43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400"/>
                <a:t>type of</a:t>
              </a:r>
            </a:p>
            <a:p>
              <a:pPr algn="ctr"/>
              <a:r>
                <a:rPr lang="en-US" sz="1400"/>
                <a:t>service</a:t>
              </a:r>
              <a:endParaRPr lang="en-US" sz="1400">
                <a:latin typeface="Times New Roman" pitchFamily="18" charset="0"/>
              </a:endParaRPr>
            </a:p>
          </p:txBody>
        </p:sp>
        <p:sp>
          <p:nvSpPr>
            <p:cNvPr id="575521" name="Line 33"/>
            <p:cNvSpPr>
              <a:spLocks noChangeShapeType="1"/>
            </p:cNvSpPr>
            <p:nvPr/>
          </p:nvSpPr>
          <p:spPr bwMode="auto">
            <a:xfrm flipH="1" flipV="1">
              <a:off x="2431" y="1023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575522" name="Line 34"/>
            <p:cNvSpPr>
              <a:spLocks noChangeShapeType="1"/>
            </p:cNvSpPr>
            <p:nvPr/>
          </p:nvSpPr>
          <p:spPr bwMode="auto">
            <a:xfrm flipH="1" flipV="1">
              <a:off x="2044" y="1029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575523" name="Text Box 35"/>
            <p:cNvSpPr txBox="1">
              <a:spLocks noChangeArrowheads="1"/>
            </p:cNvSpPr>
            <p:nvPr/>
          </p:nvSpPr>
          <p:spPr bwMode="auto">
            <a:xfrm>
              <a:off x="824" y="1322"/>
              <a:ext cx="78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 sz="1400"/>
                <a:t>“type” of data </a:t>
              </a:r>
              <a:endParaRPr lang="en-US" sz="600">
                <a:latin typeface="Times New Roman" pitchFamily="18" charset="0"/>
              </a:endParaRPr>
            </a:p>
          </p:txBody>
        </p:sp>
        <p:sp>
          <p:nvSpPr>
            <p:cNvPr id="575524" name="Line 36"/>
            <p:cNvSpPr>
              <a:spLocks noChangeShapeType="1"/>
            </p:cNvSpPr>
            <p:nvPr/>
          </p:nvSpPr>
          <p:spPr bwMode="auto">
            <a:xfrm flipV="1">
              <a:off x="1542" y="1194"/>
              <a:ext cx="966" cy="26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575525" name="Line 37"/>
            <p:cNvSpPr>
              <a:spLocks noChangeShapeType="1"/>
            </p:cNvSpPr>
            <p:nvPr/>
          </p:nvSpPr>
          <p:spPr bwMode="auto">
            <a:xfrm flipH="1" flipV="1">
              <a:off x="2995" y="1350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575526" name="Text Box 38"/>
            <p:cNvSpPr txBox="1">
              <a:spLocks noChangeArrowheads="1"/>
            </p:cNvSpPr>
            <p:nvPr/>
          </p:nvSpPr>
          <p:spPr bwMode="auto">
            <a:xfrm>
              <a:off x="2902" y="1399"/>
              <a:ext cx="48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flgs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575527" name="Line 39"/>
            <p:cNvSpPr>
              <a:spLocks noChangeShapeType="1"/>
            </p:cNvSpPr>
            <p:nvPr/>
          </p:nvSpPr>
          <p:spPr bwMode="auto">
            <a:xfrm flipH="1" flipV="1">
              <a:off x="3289" y="1344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575528" name="Text Box 40"/>
            <p:cNvSpPr txBox="1">
              <a:spLocks noChangeArrowheads="1"/>
            </p:cNvSpPr>
            <p:nvPr/>
          </p:nvSpPr>
          <p:spPr bwMode="auto">
            <a:xfrm>
              <a:off x="3316" y="1315"/>
              <a:ext cx="90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fragment</a:t>
              </a:r>
            </a:p>
            <a:p>
              <a:pPr algn="ctr"/>
              <a:r>
                <a:rPr lang="en-US" sz="1400"/>
                <a:t> offset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575529" name="Line 41"/>
            <p:cNvSpPr>
              <a:spLocks noChangeShapeType="1"/>
            </p:cNvSpPr>
            <p:nvPr/>
          </p:nvSpPr>
          <p:spPr bwMode="auto">
            <a:xfrm flipH="1" flipV="1">
              <a:off x="4086" y="1434"/>
              <a:ext cx="414" cy="7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575530" name="Line 42"/>
            <p:cNvSpPr>
              <a:spLocks noChangeShapeType="1"/>
            </p:cNvSpPr>
            <p:nvPr/>
          </p:nvSpPr>
          <p:spPr bwMode="auto">
            <a:xfrm flipH="1">
              <a:off x="2904" y="1506"/>
              <a:ext cx="1584" cy="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575531" name="Line 43"/>
            <p:cNvSpPr>
              <a:spLocks noChangeShapeType="1"/>
            </p:cNvSpPr>
            <p:nvPr/>
          </p:nvSpPr>
          <p:spPr bwMode="auto">
            <a:xfrm flipV="1">
              <a:off x="1769" y="1666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575532" name="Line 44"/>
            <p:cNvSpPr>
              <a:spLocks noChangeShapeType="1"/>
            </p:cNvSpPr>
            <p:nvPr/>
          </p:nvSpPr>
          <p:spPr bwMode="auto">
            <a:xfrm flipH="1" flipV="1">
              <a:off x="2995" y="1668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575533" name="Line 45"/>
            <p:cNvSpPr>
              <a:spLocks noChangeShapeType="1"/>
            </p:cNvSpPr>
            <p:nvPr/>
          </p:nvSpPr>
          <p:spPr bwMode="auto">
            <a:xfrm flipV="1">
              <a:off x="1757" y="1990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575534" name="Text Box 46"/>
            <p:cNvSpPr txBox="1">
              <a:spLocks noChangeArrowheads="1"/>
            </p:cNvSpPr>
            <p:nvPr/>
          </p:nvSpPr>
          <p:spPr bwMode="auto">
            <a:xfrm>
              <a:off x="2509" y="1613"/>
              <a:ext cx="37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400"/>
                <a:t>upper</a:t>
              </a:r>
            </a:p>
            <a:p>
              <a:pPr algn="ctr"/>
              <a:r>
                <a:rPr lang="en-US" sz="1400"/>
                <a:t> layer</a:t>
              </a:r>
              <a:endParaRPr lang="en-US" sz="1400">
                <a:latin typeface="Times New Roman" pitchFamily="18" charset="0"/>
              </a:endParaRPr>
            </a:p>
          </p:txBody>
        </p:sp>
        <p:sp>
          <p:nvSpPr>
            <p:cNvPr id="575535" name="Line 47"/>
            <p:cNvSpPr>
              <a:spLocks noChangeShapeType="1"/>
            </p:cNvSpPr>
            <p:nvPr/>
          </p:nvSpPr>
          <p:spPr bwMode="auto">
            <a:xfrm flipH="1" flipV="1">
              <a:off x="2395" y="1674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575536" name="Line 48"/>
            <p:cNvSpPr>
              <a:spLocks noChangeShapeType="1"/>
            </p:cNvSpPr>
            <p:nvPr/>
          </p:nvSpPr>
          <p:spPr bwMode="auto">
            <a:xfrm>
              <a:off x="1590" y="1785"/>
              <a:ext cx="348" cy="5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575537" name="Text Box 49"/>
            <p:cNvSpPr txBox="1">
              <a:spLocks noChangeArrowheads="1"/>
            </p:cNvSpPr>
            <p:nvPr/>
          </p:nvSpPr>
          <p:spPr bwMode="auto">
            <a:xfrm>
              <a:off x="2316" y="2323"/>
              <a:ext cx="139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400"/>
                <a:t>32 bit destination IP address</a:t>
              </a:r>
              <a:endParaRPr lang="en-US" sz="1400">
                <a:latin typeface="Times New Roman" pitchFamily="18" charset="0"/>
              </a:endParaRPr>
            </a:p>
          </p:txBody>
        </p:sp>
        <p:sp>
          <p:nvSpPr>
            <p:cNvPr id="575538" name="Line 50"/>
            <p:cNvSpPr>
              <a:spLocks noChangeShapeType="1"/>
            </p:cNvSpPr>
            <p:nvPr/>
          </p:nvSpPr>
          <p:spPr bwMode="auto">
            <a:xfrm flipV="1">
              <a:off x="1769" y="2872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575539" name="Text Box 51"/>
            <p:cNvSpPr txBox="1">
              <a:spLocks noChangeArrowheads="1"/>
            </p:cNvSpPr>
            <p:nvPr/>
          </p:nvSpPr>
          <p:spPr bwMode="auto">
            <a:xfrm>
              <a:off x="2569" y="2617"/>
              <a:ext cx="83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400"/>
                <a:t>Options (if any)</a:t>
              </a:r>
              <a:endParaRPr lang="en-US" sz="1400">
                <a:latin typeface="Times New Roman" pitchFamily="18" charset="0"/>
              </a:endParaRPr>
            </a:p>
          </p:txBody>
        </p:sp>
        <p:sp>
          <p:nvSpPr>
            <p:cNvPr id="575540" name="Text Box 52"/>
            <p:cNvSpPr txBox="1">
              <a:spLocks noChangeArrowheads="1"/>
            </p:cNvSpPr>
            <p:nvPr/>
          </p:nvSpPr>
          <p:spPr bwMode="auto">
            <a:xfrm>
              <a:off x="4380" y="2600"/>
              <a:ext cx="826" cy="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E.g. timestamp,</a:t>
              </a:r>
            </a:p>
            <a:p>
              <a:r>
                <a:rPr lang="en-US" sz="1400"/>
                <a:t>record route</a:t>
              </a:r>
            </a:p>
            <a:p>
              <a:r>
                <a:rPr lang="en-US" sz="1400"/>
                <a:t>taken, specify</a:t>
              </a:r>
            </a:p>
            <a:p>
              <a:r>
                <a:rPr lang="en-US" sz="1400"/>
                <a:t>list of routers </a:t>
              </a:r>
            </a:p>
            <a:p>
              <a:r>
                <a:rPr lang="en-US" sz="1400"/>
                <a:t>to visit.</a:t>
              </a:r>
            </a:p>
          </p:txBody>
        </p:sp>
        <p:sp>
          <p:nvSpPr>
            <p:cNvPr id="575541" name="Line 53"/>
            <p:cNvSpPr>
              <a:spLocks noChangeShapeType="1"/>
            </p:cNvSpPr>
            <p:nvPr/>
          </p:nvSpPr>
          <p:spPr bwMode="auto">
            <a:xfrm flipH="1">
              <a:off x="3900" y="2736"/>
              <a:ext cx="516" cy="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</p:grpSp>
      <p:sp>
        <p:nvSpPr>
          <p:cNvPr id="575542" name="Rectangle 54"/>
          <p:cNvSpPr>
            <a:spLocks noChangeArrowheads="1"/>
          </p:cNvSpPr>
          <p:nvPr/>
        </p:nvSpPr>
        <p:spPr bwMode="auto">
          <a:xfrm>
            <a:off x="233363" y="4451350"/>
            <a:ext cx="2587625" cy="214153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800" u="sng" dirty="0" smtClean="0">
                <a:latin typeface="+mn-lt"/>
              </a:rPr>
              <a:t>How </a:t>
            </a:r>
            <a:r>
              <a:rPr lang="en-US" sz="1800" u="sng" dirty="0">
                <a:latin typeface="+mn-lt"/>
              </a:rPr>
              <a:t>much overhead with TCP?</a:t>
            </a:r>
            <a:endParaRPr lang="en-US" sz="18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en-US" sz="1800" dirty="0">
                <a:latin typeface="+mn-lt"/>
              </a:rPr>
              <a:t>20 bytes of TCP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en-US" sz="1800" dirty="0">
                <a:latin typeface="+mn-lt"/>
              </a:rPr>
              <a:t>20 bytes of IP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en-US" sz="1800" dirty="0">
                <a:latin typeface="+mn-lt"/>
              </a:rPr>
              <a:t>= 40 bytes + app layer overhead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772400" cy="1143000"/>
          </a:xfrm>
        </p:spPr>
        <p:txBody>
          <a:bodyPr/>
          <a:lstStyle/>
          <a:p>
            <a:r>
              <a:rPr lang="en-US" sz="3600" dirty="0"/>
              <a:t>IP Fragmentation &amp; Reassembly</a:t>
            </a:r>
            <a:endParaRPr lang="en-US" dirty="0"/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3810000" cy="4648200"/>
          </a:xfrm>
        </p:spPr>
        <p:txBody>
          <a:bodyPr/>
          <a:lstStyle/>
          <a:p>
            <a:r>
              <a:rPr lang="en-US" sz="1800" dirty="0" smtClean="0"/>
              <a:t>Network </a:t>
            </a:r>
            <a:r>
              <a:rPr lang="en-US" sz="1800" dirty="0"/>
              <a:t>links have MTU (max</a:t>
            </a:r>
            <a:r>
              <a:rPr lang="en-US" sz="1800" dirty="0" smtClean="0"/>
              <a:t>. transfer </a:t>
            </a:r>
            <a:r>
              <a:rPr lang="en-US" sz="1800" dirty="0"/>
              <a:t>size) - largest possible link-level frame.</a:t>
            </a:r>
            <a:endParaRPr lang="en-US" sz="2000" dirty="0"/>
          </a:p>
          <a:p>
            <a:pPr lvl="1"/>
            <a:r>
              <a:rPr lang="en-US" sz="1800" dirty="0"/>
              <a:t>different link types, different MTUs </a:t>
            </a:r>
          </a:p>
          <a:p>
            <a:r>
              <a:rPr lang="en-US" sz="1800" dirty="0"/>
              <a:t>large IP datagram divided (“fragmented”) within net</a:t>
            </a:r>
          </a:p>
          <a:p>
            <a:pPr lvl="1"/>
            <a:r>
              <a:rPr lang="en-US" sz="1800" dirty="0"/>
              <a:t>O</a:t>
            </a:r>
            <a:r>
              <a:rPr lang="en-US" sz="1800" dirty="0" smtClean="0"/>
              <a:t>ne </a:t>
            </a:r>
            <a:r>
              <a:rPr lang="en-US" sz="1800" dirty="0"/>
              <a:t>datagram becomes several </a:t>
            </a:r>
            <a:r>
              <a:rPr lang="en-US" sz="1800" dirty="0" err="1"/>
              <a:t>datagrams</a:t>
            </a:r>
            <a:endParaRPr lang="en-US" sz="1600" dirty="0"/>
          </a:p>
          <a:p>
            <a:pPr lvl="1"/>
            <a:r>
              <a:rPr lang="en-US" sz="1800" dirty="0" smtClean="0"/>
              <a:t>“Reassembled</a:t>
            </a:r>
            <a:r>
              <a:rPr lang="en-US" sz="1800" dirty="0"/>
              <a:t>” only at final destination</a:t>
            </a:r>
          </a:p>
          <a:p>
            <a:pPr lvl="1"/>
            <a:r>
              <a:rPr lang="en-US" sz="1800" dirty="0"/>
              <a:t>IP header bits used to identify, order related fragments</a:t>
            </a:r>
          </a:p>
        </p:txBody>
      </p:sp>
      <p:sp>
        <p:nvSpPr>
          <p:cNvPr id="576516" name="Freeform 4"/>
          <p:cNvSpPr>
            <a:spLocks/>
          </p:cNvSpPr>
          <p:nvPr/>
        </p:nvSpPr>
        <p:spPr bwMode="auto">
          <a:xfrm>
            <a:off x="4916487" y="1592262"/>
            <a:ext cx="2436813" cy="2255838"/>
          </a:xfrm>
          <a:custGeom>
            <a:avLst/>
            <a:gdLst/>
            <a:ahLst/>
            <a:cxnLst>
              <a:cxn ang="0">
                <a:pos x="239" y="7"/>
              </a:cxn>
              <a:cxn ang="0">
                <a:pos x="35" y="157"/>
              </a:cxn>
              <a:cxn ang="0">
                <a:pos x="29" y="523"/>
              </a:cxn>
              <a:cxn ang="0">
                <a:pos x="53" y="829"/>
              </a:cxn>
              <a:cxn ang="0">
                <a:pos x="245" y="871"/>
              </a:cxn>
              <a:cxn ang="0">
                <a:pos x="647" y="1129"/>
              </a:cxn>
              <a:cxn ang="0">
                <a:pos x="995" y="1237"/>
              </a:cxn>
              <a:cxn ang="0">
                <a:pos x="1199" y="1021"/>
              </a:cxn>
              <a:cxn ang="0">
                <a:pos x="1271" y="445"/>
              </a:cxn>
              <a:cxn ang="0">
                <a:pos x="1205" y="211"/>
              </a:cxn>
              <a:cxn ang="0">
                <a:pos x="749" y="115"/>
              </a:cxn>
              <a:cxn ang="0">
                <a:pos x="239" y="7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517" name="Freeform 5"/>
          <p:cNvSpPr>
            <a:spLocks/>
          </p:cNvSpPr>
          <p:nvPr/>
        </p:nvSpPr>
        <p:spPr bwMode="auto">
          <a:xfrm>
            <a:off x="4916487" y="3994150"/>
            <a:ext cx="1976438" cy="1987550"/>
          </a:xfrm>
          <a:custGeom>
            <a:avLst/>
            <a:gdLst/>
            <a:ahLst/>
            <a:cxnLst>
              <a:cxn ang="0">
                <a:pos x="2" y="405"/>
              </a:cxn>
              <a:cxn ang="0">
                <a:pos x="230" y="65"/>
              </a:cxn>
              <a:cxn ang="0">
                <a:pos x="555" y="22"/>
              </a:cxn>
              <a:cxn ang="0">
                <a:pos x="800" y="197"/>
              </a:cxn>
              <a:cxn ang="0">
                <a:pos x="866" y="347"/>
              </a:cxn>
              <a:cxn ang="0">
                <a:pos x="842" y="527"/>
              </a:cxn>
              <a:cxn ang="0">
                <a:pos x="788" y="767"/>
              </a:cxn>
              <a:cxn ang="0">
                <a:pos x="608" y="845"/>
              </a:cxn>
              <a:cxn ang="0">
                <a:pos x="418" y="925"/>
              </a:cxn>
              <a:cxn ang="0">
                <a:pos x="139" y="754"/>
              </a:cxn>
              <a:cxn ang="0">
                <a:pos x="2" y="405"/>
              </a:cxn>
            </a:cxnLst>
            <a:rect l="0" t="0" r="r" b="b"/>
            <a:pathLst>
              <a:path w="873" h="940">
                <a:moveTo>
                  <a:pt x="2" y="405"/>
                </a:moveTo>
                <a:cubicBezTo>
                  <a:pt x="17" y="290"/>
                  <a:pt x="138" y="129"/>
                  <a:pt x="230" y="65"/>
                </a:cubicBezTo>
                <a:cubicBezTo>
                  <a:pt x="322" y="1"/>
                  <a:pt x="460" y="0"/>
                  <a:pt x="555" y="22"/>
                </a:cubicBezTo>
                <a:cubicBezTo>
                  <a:pt x="650" y="44"/>
                  <a:pt x="748" y="143"/>
                  <a:pt x="800" y="197"/>
                </a:cubicBezTo>
                <a:cubicBezTo>
                  <a:pt x="852" y="251"/>
                  <a:pt x="859" y="292"/>
                  <a:pt x="866" y="347"/>
                </a:cubicBezTo>
                <a:cubicBezTo>
                  <a:pt x="873" y="402"/>
                  <a:pt x="855" y="457"/>
                  <a:pt x="842" y="527"/>
                </a:cubicBezTo>
                <a:cubicBezTo>
                  <a:pt x="829" y="597"/>
                  <a:pt x="827" y="714"/>
                  <a:pt x="788" y="767"/>
                </a:cubicBezTo>
                <a:cubicBezTo>
                  <a:pt x="749" y="820"/>
                  <a:pt x="670" y="819"/>
                  <a:pt x="608" y="845"/>
                </a:cubicBezTo>
                <a:cubicBezTo>
                  <a:pt x="546" y="871"/>
                  <a:pt x="496" y="940"/>
                  <a:pt x="418" y="925"/>
                </a:cubicBezTo>
                <a:cubicBezTo>
                  <a:pt x="340" y="910"/>
                  <a:pt x="208" y="840"/>
                  <a:pt x="139" y="754"/>
                </a:cubicBezTo>
                <a:cubicBezTo>
                  <a:pt x="69" y="667"/>
                  <a:pt x="0" y="546"/>
                  <a:pt x="2" y="405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510087" y="1971675"/>
            <a:ext cx="649288" cy="1247775"/>
            <a:chOff x="3314" y="1248"/>
            <a:chExt cx="344" cy="694"/>
          </a:xfrm>
        </p:grpSpPr>
        <p:graphicFrame>
          <p:nvGraphicFramePr>
            <p:cNvPr id="576519" name="Object 7"/>
            <p:cNvGraphicFramePr>
              <a:graphicFrameLocks noChangeAspect="1"/>
            </p:cNvGraphicFramePr>
            <p:nvPr/>
          </p:nvGraphicFramePr>
          <p:xfrm>
            <a:off x="3314" y="1248"/>
            <a:ext cx="299" cy="248"/>
          </p:xfrm>
          <a:graphic>
            <a:graphicData uri="http://schemas.openxmlformats.org/presentationml/2006/ole">
              <p:oleObj spid="_x0000_s374788" name="ClipArt" r:id="rId3" imgW="1305000" imgH="1085760" progId="">
                <p:embed/>
              </p:oleObj>
            </a:graphicData>
          </a:graphic>
        </p:graphicFrame>
        <p:sp>
          <p:nvSpPr>
            <p:cNvPr id="576520" name="Line 8"/>
            <p:cNvSpPr>
              <a:spLocks noChangeShapeType="1"/>
            </p:cNvSpPr>
            <p:nvPr/>
          </p:nvSpPr>
          <p:spPr bwMode="auto">
            <a:xfrm flipV="1">
              <a:off x="3606" y="1433"/>
              <a:ext cx="5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76521" name="Object 9"/>
            <p:cNvGraphicFramePr>
              <a:graphicFrameLocks noChangeAspect="1"/>
            </p:cNvGraphicFramePr>
            <p:nvPr/>
          </p:nvGraphicFramePr>
          <p:xfrm>
            <a:off x="3314" y="1694"/>
            <a:ext cx="299" cy="248"/>
          </p:xfrm>
          <a:graphic>
            <a:graphicData uri="http://schemas.openxmlformats.org/presentationml/2006/ole">
              <p:oleObj spid="_x0000_s374789" name="ClipArt" r:id="rId4" imgW="1305000" imgH="1085760" progId="">
                <p:embed/>
              </p:oleObj>
            </a:graphicData>
          </a:graphic>
        </p:graphicFrame>
        <p:sp>
          <p:nvSpPr>
            <p:cNvPr id="576522" name="Line 10"/>
            <p:cNvSpPr>
              <a:spLocks noChangeShapeType="1"/>
            </p:cNvSpPr>
            <p:nvPr/>
          </p:nvSpPr>
          <p:spPr bwMode="auto">
            <a:xfrm flipV="1">
              <a:off x="3606" y="1882"/>
              <a:ext cx="5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3404" y="1504"/>
              <a:ext cx="51" cy="167"/>
              <a:chOff x="3842" y="406"/>
              <a:chExt cx="51" cy="167"/>
            </a:xfrm>
          </p:grpSpPr>
          <p:sp>
            <p:nvSpPr>
              <p:cNvPr id="576524" name="Oval 12"/>
              <p:cNvSpPr>
                <a:spLocks noChangeArrowheads="1"/>
              </p:cNvSpPr>
              <p:nvPr/>
            </p:nvSpPr>
            <p:spPr bwMode="auto">
              <a:xfrm>
                <a:off x="3842" y="40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25" name="Oval 13"/>
              <p:cNvSpPr>
                <a:spLocks noChangeArrowheads="1"/>
              </p:cNvSpPr>
              <p:nvPr/>
            </p:nvSpPr>
            <p:spPr bwMode="auto">
              <a:xfrm>
                <a:off x="3844" y="46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26" name="Oval 14"/>
              <p:cNvSpPr>
                <a:spLocks noChangeArrowheads="1"/>
              </p:cNvSpPr>
              <p:nvPr/>
            </p:nvSpPr>
            <p:spPr bwMode="auto">
              <a:xfrm>
                <a:off x="3846" y="52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76527" name="Line 15"/>
            <p:cNvSpPr>
              <a:spLocks noChangeShapeType="1"/>
            </p:cNvSpPr>
            <p:nvPr/>
          </p:nvSpPr>
          <p:spPr bwMode="auto">
            <a:xfrm>
              <a:off x="3654" y="1431"/>
              <a:ext cx="0" cy="4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6528" name="Line 16"/>
          <p:cNvSpPr>
            <a:spLocks noChangeShapeType="1"/>
          </p:cNvSpPr>
          <p:nvPr/>
        </p:nvSpPr>
        <p:spPr bwMode="auto">
          <a:xfrm flipV="1">
            <a:off x="4989512" y="2547937"/>
            <a:ext cx="12700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529" name="Line 17"/>
          <p:cNvSpPr>
            <a:spLocks noChangeShapeType="1"/>
          </p:cNvSpPr>
          <p:nvPr/>
        </p:nvSpPr>
        <p:spPr bwMode="auto">
          <a:xfrm>
            <a:off x="5565775" y="1873250"/>
            <a:ext cx="658812" cy="27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530" name="Line 18"/>
          <p:cNvSpPr>
            <a:spLocks noChangeShapeType="1"/>
          </p:cNvSpPr>
          <p:nvPr/>
        </p:nvSpPr>
        <p:spPr bwMode="auto">
          <a:xfrm>
            <a:off x="6411912" y="2209800"/>
            <a:ext cx="196850" cy="669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531" name="Line 19"/>
          <p:cNvSpPr>
            <a:spLocks noChangeShapeType="1"/>
          </p:cNvSpPr>
          <p:nvPr/>
        </p:nvSpPr>
        <p:spPr bwMode="auto">
          <a:xfrm>
            <a:off x="5314950" y="1985962"/>
            <a:ext cx="1587" cy="582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532" name="Line 20"/>
          <p:cNvSpPr>
            <a:spLocks noChangeShapeType="1"/>
          </p:cNvSpPr>
          <p:nvPr/>
        </p:nvSpPr>
        <p:spPr bwMode="auto">
          <a:xfrm>
            <a:off x="5340350" y="2633662"/>
            <a:ext cx="971550" cy="401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533" name="Line 21"/>
          <p:cNvSpPr>
            <a:spLocks noChangeShapeType="1"/>
          </p:cNvSpPr>
          <p:nvPr/>
        </p:nvSpPr>
        <p:spPr bwMode="auto">
          <a:xfrm flipH="1" flipV="1">
            <a:off x="6867525" y="3125787"/>
            <a:ext cx="476250" cy="687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534" name="Line 22"/>
          <p:cNvSpPr>
            <a:spLocks noChangeShapeType="1"/>
          </p:cNvSpPr>
          <p:nvPr/>
        </p:nvSpPr>
        <p:spPr bwMode="auto">
          <a:xfrm flipH="1">
            <a:off x="5573712" y="2178050"/>
            <a:ext cx="758825" cy="517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535" name="Line 23"/>
          <p:cNvSpPr>
            <a:spLocks noChangeShapeType="1"/>
          </p:cNvSpPr>
          <p:nvPr/>
        </p:nvSpPr>
        <p:spPr bwMode="auto">
          <a:xfrm flipH="1">
            <a:off x="5583237" y="1617662"/>
            <a:ext cx="47625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536" name="Line 24"/>
          <p:cNvSpPr>
            <a:spLocks noChangeShapeType="1"/>
          </p:cNvSpPr>
          <p:nvPr/>
        </p:nvSpPr>
        <p:spPr bwMode="auto">
          <a:xfrm flipH="1">
            <a:off x="6300787" y="1793875"/>
            <a:ext cx="273050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5064125" y="1757362"/>
            <a:ext cx="679450" cy="314325"/>
            <a:chOff x="3600" y="219"/>
            <a:chExt cx="360" cy="175"/>
          </a:xfrm>
        </p:grpSpPr>
        <p:sp>
          <p:nvSpPr>
            <p:cNvPr id="576538" name="Oval 2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39" name="Line 2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40" name="Line 2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41" name="Rectangle 2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6542" name="Oval 3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" name="Group 3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76544" name="Line 3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45" name="Line 3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46" name="Line 3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3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76548" name="Line 3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49" name="Line 3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50" name="Line 3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5081587" y="2414587"/>
            <a:ext cx="679450" cy="314325"/>
            <a:chOff x="3600" y="219"/>
            <a:chExt cx="360" cy="175"/>
          </a:xfrm>
        </p:grpSpPr>
        <p:sp>
          <p:nvSpPr>
            <p:cNvPr id="576552" name="Oval 4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53" name="Line 4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54" name="Line 4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55" name="Rectangle 4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6556" name="Oval 4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4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76558" name="Line 4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59" name="Line 4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60" name="Line 4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4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76562" name="Line 5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63" name="Line 5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64" name="Line 5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" name="Group 53"/>
          <p:cNvGrpSpPr>
            <a:grpSpLocks/>
          </p:cNvGrpSpPr>
          <p:nvPr/>
        </p:nvGrpSpPr>
        <p:grpSpPr bwMode="auto">
          <a:xfrm>
            <a:off x="6051550" y="1965325"/>
            <a:ext cx="676275" cy="314325"/>
            <a:chOff x="3600" y="219"/>
            <a:chExt cx="360" cy="175"/>
          </a:xfrm>
        </p:grpSpPr>
        <p:sp>
          <p:nvSpPr>
            <p:cNvPr id="576566" name="Oval 5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67" name="Line 5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68" name="Line 5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69" name="Rectangle 57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6570" name="Oval 5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5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76572" name="Line 6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73" name="Line 6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74" name="Line 6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" name="Group 6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76576" name="Line 6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77" name="Line 6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78" name="Line 6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3" name="Group 67"/>
          <p:cNvGrpSpPr>
            <a:grpSpLocks/>
          </p:cNvGrpSpPr>
          <p:nvPr/>
        </p:nvGrpSpPr>
        <p:grpSpPr bwMode="auto">
          <a:xfrm>
            <a:off x="6296025" y="2871787"/>
            <a:ext cx="679450" cy="314325"/>
            <a:chOff x="3600" y="219"/>
            <a:chExt cx="360" cy="175"/>
          </a:xfrm>
        </p:grpSpPr>
        <p:sp>
          <p:nvSpPr>
            <p:cNvPr id="576580" name="Oval 6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81" name="Line 6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82" name="Line 7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83" name="Rectangle 7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6584" name="Oval 7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" name="Group 7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76586" name="Line 7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87" name="Line 7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88" name="Line 7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" name="Group 7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76590" name="Line 7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91" name="Line 7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92" name="Line 8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6" name="Group 81"/>
          <p:cNvGrpSpPr>
            <a:grpSpLocks/>
          </p:cNvGrpSpPr>
          <p:nvPr/>
        </p:nvGrpSpPr>
        <p:grpSpPr bwMode="auto">
          <a:xfrm>
            <a:off x="6064250" y="4864100"/>
            <a:ext cx="715962" cy="311150"/>
            <a:chOff x="3600" y="219"/>
            <a:chExt cx="360" cy="175"/>
          </a:xfrm>
        </p:grpSpPr>
        <p:sp>
          <p:nvSpPr>
            <p:cNvPr id="576594" name="Oval 8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95" name="Line 8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96" name="Line 8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97" name="Rectangle 8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6598" name="Oval 8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" name="Group 8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76600" name="Line 8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601" name="Line 8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602" name="Line 9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" name="Group 9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76604" name="Line 9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605" name="Line 9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606" name="Line 9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9" name="Group 95"/>
          <p:cNvGrpSpPr>
            <a:grpSpLocks/>
          </p:cNvGrpSpPr>
          <p:nvPr/>
        </p:nvGrpSpPr>
        <p:grpSpPr bwMode="auto">
          <a:xfrm>
            <a:off x="7058025" y="3852862"/>
            <a:ext cx="679450" cy="314325"/>
            <a:chOff x="3600" y="219"/>
            <a:chExt cx="360" cy="175"/>
          </a:xfrm>
        </p:grpSpPr>
        <p:sp>
          <p:nvSpPr>
            <p:cNvPr id="576608" name="Oval 9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609" name="Line 9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610" name="Line 9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611" name="Rectangle 9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6612" name="Oval 10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" name="Group 10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76614" name="Line 10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615" name="Line 10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616" name="Line 10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" name="Group 10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76618" name="Line 10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619" name="Line 10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620" name="Line 10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576621" name="Object 109"/>
          <p:cNvGraphicFramePr>
            <a:graphicFrameLocks noChangeAspect="1"/>
          </p:cNvGraphicFramePr>
          <p:nvPr/>
        </p:nvGraphicFramePr>
        <p:xfrm>
          <a:off x="5024437" y="4356100"/>
          <a:ext cx="563563" cy="446087"/>
        </p:xfrm>
        <a:graphic>
          <a:graphicData uri="http://schemas.openxmlformats.org/presentationml/2006/ole">
            <p:oleObj spid="_x0000_s374786" name="ClipArt" r:id="rId5" imgW="1305000" imgH="1085760" progId="">
              <p:embed/>
            </p:oleObj>
          </a:graphicData>
        </a:graphic>
      </p:graphicFrame>
      <p:sp>
        <p:nvSpPr>
          <p:cNvPr id="576622" name="Line 110"/>
          <p:cNvSpPr>
            <a:spLocks noChangeShapeType="1"/>
          </p:cNvSpPr>
          <p:nvPr/>
        </p:nvSpPr>
        <p:spPr bwMode="auto">
          <a:xfrm>
            <a:off x="5568950" y="4684712"/>
            <a:ext cx="3143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76623" name="Object 111"/>
          <p:cNvGraphicFramePr>
            <a:graphicFrameLocks noChangeAspect="1"/>
          </p:cNvGraphicFramePr>
          <p:nvPr/>
        </p:nvGraphicFramePr>
        <p:xfrm>
          <a:off x="5233987" y="5154612"/>
          <a:ext cx="563563" cy="446088"/>
        </p:xfrm>
        <a:graphic>
          <a:graphicData uri="http://schemas.openxmlformats.org/presentationml/2006/ole">
            <p:oleObj spid="_x0000_s374787" name="ClipArt" r:id="rId6" imgW="1305000" imgH="1085760" progId="">
              <p:embed/>
            </p:oleObj>
          </a:graphicData>
        </a:graphic>
      </p:graphicFrame>
      <p:sp>
        <p:nvSpPr>
          <p:cNvPr id="576624" name="Line 112"/>
          <p:cNvSpPr>
            <a:spLocks noChangeShapeType="1"/>
          </p:cNvSpPr>
          <p:nvPr/>
        </p:nvSpPr>
        <p:spPr bwMode="auto">
          <a:xfrm flipV="1">
            <a:off x="5784850" y="5492750"/>
            <a:ext cx="9842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" name="Group 113"/>
          <p:cNvGrpSpPr>
            <a:grpSpLocks/>
          </p:cNvGrpSpPr>
          <p:nvPr/>
        </p:nvGrpSpPr>
        <p:grpSpPr bwMode="auto">
          <a:xfrm>
            <a:off x="5403850" y="4813300"/>
            <a:ext cx="96837" cy="300037"/>
            <a:chOff x="3842" y="406"/>
            <a:chExt cx="51" cy="167"/>
          </a:xfrm>
        </p:grpSpPr>
        <p:sp>
          <p:nvSpPr>
            <p:cNvPr id="576626" name="Oval 114"/>
            <p:cNvSpPr>
              <a:spLocks noChangeArrowheads="1"/>
            </p:cNvSpPr>
            <p:nvPr/>
          </p:nvSpPr>
          <p:spPr bwMode="auto">
            <a:xfrm>
              <a:off x="3842" y="40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627" name="Oval 115"/>
            <p:cNvSpPr>
              <a:spLocks noChangeArrowheads="1"/>
            </p:cNvSpPr>
            <p:nvPr/>
          </p:nvSpPr>
          <p:spPr bwMode="auto">
            <a:xfrm>
              <a:off x="3844" y="46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628" name="Oval 116"/>
            <p:cNvSpPr>
              <a:spLocks noChangeArrowheads="1"/>
            </p:cNvSpPr>
            <p:nvPr/>
          </p:nvSpPr>
          <p:spPr bwMode="auto">
            <a:xfrm>
              <a:off x="3846" y="52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6629" name="Line 117"/>
          <p:cNvSpPr>
            <a:spLocks noChangeShapeType="1"/>
          </p:cNvSpPr>
          <p:nvPr/>
        </p:nvSpPr>
        <p:spPr bwMode="auto">
          <a:xfrm>
            <a:off x="5875337" y="4681537"/>
            <a:ext cx="0" cy="809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630" name="Line 118"/>
          <p:cNvSpPr>
            <a:spLocks noChangeShapeType="1"/>
          </p:cNvSpPr>
          <p:nvPr/>
        </p:nvSpPr>
        <p:spPr bwMode="auto">
          <a:xfrm>
            <a:off x="5875337" y="5030787"/>
            <a:ext cx="187325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631" name="Line 119"/>
          <p:cNvSpPr>
            <a:spLocks noChangeShapeType="1"/>
          </p:cNvSpPr>
          <p:nvPr/>
        </p:nvSpPr>
        <p:spPr bwMode="auto">
          <a:xfrm flipH="1">
            <a:off x="6780212" y="4170362"/>
            <a:ext cx="636588" cy="877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120"/>
          <p:cNvGrpSpPr>
            <a:grpSpLocks/>
          </p:cNvGrpSpPr>
          <p:nvPr/>
        </p:nvGrpSpPr>
        <p:grpSpPr bwMode="auto">
          <a:xfrm rot="1433392">
            <a:off x="5322887" y="2919412"/>
            <a:ext cx="1028700" cy="171450"/>
            <a:chOff x="4712" y="1742"/>
            <a:chExt cx="648" cy="108"/>
          </a:xfrm>
        </p:grpSpPr>
        <p:sp>
          <p:nvSpPr>
            <p:cNvPr id="576633" name="Rectangle 121"/>
            <p:cNvSpPr>
              <a:spLocks noChangeArrowheads="1"/>
            </p:cNvSpPr>
            <p:nvPr/>
          </p:nvSpPr>
          <p:spPr bwMode="auto">
            <a:xfrm>
              <a:off x="4712" y="1742"/>
              <a:ext cx="648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634" name="Rectangle 122"/>
            <p:cNvSpPr>
              <a:spLocks noChangeArrowheads="1"/>
            </p:cNvSpPr>
            <p:nvPr/>
          </p:nvSpPr>
          <p:spPr bwMode="auto">
            <a:xfrm>
              <a:off x="4712" y="1742"/>
              <a:ext cx="534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" name="Group 123"/>
          <p:cNvGrpSpPr>
            <a:grpSpLocks/>
          </p:cNvGrpSpPr>
          <p:nvPr/>
        </p:nvGrpSpPr>
        <p:grpSpPr bwMode="auto">
          <a:xfrm rot="3346875">
            <a:off x="6602412" y="3205163"/>
            <a:ext cx="447675" cy="171450"/>
            <a:chOff x="5078" y="1860"/>
            <a:chExt cx="282" cy="108"/>
          </a:xfrm>
        </p:grpSpPr>
        <p:sp>
          <p:nvSpPr>
            <p:cNvPr id="576636" name="Rectangle 124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637" name="Rectangle 125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" name="Group 126"/>
          <p:cNvGrpSpPr>
            <a:grpSpLocks/>
          </p:cNvGrpSpPr>
          <p:nvPr/>
        </p:nvGrpSpPr>
        <p:grpSpPr bwMode="auto">
          <a:xfrm rot="3215306">
            <a:off x="6919912" y="3309938"/>
            <a:ext cx="447675" cy="171450"/>
            <a:chOff x="5078" y="1860"/>
            <a:chExt cx="282" cy="108"/>
          </a:xfrm>
        </p:grpSpPr>
        <p:sp>
          <p:nvSpPr>
            <p:cNvPr id="576639" name="Rectangle 127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640" name="Rectangle 128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" name="Group 129"/>
          <p:cNvGrpSpPr>
            <a:grpSpLocks/>
          </p:cNvGrpSpPr>
          <p:nvPr/>
        </p:nvGrpSpPr>
        <p:grpSpPr bwMode="auto">
          <a:xfrm rot="3051000">
            <a:off x="7272337" y="3430588"/>
            <a:ext cx="447675" cy="171450"/>
            <a:chOff x="5078" y="1860"/>
            <a:chExt cx="282" cy="108"/>
          </a:xfrm>
        </p:grpSpPr>
        <p:sp>
          <p:nvSpPr>
            <p:cNvPr id="576642" name="Rectangle 130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643" name="Rectangle 131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6644" name="Line 132"/>
          <p:cNvSpPr>
            <a:spLocks noChangeShapeType="1"/>
          </p:cNvSpPr>
          <p:nvPr/>
        </p:nvSpPr>
        <p:spPr bwMode="auto">
          <a:xfrm>
            <a:off x="6326187" y="3240087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645" name="Line 133"/>
          <p:cNvSpPr>
            <a:spLocks noChangeShapeType="1"/>
          </p:cNvSpPr>
          <p:nvPr/>
        </p:nvSpPr>
        <p:spPr bwMode="auto">
          <a:xfrm>
            <a:off x="6961187" y="3481387"/>
            <a:ext cx="133350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646" name="Line 134"/>
          <p:cNvSpPr>
            <a:spLocks noChangeShapeType="1"/>
          </p:cNvSpPr>
          <p:nvPr/>
        </p:nvSpPr>
        <p:spPr bwMode="auto">
          <a:xfrm>
            <a:off x="7285037" y="3579812"/>
            <a:ext cx="117475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647" name="Line 135"/>
          <p:cNvSpPr>
            <a:spLocks noChangeShapeType="1"/>
          </p:cNvSpPr>
          <p:nvPr/>
        </p:nvSpPr>
        <p:spPr bwMode="auto">
          <a:xfrm>
            <a:off x="7653337" y="3694112"/>
            <a:ext cx="101600" cy="18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648" name="Text Box 136"/>
          <p:cNvSpPr txBox="1">
            <a:spLocks noChangeArrowheads="1"/>
          </p:cNvSpPr>
          <p:nvPr/>
        </p:nvSpPr>
        <p:spPr bwMode="auto">
          <a:xfrm>
            <a:off x="7010401" y="1905000"/>
            <a:ext cx="2133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/>
              <a:t>fragmentation: </a:t>
            </a:r>
          </a:p>
          <a:p>
            <a:r>
              <a:rPr lang="en-US" sz="1600" dirty="0">
                <a:solidFill>
                  <a:schemeClr val="accent2"/>
                </a:solidFill>
              </a:rPr>
              <a:t>in:</a:t>
            </a:r>
            <a:r>
              <a:rPr lang="en-US" sz="1600" dirty="0"/>
              <a:t> one large datagram</a:t>
            </a:r>
          </a:p>
          <a:p>
            <a:r>
              <a:rPr lang="en-US" sz="1600" dirty="0">
                <a:solidFill>
                  <a:schemeClr val="accent2"/>
                </a:solidFill>
              </a:rPr>
              <a:t>out:</a:t>
            </a:r>
            <a:r>
              <a:rPr lang="en-US" sz="1600" dirty="0"/>
              <a:t> 3 smaller </a:t>
            </a:r>
            <a:r>
              <a:rPr lang="en-US" sz="1600" dirty="0" err="1"/>
              <a:t>datagrams</a:t>
            </a:r>
            <a:endParaRPr lang="en-US" dirty="0"/>
          </a:p>
        </p:txBody>
      </p:sp>
      <p:grpSp>
        <p:nvGrpSpPr>
          <p:cNvPr id="27" name="Group 137"/>
          <p:cNvGrpSpPr>
            <a:grpSpLocks/>
          </p:cNvGrpSpPr>
          <p:nvPr/>
        </p:nvGrpSpPr>
        <p:grpSpPr bwMode="auto">
          <a:xfrm rot="-10773343">
            <a:off x="5929312" y="4316412"/>
            <a:ext cx="447675" cy="171450"/>
            <a:chOff x="5078" y="1860"/>
            <a:chExt cx="282" cy="108"/>
          </a:xfrm>
        </p:grpSpPr>
        <p:sp>
          <p:nvSpPr>
            <p:cNvPr id="576650" name="Rectangle 138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651" name="Rectangle 139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" name="Group 140"/>
          <p:cNvGrpSpPr>
            <a:grpSpLocks/>
          </p:cNvGrpSpPr>
          <p:nvPr/>
        </p:nvGrpSpPr>
        <p:grpSpPr bwMode="auto">
          <a:xfrm rot="-10773343">
            <a:off x="5932487" y="4510087"/>
            <a:ext cx="447675" cy="171450"/>
            <a:chOff x="5078" y="1860"/>
            <a:chExt cx="282" cy="108"/>
          </a:xfrm>
        </p:grpSpPr>
        <p:sp>
          <p:nvSpPr>
            <p:cNvPr id="576653" name="Rectangle 141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654" name="Rectangle 142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" name="Group 143"/>
          <p:cNvGrpSpPr>
            <a:grpSpLocks/>
          </p:cNvGrpSpPr>
          <p:nvPr/>
        </p:nvGrpSpPr>
        <p:grpSpPr bwMode="auto">
          <a:xfrm rot="-10773343">
            <a:off x="5935662" y="4703762"/>
            <a:ext cx="447675" cy="171450"/>
            <a:chOff x="5078" y="1860"/>
            <a:chExt cx="282" cy="108"/>
          </a:xfrm>
        </p:grpSpPr>
        <p:sp>
          <p:nvSpPr>
            <p:cNvPr id="576656" name="Rectangle 144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657" name="Rectangle 145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6658" name="Line 146"/>
          <p:cNvSpPr>
            <a:spLocks noChangeShapeType="1"/>
          </p:cNvSpPr>
          <p:nvPr/>
        </p:nvSpPr>
        <p:spPr bwMode="auto">
          <a:xfrm rot="9691848">
            <a:off x="5684837" y="4373562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659" name="Line 147"/>
          <p:cNvSpPr>
            <a:spLocks noChangeShapeType="1"/>
          </p:cNvSpPr>
          <p:nvPr/>
        </p:nvSpPr>
        <p:spPr bwMode="auto">
          <a:xfrm rot="9691848">
            <a:off x="5675312" y="4548187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660" name="Line 148"/>
          <p:cNvSpPr>
            <a:spLocks noChangeShapeType="1"/>
          </p:cNvSpPr>
          <p:nvPr/>
        </p:nvSpPr>
        <p:spPr bwMode="auto">
          <a:xfrm rot="9691848">
            <a:off x="5678487" y="4754562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" name="Group 149"/>
          <p:cNvGrpSpPr>
            <a:grpSpLocks/>
          </p:cNvGrpSpPr>
          <p:nvPr/>
        </p:nvGrpSpPr>
        <p:grpSpPr bwMode="auto">
          <a:xfrm rot="10793026">
            <a:off x="4600575" y="4152900"/>
            <a:ext cx="1030287" cy="173037"/>
            <a:chOff x="4712" y="1742"/>
            <a:chExt cx="648" cy="108"/>
          </a:xfrm>
        </p:grpSpPr>
        <p:sp>
          <p:nvSpPr>
            <p:cNvPr id="576662" name="Rectangle 150"/>
            <p:cNvSpPr>
              <a:spLocks noChangeArrowheads="1"/>
            </p:cNvSpPr>
            <p:nvPr/>
          </p:nvSpPr>
          <p:spPr bwMode="auto">
            <a:xfrm>
              <a:off x="4712" y="1742"/>
              <a:ext cx="648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663" name="Rectangle 151"/>
            <p:cNvSpPr>
              <a:spLocks noChangeArrowheads="1"/>
            </p:cNvSpPr>
            <p:nvPr/>
          </p:nvSpPr>
          <p:spPr bwMode="auto">
            <a:xfrm>
              <a:off x="4712" y="1742"/>
              <a:ext cx="534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6664" name="Line 152"/>
          <p:cNvSpPr>
            <a:spLocks noChangeShapeType="1"/>
          </p:cNvSpPr>
          <p:nvPr/>
        </p:nvSpPr>
        <p:spPr bwMode="auto">
          <a:xfrm rot="9691848">
            <a:off x="4351337" y="4195762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665" name="Text Box 153"/>
          <p:cNvSpPr txBox="1">
            <a:spLocks noChangeArrowheads="1"/>
          </p:cNvSpPr>
          <p:nvPr/>
        </p:nvSpPr>
        <p:spPr bwMode="auto">
          <a:xfrm>
            <a:off x="4991100" y="3806825"/>
            <a:ext cx="1246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reassembly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IP Fragmentation and Reassembly</a:t>
            </a:r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606800" y="1498600"/>
            <a:ext cx="4800600" cy="3997325"/>
            <a:chOff x="1218" y="944"/>
            <a:chExt cx="3024" cy="2518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218" y="944"/>
              <a:ext cx="2676" cy="388"/>
              <a:chOff x="3006" y="1208"/>
              <a:chExt cx="2676" cy="388"/>
            </a:xfrm>
          </p:grpSpPr>
          <p:sp>
            <p:nvSpPr>
              <p:cNvPr id="577541" name="Rectangle 5"/>
              <p:cNvSpPr>
                <a:spLocks noChangeArrowheads="1"/>
              </p:cNvSpPr>
              <p:nvPr/>
            </p:nvSpPr>
            <p:spPr bwMode="auto">
              <a:xfrm>
                <a:off x="3048" y="1212"/>
                <a:ext cx="2634" cy="34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577542" name="Rectangle 6"/>
              <p:cNvSpPr>
                <a:spLocks noChangeArrowheads="1"/>
              </p:cNvSpPr>
              <p:nvPr/>
            </p:nvSpPr>
            <p:spPr bwMode="auto">
              <a:xfrm>
                <a:off x="3006" y="1242"/>
                <a:ext cx="2634" cy="34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77543" name="Text Box 7"/>
              <p:cNvSpPr txBox="1">
                <a:spLocks noChangeArrowheads="1"/>
              </p:cNvSpPr>
              <p:nvPr/>
            </p:nvSpPr>
            <p:spPr bwMode="auto">
              <a:xfrm>
                <a:off x="3734" y="1208"/>
                <a:ext cx="254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ID</a:t>
                </a:r>
              </a:p>
              <a:p>
                <a:r>
                  <a:rPr lang="en-US" sz="1600"/>
                  <a:t>=x</a:t>
                </a:r>
              </a:p>
            </p:txBody>
          </p:sp>
          <p:sp>
            <p:nvSpPr>
              <p:cNvPr id="577544" name="Text Box 8"/>
              <p:cNvSpPr txBox="1">
                <a:spLocks noChangeArrowheads="1"/>
              </p:cNvSpPr>
              <p:nvPr/>
            </p:nvSpPr>
            <p:spPr bwMode="auto">
              <a:xfrm>
                <a:off x="4678" y="1220"/>
                <a:ext cx="410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/>
                  <a:t>offset</a:t>
                </a:r>
              </a:p>
              <a:p>
                <a:pPr algn="ctr"/>
                <a:r>
                  <a:rPr lang="en-US" sz="1600"/>
                  <a:t>=0</a:t>
                </a:r>
              </a:p>
            </p:txBody>
          </p:sp>
          <p:sp>
            <p:nvSpPr>
              <p:cNvPr id="577545" name="Text Box 9"/>
              <p:cNvSpPr txBox="1">
                <a:spLocks noChangeArrowheads="1"/>
              </p:cNvSpPr>
              <p:nvPr/>
            </p:nvSpPr>
            <p:spPr bwMode="auto">
              <a:xfrm>
                <a:off x="4051" y="1220"/>
                <a:ext cx="527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/>
                  <a:t>fragflag</a:t>
                </a:r>
              </a:p>
              <a:p>
                <a:pPr algn="ctr"/>
                <a:r>
                  <a:rPr lang="en-US" sz="1600"/>
                  <a:t>=0</a:t>
                </a:r>
              </a:p>
            </p:txBody>
          </p:sp>
          <p:sp>
            <p:nvSpPr>
              <p:cNvPr id="577546" name="Text Box 10"/>
              <p:cNvSpPr txBox="1">
                <a:spLocks noChangeArrowheads="1"/>
              </p:cNvSpPr>
              <p:nvPr/>
            </p:nvSpPr>
            <p:spPr bwMode="auto">
              <a:xfrm>
                <a:off x="3230" y="1208"/>
                <a:ext cx="448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length</a:t>
                </a:r>
              </a:p>
              <a:p>
                <a:r>
                  <a:rPr lang="en-US" sz="1600"/>
                  <a:t>=4000</a:t>
                </a:r>
              </a:p>
            </p:txBody>
          </p:sp>
          <p:sp>
            <p:nvSpPr>
              <p:cNvPr id="577547" name="Line 11"/>
              <p:cNvSpPr>
                <a:spLocks noChangeShapeType="1"/>
              </p:cNvSpPr>
              <p:nvPr/>
            </p:nvSpPr>
            <p:spPr bwMode="auto">
              <a:xfrm>
                <a:off x="3246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77548" name="Line 12"/>
              <p:cNvSpPr>
                <a:spLocks noChangeShapeType="1"/>
              </p:cNvSpPr>
              <p:nvPr/>
            </p:nvSpPr>
            <p:spPr bwMode="auto">
              <a:xfrm>
                <a:off x="3750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77549" name="Line 13"/>
              <p:cNvSpPr>
                <a:spLocks noChangeShapeType="1"/>
              </p:cNvSpPr>
              <p:nvPr/>
            </p:nvSpPr>
            <p:spPr bwMode="auto">
              <a:xfrm>
                <a:off x="4020" y="1254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77550" name="Line 14"/>
              <p:cNvSpPr>
                <a:spLocks noChangeShapeType="1"/>
              </p:cNvSpPr>
              <p:nvPr/>
            </p:nvSpPr>
            <p:spPr bwMode="auto">
              <a:xfrm>
                <a:off x="4638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77551" name="Line 15"/>
              <p:cNvSpPr>
                <a:spLocks noChangeShapeType="1"/>
              </p:cNvSpPr>
              <p:nvPr/>
            </p:nvSpPr>
            <p:spPr bwMode="auto">
              <a:xfrm>
                <a:off x="5112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77552" name="Rectangle 16"/>
              <p:cNvSpPr>
                <a:spLocks noChangeArrowheads="1"/>
              </p:cNvSpPr>
              <p:nvPr/>
            </p:nvSpPr>
            <p:spPr bwMode="auto">
              <a:xfrm>
                <a:off x="5232" y="1212"/>
                <a:ext cx="138" cy="37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1566" y="2048"/>
              <a:ext cx="2676" cy="388"/>
              <a:chOff x="3006" y="1208"/>
              <a:chExt cx="2676" cy="388"/>
            </a:xfrm>
          </p:grpSpPr>
          <p:sp>
            <p:nvSpPr>
              <p:cNvPr id="577554" name="Rectangle 18"/>
              <p:cNvSpPr>
                <a:spLocks noChangeArrowheads="1"/>
              </p:cNvSpPr>
              <p:nvPr/>
            </p:nvSpPr>
            <p:spPr bwMode="auto">
              <a:xfrm>
                <a:off x="3048" y="1212"/>
                <a:ext cx="2634" cy="34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577555" name="Rectangle 19"/>
              <p:cNvSpPr>
                <a:spLocks noChangeArrowheads="1"/>
              </p:cNvSpPr>
              <p:nvPr/>
            </p:nvSpPr>
            <p:spPr bwMode="auto">
              <a:xfrm>
                <a:off x="3006" y="1242"/>
                <a:ext cx="2634" cy="34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77556" name="Text Box 20"/>
              <p:cNvSpPr txBox="1">
                <a:spLocks noChangeArrowheads="1"/>
              </p:cNvSpPr>
              <p:nvPr/>
            </p:nvSpPr>
            <p:spPr bwMode="auto">
              <a:xfrm>
                <a:off x="3734" y="1208"/>
                <a:ext cx="254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ID</a:t>
                </a:r>
              </a:p>
              <a:p>
                <a:r>
                  <a:rPr lang="en-US" sz="1600"/>
                  <a:t>=x</a:t>
                </a:r>
              </a:p>
            </p:txBody>
          </p:sp>
          <p:sp>
            <p:nvSpPr>
              <p:cNvPr id="577557" name="Text Box 21"/>
              <p:cNvSpPr txBox="1">
                <a:spLocks noChangeArrowheads="1"/>
              </p:cNvSpPr>
              <p:nvPr/>
            </p:nvSpPr>
            <p:spPr bwMode="auto">
              <a:xfrm>
                <a:off x="4678" y="1220"/>
                <a:ext cx="410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/>
                  <a:t>offset</a:t>
                </a:r>
              </a:p>
              <a:p>
                <a:pPr algn="ctr"/>
                <a:r>
                  <a:rPr lang="en-US" sz="1600"/>
                  <a:t>=0</a:t>
                </a:r>
              </a:p>
            </p:txBody>
          </p:sp>
          <p:sp>
            <p:nvSpPr>
              <p:cNvPr id="577558" name="Text Box 22"/>
              <p:cNvSpPr txBox="1">
                <a:spLocks noChangeArrowheads="1"/>
              </p:cNvSpPr>
              <p:nvPr/>
            </p:nvSpPr>
            <p:spPr bwMode="auto">
              <a:xfrm>
                <a:off x="4051" y="1220"/>
                <a:ext cx="527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/>
                  <a:t>fragflag</a:t>
                </a:r>
              </a:p>
              <a:p>
                <a:pPr algn="ctr"/>
                <a:r>
                  <a:rPr lang="en-US" sz="1600"/>
                  <a:t>=1</a:t>
                </a:r>
              </a:p>
            </p:txBody>
          </p:sp>
          <p:sp>
            <p:nvSpPr>
              <p:cNvPr id="577559" name="Text Box 23"/>
              <p:cNvSpPr txBox="1">
                <a:spLocks noChangeArrowheads="1"/>
              </p:cNvSpPr>
              <p:nvPr/>
            </p:nvSpPr>
            <p:spPr bwMode="auto">
              <a:xfrm>
                <a:off x="3230" y="1208"/>
                <a:ext cx="448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length</a:t>
                </a:r>
              </a:p>
              <a:p>
                <a:r>
                  <a:rPr lang="en-US" sz="1600"/>
                  <a:t>=1500</a:t>
                </a:r>
              </a:p>
            </p:txBody>
          </p:sp>
          <p:sp>
            <p:nvSpPr>
              <p:cNvPr id="577560" name="Line 24"/>
              <p:cNvSpPr>
                <a:spLocks noChangeShapeType="1"/>
              </p:cNvSpPr>
              <p:nvPr/>
            </p:nvSpPr>
            <p:spPr bwMode="auto">
              <a:xfrm>
                <a:off x="3246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77561" name="Line 25"/>
              <p:cNvSpPr>
                <a:spLocks noChangeShapeType="1"/>
              </p:cNvSpPr>
              <p:nvPr/>
            </p:nvSpPr>
            <p:spPr bwMode="auto">
              <a:xfrm>
                <a:off x="3750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77562" name="Line 26"/>
              <p:cNvSpPr>
                <a:spLocks noChangeShapeType="1"/>
              </p:cNvSpPr>
              <p:nvPr/>
            </p:nvSpPr>
            <p:spPr bwMode="auto">
              <a:xfrm>
                <a:off x="4020" y="1254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77563" name="Line 27"/>
              <p:cNvSpPr>
                <a:spLocks noChangeShapeType="1"/>
              </p:cNvSpPr>
              <p:nvPr/>
            </p:nvSpPr>
            <p:spPr bwMode="auto">
              <a:xfrm>
                <a:off x="4638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77564" name="Line 28"/>
              <p:cNvSpPr>
                <a:spLocks noChangeShapeType="1"/>
              </p:cNvSpPr>
              <p:nvPr/>
            </p:nvSpPr>
            <p:spPr bwMode="auto">
              <a:xfrm>
                <a:off x="5112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77565" name="Rectangle 29"/>
              <p:cNvSpPr>
                <a:spLocks noChangeArrowheads="1"/>
              </p:cNvSpPr>
              <p:nvPr/>
            </p:nvSpPr>
            <p:spPr bwMode="auto">
              <a:xfrm>
                <a:off x="5232" y="1212"/>
                <a:ext cx="138" cy="37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5" name="Group 30"/>
            <p:cNvGrpSpPr>
              <a:grpSpLocks/>
            </p:cNvGrpSpPr>
            <p:nvPr/>
          </p:nvGrpSpPr>
          <p:grpSpPr bwMode="auto">
            <a:xfrm>
              <a:off x="1566" y="2552"/>
              <a:ext cx="2676" cy="388"/>
              <a:chOff x="3006" y="1208"/>
              <a:chExt cx="2676" cy="388"/>
            </a:xfrm>
          </p:grpSpPr>
          <p:sp>
            <p:nvSpPr>
              <p:cNvPr id="577567" name="Rectangle 31"/>
              <p:cNvSpPr>
                <a:spLocks noChangeArrowheads="1"/>
              </p:cNvSpPr>
              <p:nvPr/>
            </p:nvSpPr>
            <p:spPr bwMode="auto">
              <a:xfrm>
                <a:off x="3048" y="1212"/>
                <a:ext cx="2634" cy="34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577568" name="Rectangle 32"/>
              <p:cNvSpPr>
                <a:spLocks noChangeArrowheads="1"/>
              </p:cNvSpPr>
              <p:nvPr/>
            </p:nvSpPr>
            <p:spPr bwMode="auto">
              <a:xfrm>
                <a:off x="3006" y="1242"/>
                <a:ext cx="2634" cy="34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77569" name="Text Box 33"/>
              <p:cNvSpPr txBox="1">
                <a:spLocks noChangeArrowheads="1"/>
              </p:cNvSpPr>
              <p:nvPr/>
            </p:nvSpPr>
            <p:spPr bwMode="auto">
              <a:xfrm>
                <a:off x="3734" y="1208"/>
                <a:ext cx="254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ID</a:t>
                </a:r>
              </a:p>
              <a:p>
                <a:r>
                  <a:rPr lang="en-US" sz="1600"/>
                  <a:t>=x</a:t>
                </a:r>
              </a:p>
            </p:txBody>
          </p:sp>
          <p:sp>
            <p:nvSpPr>
              <p:cNvPr id="577570" name="Text Box 34"/>
              <p:cNvSpPr txBox="1">
                <a:spLocks noChangeArrowheads="1"/>
              </p:cNvSpPr>
              <p:nvPr/>
            </p:nvSpPr>
            <p:spPr bwMode="auto">
              <a:xfrm>
                <a:off x="4678" y="1220"/>
                <a:ext cx="410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/>
                  <a:t>offset</a:t>
                </a:r>
              </a:p>
              <a:p>
                <a:pPr algn="ctr"/>
                <a:r>
                  <a:rPr lang="en-US" sz="1600"/>
                  <a:t>=185</a:t>
                </a:r>
              </a:p>
            </p:txBody>
          </p:sp>
          <p:sp>
            <p:nvSpPr>
              <p:cNvPr id="577571" name="Text Box 35"/>
              <p:cNvSpPr txBox="1">
                <a:spLocks noChangeArrowheads="1"/>
              </p:cNvSpPr>
              <p:nvPr/>
            </p:nvSpPr>
            <p:spPr bwMode="auto">
              <a:xfrm>
                <a:off x="4051" y="1220"/>
                <a:ext cx="527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/>
                  <a:t>fragflag</a:t>
                </a:r>
              </a:p>
              <a:p>
                <a:pPr algn="ctr"/>
                <a:r>
                  <a:rPr lang="en-US" sz="1600"/>
                  <a:t>=1</a:t>
                </a:r>
              </a:p>
            </p:txBody>
          </p:sp>
          <p:sp>
            <p:nvSpPr>
              <p:cNvPr id="577572" name="Text Box 36"/>
              <p:cNvSpPr txBox="1">
                <a:spLocks noChangeArrowheads="1"/>
              </p:cNvSpPr>
              <p:nvPr/>
            </p:nvSpPr>
            <p:spPr bwMode="auto">
              <a:xfrm>
                <a:off x="3230" y="1208"/>
                <a:ext cx="448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length</a:t>
                </a:r>
              </a:p>
              <a:p>
                <a:r>
                  <a:rPr lang="en-US" sz="1600"/>
                  <a:t>=1500</a:t>
                </a:r>
              </a:p>
            </p:txBody>
          </p:sp>
          <p:sp>
            <p:nvSpPr>
              <p:cNvPr id="577573" name="Line 37"/>
              <p:cNvSpPr>
                <a:spLocks noChangeShapeType="1"/>
              </p:cNvSpPr>
              <p:nvPr/>
            </p:nvSpPr>
            <p:spPr bwMode="auto">
              <a:xfrm>
                <a:off x="3246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77574" name="Line 38"/>
              <p:cNvSpPr>
                <a:spLocks noChangeShapeType="1"/>
              </p:cNvSpPr>
              <p:nvPr/>
            </p:nvSpPr>
            <p:spPr bwMode="auto">
              <a:xfrm>
                <a:off x="3750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77575" name="Line 39"/>
              <p:cNvSpPr>
                <a:spLocks noChangeShapeType="1"/>
              </p:cNvSpPr>
              <p:nvPr/>
            </p:nvSpPr>
            <p:spPr bwMode="auto">
              <a:xfrm>
                <a:off x="4020" y="1254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77576" name="Line 40"/>
              <p:cNvSpPr>
                <a:spLocks noChangeShapeType="1"/>
              </p:cNvSpPr>
              <p:nvPr/>
            </p:nvSpPr>
            <p:spPr bwMode="auto">
              <a:xfrm>
                <a:off x="4638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77577" name="Line 41"/>
              <p:cNvSpPr>
                <a:spLocks noChangeShapeType="1"/>
              </p:cNvSpPr>
              <p:nvPr/>
            </p:nvSpPr>
            <p:spPr bwMode="auto">
              <a:xfrm>
                <a:off x="5112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77578" name="Rectangle 42"/>
              <p:cNvSpPr>
                <a:spLocks noChangeArrowheads="1"/>
              </p:cNvSpPr>
              <p:nvPr/>
            </p:nvSpPr>
            <p:spPr bwMode="auto">
              <a:xfrm>
                <a:off x="5232" y="1212"/>
                <a:ext cx="138" cy="37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6" name="Group 43"/>
            <p:cNvGrpSpPr>
              <a:grpSpLocks/>
            </p:cNvGrpSpPr>
            <p:nvPr/>
          </p:nvGrpSpPr>
          <p:grpSpPr bwMode="auto">
            <a:xfrm>
              <a:off x="1560" y="3074"/>
              <a:ext cx="2676" cy="388"/>
              <a:chOff x="3006" y="1208"/>
              <a:chExt cx="2676" cy="388"/>
            </a:xfrm>
          </p:grpSpPr>
          <p:sp>
            <p:nvSpPr>
              <p:cNvPr id="577580" name="Rectangle 44"/>
              <p:cNvSpPr>
                <a:spLocks noChangeArrowheads="1"/>
              </p:cNvSpPr>
              <p:nvPr/>
            </p:nvSpPr>
            <p:spPr bwMode="auto">
              <a:xfrm>
                <a:off x="3048" y="1212"/>
                <a:ext cx="2634" cy="34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577581" name="Rectangle 45"/>
              <p:cNvSpPr>
                <a:spLocks noChangeArrowheads="1"/>
              </p:cNvSpPr>
              <p:nvPr/>
            </p:nvSpPr>
            <p:spPr bwMode="auto">
              <a:xfrm>
                <a:off x="3006" y="1242"/>
                <a:ext cx="2634" cy="34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77582" name="Text Box 46"/>
              <p:cNvSpPr txBox="1">
                <a:spLocks noChangeArrowheads="1"/>
              </p:cNvSpPr>
              <p:nvPr/>
            </p:nvSpPr>
            <p:spPr bwMode="auto">
              <a:xfrm>
                <a:off x="3734" y="1208"/>
                <a:ext cx="254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ID</a:t>
                </a:r>
              </a:p>
              <a:p>
                <a:r>
                  <a:rPr lang="en-US" sz="1600"/>
                  <a:t>=x</a:t>
                </a:r>
              </a:p>
            </p:txBody>
          </p:sp>
          <p:sp>
            <p:nvSpPr>
              <p:cNvPr id="577583" name="Text Box 47"/>
              <p:cNvSpPr txBox="1">
                <a:spLocks noChangeArrowheads="1"/>
              </p:cNvSpPr>
              <p:nvPr/>
            </p:nvSpPr>
            <p:spPr bwMode="auto">
              <a:xfrm>
                <a:off x="4678" y="1220"/>
                <a:ext cx="410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/>
                  <a:t>offset</a:t>
                </a:r>
              </a:p>
              <a:p>
                <a:pPr algn="ctr"/>
                <a:r>
                  <a:rPr lang="en-US" sz="1600"/>
                  <a:t>=370</a:t>
                </a:r>
              </a:p>
            </p:txBody>
          </p:sp>
          <p:sp>
            <p:nvSpPr>
              <p:cNvPr id="577584" name="Text Box 48"/>
              <p:cNvSpPr txBox="1">
                <a:spLocks noChangeArrowheads="1"/>
              </p:cNvSpPr>
              <p:nvPr/>
            </p:nvSpPr>
            <p:spPr bwMode="auto">
              <a:xfrm>
                <a:off x="4051" y="1220"/>
                <a:ext cx="527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/>
                  <a:t>fragflag</a:t>
                </a:r>
              </a:p>
              <a:p>
                <a:pPr algn="ctr"/>
                <a:r>
                  <a:rPr lang="en-US" sz="1600"/>
                  <a:t>=0</a:t>
                </a:r>
              </a:p>
            </p:txBody>
          </p:sp>
          <p:sp>
            <p:nvSpPr>
              <p:cNvPr id="577585" name="Text Box 49"/>
              <p:cNvSpPr txBox="1">
                <a:spLocks noChangeArrowheads="1"/>
              </p:cNvSpPr>
              <p:nvPr/>
            </p:nvSpPr>
            <p:spPr bwMode="auto">
              <a:xfrm>
                <a:off x="3230" y="1208"/>
                <a:ext cx="448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length</a:t>
                </a:r>
              </a:p>
              <a:p>
                <a:r>
                  <a:rPr lang="en-US" sz="1600"/>
                  <a:t>=1040</a:t>
                </a:r>
              </a:p>
            </p:txBody>
          </p:sp>
          <p:sp>
            <p:nvSpPr>
              <p:cNvPr id="577586" name="Line 50"/>
              <p:cNvSpPr>
                <a:spLocks noChangeShapeType="1"/>
              </p:cNvSpPr>
              <p:nvPr/>
            </p:nvSpPr>
            <p:spPr bwMode="auto">
              <a:xfrm>
                <a:off x="3246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77587" name="Line 51"/>
              <p:cNvSpPr>
                <a:spLocks noChangeShapeType="1"/>
              </p:cNvSpPr>
              <p:nvPr/>
            </p:nvSpPr>
            <p:spPr bwMode="auto">
              <a:xfrm>
                <a:off x="3750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77588" name="Line 52"/>
              <p:cNvSpPr>
                <a:spLocks noChangeShapeType="1"/>
              </p:cNvSpPr>
              <p:nvPr/>
            </p:nvSpPr>
            <p:spPr bwMode="auto">
              <a:xfrm>
                <a:off x="4020" y="1254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77589" name="Line 53"/>
              <p:cNvSpPr>
                <a:spLocks noChangeShapeType="1"/>
              </p:cNvSpPr>
              <p:nvPr/>
            </p:nvSpPr>
            <p:spPr bwMode="auto">
              <a:xfrm>
                <a:off x="4638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77590" name="Line 54"/>
              <p:cNvSpPr>
                <a:spLocks noChangeShapeType="1"/>
              </p:cNvSpPr>
              <p:nvPr/>
            </p:nvSpPr>
            <p:spPr bwMode="auto">
              <a:xfrm>
                <a:off x="5112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77591" name="Rectangle 55"/>
              <p:cNvSpPr>
                <a:spLocks noChangeArrowheads="1"/>
              </p:cNvSpPr>
              <p:nvPr/>
            </p:nvSpPr>
            <p:spPr bwMode="auto">
              <a:xfrm>
                <a:off x="5232" y="1212"/>
                <a:ext cx="138" cy="37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577592" name="Freeform 56"/>
            <p:cNvSpPr>
              <a:spLocks/>
            </p:cNvSpPr>
            <p:nvPr/>
          </p:nvSpPr>
          <p:spPr bwMode="auto">
            <a:xfrm>
              <a:off x="1290" y="1422"/>
              <a:ext cx="210" cy="13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62"/>
                </a:cxn>
                <a:cxn ang="0">
                  <a:pos x="210" y="858"/>
                </a:cxn>
              </a:cxnLst>
              <a:rect l="0" t="0" r="r" b="b"/>
              <a:pathLst>
                <a:path w="210" h="1362">
                  <a:moveTo>
                    <a:pt x="0" y="0"/>
                  </a:moveTo>
                  <a:lnTo>
                    <a:pt x="0" y="1362"/>
                  </a:lnTo>
                  <a:lnTo>
                    <a:pt x="210" y="858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77593" name="Line 57"/>
            <p:cNvSpPr>
              <a:spLocks noChangeShapeType="1"/>
            </p:cNvSpPr>
            <p:nvPr/>
          </p:nvSpPr>
          <p:spPr bwMode="auto">
            <a:xfrm>
              <a:off x="1290" y="2766"/>
              <a:ext cx="22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77594" name="Line 58"/>
            <p:cNvSpPr>
              <a:spLocks noChangeShapeType="1"/>
            </p:cNvSpPr>
            <p:nvPr/>
          </p:nvSpPr>
          <p:spPr bwMode="auto">
            <a:xfrm>
              <a:off x="1296" y="2772"/>
              <a:ext cx="210" cy="49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77595" name="Text Box 59"/>
            <p:cNvSpPr txBox="1">
              <a:spLocks noChangeArrowheads="1"/>
            </p:cNvSpPr>
            <p:nvPr/>
          </p:nvSpPr>
          <p:spPr bwMode="auto">
            <a:xfrm>
              <a:off x="1274" y="1472"/>
              <a:ext cx="162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</a:rPr>
                <a:t>One large datagram becomes</a:t>
              </a:r>
            </a:p>
            <a:p>
              <a:r>
                <a:rPr lang="en-US" sz="1600">
                  <a:solidFill>
                    <a:srgbClr val="FF0000"/>
                  </a:solidFill>
                </a:rPr>
                <a:t>several smaller datagrams</a:t>
              </a:r>
              <a:endParaRPr lang="en-US" sz="1600"/>
            </a:p>
          </p:txBody>
        </p:sp>
      </p:grpSp>
      <p:sp>
        <p:nvSpPr>
          <p:cNvPr id="577596" name="Rectangle 60"/>
          <p:cNvSpPr>
            <a:spLocks noChangeArrowheads="1"/>
          </p:cNvSpPr>
          <p:nvPr/>
        </p:nvSpPr>
        <p:spPr bwMode="auto">
          <a:xfrm>
            <a:off x="609600" y="1828800"/>
            <a:ext cx="2830512" cy="167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000" u="sng" dirty="0">
                <a:solidFill>
                  <a:srgbClr val="FF0000"/>
                </a:solidFill>
              </a:rPr>
              <a:t>Example</a:t>
            </a:r>
            <a:endParaRPr lang="en-US" sz="2000" dirty="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en-US" sz="2000" dirty="0"/>
              <a:t>4000 byte datagram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en-US" sz="2000" dirty="0"/>
              <a:t>MTU = 1500 bytes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sz="2000" dirty="0"/>
          </a:p>
        </p:txBody>
      </p:sp>
      <p:sp>
        <p:nvSpPr>
          <p:cNvPr id="577597" name="Text Box 61"/>
          <p:cNvSpPr txBox="1">
            <a:spLocks noChangeArrowheads="1"/>
          </p:cNvSpPr>
          <p:nvPr/>
        </p:nvSpPr>
        <p:spPr bwMode="auto">
          <a:xfrm>
            <a:off x="463550" y="3756025"/>
            <a:ext cx="13436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1480 bytes in </a:t>
            </a:r>
            <a:br>
              <a:rPr lang="en-US" sz="1600"/>
            </a:br>
            <a:r>
              <a:rPr lang="en-US" sz="1600"/>
              <a:t>data field</a:t>
            </a:r>
          </a:p>
        </p:txBody>
      </p:sp>
      <p:sp>
        <p:nvSpPr>
          <p:cNvPr id="577598" name="Line 62"/>
          <p:cNvSpPr>
            <a:spLocks noChangeShapeType="1"/>
          </p:cNvSpPr>
          <p:nvPr/>
        </p:nvSpPr>
        <p:spPr bwMode="auto">
          <a:xfrm flipV="1">
            <a:off x="2085975" y="3592513"/>
            <a:ext cx="2536825" cy="581025"/>
          </a:xfrm>
          <a:prstGeom prst="line">
            <a:avLst/>
          </a:prstGeom>
          <a:noFill/>
          <a:ln w="19050">
            <a:solidFill>
              <a:srgbClr val="008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600"/>
          </a:p>
        </p:txBody>
      </p:sp>
      <p:sp>
        <p:nvSpPr>
          <p:cNvPr id="577599" name="Text Box 63"/>
          <p:cNvSpPr txBox="1">
            <a:spLocks noChangeArrowheads="1"/>
          </p:cNvSpPr>
          <p:nvPr/>
        </p:nvSpPr>
        <p:spPr bwMode="auto">
          <a:xfrm>
            <a:off x="1839913" y="4567238"/>
            <a:ext cx="8173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offset =</a:t>
            </a:r>
          </a:p>
          <a:p>
            <a:r>
              <a:rPr lang="en-US" sz="1600"/>
              <a:t>1480/8 </a:t>
            </a:r>
          </a:p>
        </p:txBody>
      </p:sp>
      <p:sp>
        <p:nvSpPr>
          <p:cNvPr id="577600" name="Line 64"/>
          <p:cNvSpPr>
            <a:spLocks noChangeShapeType="1"/>
          </p:cNvSpPr>
          <p:nvPr/>
        </p:nvSpPr>
        <p:spPr bwMode="auto">
          <a:xfrm flipV="1">
            <a:off x="2870200" y="4440238"/>
            <a:ext cx="4032250" cy="412750"/>
          </a:xfrm>
          <a:prstGeom prst="line">
            <a:avLst/>
          </a:prstGeom>
          <a:noFill/>
          <a:ln w="19050">
            <a:solidFill>
              <a:srgbClr val="008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4: Network Layer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dirty="0"/>
              <a:t>4. 1 Introduction</a:t>
            </a:r>
          </a:p>
          <a:p>
            <a:r>
              <a:rPr lang="en-US" sz="2400" dirty="0"/>
              <a:t>4.2 Virtual circuit and datagram networks</a:t>
            </a:r>
          </a:p>
          <a:p>
            <a:r>
              <a:rPr lang="en-US" sz="2400" dirty="0"/>
              <a:t>4.3 What’s inside a router</a:t>
            </a:r>
          </a:p>
          <a:p>
            <a:r>
              <a:rPr lang="en-US" sz="2400" dirty="0">
                <a:solidFill>
                  <a:srgbClr val="FF0000"/>
                </a:solidFill>
              </a:rPr>
              <a:t>4.4 IP: Internet Protocol</a:t>
            </a:r>
          </a:p>
          <a:p>
            <a:pPr lvl="1"/>
            <a:r>
              <a:rPr lang="en-US" sz="2000" dirty="0"/>
              <a:t>Datagram format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IPv4 addressing</a:t>
            </a:r>
          </a:p>
          <a:p>
            <a:pPr lvl="1"/>
            <a:r>
              <a:rPr lang="en-US" sz="2000" dirty="0"/>
              <a:t>ICMP</a:t>
            </a:r>
          </a:p>
          <a:p>
            <a:pPr lvl="1"/>
            <a:r>
              <a:rPr lang="en-US" sz="2000" dirty="0"/>
              <a:t>IPv6</a:t>
            </a:r>
          </a:p>
        </p:txBody>
      </p:sp>
      <p:sp>
        <p:nvSpPr>
          <p:cNvPr id="5785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/>
              <a:t>4.5 Routing algorithms</a:t>
            </a:r>
          </a:p>
          <a:p>
            <a:pPr lvl="1"/>
            <a:r>
              <a:rPr lang="en-US" sz="2000" dirty="0"/>
              <a:t>Link state</a:t>
            </a:r>
          </a:p>
          <a:p>
            <a:pPr lvl="1"/>
            <a:r>
              <a:rPr lang="en-US" sz="2000" dirty="0"/>
              <a:t>Distance Vector</a:t>
            </a:r>
          </a:p>
          <a:p>
            <a:pPr lvl="1"/>
            <a:r>
              <a:rPr lang="en-US" sz="2000" dirty="0"/>
              <a:t>Hierarchical routing</a:t>
            </a:r>
          </a:p>
          <a:p>
            <a:r>
              <a:rPr lang="en-US" sz="2400" dirty="0"/>
              <a:t>4.6 Routing in the Internet</a:t>
            </a:r>
          </a:p>
          <a:p>
            <a:pPr lvl="1"/>
            <a:r>
              <a:rPr lang="en-US" sz="2000" dirty="0"/>
              <a:t>RIP</a:t>
            </a:r>
          </a:p>
          <a:p>
            <a:pPr lvl="1"/>
            <a:r>
              <a:rPr lang="en-US" sz="2000" dirty="0"/>
              <a:t>OSPF</a:t>
            </a:r>
          </a:p>
          <a:p>
            <a:pPr lvl="1"/>
            <a:r>
              <a:rPr lang="en-US" sz="2000" dirty="0"/>
              <a:t>BGP</a:t>
            </a:r>
          </a:p>
          <a:p>
            <a:r>
              <a:rPr lang="en-US" sz="2400" dirty="0"/>
              <a:t>4.7 Broadcast and multicast routing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r>
              <a:rPr lang="en-US" sz="3600" dirty="0"/>
              <a:t>IP Addressing: </a:t>
            </a:r>
            <a:r>
              <a:rPr lang="en-US" dirty="0" smtClean="0"/>
              <a:t>I</a:t>
            </a:r>
            <a:r>
              <a:rPr lang="en-US" sz="3600" dirty="0" smtClean="0"/>
              <a:t>ntroduction</a:t>
            </a:r>
            <a:endParaRPr lang="en-US" dirty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333500"/>
            <a:ext cx="3695700" cy="4648200"/>
          </a:xfrm>
        </p:spPr>
        <p:txBody>
          <a:bodyPr/>
          <a:lstStyle/>
          <a:p>
            <a:r>
              <a:rPr lang="en-US" sz="2400" dirty="0">
                <a:solidFill>
                  <a:schemeClr val="accent2"/>
                </a:solidFill>
              </a:rPr>
              <a:t>IP address:</a:t>
            </a:r>
            <a:r>
              <a:rPr lang="en-US" sz="2400" dirty="0"/>
              <a:t> 32-bit identifier for host, router </a:t>
            </a:r>
            <a:r>
              <a:rPr lang="en-US" sz="2400" i="1" dirty="0"/>
              <a:t>interface</a:t>
            </a:r>
            <a:r>
              <a:rPr lang="en-US" sz="2400" dirty="0"/>
              <a:t> </a:t>
            </a:r>
          </a:p>
          <a:p>
            <a:r>
              <a:rPr lang="en-US" sz="2400" i="1" dirty="0">
                <a:solidFill>
                  <a:schemeClr val="accent2"/>
                </a:solidFill>
              </a:rPr>
              <a:t>I</a:t>
            </a:r>
            <a:r>
              <a:rPr lang="en-US" sz="2400" i="1" dirty="0" smtClean="0">
                <a:solidFill>
                  <a:schemeClr val="accent2"/>
                </a:solidFill>
              </a:rPr>
              <a:t>nterface</a:t>
            </a:r>
            <a:r>
              <a:rPr lang="en-US" sz="2400" i="1" dirty="0">
                <a:solidFill>
                  <a:schemeClr val="accent2"/>
                </a:solidFill>
              </a:rPr>
              <a:t>:</a:t>
            </a:r>
            <a:r>
              <a:rPr lang="en-US" sz="2400" dirty="0"/>
              <a:t> connection between host/router and physical link</a:t>
            </a:r>
          </a:p>
          <a:p>
            <a:pPr lvl="1"/>
            <a:r>
              <a:rPr lang="en-US" sz="2000" dirty="0" smtClean="0"/>
              <a:t>routers </a:t>
            </a:r>
            <a:r>
              <a:rPr lang="en-US" sz="2000" dirty="0"/>
              <a:t>typically have multiple interfaces</a:t>
            </a:r>
          </a:p>
          <a:p>
            <a:pPr lvl="1"/>
            <a:r>
              <a:rPr lang="en-US" sz="2000" dirty="0" smtClean="0"/>
              <a:t>hosts </a:t>
            </a:r>
            <a:r>
              <a:rPr lang="en-US" sz="2000" dirty="0"/>
              <a:t>typically </a:t>
            </a:r>
            <a:r>
              <a:rPr lang="en-US" sz="2000" dirty="0" smtClean="0"/>
              <a:t>have one </a:t>
            </a:r>
            <a:r>
              <a:rPr lang="en-US" sz="2000" dirty="0"/>
              <a:t>interface</a:t>
            </a:r>
          </a:p>
          <a:p>
            <a:pPr lvl="1"/>
            <a:r>
              <a:rPr lang="en-US" sz="2000" dirty="0"/>
              <a:t>IP addresses associated with each interface</a:t>
            </a:r>
          </a:p>
        </p:txBody>
      </p:sp>
      <p:graphicFrame>
        <p:nvGraphicFramePr>
          <p:cNvPr id="162820" name="Object 4"/>
          <p:cNvGraphicFramePr>
            <a:graphicFrameLocks noChangeAspect="1"/>
          </p:cNvGraphicFramePr>
          <p:nvPr/>
        </p:nvGraphicFramePr>
        <p:xfrm>
          <a:off x="4456113" y="1265238"/>
          <a:ext cx="584200" cy="463550"/>
        </p:xfrm>
        <a:graphic>
          <a:graphicData uri="http://schemas.openxmlformats.org/presentationml/2006/ole">
            <p:oleObj spid="_x0000_s375810" name="Clip" r:id="rId3" imgW="1305000" imgH="1085760" progId="">
              <p:embed/>
            </p:oleObj>
          </a:graphicData>
        </a:graphic>
      </p:graphicFrame>
      <p:sp>
        <p:nvSpPr>
          <p:cNvPr id="162821" name="Line 5"/>
          <p:cNvSpPr>
            <a:spLocks noChangeShapeType="1"/>
          </p:cNvSpPr>
          <p:nvPr/>
        </p:nvSpPr>
        <p:spPr bwMode="auto">
          <a:xfrm>
            <a:off x="5016500" y="1638300"/>
            <a:ext cx="277813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22" name="Line 6"/>
          <p:cNvSpPr>
            <a:spLocks noChangeShapeType="1"/>
          </p:cNvSpPr>
          <p:nvPr/>
        </p:nvSpPr>
        <p:spPr bwMode="auto">
          <a:xfrm flipH="1">
            <a:off x="5307013" y="1624013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23" name="Line 7"/>
          <p:cNvSpPr>
            <a:spLocks noChangeShapeType="1"/>
          </p:cNvSpPr>
          <p:nvPr/>
        </p:nvSpPr>
        <p:spPr bwMode="auto">
          <a:xfrm flipV="1">
            <a:off x="5016500" y="2282825"/>
            <a:ext cx="277813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24" name="Line 8"/>
          <p:cNvSpPr>
            <a:spLocks noChangeShapeType="1"/>
          </p:cNvSpPr>
          <p:nvPr/>
        </p:nvSpPr>
        <p:spPr bwMode="auto">
          <a:xfrm>
            <a:off x="5026025" y="2909888"/>
            <a:ext cx="27305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2825" name="Object 9"/>
          <p:cNvGraphicFramePr>
            <a:graphicFrameLocks noChangeAspect="1"/>
          </p:cNvGraphicFramePr>
          <p:nvPr/>
        </p:nvGraphicFramePr>
        <p:xfrm>
          <a:off x="4456113" y="1931988"/>
          <a:ext cx="584200" cy="463550"/>
        </p:xfrm>
        <a:graphic>
          <a:graphicData uri="http://schemas.openxmlformats.org/presentationml/2006/ole">
            <p:oleObj spid="_x0000_s375811" name="Clip" r:id="rId4" imgW="1305000" imgH="1085760" progId="">
              <p:embed/>
            </p:oleObj>
          </a:graphicData>
        </a:graphic>
      </p:graphicFrame>
      <p:graphicFrame>
        <p:nvGraphicFramePr>
          <p:cNvPr id="162826" name="Object 10"/>
          <p:cNvGraphicFramePr>
            <a:graphicFrameLocks noChangeAspect="1"/>
          </p:cNvGraphicFramePr>
          <p:nvPr/>
        </p:nvGraphicFramePr>
        <p:xfrm>
          <a:off x="4456113" y="2541588"/>
          <a:ext cx="584200" cy="463550"/>
        </p:xfrm>
        <a:graphic>
          <a:graphicData uri="http://schemas.openxmlformats.org/presentationml/2006/ole">
            <p:oleObj spid="_x0000_s375812" name="Clip" r:id="rId5" imgW="1305000" imgH="1085760" progId="">
              <p:embed/>
            </p:oleObj>
          </a:graphicData>
        </a:graphic>
      </p:graphicFrame>
      <p:sp>
        <p:nvSpPr>
          <p:cNvPr id="162827" name="Line 11"/>
          <p:cNvSpPr>
            <a:spLocks noChangeShapeType="1"/>
          </p:cNvSpPr>
          <p:nvPr/>
        </p:nvSpPr>
        <p:spPr bwMode="auto">
          <a:xfrm>
            <a:off x="5307013" y="2481263"/>
            <a:ext cx="10350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249988" y="2446338"/>
            <a:ext cx="711200" cy="381000"/>
            <a:chOff x="3600" y="219"/>
            <a:chExt cx="360" cy="175"/>
          </a:xfrm>
        </p:grpSpPr>
        <p:sp>
          <p:nvSpPr>
            <p:cNvPr id="162829" name="Oval 1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30" name="Line 1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31" name="Line 1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32" name="Rectangle 1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2833" name="Oval 1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62835" name="Line 1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836" name="Line 2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837" name="Line 2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2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62839" name="Line 2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840" name="Line 2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841" name="Line 2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2842" name="Text Box 26"/>
          <p:cNvSpPr txBox="1">
            <a:spLocks noChangeArrowheads="1"/>
          </p:cNvSpPr>
          <p:nvPr/>
        </p:nvSpPr>
        <p:spPr bwMode="auto">
          <a:xfrm>
            <a:off x="4975225" y="1312863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223.1.1.1</a:t>
            </a:r>
            <a:endParaRPr lang="en-US"/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4975225" y="1955800"/>
            <a:ext cx="1031875" cy="336550"/>
            <a:chOff x="3251" y="608"/>
            <a:chExt cx="650" cy="212"/>
          </a:xfrm>
        </p:grpSpPr>
        <p:sp>
          <p:nvSpPr>
            <p:cNvPr id="162844" name="Rectangle 28"/>
            <p:cNvSpPr>
              <a:spLocks noChangeArrowheads="1"/>
            </p:cNvSpPr>
            <p:nvPr/>
          </p:nvSpPr>
          <p:spPr bwMode="auto">
            <a:xfrm>
              <a:off x="3306" y="657"/>
              <a:ext cx="525" cy="11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45" name="Text Box 29"/>
            <p:cNvSpPr txBox="1">
              <a:spLocks noChangeArrowheads="1"/>
            </p:cNvSpPr>
            <p:nvPr/>
          </p:nvSpPr>
          <p:spPr bwMode="auto">
            <a:xfrm>
              <a:off x="3251" y="608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223.1.1.2</a:t>
              </a:r>
              <a:endParaRPr lang="en-US"/>
            </a:p>
          </p:txBody>
        </p:sp>
      </p:grpSp>
      <p:sp>
        <p:nvSpPr>
          <p:cNvPr id="162846" name="Text Box 30"/>
          <p:cNvSpPr txBox="1">
            <a:spLocks noChangeArrowheads="1"/>
          </p:cNvSpPr>
          <p:nvPr/>
        </p:nvSpPr>
        <p:spPr bwMode="auto">
          <a:xfrm>
            <a:off x="4860925" y="2894013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223.1.1.3</a:t>
            </a:r>
            <a:endParaRPr lang="en-US"/>
          </a:p>
        </p:txBody>
      </p:sp>
      <p:sp>
        <p:nvSpPr>
          <p:cNvPr id="162847" name="Text Box 31"/>
          <p:cNvSpPr txBox="1">
            <a:spLocks noChangeArrowheads="1"/>
          </p:cNvSpPr>
          <p:nvPr/>
        </p:nvSpPr>
        <p:spPr bwMode="auto">
          <a:xfrm>
            <a:off x="5651500" y="2222500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223.1.1.4</a:t>
            </a:r>
            <a:endParaRPr lang="en-US"/>
          </a:p>
        </p:txBody>
      </p:sp>
      <p:sp>
        <p:nvSpPr>
          <p:cNvPr id="162848" name="Line 32"/>
          <p:cNvSpPr>
            <a:spLocks noChangeShapeType="1"/>
          </p:cNvSpPr>
          <p:nvPr/>
        </p:nvSpPr>
        <p:spPr bwMode="auto">
          <a:xfrm>
            <a:off x="6854825" y="2490788"/>
            <a:ext cx="10160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49" name="Text Box 33"/>
          <p:cNvSpPr txBox="1">
            <a:spLocks noChangeArrowheads="1"/>
          </p:cNvSpPr>
          <p:nvPr/>
        </p:nvSpPr>
        <p:spPr bwMode="auto">
          <a:xfrm>
            <a:off x="6727825" y="2212975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223.1.2.9</a:t>
            </a:r>
            <a:endParaRPr lang="en-US"/>
          </a:p>
        </p:txBody>
      </p:sp>
      <p:sp>
        <p:nvSpPr>
          <p:cNvPr id="162850" name="Line 34"/>
          <p:cNvSpPr>
            <a:spLocks noChangeShapeType="1"/>
          </p:cNvSpPr>
          <p:nvPr/>
        </p:nvSpPr>
        <p:spPr bwMode="auto">
          <a:xfrm flipH="1">
            <a:off x="7878763" y="1795463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2851" name="Object 35"/>
          <p:cNvGraphicFramePr>
            <a:graphicFrameLocks noChangeAspect="1"/>
          </p:cNvGraphicFramePr>
          <p:nvPr/>
        </p:nvGraphicFramePr>
        <p:xfrm>
          <a:off x="8056563" y="1503363"/>
          <a:ext cx="584200" cy="463550"/>
        </p:xfrm>
        <a:graphic>
          <a:graphicData uri="http://schemas.openxmlformats.org/presentationml/2006/ole">
            <p:oleObj spid="_x0000_s375813" name="Clip" r:id="rId6" imgW="1305000" imgH="1085760" progId="">
              <p:embed/>
            </p:oleObj>
          </a:graphicData>
        </a:graphic>
      </p:graphicFrame>
      <p:sp>
        <p:nvSpPr>
          <p:cNvPr id="162852" name="Line 36"/>
          <p:cNvSpPr>
            <a:spLocks noChangeShapeType="1"/>
          </p:cNvSpPr>
          <p:nvPr/>
        </p:nvSpPr>
        <p:spPr bwMode="auto">
          <a:xfrm>
            <a:off x="7878763" y="1800225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2853" name="Object 37"/>
          <p:cNvGraphicFramePr>
            <a:graphicFrameLocks noChangeAspect="1"/>
          </p:cNvGraphicFramePr>
          <p:nvPr/>
        </p:nvGraphicFramePr>
        <p:xfrm>
          <a:off x="8061325" y="2884488"/>
          <a:ext cx="584200" cy="463550"/>
        </p:xfrm>
        <a:graphic>
          <a:graphicData uri="http://schemas.openxmlformats.org/presentationml/2006/ole">
            <p:oleObj spid="_x0000_s375814" name="Clip" r:id="rId7" imgW="1305000" imgH="1085760" progId="">
              <p:embed/>
            </p:oleObj>
          </a:graphicData>
        </a:graphic>
      </p:graphicFrame>
      <p:sp>
        <p:nvSpPr>
          <p:cNvPr id="162854" name="Line 38"/>
          <p:cNvSpPr>
            <a:spLocks noChangeShapeType="1"/>
          </p:cNvSpPr>
          <p:nvPr/>
        </p:nvSpPr>
        <p:spPr bwMode="auto">
          <a:xfrm>
            <a:off x="7878763" y="3071813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7189788" y="2732088"/>
            <a:ext cx="1031875" cy="336550"/>
            <a:chOff x="4532" y="1229"/>
            <a:chExt cx="650" cy="212"/>
          </a:xfrm>
        </p:grpSpPr>
        <p:sp>
          <p:nvSpPr>
            <p:cNvPr id="162856" name="Rectangle 40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57" name="Text Box 41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223.1.2.2</a:t>
              </a:r>
              <a:endParaRPr lang="en-US"/>
            </a:p>
          </p:txBody>
        </p:sp>
      </p:grpSp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7151688" y="1760538"/>
            <a:ext cx="1031875" cy="336550"/>
            <a:chOff x="4532" y="1229"/>
            <a:chExt cx="650" cy="212"/>
          </a:xfrm>
        </p:grpSpPr>
        <p:sp>
          <p:nvSpPr>
            <p:cNvPr id="162859" name="Rectangle 43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60" name="Text Box 44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223.1.2.1</a:t>
              </a:r>
              <a:endParaRPr lang="en-US"/>
            </a:p>
          </p:txBody>
        </p:sp>
      </p:grpSp>
      <p:sp>
        <p:nvSpPr>
          <p:cNvPr id="162861" name="Line 45"/>
          <p:cNvSpPr>
            <a:spLocks noChangeShapeType="1"/>
          </p:cNvSpPr>
          <p:nvPr/>
        </p:nvSpPr>
        <p:spPr bwMode="auto">
          <a:xfrm flipH="1">
            <a:off x="6616700" y="2828925"/>
            <a:ext cx="0" cy="1290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62" name="Line 46"/>
          <p:cNvSpPr>
            <a:spLocks noChangeShapeType="1"/>
          </p:cNvSpPr>
          <p:nvPr/>
        </p:nvSpPr>
        <p:spPr bwMode="auto">
          <a:xfrm flipH="1">
            <a:off x="6007100" y="4110038"/>
            <a:ext cx="11858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63" name="Line 47"/>
          <p:cNvSpPr>
            <a:spLocks noChangeShapeType="1"/>
          </p:cNvSpPr>
          <p:nvPr/>
        </p:nvSpPr>
        <p:spPr bwMode="auto">
          <a:xfrm flipH="1" flipV="1">
            <a:off x="6003925" y="4102100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64" name="Line 48"/>
          <p:cNvSpPr>
            <a:spLocks noChangeShapeType="1"/>
          </p:cNvSpPr>
          <p:nvPr/>
        </p:nvSpPr>
        <p:spPr bwMode="auto">
          <a:xfrm flipH="1" flipV="1">
            <a:off x="7180263" y="410686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2865" name="Object 49"/>
          <p:cNvGraphicFramePr>
            <a:graphicFrameLocks noChangeAspect="1"/>
          </p:cNvGraphicFramePr>
          <p:nvPr/>
        </p:nvGraphicFramePr>
        <p:xfrm>
          <a:off x="6965950" y="4265613"/>
          <a:ext cx="584200" cy="463550"/>
        </p:xfrm>
        <a:graphic>
          <a:graphicData uri="http://schemas.openxmlformats.org/presentationml/2006/ole">
            <p:oleObj spid="_x0000_s375815" name="Clip" r:id="rId8" imgW="1305000" imgH="1085760" progId="">
              <p:embed/>
            </p:oleObj>
          </a:graphicData>
        </a:graphic>
      </p:graphicFrame>
      <p:graphicFrame>
        <p:nvGraphicFramePr>
          <p:cNvPr id="162866" name="Object 50"/>
          <p:cNvGraphicFramePr>
            <a:graphicFrameLocks noChangeAspect="1"/>
          </p:cNvGraphicFramePr>
          <p:nvPr/>
        </p:nvGraphicFramePr>
        <p:xfrm>
          <a:off x="5708650" y="4279900"/>
          <a:ext cx="584200" cy="463550"/>
        </p:xfrm>
        <a:graphic>
          <a:graphicData uri="http://schemas.openxmlformats.org/presentationml/2006/ole">
            <p:oleObj spid="_x0000_s375816" name="Clip" r:id="rId9" imgW="1305000" imgH="1085760" progId="">
              <p:embed/>
            </p:oleObj>
          </a:graphicData>
        </a:graphic>
      </p:graphicFrame>
      <p:grpSp>
        <p:nvGrpSpPr>
          <p:cNvPr id="8" name="Group 51"/>
          <p:cNvGrpSpPr>
            <a:grpSpLocks/>
          </p:cNvGrpSpPr>
          <p:nvPr/>
        </p:nvGrpSpPr>
        <p:grpSpPr bwMode="auto">
          <a:xfrm>
            <a:off x="7151688" y="3984625"/>
            <a:ext cx="1031875" cy="336550"/>
            <a:chOff x="4532" y="1229"/>
            <a:chExt cx="650" cy="212"/>
          </a:xfrm>
        </p:grpSpPr>
        <p:sp>
          <p:nvSpPr>
            <p:cNvPr id="162868" name="Rectangle 52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69" name="Text Box 53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223.1.3.2</a:t>
              </a:r>
              <a:endParaRPr lang="en-US"/>
            </a:p>
          </p:txBody>
        </p:sp>
      </p:grpSp>
      <p:grpSp>
        <p:nvGrpSpPr>
          <p:cNvPr id="9" name="Group 54"/>
          <p:cNvGrpSpPr>
            <a:grpSpLocks/>
          </p:cNvGrpSpPr>
          <p:nvPr/>
        </p:nvGrpSpPr>
        <p:grpSpPr bwMode="auto">
          <a:xfrm>
            <a:off x="5003800" y="4013200"/>
            <a:ext cx="1031875" cy="336550"/>
            <a:chOff x="4532" y="1229"/>
            <a:chExt cx="650" cy="212"/>
          </a:xfrm>
        </p:grpSpPr>
        <p:sp>
          <p:nvSpPr>
            <p:cNvPr id="162871" name="Rectangle 55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72" name="Text Box 56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223.1.3.1</a:t>
              </a:r>
              <a:endParaRPr lang="en-US"/>
            </a:p>
          </p:txBody>
        </p:sp>
      </p:grpSp>
      <p:grpSp>
        <p:nvGrpSpPr>
          <p:cNvPr id="10" name="Group 57"/>
          <p:cNvGrpSpPr>
            <a:grpSpLocks/>
          </p:cNvGrpSpPr>
          <p:nvPr/>
        </p:nvGrpSpPr>
        <p:grpSpPr bwMode="auto">
          <a:xfrm>
            <a:off x="6003925" y="2874963"/>
            <a:ext cx="1144588" cy="336550"/>
            <a:chOff x="4532" y="1229"/>
            <a:chExt cx="721" cy="212"/>
          </a:xfrm>
        </p:grpSpPr>
        <p:sp>
          <p:nvSpPr>
            <p:cNvPr id="162874" name="Rectangle 58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75" name="Text Box 59"/>
            <p:cNvSpPr txBox="1">
              <a:spLocks noChangeArrowheads="1"/>
            </p:cNvSpPr>
            <p:nvPr/>
          </p:nvSpPr>
          <p:spPr bwMode="auto">
            <a:xfrm>
              <a:off x="4532" y="1229"/>
              <a:ext cx="72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223.1.3.27</a:t>
              </a:r>
              <a:endParaRPr lang="en-US"/>
            </a:p>
          </p:txBody>
        </p:sp>
      </p:grpSp>
      <p:sp>
        <p:nvSpPr>
          <p:cNvPr id="162876" name="Text Box 60"/>
          <p:cNvSpPr txBox="1">
            <a:spLocks noChangeArrowheads="1"/>
          </p:cNvSpPr>
          <p:nvPr/>
        </p:nvSpPr>
        <p:spPr bwMode="auto">
          <a:xfrm>
            <a:off x="3984625" y="5341938"/>
            <a:ext cx="50434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223.1.1.1 = 11011111 00000001 00000001 00000001</a:t>
            </a:r>
            <a:endParaRPr lang="en-US"/>
          </a:p>
        </p:txBody>
      </p:sp>
      <p:sp>
        <p:nvSpPr>
          <p:cNvPr id="162877" name="Freeform 61"/>
          <p:cNvSpPr>
            <a:spLocks/>
          </p:cNvSpPr>
          <p:nvPr/>
        </p:nvSpPr>
        <p:spPr bwMode="auto">
          <a:xfrm>
            <a:off x="5162550" y="5597525"/>
            <a:ext cx="892175" cy="92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8"/>
              </a:cxn>
              <a:cxn ang="0">
                <a:pos x="562" y="58"/>
              </a:cxn>
              <a:cxn ang="0">
                <a:pos x="562" y="16"/>
              </a:cxn>
            </a:cxnLst>
            <a:rect l="0" t="0" r="r" b="b"/>
            <a:pathLst>
              <a:path w="562" h="58">
                <a:moveTo>
                  <a:pt x="0" y="0"/>
                </a:moveTo>
                <a:lnTo>
                  <a:pt x="0" y="58"/>
                </a:lnTo>
                <a:lnTo>
                  <a:pt x="562" y="58"/>
                </a:lnTo>
                <a:lnTo>
                  <a:pt x="562" y="1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78" name="Freeform 62"/>
          <p:cNvSpPr>
            <a:spLocks/>
          </p:cNvSpPr>
          <p:nvPr/>
        </p:nvSpPr>
        <p:spPr bwMode="auto">
          <a:xfrm>
            <a:off x="6124575" y="5616575"/>
            <a:ext cx="892175" cy="793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0"/>
              </a:cxn>
              <a:cxn ang="0">
                <a:pos x="562" y="50"/>
              </a:cxn>
              <a:cxn ang="0">
                <a:pos x="562" y="8"/>
              </a:cxn>
            </a:cxnLst>
            <a:rect l="0" t="0" r="r" b="b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79" name="Freeform 63"/>
          <p:cNvSpPr>
            <a:spLocks/>
          </p:cNvSpPr>
          <p:nvPr/>
        </p:nvSpPr>
        <p:spPr bwMode="auto">
          <a:xfrm>
            <a:off x="7089775" y="5619750"/>
            <a:ext cx="869950" cy="793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0"/>
              </a:cxn>
              <a:cxn ang="0">
                <a:pos x="562" y="50"/>
              </a:cxn>
              <a:cxn ang="0">
                <a:pos x="562" y="8"/>
              </a:cxn>
            </a:cxnLst>
            <a:rect l="0" t="0" r="r" b="b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80" name="Freeform 64"/>
          <p:cNvSpPr>
            <a:spLocks/>
          </p:cNvSpPr>
          <p:nvPr/>
        </p:nvSpPr>
        <p:spPr bwMode="auto">
          <a:xfrm>
            <a:off x="8054975" y="5622925"/>
            <a:ext cx="869950" cy="793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0"/>
              </a:cxn>
              <a:cxn ang="0">
                <a:pos x="562" y="50"/>
              </a:cxn>
              <a:cxn ang="0">
                <a:pos x="562" y="8"/>
              </a:cxn>
            </a:cxnLst>
            <a:rect l="0" t="0" r="r" b="b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81" name="Text Box 65"/>
          <p:cNvSpPr txBox="1">
            <a:spLocks noChangeArrowheads="1"/>
          </p:cNvSpPr>
          <p:nvPr/>
        </p:nvSpPr>
        <p:spPr bwMode="auto">
          <a:xfrm>
            <a:off x="5360988" y="5818188"/>
            <a:ext cx="522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</a:t>
            </a:r>
            <a:endParaRPr lang="en-US"/>
          </a:p>
        </p:txBody>
      </p:sp>
      <p:sp>
        <p:nvSpPr>
          <p:cNvPr id="162882" name="Text Box 66"/>
          <p:cNvSpPr txBox="1">
            <a:spLocks noChangeArrowheads="1"/>
          </p:cNvSpPr>
          <p:nvPr/>
        </p:nvSpPr>
        <p:spPr bwMode="auto">
          <a:xfrm>
            <a:off x="6403975" y="5827713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1</a:t>
            </a:r>
            <a:endParaRPr lang="en-US"/>
          </a:p>
        </p:txBody>
      </p:sp>
      <p:sp>
        <p:nvSpPr>
          <p:cNvPr id="162883" name="Text Box 67"/>
          <p:cNvSpPr txBox="1">
            <a:spLocks noChangeArrowheads="1"/>
          </p:cNvSpPr>
          <p:nvPr/>
        </p:nvSpPr>
        <p:spPr bwMode="auto">
          <a:xfrm>
            <a:off x="8361363" y="5827713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1</a:t>
            </a:r>
            <a:endParaRPr lang="en-US"/>
          </a:p>
        </p:txBody>
      </p:sp>
      <p:sp>
        <p:nvSpPr>
          <p:cNvPr id="162884" name="Text Box 68"/>
          <p:cNvSpPr txBox="1">
            <a:spLocks noChangeArrowheads="1"/>
          </p:cNvSpPr>
          <p:nvPr/>
        </p:nvSpPr>
        <p:spPr bwMode="auto">
          <a:xfrm>
            <a:off x="7342188" y="5827713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Freeform 2"/>
          <p:cNvSpPr>
            <a:spLocks/>
          </p:cNvSpPr>
          <p:nvPr/>
        </p:nvSpPr>
        <p:spPr bwMode="auto">
          <a:xfrm>
            <a:off x="4378325" y="1160463"/>
            <a:ext cx="1941513" cy="2049462"/>
          </a:xfrm>
          <a:custGeom>
            <a:avLst/>
            <a:gdLst/>
            <a:ahLst/>
            <a:cxnLst>
              <a:cxn ang="0">
                <a:pos x="1201" y="756"/>
              </a:cxn>
              <a:cxn ang="0">
                <a:pos x="702" y="670"/>
              </a:cxn>
              <a:cxn ang="0">
                <a:pos x="608" y="103"/>
              </a:cxn>
              <a:cxn ang="0">
                <a:pos x="335" y="52"/>
              </a:cxn>
              <a:cxn ang="0">
                <a:pos x="65" y="82"/>
              </a:cxn>
              <a:cxn ang="0">
                <a:pos x="41" y="544"/>
              </a:cxn>
              <a:cxn ang="0">
                <a:pos x="38" y="751"/>
              </a:cxn>
              <a:cxn ang="0">
                <a:pos x="23" y="940"/>
              </a:cxn>
              <a:cxn ang="0">
                <a:pos x="17" y="1114"/>
              </a:cxn>
              <a:cxn ang="0">
                <a:pos x="128" y="1219"/>
              </a:cxn>
              <a:cxn ang="0">
                <a:pos x="602" y="1243"/>
              </a:cxn>
              <a:cxn ang="0">
                <a:pos x="686" y="930"/>
              </a:cxn>
              <a:cxn ang="0">
                <a:pos x="1177" y="916"/>
              </a:cxn>
              <a:cxn ang="0">
                <a:pos x="1201" y="756"/>
              </a:cxn>
            </a:cxnLst>
            <a:rect l="0" t="0" r="r" b="b"/>
            <a:pathLst>
              <a:path w="1223" h="1291">
                <a:moveTo>
                  <a:pt x="1201" y="756"/>
                </a:moveTo>
                <a:cubicBezTo>
                  <a:pt x="1180" y="640"/>
                  <a:pt x="798" y="744"/>
                  <a:pt x="702" y="670"/>
                </a:cubicBezTo>
                <a:cubicBezTo>
                  <a:pt x="603" y="561"/>
                  <a:pt x="669" y="206"/>
                  <a:pt x="608" y="103"/>
                </a:cubicBezTo>
                <a:cubicBezTo>
                  <a:pt x="547" y="0"/>
                  <a:pt x="425" y="55"/>
                  <a:pt x="335" y="52"/>
                </a:cubicBezTo>
                <a:cubicBezTo>
                  <a:pt x="245" y="49"/>
                  <a:pt x="114" y="0"/>
                  <a:pt x="65" y="82"/>
                </a:cubicBezTo>
                <a:cubicBezTo>
                  <a:pt x="16" y="164"/>
                  <a:pt x="45" y="433"/>
                  <a:pt x="41" y="544"/>
                </a:cubicBezTo>
                <a:cubicBezTo>
                  <a:pt x="37" y="655"/>
                  <a:pt x="41" y="685"/>
                  <a:pt x="38" y="751"/>
                </a:cubicBezTo>
                <a:cubicBezTo>
                  <a:pt x="35" y="817"/>
                  <a:pt x="26" y="880"/>
                  <a:pt x="23" y="940"/>
                </a:cubicBezTo>
                <a:cubicBezTo>
                  <a:pt x="20" y="1000"/>
                  <a:pt x="0" y="1068"/>
                  <a:pt x="17" y="1114"/>
                </a:cubicBezTo>
                <a:cubicBezTo>
                  <a:pt x="34" y="1160"/>
                  <a:pt x="31" y="1198"/>
                  <a:pt x="128" y="1219"/>
                </a:cubicBezTo>
                <a:cubicBezTo>
                  <a:pt x="225" y="1240"/>
                  <a:pt x="509" y="1291"/>
                  <a:pt x="602" y="1243"/>
                </a:cubicBezTo>
                <a:cubicBezTo>
                  <a:pt x="695" y="1195"/>
                  <a:pt x="590" y="984"/>
                  <a:pt x="686" y="930"/>
                </a:cubicBezTo>
                <a:cubicBezTo>
                  <a:pt x="782" y="876"/>
                  <a:pt x="1091" y="945"/>
                  <a:pt x="1177" y="916"/>
                </a:cubicBezTo>
                <a:cubicBezTo>
                  <a:pt x="1208" y="864"/>
                  <a:pt x="1223" y="871"/>
                  <a:pt x="1201" y="756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43" name="Freeform 3"/>
          <p:cNvSpPr>
            <a:spLocks/>
          </p:cNvSpPr>
          <p:nvPr/>
        </p:nvSpPr>
        <p:spPr bwMode="auto">
          <a:xfrm>
            <a:off x="6894513" y="1447800"/>
            <a:ext cx="1906587" cy="1958975"/>
          </a:xfrm>
          <a:custGeom>
            <a:avLst/>
            <a:gdLst/>
            <a:ahLst/>
            <a:cxnLst>
              <a:cxn ang="0">
                <a:pos x="25" y="709"/>
              </a:cxn>
              <a:cxn ang="0">
                <a:pos x="526" y="780"/>
              </a:cxn>
              <a:cxn ang="0">
                <a:pos x="613" y="1134"/>
              </a:cxn>
              <a:cxn ang="0">
                <a:pos x="946" y="1230"/>
              </a:cxn>
              <a:cxn ang="0">
                <a:pos x="1171" y="1107"/>
              </a:cxn>
              <a:cxn ang="0">
                <a:pos x="1126" y="894"/>
              </a:cxn>
              <a:cxn ang="0">
                <a:pos x="1114" y="693"/>
              </a:cxn>
              <a:cxn ang="0">
                <a:pos x="1099" y="423"/>
              </a:cxn>
              <a:cxn ang="0">
                <a:pos x="1141" y="216"/>
              </a:cxn>
              <a:cxn ang="0">
                <a:pos x="1102" y="33"/>
              </a:cxn>
              <a:cxn ang="0">
                <a:pos x="646" y="81"/>
              </a:cxn>
              <a:cxn ang="0">
                <a:pos x="535" y="519"/>
              </a:cxn>
              <a:cxn ang="0">
                <a:pos x="44" y="548"/>
              </a:cxn>
              <a:cxn ang="0">
                <a:pos x="25" y="709"/>
              </a:cxn>
            </a:cxnLst>
            <a:rect l="0" t="0" r="r" b="b"/>
            <a:pathLst>
              <a:path w="1201" h="1234">
                <a:moveTo>
                  <a:pt x="25" y="709"/>
                </a:moveTo>
                <a:cubicBezTo>
                  <a:pt x="49" y="824"/>
                  <a:pt x="428" y="709"/>
                  <a:pt x="526" y="780"/>
                </a:cubicBezTo>
                <a:cubicBezTo>
                  <a:pt x="624" y="851"/>
                  <a:pt x="543" y="1059"/>
                  <a:pt x="613" y="1134"/>
                </a:cubicBezTo>
                <a:cubicBezTo>
                  <a:pt x="683" y="1209"/>
                  <a:pt x="853" y="1234"/>
                  <a:pt x="946" y="1230"/>
                </a:cubicBezTo>
                <a:cubicBezTo>
                  <a:pt x="1039" y="1226"/>
                  <a:pt x="1141" y="1163"/>
                  <a:pt x="1171" y="1107"/>
                </a:cubicBezTo>
                <a:cubicBezTo>
                  <a:pt x="1201" y="1051"/>
                  <a:pt x="1135" y="963"/>
                  <a:pt x="1126" y="894"/>
                </a:cubicBezTo>
                <a:cubicBezTo>
                  <a:pt x="1117" y="825"/>
                  <a:pt x="1119" y="772"/>
                  <a:pt x="1114" y="693"/>
                </a:cubicBezTo>
                <a:cubicBezTo>
                  <a:pt x="1109" y="614"/>
                  <a:pt x="1095" y="502"/>
                  <a:pt x="1099" y="423"/>
                </a:cubicBezTo>
                <a:cubicBezTo>
                  <a:pt x="1103" y="344"/>
                  <a:pt x="1141" y="281"/>
                  <a:pt x="1141" y="216"/>
                </a:cubicBezTo>
                <a:cubicBezTo>
                  <a:pt x="1141" y="151"/>
                  <a:pt x="1185" y="56"/>
                  <a:pt x="1102" y="33"/>
                </a:cubicBezTo>
                <a:cubicBezTo>
                  <a:pt x="1019" y="10"/>
                  <a:pt x="740" y="0"/>
                  <a:pt x="646" y="81"/>
                </a:cubicBezTo>
                <a:cubicBezTo>
                  <a:pt x="552" y="162"/>
                  <a:pt x="635" y="441"/>
                  <a:pt x="535" y="519"/>
                </a:cubicBezTo>
                <a:cubicBezTo>
                  <a:pt x="435" y="597"/>
                  <a:pt x="129" y="516"/>
                  <a:pt x="44" y="548"/>
                </a:cubicBezTo>
                <a:cubicBezTo>
                  <a:pt x="15" y="601"/>
                  <a:pt x="0" y="594"/>
                  <a:pt x="25" y="709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44" name="Freeform 4"/>
          <p:cNvSpPr>
            <a:spLocks/>
          </p:cNvSpPr>
          <p:nvPr/>
        </p:nvSpPr>
        <p:spPr bwMode="auto">
          <a:xfrm>
            <a:off x="5578475" y="2881313"/>
            <a:ext cx="2041525" cy="1979612"/>
          </a:xfrm>
          <a:custGeom>
            <a:avLst/>
            <a:gdLst/>
            <a:ahLst/>
            <a:cxnLst>
              <a:cxn ang="0">
                <a:pos x="587" y="30"/>
              </a:cxn>
              <a:cxn ang="0">
                <a:pos x="509" y="618"/>
              </a:cxn>
              <a:cxn ang="0">
                <a:pos x="77" y="909"/>
              </a:cxn>
              <a:cxn ang="0">
                <a:pos x="47" y="1095"/>
              </a:cxn>
              <a:cxn ang="0">
                <a:pos x="140" y="1224"/>
              </a:cxn>
              <a:cxn ang="0">
                <a:pos x="461" y="1209"/>
              </a:cxn>
              <a:cxn ang="0">
                <a:pos x="692" y="1209"/>
              </a:cxn>
              <a:cxn ang="0">
                <a:pos x="1190" y="1227"/>
              </a:cxn>
              <a:cxn ang="0">
                <a:pos x="1271" y="1089"/>
              </a:cxn>
              <a:cxn ang="0">
                <a:pos x="1139" y="741"/>
              </a:cxn>
              <a:cxn ang="0">
                <a:pos x="800" y="627"/>
              </a:cxn>
              <a:cxn ang="0">
                <a:pos x="749" y="42"/>
              </a:cxn>
              <a:cxn ang="0">
                <a:pos x="587" y="30"/>
              </a:cxn>
            </a:cxnLst>
            <a:rect l="0" t="0" r="r" b="b"/>
            <a:pathLst>
              <a:path w="1286" h="1247">
                <a:moveTo>
                  <a:pt x="587" y="30"/>
                </a:moveTo>
                <a:cubicBezTo>
                  <a:pt x="473" y="60"/>
                  <a:pt x="601" y="475"/>
                  <a:pt x="509" y="618"/>
                </a:cubicBezTo>
                <a:cubicBezTo>
                  <a:pt x="424" y="765"/>
                  <a:pt x="154" y="830"/>
                  <a:pt x="77" y="909"/>
                </a:cubicBezTo>
                <a:cubicBezTo>
                  <a:pt x="0" y="988"/>
                  <a:pt x="37" y="1043"/>
                  <a:pt x="47" y="1095"/>
                </a:cubicBezTo>
                <a:cubicBezTo>
                  <a:pt x="57" y="1147"/>
                  <a:pt x="71" y="1205"/>
                  <a:pt x="140" y="1224"/>
                </a:cubicBezTo>
                <a:cubicBezTo>
                  <a:pt x="209" y="1243"/>
                  <a:pt x="369" y="1212"/>
                  <a:pt x="461" y="1209"/>
                </a:cubicBezTo>
                <a:cubicBezTo>
                  <a:pt x="553" y="1206"/>
                  <a:pt x="571" y="1206"/>
                  <a:pt x="692" y="1209"/>
                </a:cubicBezTo>
                <a:cubicBezTo>
                  <a:pt x="813" y="1212"/>
                  <a:pt x="1094" y="1247"/>
                  <a:pt x="1190" y="1227"/>
                </a:cubicBezTo>
                <a:cubicBezTo>
                  <a:pt x="1286" y="1207"/>
                  <a:pt x="1279" y="1170"/>
                  <a:pt x="1271" y="1089"/>
                </a:cubicBezTo>
                <a:cubicBezTo>
                  <a:pt x="1263" y="1008"/>
                  <a:pt x="1217" y="818"/>
                  <a:pt x="1139" y="741"/>
                </a:cubicBezTo>
                <a:cubicBezTo>
                  <a:pt x="1061" y="664"/>
                  <a:pt x="865" y="743"/>
                  <a:pt x="800" y="627"/>
                </a:cubicBezTo>
                <a:cubicBezTo>
                  <a:pt x="735" y="511"/>
                  <a:pt x="785" y="142"/>
                  <a:pt x="749" y="42"/>
                </a:cubicBezTo>
                <a:cubicBezTo>
                  <a:pt x="695" y="15"/>
                  <a:pt x="701" y="0"/>
                  <a:pt x="587" y="30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45" name="Rectangle 5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 dirty="0"/>
              <a:t>Subnets</a:t>
            </a:r>
          </a:p>
        </p:txBody>
      </p:sp>
      <p:sp>
        <p:nvSpPr>
          <p:cNvPr id="16384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333500"/>
            <a:ext cx="3695700" cy="4648200"/>
          </a:xfrm>
        </p:spPr>
        <p:txBody>
          <a:bodyPr/>
          <a:lstStyle/>
          <a:p>
            <a:r>
              <a:rPr lang="en-US" sz="2400" dirty="0">
                <a:solidFill>
                  <a:schemeClr val="accent2"/>
                </a:solidFill>
              </a:rPr>
              <a:t>IP address:</a:t>
            </a:r>
            <a:r>
              <a:rPr lang="en-US" sz="2400" dirty="0"/>
              <a:t> </a:t>
            </a:r>
          </a:p>
          <a:p>
            <a:pPr lvl="1"/>
            <a:r>
              <a:rPr lang="en-US" sz="2000" dirty="0"/>
              <a:t>subnet part (high order bits)</a:t>
            </a:r>
          </a:p>
          <a:p>
            <a:pPr lvl="1"/>
            <a:r>
              <a:rPr lang="en-US" sz="2000" dirty="0"/>
              <a:t>host part (low order bits) </a:t>
            </a:r>
          </a:p>
          <a:p>
            <a:r>
              <a:rPr lang="en-US" sz="2400" i="1" dirty="0">
                <a:solidFill>
                  <a:schemeClr val="accent2"/>
                </a:solidFill>
              </a:rPr>
              <a:t>What’s a subnet ?</a:t>
            </a:r>
          </a:p>
          <a:p>
            <a:pPr lvl="1"/>
            <a:r>
              <a:rPr lang="en-US" sz="2000" dirty="0"/>
              <a:t>device interfaces with same subnet part of IP address</a:t>
            </a:r>
          </a:p>
          <a:p>
            <a:pPr lvl="1"/>
            <a:r>
              <a:rPr lang="en-US" sz="2000" dirty="0"/>
              <a:t>can physically reach each other </a:t>
            </a:r>
            <a:r>
              <a:rPr lang="en-US" sz="2000" i="1" dirty="0"/>
              <a:t>without</a:t>
            </a:r>
            <a:r>
              <a:rPr lang="en-US" sz="2000" dirty="0"/>
              <a:t> intervening router</a:t>
            </a:r>
          </a:p>
        </p:txBody>
      </p:sp>
      <p:graphicFrame>
        <p:nvGraphicFramePr>
          <p:cNvPr id="163847" name="Object 7"/>
          <p:cNvGraphicFramePr>
            <a:graphicFrameLocks noChangeAspect="1"/>
          </p:cNvGraphicFramePr>
          <p:nvPr/>
        </p:nvGraphicFramePr>
        <p:xfrm>
          <a:off x="4456113" y="1265238"/>
          <a:ext cx="584200" cy="463550"/>
        </p:xfrm>
        <a:graphic>
          <a:graphicData uri="http://schemas.openxmlformats.org/presentationml/2006/ole">
            <p:oleObj spid="_x0000_s376834" name="Clip" r:id="rId3" imgW="1305000" imgH="1085760" progId="">
              <p:embed/>
            </p:oleObj>
          </a:graphicData>
        </a:graphic>
      </p:graphicFrame>
      <p:sp>
        <p:nvSpPr>
          <p:cNvPr id="163848" name="Line 8"/>
          <p:cNvSpPr>
            <a:spLocks noChangeShapeType="1"/>
          </p:cNvSpPr>
          <p:nvPr/>
        </p:nvSpPr>
        <p:spPr bwMode="auto">
          <a:xfrm>
            <a:off x="5016500" y="1638300"/>
            <a:ext cx="277813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49" name="Line 9"/>
          <p:cNvSpPr>
            <a:spLocks noChangeShapeType="1"/>
          </p:cNvSpPr>
          <p:nvPr/>
        </p:nvSpPr>
        <p:spPr bwMode="auto">
          <a:xfrm flipH="1">
            <a:off x="5307013" y="1624013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50" name="Line 10"/>
          <p:cNvSpPr>
            <a:spLocks noChangeShapeType="1"/>
          </p:cNvSpPr>
          <p:nvPr/>
        </p:nvSpPr>
        <p:spPr bwMode="auto">
          <a:xfrm flipV="1">
            <a:off x="5016500" y="2282825"/>
            <a:ext cx="277813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51" name="Line 11"/>
          <p:cNvSpPr>
            <a:spLocks noChangeShapeType="1"/>
          </p:cNvSpPr>
          <p:nvPr/>
        </p:nvSpPr>
        <p:spPr bwMode="auto">
          <a:xfrm>
            <a:off x="5026025" y="2909888"/>
            <a:ext cx="27305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3852" name="Object 12"/>
          <p:cNvGraphicFramePr>
            <a:graphicFrameLocks noChangeAspect="1"/>
          </p:cNvGraphicFramePr>
          <p:nvPr/>
        </p:nvGraphicFramePr>
        <p:xfrm>
          <a:off x="4456113" y="1931988"/>
          <a:ext cx="584200" cy="463550"/>
        </p:xfrm>
        <a:graphic>
          <a:graphicData uri="http://schemas.openxmlformats.org/presentationml/2006/ole">
            <p:oleObj spid="_x0000_s376835" name="Clip" r:id="rId4" imgW="1305000" imgH="1085760" progId="">
              <p:embed/>
            </p:oleObj>
          </a:graphicData>
        </a:graphic>
      </p:graphicFrame>
      <p:graphicFrame>
        <p:nvGraphicFramePr>
          <p:cNvPr id="163853" name="Object 13"/>
          <p:cNvGraphicFramePr>
            <a:graphicFrameLocks noChangeAspect="1"/>
          </p:cNvGraphicFramePr>
          <p:nvPr/>
        </p:nvGraphicFramePr>
        <p:xfrm>
          <a:off x="4456113" y="2541588"/>
          <a:ext cx="584200" cy="463550"/>
        </p:xfrm>
        <a:graphic>
          <a:graphicData uri="http://schemas.openxmlformats.org/presentationml/2006/ole">
            <p:oleObj spid="_x0000_s376836" name="Clip" r:id="rId5" imgW="1305000" imgH="1085760" progId="">
              <p:embed/>
            </p:oleObj>
          </a:graphicData>
        </a:graphic>
      </p:graphicFrame>
      <p:sp>
        <p:nvSpPr>
          <p:cNvPr id="163854" name="Line 14"/>
          <p:cNvSpPr>
            <a:spLocks noChangeShapeType="1"/>
          </p:cNvSpPr>
          <p:nvPr/>
        </p:nvSpPr>
        <p:spPr bwMode="auto">
          <a:xfrm>
            <a:off x="5307013" y="2481263"/>
            <a:ext cx="10350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6249988" y="2446338"/>
            <a:ext cx="711200" cy="381000"/>
            <a:chOff x="3600" y="219"/>
            <a:chExt cx="360" cy="175"/>
          </a:xfrm>
        </p:grpSpPr>
        <p:sp>
          <p:nvSpPr>
            <p:cNvPr id="163856" name="Oval 1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57" name="Line 1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58" name="Line 1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59" name="Rectangle 1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3860" name="Oval 2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63862" name="Line 2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63" name="Line 2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64" name="Line 2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2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63866" name="Line 2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67" name="Line 2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68" name="Line 2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3869" name="Text Box 29"/>
          <p:cNvSpPr txBox="1">
            <a:spLocks noChangeArrowheads="1"/>
          </p:cNvSpPr>
          <p:nvPr/>
        </p:nvSpPr>
        <p:spPr bwMode="auto">
          <a:xfrm>
            <a:off x="4975225" y="1312863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223.1.1.1</a:t>
            </a:r>
            <a:endParaRPr lang="en-US"/>
          </a:p>
        </p:txBody>
      </p:sp>
      <p:sp>
        <p:nvSpPr>
          <p:cNvPr id="163870" name="Rectangle 30"/>
          <p:cNvSpPr>
            <a:spLocks noChangeArrowheads="1"/>
          </p:cNvSpPr>
          <p:nvPr/>
        </p:nvSpPr>
        <p:spPr bwMode="auto">
          <a:xfrm>
            <a:off x="5062538" y="2033588"/>
            <a:ext cx="309562" cy="18097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71" name="Text Box 31"/>
          <p:cNvSpPr txBox="1">
            <a:spLocks noChangeArrowheads="1"/>
          </p:cNvSpPr>
          <p:nvPr/>
        </p:nvSpPr>
        <p:spPr bwMode="auto">
          <a:xfrm>
            <a:off x="4976813" y="1941513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223.1.1.2</a:t>
            </a:r>
            <a:endParaRPr lang="en-US"/>
          </a:p>
        </p:txBody>
      </p:sp>
      <p:sp>
        <p:nvSpPr>
          <p:cNvPr id="163872" name="Text Box 32"/>
          <p:cNvSpPr txBox="1">
            <a:spLocks noChangeArrowheads="1"/>
          </p:cNvSpPr>
          <p:nvPr/>
        </p:nvSpPr>
        <p:spPr bwMode="auto">
          <a:xfrm>
            <a:off x="4860925" y="2894013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223.1.1.3</a:t>
            </a:r>
            <a:endParaRPr lang="en-US"/>
          </a:p>
        </p:txBody>
      </p:sp>
      <p:sp>
        <p:nvSpPr>
          <p:cNvPr id="163873" name="Text Box 33"/>
          <p:cNvSpPr txBox="1">
            <a:spLocks noChangeArrowheads="1"/>
          </p:cNvSpPr>
          <p:nvPr/>
        </p:nvSpPr>
        <p:spPr bwMode="auto">
          <a:xfrm>
            <a:off x="5651500" y="2222500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223.1.1.4</a:t>
            </a:r>
            <a:endParaRPr lang="en-US"/>
          </a:p>
        </p:txBody>
      </p:sp>
      <p:sp>
        <p:nvSpPr>
          <p:cNvPr id="163874" name="Line 34"/>
          <p:cNvSpPr>
            <a:spLocks noChangeShapeType="1"/>
          </p:cNvSpPr>
          <p:nvPr/>
        </p:nvSpPr>
        <p:spPr bwMode="auto">
          <a:xfrm>
            <a:off x="6854825" y="2490788"/>
            <a:ext cx="10160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75" name="Text Box 35"/>
          <p:cNvSpPr txBox="1">
            <a:spLocks noChangeArrowheads="1"/>
          </p:cNvSpPr>
          <p:nvPr/>
        </p:nvSpPr>
        <p:spPr bwMode="auto">
          <a:xfrm>
            <a:off x="6727825" y="2212975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223.1.2.9</a:t>
            </a:r>
            <a:endParaRPr lang="en-US"/>
          </a:p>
        </p:txBody>
      </p:sp>
      <p:sp>
        <p:nvSpPr>
          <p:cNvPr id="163876" name="Line 36"/>
          <p:cNvSpPr>
            <a:spLocks noChangeShapeType="1"/>
          </p:cNvSpPr>
          <p:nvPr/>
        </p:nvSpPr>
        <p:spPr bwMode="auto">
          <a:xfrm flipH="1">
            <a:off x="7878763" y="1795463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3877" name="Object 37"/>
          <p:cNvGraphicFramePr>
            <a:graphicFrameLocks noChangeAspect="1"/>
          </p:cNvGraphicFramePr>
          <p:nvPr/>
        </p:nvGraphicFramePr>
        <p:xfrm>
          <a:off x="8056563" y="1503363"/>
          <a:ext cx="584200" cy="463550"/>
        </p:xfrm>
        <a:graphic>
          <a:graphicData uri="http://schemas.openxmlformats.org/presentationml/2006/ole">
            <p:oleObj spid="_x0000_s376837" name="Clip" r:id="rId6" imgW="1305000" imgH="1085760" progId="">
              <p:embed/>
            </p:oleObj>
          </a:graphicData>
        </a:graphic>
      </p:graphicFrame>
      <p:sp>
        <p:nvSpPr>
          <p:cNvPr id="163878" name="Line 38"/>
          <p:cNvSpPr>
            <a:spLocks noChangeShapeType="1"/>
          </p:cNvSpPr>
          <p:nvPr/>
        </p:nvSpPr>
        <p:spPr bwMode="auto">
          <a:xfrm>
            <a:off x="7878763" y="1800225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3879" name="Object 39"/>
          <p:cNvGraphicFramePr>
            <a:graphicFrameLocks noChangeAspect="1"/>
          </p:cNvGraphicFramePr>
          <p:nvPr/>
        </p:nvGraphicFramePr>
        <p:xfrm>
          <a:off x="8061325" y="2884488"/>
          <a:ext cx="584200" cy="463550"/>
        </p:xfrm>
        <a:graphic>
          <a:graphicData uri="http://schemas.openxmlformats.org/presentationml/2006/ole">
            <p:oleObj spid="_x0000_s376838" name="Clip" r:id="rId7" imgW="1305000" imgH="1085760" progId="">
              <p:embed/>
            </p:oleObj>
          </a:graphicData>
        </a:graphic>
      </p:graphicFrame>
      <p:sp>
        <p:nvSpPr>
          <p:cNvPr id="163880" name="Line 40"/>
          <p:cNvSpPr>
            <a:spLocks noChangeShapeType="1"/>
          </p:cNvSpPr>
          <p:nvPr/>
        </p:nvSpPr>
        <p:spPr bwMode="auto">
          <a:xfrm>
            <a:off x="7878763" y="3071813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1" name="Rectangle 41"/>
          <p:cNvSpPr>
            <a:spLocks noChangeArrowheads="1"/>
          </p:cNvSpPr>
          <p:nvPr/>
        </p:nvSpPr>
        <p:spPr bwMode="auto">
          <a:xfrm>
            <a:off x="7824788" y="2819400"/>
            <a:ext cx="171450" cy="18097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2" name="Text Box 42"/>
          <p:cNvSpPr txBox="1">
            <a:spLocks noChangeArrowheads="1"/>
          </p:cNvSpPr>
          <p:nvPr/>
        </p:nvSpPr>
        <p:spPr bwMode="auto">
          <a:xfrm>
            <a:off x="7251700" y="2757488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223.1.2.2</a:t>
            </a:r>
            <a:endParaRPr lang="en-US"/>
          </a:p>
        </p:txBody>
      </p:sp>
      <p:sp>
        <p:nvSpPr>
          <p:cNvPr id="163883" name="Rectangle 43"/>
          <p:cNvSpPr>
            <a:spLocks noChangeArrowheads="1"/>
          </p:cNvSpPr>
          <p:nvPr/>
        </p:nvSpPr>
        <p:spPr bwMode="auto">
          <a:xfrm>
            <a:off x="7839075" y="1847850"/>
            <a:ext cx="247650" cy="18097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4" name="Text Box 44"/>
          <p:cNvSpPr txBox="1">
            <a:spLocks noChangeArrowheads="1"/>
          </p:cNvSpPr>
          <p:nvPr/>
        </p:nvSpPr>
        <p:spPr bwMode="auto">
          <a:xfrm>
            <a:off x="7061200" y="1751013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223.1.2.1</a:t>
            </a:r>
            <a:endParaRPr lang="en-US"/>
          </a:p>
        </p:txBody>
      </p:sp>
      <p:sp>
        <p:nvSpPr>
          <p:cNvPr id="163885" name="Line 45"/>
          <p:cNvSpPr>
            <a:spLocks noChangeShapeType="1"/>
          </p:cNvSpPr>
          <p:nvPr/>
        </p:nvSpPr>
        <p:spPr bwMode="auto">
          <a:xfrm flipH="1">
            <a:off x="6616700" y="2828925"/>
            <a:ext cx="0" cy="1290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6" name="Line 46"/>
          <p:cNvSpPr>
            <a:spLocks noChangeShapeType="1"/>
          </p:cNvSpPr>
          <p:nvPr/>
        </p:nvSpPr>
        <p:spPr bwMode="auto">
          <a:xfrm flipH="1">
            <a:off x="6007100" y="4110038"/>
            <a:ext cx="11858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7" name="Line 47"/>
          <p:cNvSpPr>
            <a:spLocks noChangeShapeType="1"/>
          </p:cNvSpPr>
          <p:nvPr/>
        </p:nvSpPr>
        <p:spPr bwMode="auto">
          <a:xfrm flipH="1" flipV="1">
            <a:off x="6003925" y="4102100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8" name="Line 48"/>
          <p:cNvSpPr>
            <a:spLocks noChangeShapeType="1"/>
          </p:cNvSpPr>
          <p:nvPr/>
        </p:nvSpPr>
        <p:spPr bwMode="auto">
          <a:xfrm flipH="1" flipV="1">
            <a:off x="7180263" y="410686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3889" name="Object 49"/>
          <p:cNvGraphicFramePr>
            <a:graphicFrameLocks noChangeAspect="1"/>
          </p:cNvGraphicFramePr>
          <p:nvPr/>
        </p:nvGraphicFramePr>
        <p:xfrm>
          <a:off x="6965950" y="4265613"/>
          <a:ext cx="584200" cy="463550"/>
        </p:xfrm>
        <a:graphic>
          <a:graphicData uri="http://schemas.openxmlformats.org/presentationml/2006/ole">
            <p:oleObj spid="_x0000_s376839" name="Clip" r:id="rId8" imgW="1305000" imgH="1085760" progId="">
              <p:embed/>
            </p:oleObj>
          </a:graphicData>
        </a:graphic>
      </p:graphicFrame>
      <p:graphicFrame>
        <p:nvGraphicFramePr>
          <p:cNvPr id="163890" name="Object 50"/>
          <p:cNvGraphicFramePr>
            <a:graphicFrameLocks noChangeAspect="1"/>
          </p:cNvGraphicFramePr>
          <p:nvPr/>
        </p:nvGraphicFramePr>
        <p:xfrm>
          <a:off x="5708650" y="4279900"/>
          <a:ext cx="584200" cy="463550"/>
        </p:xfrm>
        <a:graphic>
          <a:graphicData uri="http://schemas.openxmlformats.org/presentationml/2006/ole">
            <p:oleObj spid="_x0000_s376840" name="Clip" r:id="rId9" imgW="1305000" imgH="1085760" progId="">
              <p:embed/>
            </p:oleObj>
          </a:graphicData>
        </a:graphic>
      </p:graphicFrame>
      <p:sp>
        <p:nvSpPr>
          <p:cNvPr id="163891" name="Text Box 51"/>
          <p:cNvSpPr txBox="1">
            <a:spLocks noChangeArrowheads="1"/>
          </p:cNvSpPr>
          <p:nvPr/>
        </p:nvSpPr>
        <p:spPr bwMode="auto">
          <a:xfrm>
            <a:off x="7185025" y="3956050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223.1.3.2</a:t>
            </a:r>
            <a:endParaRPr lang="en-US"/>
          </a:p>
        </p:txBody>
      </p:sp>
      <p:sp>
        <p:nvSpPr>
          <p:cNvPr id="163892" name="Rectangle 52"/>
          <p:cNvSpPr>
            <a:spLocks noChangeArrowheads="1"/>
          </p:cNvSpPr>
          <p:nvPr/>
        </p:nvSpPr>
        <p:spPr bwMode="auto">
          <a:xfrm>
            <a:off x="4848225" y="3829050"/>
            <a:ext cx="847725" cy="180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93" name="Text Box 53"/>
          <p:cNvSpPr txBox="1">
            <a:spLocks noChangeArrowheads="1"/>
          </p:cNvSpPr>
          <p:nvPr/>
        </p:nvSpPr>
        <p:spPr bwMode="auto">
          <a:xfrm>
            <a:off x="5008563" y="3994150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223.1.3.1</a:t>
            </a:r>
            <a:endParaRPr lang="en-US"/>
          </a:p>
        </p:txBody>
      </p:sp>
      <p:sp>
        <p:nvSpPr>
          <p:cNvPr id="163894" name="Rectangle 54"/>
          <p:cNvSpPr>
            <a:spLocks noChangeArrowheads="1"/>
          </p:cNvSpPr>
          <p:nvPr/>
        </p:nvSpPr>
        <p:spPr bwMode="auto">
          <a:xfrm>
            <a:off x="6553200" y="2962275"/>
            <a:ext cx="128588" cy="18097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95" name="Text Box 55"/>
          <p:cNvSpPr txBox="1">
            <a:spLocks noChangeArrowheads="1"/>
          </p:cNvSpPr>
          <p:nvPr/>
        </p:nvSpPr>
        <p:spPr bwMode="auto">
          <a:xfrm>
            <a:off x="6115050" y="2922588"/>
            <a:ext cx="1144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223.1.3.27</a:t>
            </a:r>
            <a:endParaRPr lang="en-US"/>
          </a:p>
        </p:txBody>
      </p:sp>
      <p:sp>
        <p:nvSpPr>
          <p:cNvPr id="163896" name="Text Box 56"/>
          <p:cNvSpPr txBox="1">
            <a:spLocks noChangeArrowheads="1"/>
          </p:cNvSpPr>
          <p:nvPr/>
        </p:nvSpPr>
        <p:spPr bwMode="auto">
          <a:xfrm>
            <a:off x="4670425" y="5051425"/>
            <a:ext cx="3579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network consisting of 3 subnets</a:t>
            </a:r>
          </a:p>
        </p:txBody>
      </p:sp>
      <p:sp>
        <p:nvSpPr>
          <p:cNvPr id="163897" name="Text Box 57"/>
          <p:cNvSpPr txBox="1">
            <a:spLocks noChangeArrowheads="1"/>
          </p:cNvSpPr>
          <p:nvPr/>
        </p:nvSpPr>
        <p:spPr bwMode="auto">
          <a:xfrm>
            <a:off x="6842125" y="3432175"/>
            <a:ext cx="901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subnet</a:t>
            </a:r>
          </a:p>
        </p:txBody>
      </p:sp>
      <p:sp>
        <p:nvSpPr>
          <p:cNvPr id="163898" name="Line 58"/>
          <p:cNvSpPr>
            <a:spLocks noChangeShapeType="1"/>
          </p:cNvSpPr>
          <p:nvPr/>
        </p:nvSpPr>
        <p:spPr bwMode="auto">
          <a:xfrm flipH="1">
            <a:off x="6705600" y="3695700"/>
            <a:ext cx="17145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9" name="Rectangle 5"/>
          <p:cNvSpPr>
            <a:spLocks noGrp="1" noChangeArrowheads="1"/>
          </p:cNvSpPr>
          <p:nvPr>
            <p:ph type="title"/>
          </p:nvPr>
        </p:nvSpPr>
        <p:spPr>
          <a:xfrm>
            <a:off x="503238" y="155575"/>
            <a:ext cx="5208587" cy="1143000"/>
          </a:xfrm>
        </p:spPr>
        <p:txBody>
          <a:bodyPr/>
          <a:lstStyle/>
          <a:p>
            <a:r>
              <a:rPr lang="en-US"/>
              <a:t>Subnets</a:t>
            </a:r>
          </a:p>
        </p:txBody>
      </p:sp>
      <p:sp>
        <p:nvSpPr>
          <p:cNvPr id="57959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333500"/>
            <a:ext cx="3695700" cy="4648200"/>
          </a:xfrm>
        </p:spPr>
        <p:txBody>
          <a:bodyPr/>
          <a:lstStyle/>
          <a:p>
            <a:endParaRPr lang="en-US" sz="2400"/>
          </a:p>
          <a:p>
            <a:endParaRPr lang="en-US" sz="2400"/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4506913" y="460375"/>
            <a:ext cx="4422775" cy="4413250"/>
            <a:chOff x="2758" y="589"/>
            <a:chExt cx="2786" cy="2780"/>
          </a:xfrm>
        </p:grpSpPr>
        <p:sp>
          <p:nvSpPr>
            <p:cNvPr id="579586" name="Freeform 2"/>
            <p:cNvSpPr>
              <a:spLocks/>
            </p:cNvSpPr>
            <p:nvPr/>
          </p:nvSpPr>
          <p:spPr bwMode="auto">
            <a:xfrm>
              <a:off x="2758" y="731"/>
              <a:ext cx="1223" cy="1291"/>
            </a:xfrm>
            <a:custGeom>
              <a:avLst/>
              <a:gdLst/>
              <a:ahLst/>
              <a:cxnLst>
                <a:cxn ang="0">
                  <a:pos x="1201" y="756"/>
                </a:cxn>
                <a:cxn ang="0">
                  <a:pos x="702" y="670"/>
                </a:cxn>
                <a:cxn ang="0">
                  <a:pos x="608" y="103"/>
                </a:cxn>
                <a:cxn ang="0">
                  <a:pos x="335" y="52"/>
                </a:cxn>
                <a:cxn ang="0">
                  <a:pos x="65" y="82"/>
                </a:cxn>
                <a:cxn ang="0">
                  <a:pos x="41" y="544"/>
                </a:cxn>
                <a:cxn ang="0">
                  <a:pos x="38" y="751"/>
                </a:cxn>
                <a:cxn ang="0">
                  <a:pos x="23" y="940"/>
                </a:cxn>
                <a:cxn ang="0">
                  <a:pos x="17" y="1114"/>
                </a:cxn>
                <a:cxn ang="0">
                  <a:pos x="128" y="1219"/>
                </a:cxn>
                <a:cxn ang="0">
                  <a:pos x="602" y="1243"/>
                </a:cxn>
                <a:cxn ang="0">
                  <a:pos x="686" y="930"/>
                </a:cxn>
                <a:cxn ang="0">
                  <a:pos x="1177" y="916"/>
                </a:cxn>
                <a:cxn ang="0">
                  <a:pos x="1201" y="756"/>
                </a:cxn>
              </a:cxnLst>
              <a:rect l="0" t="0" r="r" b="b"/>
              <a:pathLst>
                <a:path w="1223" h="1291">
                  <a:moveTo>
                    <a:pt x="1201" y="756"/>
                  </a:moveTo>
                  <a:cubicBezTo>
                    <a:pt x="1180" y="640"/>
                    <a:pt x="798" y="744"/>
                    <a:pt x="702" y="670"/>
                  </a:cubicBezTo>
                  <a:cubicBezTo>
                    <a:pt x="603" y="561"/>
                    <a:pt x="669" y="206"/>
                    <a:pt x="608" y="103"/>
                  </a:cubicBezTo>
                  <a:cubicBezTo>
                    <a:pt x="547" y="0"/>
                    <a:pt x="425" y="55"/>
                    <a:pt x="335" y="52"/>
                  </a:cubicBezTo>
                  <a:cubicBezTo>
                    <a:pt x="245" y="49"/>
                    <a:pt x="114" y="0"/>
                    <a:pt x="65" y="82"/>
                  </a:cubicBezTo>
                  <a:cubicBezTo>
                    <a:pt x="16" y="164"/>
                    <a:pt x="45" y="433"/>
                    <a:pt x="41" y="544"/>
                  </a:cubicBezTo>
                  <a:cubicBezTo>
                    <a:pt x="37" y="655"/>
                    <a:pt x="41" y="685"/>
                    <a:pt x="38" y="751"/>
                  </a:cubicBezTo>
                  <a:cubicBezTo>
                    <a:pt x="35" y="817"/>
                    <a:pt x="26" y="880"/>
                    <a:pt x="23" y="940"/>
                  </a:cubicBezTo>
                  <a:cubicBezTo>
                    <a:pt x="20" y="1000"/>
                    <a:pt x="0" y="1068"/>
                    <a:pt x="17" y="1114"/>
                  </a:cubicBezTo>
                  <a:cubicBezTo>
                    <a:pt x="34" y="1160"/>
                    <a:pt x="31" y="1198"/>
                    <a:pt x="128" y="1219"/>
                  </a:cubicBezTo>
                  <a:cubicBezTo>
                    <a:pt x="225" y="1240"/>
                    <a:pt x="509" y="1291"/>
                    <a:pt x="602" y="1243"/>
                  </a:cubicBezTo>
                  <a:cubicBezTo>
                    <a:pt x="695" y="1195"/>
                    <a:pt x="590" y="984"/>
                    <a:pt x="686" y="930"/>
                  </a:cubicBezTo>
                  <a:cubicBezTo>
                    <a:pt x="782" y="876"/>
                    <a:pt x="1091" y="945"/>
                    <a:pt x="1177" y="916"/>
                  </a:cubicBezTo>
                  <a:cubicBezTo>
                    <a:pt x="1208" y="864"/>
                    <a:pt x="1223" y="871"/>
                    <a:pt x="1201" y="756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587" name="Freeform 3"/>
            <p:cNvSpPr>
              <a:spLocks/>
            </p:cNvSpPr>
            <p:nvPr/>
          </p:nvSpPr>
          <p:spPr bwMode="auto">
            <a:xfrm>
              <a:off x="4343" y="912"/>
              <a:ext cx="1201" cy="1234"/>
            </a:xfrm>
            <a:custGeom>
              <a:avLst/>
              <a:gdLst/>
              <a:ahLst/>
              <a:cxnLst>
                <a:cxn ang="0">
                  <a:pos x="25" y="709"/>
                </a:cxn>
                <a:cxn ang="0">
                  <a:pos x="526" y="780"/>
                </a:cxn>
                <a:cxn ang="0">
                  <a:pos x="613" y="1134"/>
                </a:cxn>
                <a:cxn ang="0">
                  <a:pos x="946" y="1230"/>
                </a:cxn>
                <a:cxn ang="0">
                  <a:pos x="1171" y="1107"/>
                </a:cxn>
                <a:cxn ang="0">
                  <a:pos x="1126" y="894"/>
                </a:cxn>
                <a:cxn ang="0">
                  <a:pos x="1114" y="693"/>
                </a:cxn>
                <a:cxn ang="0">
                  <a:pos x="1099" y="423"/>
                </a:cxn>
                <a:cxn ang="0">
                  <a:pos x="1141" y="216"/>
                </a:cxn>
                <a:cxn ang="0">
                  <a:pos x="1102" y="33"/>
                </a:cxn>
                <a:cxn ang="0">
                  <a:pos x="646" y="81"/>
                </a:cxn>
                <a:cxn ang="0">
                  <a:pos x="535" y="519"/>
                </a:cxn>
                <a:cxn ang="0">
                  <a:pos x="44" y="548"/>
                </a:cxn>
                <a:cxn ang="0">
                  <a:pos x="25" y="709"/>
                </a:cxn>
              </a:cxnLst>
              <a:rect l="0" t="0" r="r" b="b"/>
              <a:pathLst>
                <a:path w="1201" h="1234">
                  <a:moveTo>
                    <a:pt x="25" y="709"/>
                  </a:moveTo>
                  <a:cubicBezTo>
                    <a:pt x="49" y="824"/>
                    <a:pt x="428" y="709"/>
                    <a:pt x="526" y="780"/>
                  </a:cubicBezTo>
                  <a:cubicBezTo>
                    <a:pt x="624" y="851"/>
                    <a:pt x="543" y="1059"/>
                    <a:pt x="613" y="1134"/>
                  </a:cubicBezTo>
                  <a:cubicBezTo>
                    <a:pt x="683" y="1209"/>
                    <a:pt x="853" y="1234"/>
                    <a:pt x="946" y="1230"/>
                  </a:cubicBezTo>
                  <a:cubicBezTo>
                    <a:pt x="1039" y="1226"/>
                    <a:pt x="1141" y="1163"/>
                    <a:pt x="1171" y="1107"/>
                  </a:cubicBezTo>
                  <a:cubicBezTo>
                    <a:pt x="1201" y="1051"/>
                    <a:pt x="1135" y="963"/>
                    <a:pt x="1126" y="894"/>
                  </a:cubicBezTo>
                  <a:cubicBezTo>
                    <a:pt x="1117" y="825"/>
                    <a:pt x="1119" y="772"/>
                    <a:pt x="1114" y="693"/>
                  </a:cubicBezTo>
                  <a:cubicBezTo>
                    <a:pt x="1109" y="614"/>
                    <a:pt x="1095" y="502"/>
                    <a:pt x="1099" y="423"/>
                  </a:cubicBezTo>
                  <a:cubicBezTo>
                    <a:pt x="1103" y="344"/>
                    <a:pt x="1141" y="281"/>
                    <a:pt x="1141" y="216"/>
                  </a:cubicBezTo>
                  <a:cubicBezTo>
                    <a:pt x="1141" y="151"/>
                    <a:pt x="1185" y="56"/>
                    <a:pt x="1102" y="33"/>
                  </a:cubicBezTo>
                  <a:cubicBezTo>
                    <a:pt x="1019" y="10"/>
                    <a:pt x="740" y="0"/>
                    <a:pt x="646" y="81"/>
                  </a:cubicBezTo>
                  <a:cubicBezTo>
                    <a:pt x="552" y="162"/>
                    <a:pt x="635" y="441"/>
                    <a:pt x="535" y="519"/>
                  </a:cubicBezTo>
                  <a:cubicBezTo>
                    <a:pt x="435" y="597"/>
                    <a:pt x="129" y="516"/>
                    <a:pt x="44" y="548"/>
                  </a:cubicBezTo>
                  <a:cubicBezTo>
                    <a:pt x="15" y="601"/>
                    <a:pt x="0" y="594"/>
                    <a:pt x="25" y="709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588" name="Freeform 4"/>
            <p:cNvSpPr>
              <a:spLocks/>
            </p:cNvSpPr>
            <p:nvPr/>
          </p:nvSpPr>
          <p:spPr bwMode="auto">
            <a:xfrm>
              <a:off x="3514" y="1815"/>
              <a:ext cx="1286" cy="1247"/>
            </a:xfrm>
            <a:custGeom>
              <a:avLst/>
              <a:gdLst/>
              <a:ahLst/>
              <a:cxnLst>
                <a:cxn ang="0">
                  <a:pos x="587" y="30"/>
                </a:cxn>
                <a:cxn ang="0">
                  <a:pos x="509" y="618"/>
                </a:cxn>
                <a:cxn ang="0">
                  <a:pos x="77" y="909"/>
                </a:cxn>
                <a:cxn ang="0">
                  <a:pos x="47" y="1095"/>
                </a:cxn>
                <a:cxn ang="0">
                  <a:pos x="140" y="1224"/>
                </a:cxn>
                <a:cxn ang="0">
                  <a:pos x="461" y="1209"/>
                </a:cxn>
                <a:cxn ang="0">
                  <a:pos x="692" y="1209"/>
                </a:cxn>
                <a:cxn ang="0">
                  <a:pos x="1190" y="1227"/>
                </a:cxn>
                <a:cxn ang="0">
                  <a:pos x="1271" y="1089"/>
                </a:cxn>
                <a:cxn ang="0">
                  <a:pos x="1139" y="741"/>
                </a:cxn>
                <a:cxn ang="0">
                  <a:pos x="800" y="627"/>
                </a:cxn>
                <a:cxn ang="0">
                  <a:pos x="749" y="42"/>
                </a:cxn>
                <a:cxn ang="0">
                  <a:pos x="587" y="30"/>
                </a:cxn>
              </a:cxnLst>
              <a:rect l="0" t="0" r="r" b="b"/>
              <a:pathLst>
                <a:path w="1286" h="1247">
                  <a:moveTo>
                    <a:pt x="587" y="30"/>
                  </a:moveTo>
                  <a:cubicBezTo>
                    <a:pt x="473" y="60"/>
                    <a:pt x="601" y="475"/>
                    <a:pt x="509" y="618"/>
                  </a:cubicBezTo>
                  <a:cubicBezTo>
                    <a:pt x="424" y="765"/>
                    <a:pt x="154" y="830"/>
                    <a:pt x="77" y="909"/>
                  </a:cubicBezTo>
                  <a:cubicBezTo>
                    <a:pt x="0" y="988"/>
                    <a:pt x="37" y="1043"/>
                    <a:pt x="47" y="1095"/>
                  </a:cubicBezTo>
                  <a:cubicBezTo>
                    <a:pt x="57" y="1147"/>
                    <a:pt x="71" y="1205"/>
                    <a:pt x="140" y="1224"/>
                  </a:cubicBezTo>
                  <a:cubicBezTo>
                    <a:pt x="209" y="1243"/>
                    <a:pt x="369" y="1212"/>
                    <a:pt x="461" y="1209"/>
                  </a:cubicBezTo>
                  <a:cubicBezTo>
                    <a:pt x="553" y="1206"/>
                    <a:pt x="571" y="1206"/>
                    <a:pt x="692" y="1209"/>
                  </a:cubicBezTo>
                  <a:cubicBezTo>
                    <a:pt x="813" y="1212"/>
                    <a:pt x="1094" y="1247"/>
                    <a:pt x="1190" y="1227"/>
                  </a:cubicBezTo>
                  <a:cubicBezTo>
                    <a:pt x="1286" y="1207"/>
                    <a:pt x="1279" y="1170"/>
                    <a:pt x="1271" y="1089"/>
                  </a:cubicBezTo>
                  <a:cubicBezTo>
                    <a:pt x="1263" y="1008"/>
                    <a:pt x="1217" y="818"/>
                    <a:pt x="1139" y="741"/>
                  </a:cubicBezTo>
                  <a:cubicBezTo>
                    <a:pt x="1061" y="664"/>
                    <a:pt x="865" y="743"/>
                    <a:pt x="800" y="627"/>
                  </a:cubicBezTo>
                  <a:cubicBezTo>
                    <a:pt x="735" y="511"/>
                    <a:pt x="785" y="142"/>
                    <a:pt x="749" y="42"/>
                  </a:cubicBezTo>
                  <a:cubicBezTo>
                    <a:pt x="695" y="15"/>
                    <a:pt x="701" y="0"/>
                    <a:pt x="587" y="30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79591" name="Object 7"/>
            <p:cNvGraphicFramePr>
              <a:graphicFrameLocks noChangeAspect="1"/>
            </p:cNvGraphicFramePr>
            <p:nvPr/>
          </p:nvGraphicFramePr>
          <p:xfrm>
            <a:off x="2807" y="797"/>
            <a:ext cx="368" cy="292"/>
          </p:xfrm>
          <a:graphic>
            <a:graphicData uri="http://schemas.openxmlformats.org/presentationml/2006/ole">
              <p:oleObj spid="_x0000_s377858" name="Clip" r:id="rId3" imgW="1305000" imgH="1085760" progId="">
                <p:embed/>
              </p:oleObj>
            </a:graphicData>
          </a:graphic>
        </p:graphicFrame>
        <p:sp>
          <p:nvSpPr>
            <p:cNvPr id="579592" name="Line 8"/>
            <p:cNvSpPr>
              <a:spLocks noChangeShapeType="1"/>
            </p:cNvSpPr>
            <p:nvPr/>
          </p:nvSpPr>
          <p:spPr bwMode="auto">
            <a:xfrm>
              <a:off x="3160" y="1032"/>
              <a:ext cx="175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593" name="Line 9"/>
            <p:cNvSpPr>
              <a:spLocks noChangeShapeType="1"/>
            </p:cNvSpPr>
            <p:nvPr/>
          </p:nvSpPr>
          <p:spPr bwMode="auto">
            <a:xfrm flipH="1">
              <a:off x="3343" y="1023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594" name="Line 10"/>
            <p:cNvSpPr>
              <a:spLocks noChangeShapeType="1"/>
            </p:cNvSpPr>
            <p:nvPr/>
          </p:nvSpPr>
          <p:spPr bwMode="auto">
            <a:xfrm flipV="1">
              <a:off x="3160" y="1438"/>
              <a:ext cx="175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595" name="Line 11"/>
            <p:cNvSpPr>
              <a:spLocks noChangeShapeType="1"/>
            </p:cNvSpPr>
            <p:nvPr/>
          </p:nvSpPr>
          <p:spPr bwMode="auto">
            <a:xfrm>
              <a:off x="3166" y="1833"/>
              <a:ext cx="172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79596" name="Object 12"/>
            <p:cNvGraphicFramePr>
              <a:graphicFrameLocks noChangeAspect="1"/>
            </p:cNvGraphicFramePr>
            <p:nvPr/>
          </p:nvGraphicFramePr>
          <p:xfrm>
            <a:off x="2807" y="1217"/>
            <a:ext cx="368" cy="292"/>
          </p:xfrm>
          <a:graphic>
            <a:graphicData uri="http://schemas.openxmlformats.org/presentationml/2006/ole">
              <p:oleObj spid="_x0000_s377859" name="Clip" r:id="rId4" imgW="1305000" imgH="1085760" progId="">
                <p:embed/>
              </p:oleObj>
            </a:graphicData>
          </a:graphic>
        </p:graphicFrame>
        <p:graphicFrame>
          <p:nvGraphicFramePr>
            <p:cNvPr id="579597" name="Object 13"/>
            <p:cNvGraphicFramePr>
              <a:graphicFrameLocks noChangeAspect="1"/>
            </p:cNvGraphicFramePr>
            <p:nvPr/>
          </p:nvGraphicFramePr>
          <p:xfrm>
            <a:off x="2807" y="1601"/>
            <a:ext cx="368" cy="292"/>
          </p:xfrm>
          <a:graphic>
            <a:graphicData uri="http://schemas.openxmlformats.org/presentationml/2006/ole">
              <p:oleObj spid="_x0000_s377860" name="Clip" r:id="rId5" imgW="1305000" imgH="1085760" progId="">
                <p:embed/>
              </p:oleObj>
            </a:graphicData>
          </a:graphic>
        </p:graphicFrame>
        <p:sp>
          <p:nvSpPr>
            <p:cNvPr id="579598" name="Line 14"/>
            <p:cNvSpPr>
              <a:spLocks noChangeShapeType="1"/>
            </p:cNvSpPr>
            <p:nvPr/>
          </p:nvSpPr>
          <p:spPr bwMode="auto">
            <a:xfrm>
              <a:off x="3343" y="1563"/>
              <a:ext cx="652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3937" y="1541"/>
              <a:ext cx="448" cy="240"/>
              <a:chOff x="3600" y="219"/>
              <a:chExt cx="360" cy="175"/>
            </a:xfrm>
          </p:grpSpPr>
          <p:sp>
            <p:nvSpPr>
              <p:cNvPr id="579600" name="Oval 1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9601" name="Line 1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9602" name="Line 1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9603" name="Rectangle 1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79604" name="Oval 2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2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579606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9607" name="Line 2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9608" name="Line 2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2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579610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9611" name="Line 2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9612" name="Line 2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79617" name="Text Box 33"/>
            <p:cNvSpPr txBox="1">
              <a:spLocks noChangeArrowheads="1"/>
            </p:cNvSpPr>
            <p:nvPr/>
          </p:nvSpPr>
          <p:spPr bwMode="auto">
            <a:xfrm>
              <a:off x="3243" y="589"/>
              <a:ext cx="8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223.1.1.0/24</a:t>
              </a:r>
              <a:endParaRPr lang="en-US"/>
            </a:p>
          </p:txBody>
        </p:sp>
        <p:sp>
          <p:nvSpPr>
            <p:cNvPr id="579618" name="Line 34"/>
            <p:cNvSpPr>
              <a:spLocks noChangeShapeType="1"/>
            </p:cNvSpPr>
            <p:nvPr/>
          </p:nvSpPr>
          <p:spPr bwMode="auto">
            <a:xfrm>
              <a:off x="4318" y="1569"/>
              <a:ext cx="64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619" name="Text Box 35"/>
            <p:cNvSpPr txBox="1">
              <a:spLocks noChangeArrowheads="1"/>
            </p:cNvSpPr>
            <p:nvPr/>
          </p:nvSpPr>
          <p:spPr bwMode="auto">
            <a:xfrm>
              <a:off x="4668" y="672"/>
              <a:ext cx="8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223.1.2.0/24</a:t>
              </a:r>
              <a:endParaRPr lang="en-US"/>
            </a:p>
          </p:txBody>
        </p:sp>
        <p:sp>
          <p:nvSpPr>
            <p:cNvPr id="579620" name="Line 36"/>
            <p:cNvSpPr>
              <a:spLocks noChangeShapeType="1"/>
            </p:cNvSpPr>
            <p:nvPr/>
          </p:nvSpPr>
          <p:spPr bwMode="auto">
            <a:xfrm flipH="1">
              <a:off x="4963" y="1131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79621" name="Object 37"/>
            <p:cNvGraphicFramePr>
              <a:graphicFrameLocks noChangeAspect="1"/>
            </p:cNvGraphicFramePr>
            <p:nvPr/>
          </p:nvGraphicFramePr>
          <p:xfrm>
            <a:off x="5075" y="947"/>
            <a:ext cx="368" cy="292"/>
          </p:xfrm>
          <a:graphic>
            <a:graphicData uri="http://schemas.openxmlformats.org/presentationml/2006/ole">
              <p:oleObj spid="_x0000_s377861" name="Clip" r:id="rId6" imgW="1305000" imgH="1085760" progId="">
                <p:embed/>
              </p:oleObj>
            </a:graphicData>
          </a:graphic>
        </p:graphicFrame>
        <p:sp>
          <p:nvSpPr>
            <p:cNvPr id="579622" name="Line 38"/>
            <p:cNvSpPr>
              <a:spLocks noChangeShapeType="1"/>
            </p:cNvSpPr>
            <p:nvPr/>
          </p:nvSpPr>
          <p:spPr bwMode="auto">
            <a:xfrm>
              <a:off x="4963" y="1134"/>
              <a:ext cx="148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79623" name="Object 39"/>
            <p:cNvGraphicFramePr>
              <a:graphicFrameLocks noChangeAspect="1"/>
            </p:cNvGraphicFramePr>
            <p:nvPr/>
          </p:nvGraphicFramePr>
          <p:xfrm>
            <a:off x="5078" y="1817"/>
            <a:ext cx="368" cy="292"/>
          </p:xfrm>
          <a:graphic>
            <a:graphicData uri="http://schemas.openxmlformats.org/presentationml/2006/ole">
              <p:oleObj spid="_x0000_s377862" name="Clip" r:id="rId7" imgW="1305000" imgH="1085760" progId="">
                <p:embed/>
              </p:oleObj>
            </a:graphicData>
          </a:graphic>
        </p:graphicFrame>
        <p:sp>
          <p:nvSpPr>
            <p:cNvPr id="579624" name="Line 40"/>
            <p:cNvSpPr>
              <a:spLocks noChangeShapeType="1"/>
            </p:cNvSpPr>
            <p:nvPr/>
          </p:nvSpPr>
          <p:spPr bwMode="auto">
            <a:xfrm>
              <a:off x="4963" y="1935"/>
              <a:ext cx="148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629" name="Line 45"/>
            <p:cNvSpPr>
              <a:spLocks noChangeShapeType="1"/>
            </p:cNvSpPr>
            <p:nvPr/>
          </p:nvSpPr>
          <p:spPr bwMode="auto">
            <a:xfrm flipH="1">
              <a:off x="4168" y="1782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630" name="Line 46"/>
            <p:cNvSpPr>
              <a:spLocks noChangeShapeType="1"/>
            </p:cNvSpPr>
            <p:nvPr/>
          </p:nvSpPr>
          <p:spPr bwMode="auto">
            <a:xfrm flipH="1">
              <a:off x="3784" y="2589"/>
              <a:ext cx="7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631" name="Line 47"/>
            <p:cNvSpPr>
              <a:spLocks noChangeShapeType="1"/>
            </p:cNvSpPr>
            <p:nvPr/>
          </p:nvSpPr>
          <p:spPr bwMode="auto">
            <a:xfrm flipH="1" flipV="1">
              <a:off x="3782" y="2584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632" name="Line 48"/>
            <p:cNvSpPr>
              <a:spLocks noChangeShapeType="1"/>
            </p:cNvSpPr>
            <p:nvPr/>
          </p:nvSpPr>
          <p:spPr bwMode="auto">
            <a:xfrm flipH="1" flipV="1">
              <a:off x="4523" y="2587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79633" name="Object 49"/>
            <p:cNvGraphicFramePr>
              <a:graphicFrameLocks noChangeAspect="1"/>
            </p:cNvGraphicFramePr>
            <p:nvPr/>
          </p:nvGraphicFramePr>
          <p:xfrm>
            <a:off x="4388" y="2687"/>
            <a:ext cx="368" cy="292"/>
          </p:xfrm>
          <a:graphic>
            <a:graphicData uri="http://schemas.openxmlformats.org/presentationml/2006/ole">
              <p:oleObj spid="_x0000_s377863" name="Clip" r:id="rId8" imgW="1305000" imgH="1085760" progId="">
                <p:embed/>
              </p:oleObj>
            </a:graphicData>
          </a:graphic>
        </p:graphicFrame>
        <p:graphicFrame>
          <p:nvGraphicFramePr>
            <p:cNvPr id="579634" name="Object 50"/>
            <p:cNvGraphicFramePr>
              <a:graphicFrameLocks noChangeAspect="1"/>
            </p:cNvGraphicFramePr>
            <p:nvPr/>
          </p:nvGraphicFramePr>
          <p:xfrm>
            <a:off x="3596" y="2696"/>
            <a:ext cx="368" cy="292"/>
          </p:xfrm>
          <a:graphic>
            <a:graphicData uri="http://schemas.openxmlformats.org/presentationml/2006/ole">
              <p:oleObj spid="_x0000_s377864" name="Clip" r:id="rId9" imgW="1305000" imgH="1085760" progId="">
                <p:embed/>
              </p:oleObj>
            </a:graphicData>
          </a:graphic>
        </p:graphicFrame>
        <p:sp>
          <p:nvSpPr>
            <p:cNvPr id="579635" name="Text Box 51"/>
            <p:cNvSpPr txBox="1">
              <a:spLocks noChangeArrowheads="1"/>
            </p:cNvSpPr>
            <p:nvPr/>
          </p:nvSpPr>
          <p:spPr bwMode="auto">
            <a:xfrm>
              <a:off x="3739" y="3157"/>
              <a:ext cx="8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223.1.3.0/24</a:t>
              </a:r>
              <a:endParaRPr lang="en-US"/>
            </a:p>
          </p:txBody>
        </p:sp>
        <p:sp>
          <p:nvSpPr>
            <p:cNvPr id="579636" name="Rectangle 52"/>
            <p:cNvSpPr>
              <a:spLocks noChangeArrowheads="1"/>
            </p:cNvSpPr>
            <p:nvPr/>
          </p:nvSpPr>
          <p:spPr bwMode="auto">
            <a:xfrm>
              <a:off x="3054" y="2412"/>
              <a:ext cx="534" cy="11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9644" name="Rectangle 60"/>
          <p:cNvSpPr>
            <a:spLocks noGrp="1" noChangeArrowheads="1"/>
          </p:cNvSpPr>
          <p:nvPr>
            <p:ph type="body" sz="half" idx="2"/>
          </p:nvPr>
        </p:nvSpPr>
        <p:spPr>
          <a:xfrm>
            <a:off x="515938" y="1535113"/>
            <a:ext cx="38100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dirty="0">
                <a:solidFill>
                  <a:srgbClr val="FF0000"/>
                </a:solidFill>
              </a:rPr>
              <a:t>Recipe</a:t>
            </a:r>
          </a:p>
          <a:p>
            <a:r>
              <a:rPr lang="en-US" sz="2400" dirty="0"/>
              <a:t>To determine </a:t>
            </a:r>
            <a:r>
              <a:rPr lang="en-US" sz="2400" dirty="0" smtClean="0"/>
              <a:t>subnets</a:t>
            </a:r>
            <a:r>
              <a:rPr lang="en-US" sz="2400" dirty="0"/>
              <a:t>, detach each interface from its host or router, creating islands of isolated </a:t>
            </a:r>
            <a:r>
              <a:rPr lang="en-US" sz="2400" dirty="0" smtClean="0"/>
              <a:t>networks</a:t>
            </a:r>
          </a:p>
          <a:p>
            <a:r>
              <a:rPr lang="en-US" sz="2400" dirty="0" smtClean="0"/>
              <a:t>Each </a:t>
            </a:r>
            <a:r>
              <a:rPr lang="en-US" sz="2400" dirty="0"/>
              <a:t>isolated network is called a </a:t>
            </a:r>
            <a:r>
              <a:rPr lang="en-US" sz="2400" dirty="0" smtClean="0">
                <a:solidFill>
                  <a:srgbClr val="FF0000"/>
                </a:solidFill>
              </a:rPr>
              <a:t>subnet</a:t>
            </a:r>
            <a:endParaRPr lang="en-US" sz="2400" dirty="0"/>
          </a:p>
        </p:txBody>
      </p:sp>
      <p:sp>
        <p:nvSpPr>
          <p:cNvPr id="579645" name="Text Box 61"/>
          <p:cNvSpPr txBox="1">
            <a:spLocks noChangeArrowheads="1"/>
          </p:cNvSpPr>
          <p:nvPr/>
        </p:nvSpPr>
        <p:spPr bwMode="auto">
          <a:xfrm>
            <a:off x="5537200" y="5073650"/>
            <a:ext cx="2708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Subnet mask: /24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Freeform 2"/>
          <p:cNvSpPr>
            <a:spLocks/>
          </p:cNvSpPr>
          <p:nvPr/>
        </p:nvSpPr>
        <p:spPr bwMode="auto">
          <a:xfrm>
            <a:off x="6115050" y="2819400"/>
            <a:ext cx="1268413" cy="1463675"/>
          </a:xfrm>
          <a:custGeom>
            <a:avLst/>
            <a:gdLst/>
            <a:ahLst/>
            <a:cxnLst>
              <a:cxn ang="0">
                <a:pos x="6" y="66"/>
              </a:cxn>
              <a:cxn ang="0">
                <a:pos x="341" y="446"/>
              </a:cxn>
              <a:cxn ang="0">
                <a:pos x="648" y="858"/>
              </a:cxn>
              <a:cxn ang="0">
                <a:pos x="768" y="828"/>
              </a:cxn>
              <a:cxn ang="0">
                <a:pos x="463" y="354"/>
              </a:cxn>
              <a:cxn ang="0">
                <a:pos x="60" y="0"/>
              </a:cxn>
              <a:cxn ang="0">
                <a:pos x="6" y="66"/>
              </a:cxn>
            </a:cxnLst>
            <a:rect l="0" t="0" r="r" b="b"/>
            <a:pathLst>
              <a:path w="799" h="922">
                <a:moveTo>
                  <a:pt x="6" y="66"/>
                </a:moveTo>
                <a:cubicBezTo>
                  <a:pt x="13" y="117"/>
                  <a:pt x="234" y="314"/>
                  <a:pt x="341" y="446"/>
                </a:cubicBezTo>
                <a:cubicBezTo>
                  <a:pt x="448" y="578"/>
                  <a:pt x="577" y="794"/>
                  <a:pt x="648" y="858"/>
                </a:cubicBezTo>
                <a:cubicBezTo>
                  <a:pt x="719" y="922"/>
                  <a:pt x="799" y="912"/>
                  <a:pt x="768" y="828"/>
                </a:cubicBezTo>
                <a:cubicBezTo>
                  <a:pt x="737" y="744"/>
                  <a:pt x="581" y="492"/>
                  <a:pt x="463" y="354"/>
                </a:cubicBezTo>
                <a:cubicBezTo>
                  <a:pt x="345" y="216"/>
                  <a:pt x="136" y="48"/>
                  <a:pt x="60" y="0"/>
                </a:cubicBezTo>
                <a:cubicBezTo>
                  <a:pt x="25" y="47"/>
                  <a:pt x="0" y="15"/>
                  <a:pt x="6" y="66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67" name="Freeform 3"/>
          <p:cNvSpPr>
            <a:spLocks/>
          </p:cNvSpPr>
          <p:nvPr/>
        </p:nvSpPr>
        <p:spPr bwMode="auto">
          <a:xfrm>
            <a:off x="4819650" y="4330700"/>
            <a:ext cx="2257425" cy="327025"/>
          </a:xfrm>
          <a:custGeom>
            <a:avLst/>
            <a:gdLst/>
            <a:ahLst/>
            <a:cxnLst>
              <a:cxn ang="0">
                <a:pos x="42" y="176"/>
              </a:cxn>
              <a:cxn ang="0">
                <a:pos x="641" y="166"/>
              </a:cxn>
              <a:cxn ang="0">
                <a:pos x="1266" y="170"/>
              </a:cxn>
              <a:cxn ang="0">
                <a:pos x="1320" y="32"/>
              </a:cxn>
              <a:cxn ang="0">
                <a:pos x="657" y="14"/>
              </a:cxn>
              <a:cxn ang="0">
                <a:pos x="45" y="27"/>
              </a:cxn>
              <a:cxn ang="0">
                <a:pos x="42" y="176"/>
              </a:cxn>
            </a:cxnLst>
            <a:rect l="0" t="0" r="r" b="b"/>
            <a:pathLst>
              <a:path w="1422" h="206">
                <a:moveTo>
                  <a:pt x="42" y="176"/>
                </a:moveTo>
                <a:cubicBezTo>
                  <a:pt x="84" y="206"/>
                  <a:pt x="437" y="167"/>
                  <a:pt x="641" y="166"/>
                </a:cubicBezTo>
                <a:cubicBezTo>
                  <a:pt x="845" y="165"/>
                  <a:pt x="1153" y="192"/>
                  <a:pt x="1266" y="170"/>
                </a:cubicBezTo>
                <a:cubicBezTo>
                  <a:pt x="1379" y="148"/>
                  <a:pt x="1422" y="58"/>
                  <a:pt x="1320" y="32"/>
                </a:cubicBezTo>
                <a:cubicBezTo>
                  <a:pt x="1218" y="6"/>
                  <a:pt x="869" y="15"/>
                  <a:pt x="657" y="14"/>
                </a:cubicBezTo>
                <a:cubicBezTo>
                  <a:pt x="445" y="13"/>
                  <a:pt x="147" y="0"/>
                  <a:pt x="45" y="27"/>
                </a:cubicBezTo>
                <a:cubicBezTo>
                  <a:pt x="56" y="84"/>
                  <a:pt x="0" y="146"/>
                  <a:pt x="42" y="176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68" name="Freeform 4"/>
          <p:cNvSpPr>
            <a:spLocks/>
          </p:cNvSpPr>
          <p:nvPr/>
        </p:nvSpPr>
        <p:spPr bwMode="auto">
          <a:xfrm>
            <a:off x="4562475" y="2743200"/>
            <a:ext cx="1158875" cy="1547813"/>
          </a:xfrm>
          <a:custGeom>
            <a:avLst/>
            <a:gdLst/>
            <a:ahLst/>
            <a:cxnLst>
              <a:cxn ang="0">
                <a:pos x="157" y="952"/>
              </a:cxn>
              <a:cxn ang="0">
                <a:pos x="462" y="498"/>
              </a:cxn>
              <a:cxn ang="0">
                <a:pos x="708" y="144"/>
              </a:cxn>
              <a:cxn ang="0">
                <a:pos x="594" y="42"/>
              </a:cxn>
              <a:cxn ang="0">
                <a:pos x="348" y="396"/>
              </a:cxn>
              <a:cxn ang="0">
                <a:pos x="0" y="900"/>
              </a:cxn>
              <a:cxn ang="0">
                <a:pos x="157" y="952"/>
              </a:cxn>
            </a:cxnLst>
            <a:rect l="0" t="0" r="r" b="b"/>
            <a:pathLst>
              <a:path w="730" h="975">
                <a:moveTo>
                  <a:pt x="157" y="952"/>
                </a:moveTo>
                <a:cubicBezTo>
                  <a:pt x="272" y="930"/>
                  <a:pt x="357" y="644"/>
                  <a:pt x="462" y="498"/>
                </a:cubicBezTo>
                <a:cubicBezTo>
                  <a:pt x="554" y="363"/>
                  <a:pt x="686" y="220"/>
                  <a:pt x="708" y="144"/>
                </a:cubicBezTo>
                <a:cubicBezTo>
                  <a:pt x="730" y="68"/>
                  <a:pt x="654" y="0"/>
                  <a:pt x="594" y="42"/>
                </a:cubicBezTo>
                <a:cubicBezTo>
                  <a:pt x="534" y="84"/>
                  <a:pt x="447" y="253"/>
                  <a:pt x="348" y="396"/>
                </a:cubicBezTo>
                <a:cubicBezTo>
                  <a:pt x="249" y="539"/>
                  <a:pt x="32" y="807"/>
                  <a:pt x="0" y="900"/>
                </a:cubicBezTo>
                <a:cubicBezTo>
                  <a:pt x="53" y="924"/>
                  <a:pt x="43" y="975"/>
                  <a:pt x="157" y="952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69" name="Freeform 5"/>
          <p:cNvSpPr>
            <a:spLocks/>
          </p:cNvSpPr>
          <p:nvPr/>
        </p:nvSpPr>
        <p:spPr bwMode="auto">
          <a:xfrm rot="5265760">
            <a:off x="5310982" y="561181"/>
            <a:ext cx="1612900" cy="2049463"/>
          </a:xfrm>
          <a:custGeom>
            <a:avLst/>
            <a:gdLst/>
            <a:ahLst/>
            <a:cxnLst>
              <a:cxn ang="0">
                <a:pos x="1201" y="756"/>
              </a:cxn>
              <a:cxn ang="0">
                <a:pos x="702" y="670"/>
              </a:cxn>
              <a:cxn ang="0">
                <a:pos x="608" y="103"/>
              </a:cxn>
              <a:cxn ang="0">
                <a:pos x="335" y="52"/>
              </a:cxn>
              <a:cxn ang="0">
                <a:pos x="65" y="82"/>
              </a:cxn>
              <a:cxn ang="0">
                <a:pos x="41" y="544"/>
              </a:cxn>
              <a:cxn ang="0">
                <a:pos x="38" y="751"/>
              </a:cxn>
              <a:cxn ang="0">
                <a:pos x="23" y="940"/>
              </a:cxn>
              <a:cxn ang="0">
                <a:pos x="17" y="1114"/>
              </a:cxn>
              <a:cxn ang="0">
                <a:pos x="128" y="1219"/>
              </a:cxn>
              <a:cxn ang="0">
                <a:pos x="602" y="1243"/>
              </a:cxn>
              <a:cxn ang="0">
                <a:pos x="686" y="930"/>
              </a:cxn>
              <a:cxn ang="0">
                <a:pos x="1177" y="916"/>
              </a:cxn>
              <a:cxn ang="0">
                <a:pos x="1201" y="756"/>
              </a:cxn>
            </a:cxnLst>
            <a:rect l="0" t="0" r="r" b="b"/>
            <a:pathLst>
              <a:path w="1223" h="1291">
                <a:moveTo>
                  <a:pt x="1201" y="756"/>
                </a:moveTo>
                <a:cubicBezTo>
                  <a:pt x="1180" y="640"/>
                  <a:pt x="798" y="744"/>
                  <a:pt x="702" y="670"/>
                </a:cubicBezTo>
                <a:cubicBezTo>
                  <a:pt x="603" y="561"/>
                  <a:pt x="669" y="206"/>
                  <a:pt x="608" y="103"/>
                </a:cubicBezTo>
                <a:cubicBezTo>
                  <a:pt x="547" y="0"/>
                  <a:pt x="425" y="55"/>
                  <a:pt x="335" y="52"/>
                </a:cubicBezTo>
                <a:cubicBezTo>
                  <a:pt x="245" y="49"/>
                  <a:pt x="114" y="0"/>
                  <a:pt x="65" y="82"/>
                </a:cubicBezTo>
                <a:cubicBezTo>
                  <a:pt x="16" y="164"/>
                  <a:pt x="45" y="433"/>
                  <a:pt x="41" y="544"/>
                </a:cubicBezTo>
                <a:cubicBezTo>
                  <a:pt x="37" y="655"/>
                  <a:pt x="41" y="685"/>
                  <a:pt x="38" y="751"/>
                </a:cubicBezTo>
                <a:cubicBezTo>
                  <a:pt x="35" y="817"/>
                  <a:pt x="26" y="880"/>
                  <a:pt x="23" y="940"/>
                </a:cubicBezTo>
                <a:cubicBezTo>
                  <a:pt x="20" y="1000"/>
                  <a:pt x="0" y="1068"/>
                  <a:pt x="17" y="1114"/>
                </a:cubicBezTo>
                <a:cubicBezTo>
                  <a:pt x="34" y="1160"/>
                  <a:pt x="31" y="1198"/>
                  <a:pt x="128" y="1219"/>
                </a:cubicBezTo>
                <a:cubicBezTo>
                  <a:pt x="225" y="1240"/>
                  <a:pt x="509" y="1291"/>
                  <a:pt x="602" y="1243"/>
                </a:cubicBezTo>
                <a:cubicBezTo>
                  <a:pt x="695" y="1195"/>
                  <a:pt x="590" y="984"/>
                  <a:pt x="686" y="930"/>
                </a:cubicBezTo>
                <a:cubicBezTo>
                  <a:pt x="782" y="876"/>
                  <a:pt x="1091" y="945"/>
                  <a:pt x="1177" y="916"/>
                </a:cubicBezTo>
                <a:cubicBezTo>
                  <a:pt x="1208" y="864"/>
                  <a:pt x="1223" y="871"/>
                  <a:pt x="1201" y="756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3505200" cy="1143000"/>
          </a:xfrm>
        </p:spPr>
        <p:txBody>
          <a:bodyPr/>
          <a:lstStyle/>
          <a:p>
            <a:r>
              <a:rPr lang="en-US" dirty="0"/>
              <a:t>Subnets</a:t>
            </a:r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914399" y="1314450"/>
            <a:ext cx="322897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chemeClr val="accent2"/>
                </a:solidFill>
              </a:rPr>
              <a:t>How many?</a:t>
            </a:r>
            <a:endParaRPr lang="en-US" sz="2400" dirty="0"/>
          </a:p>
        </p:txBody>
      </p:sp>
      <p:graphicFrame>
        <p:nvGraphicFramePr>
          <p:cNvPr id="164872" name="Object 8"/>
          <p:cNvGraphicFramePr>
            <a:graphicFrameLocks noChangeAspect="1"/>
          </p:cNvGraphicFramePr>
          <p:nvPr/>
        </p:nvGraphicFramePr>
        <p:xfrm>
          <a:off x="6389688" y="950913"/>
          <a:ext cx="584200" cy="463550"/>
        </p:xfrm>
        <a:graphic>
          <a:graphicData uri="http://schemas.openxmlformats.org/presentationml/2006/ole">
            <p:oleObj spid="_x0000_s378882" name="Clip" r:id="rId3" imgW="1305000" imgH="1085760" progId="">
              <p:embed/>
            </p:oleObj>
          </a:graphicData>
        </a:graphic>
      </p:graphicFrame>
      <p:sp>
        <p:nvSpPr>
          <p:cNvPr id="164873" name="Line 9"/>
          <p:cNvSpPr>
            <a:spLocks noChangeShapeType="1"/>
          </p:cNvSpPr>
          <p:nvPr/>
        </p:nvSpPr>
        <p:spPr bwMode="auto">
          <a:xfrm flipH="1">
            <a:off x="5226050" y="1576388"/>
            <a:ext cx="15001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74" name="Line 10"/>
          <p:cNvSpPr>
            <a:spLocks noChangeShapeType="1"/>
          </p:cNvSpPr>
          <p:nvPr/>
        </p:nvSpPr>
        <p:spPr bwMode="auto">
          <a:xfrm flipH="1" flipV="1">
            <a:off x="6727825" y="1401763"/>
            <a:ext cx="3175" cy="165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75" name="Line 11"/>
          <p:cNvSpPr>
            <a:spLocks noChangeShapeType="1"/>
          </p:cNvSpPr>
          <p:nvPr/>
        </p:nvSpPr>
        <p:spPr bwMode="auto">
          <a:xfrm flipH="1">
            <a:off x="5227638" y="1347788"/>
            <a:ext cx="3175" cy="225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4876" name="Object 12"/>
          <p:cNvGraphicFramePr>
            <a:graphicFrameLocks noChangeAspect="1"/>
          </p:cNvGraphicFramePr>
          <p:nvPr/>
        </p:nvGraphicFramePr>
        <p:xfrm>
          <a:off x="5780088" y="846138"/>
          <a:ext cx="584200" cy="463550"/>
        </p:xfrm>
        <a:graphic>
          <a:graphicData uri="http://schemas.openxmlformats.org/presentationml/2006/ole">
            <p:oleObj spid="_x0000_s378883" name="Clip" r:id="rId4" imgW="1305000" imgH="1085760" progId="">
              <p:embed/>
            </p:oleObj>
          </a:graphicData>
        </a:graphic>
      </p:graphicFrame>
      <p:graphicFrame>
        <p:nvGraphicFramePr>
          <p:cNvPr id="164877" name="Object 13"/>
          <p:cNvGraphicFramePr>
            <a:graphicFrameLocks noChangeAspect="1"/>
          </p:cNvGraphicFramePr>
          <p:nvPr/>
        </p:nvGraphicFramePr>
        <p:xfrm>
          <a:off x="5151438" y="979488"/>
          <a:ext cx="584200" cy="463550"/>
        </p:xfrm>
        <a:graphic>
          <a:graphicData uri="http://schemas.openxmlformats.org/presentationml/2006/ole">
            <p:oleObj spid="_x0000_s378884" name="Clip" r:id="rId5" imgW="1305000" imgH="1085760" progId="">
              <p:embed/>
            </p:oleObj>
          </a:graphicData>
        </a:graphic>
      </p:graphicFrame>
      <p:sp>
        <p:nvSpPr>
          <p:cNvPr id="164878" name="Line 14"/>
          <p:cNvSpPr>
            <a:spLocks noChangeShapeType="1"/>
          </p:cNvSpPr>
          <p:nvPr/>
        </p:nvSpPr>
        <p:spPr bwMode="auto">
          <a:xfrm flipH="1">
            <a:off x="5856288" y="1585913"/>
            <a:ext cx="3175" cy="796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79" name="Text Box 15"/>
          <p:cNvSpPr txBox="1">
            <a:spLocks noChangeArrowheads="1"/>
          </p:cNvSpPr>
          <p:nvPr/>
        </p:nvSpPr>
        <p:spPr bwMode="auto">
          <a:xfrm>
            <a:off x="4237038" y="1346200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223.1.1.1</a:t>
            </a:r>
            <a:endParaRPr lang="en-US"/>
          </a:p>
        </p:txBody>
      </p:sp>
      <p:sp>
        <p:nvSpPr>
          <p:cNvPr id="164880" name="Rectangle 16"/>
          <p:cNvSpPr>
            <a:spLocks noChangeArrowheads="1"/>
          </p:cNvSpPr>
          <p:nvPr/>
        </p:nvSpPr>
        <p:spPr bwMode="auto">
          <a:xfrm>
            <a:off x="5729288" y="2052638"/>
            <a:ext cx="309562" cy="18097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81" name="Text Box 17"/>
          <p:cNvSpPr txBox="1">
            <a:spLocks noChangeArrowheads="1"/>
          </p:cNvSpPr>
          <p:nvPr/>
        </p:nvSpPr>
        <p:spPr bwMode="auto">
          <a:xfrm>
            <a:off x="5372100" y="1954213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223.1.1.3</a:t>
            </a:r>
            <a:endParaRPr lang="en-US"/>
          </a:p>
        </p:txBody>
      </p:sp>
      <p:sp>
        <p:nvSpPr>
          <p:cNvPr id="164882" name="Text Box 18"/>
          <p:cNvSpPr txBox="1">
            <a:spLocks noChangeArrowheads="1"/>
          </p:cNvSpPr>
          <p:nvPr/>
        </p:nvSpPr>
        <p:spPr bwMode="auto">
          <a:xfrm>
            <a:off x="6684963" y="1350963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223.1.1.4</a:t>
            </a:r>
            <a:endParaRPr lang="en-US"/>
          </a:p>
        </p:txBody>
      </p:sp>
      <p:sp>
        <p:nvSpPr>
          <p:cNvPr id="164883" name="Freeform 19"/>
          <p:cNvSpPr>
            <a:spLocks/>
          </p:cNvSpPr>
          <p:nvPr/>
        </p:nvSpPr>
        <p:spPr bwMode="auto">
          <a:xfrm>
            <a:off x="3622675" y="4564063"/>
            <a:ext cx="1539875" cy="1490662"/>
          </a:xfrm>
          <a:custGeom>
            <a:avLst/>
            <a:gdLst/>
            <a:ahLst/>
            <a:cxnLst>
              <a:cxn ang="0">
                <a:pos x="451" y="41"/>
              </a:cxn>
              <a:cxn ang="0">
                <a:pos x="388" y="431"/>
              </a:cxn>
              <a:cxn ang="0">
                <a:pos x="64" y="479"/>
              </a:cxn>
              <a:cxn ang="0">
                <a:pos x="7" y="791"/>
              </a:cxn>
              <a:cxn ang="0">
                <a:pos x="100" y="920"/>
              </a:cxn>
              <a:cxn ang="0">
                <a:pos x="421" y="905"/>
              </a:cxn>
              <a:cxn ang="0">
                <a:pos x="652" y="905"/>
              </a:cxn>
              <a:cxn ang="0">
                <a:pos x="904" y="857"/>
              </a:cxn>
              <a:cxn ang="0">
                <a:pos x="916" y="473"/>
              </a:cxn>
              <a:cxn ang="0">
                <a:pos x="580" y="443"/>
              </a:cxn>
              <a:cxn ang="0">
                <a:pos x="526" y="65"/>
              </a:cxn>
              <a:cxn ang="0">
                <a:pos x="529" y="53"/>
              </a:cxn>
              <a:cxn ang="0">
                <a:pos x="451" y="41"/>
              </a:cxn>
            </a:cxnLst>
            <a:rect l="0" t="0" r="r" b="b"/>
            <a:pathLst>
              <a:path w="970" h="939">
                <a:moveTo>
                  <a:pt x="451" y="41"/>
                </a:moveTo>
                <a:cubicBezTo>
                  <a:pt x="415" y="47"/>
                  <a:pt x="452" y="358"/>
                  <a:pt x="388" y="431"/>
                </a:cubicBezTo>
                <a:cubicBezTo>
                  <a:pt x="324" y="504"/>
                  <a:pt x="128" y="419"/>
                  <a:pt x="64" y="479"/>
                </a:cubicBezTo>
                <a:cubicBezTo>
                  <a:pt x="0" y="539"/>
                  <a:pt x="1" y="718"/>
                  <a:pt x="7" y="791"/>
                </a:cubicBezTo>
                <a:cubicBezTo>
                  <a:pt x="13" y="864"/>
                  <a:pt x="31" y="901"/>
                  <a:pt x="100" y="920"/>
                </a:cubicBezTo>
                <a:cubicBezTo>
                  <a:pt x="169" y="939"/>
                  <a:pt x="329" y="908"/>
                  <a:pt x="421" y="905"/>
                </a:cubicBezTo>
                <a:cubicBezTo>
                  <a:pt x="513" y="902"/>
                  <a:pt x="572" y="913"/>
                  <a:pt x="652" y="905"/>
                </a:cubicBezTo>
                <a:cubicBezTo>
                  <a:pt x="732" y="897"/>
                  <a:pt x="860" y="929"/>
                  <a:pt x="904" y="857"/>
                </a:cubicBezTo>
                <a:cubicBezTo>
                  <a:pt x="948" y="785"/>
                  <a:pt x="970" y="542"/>
                  <a:pt x="916" y="473"/>
                </a:cubicBezTo>
                <a:cubicBezTo>
                  <a:pt x="862" y="404"/>
                  <a:pt x="645" y="511"/>
                  <a:pt x="580" y="443"/>
                </a:cubicBezTo>
                <a:cubicBezTo>
                  <a:pt x="515" y="375"/>
                  <a:pt x="534" y="130"/>
                  <a:pt x="526" y="65"/>
                </a:cubicBezTo>
                <a:cubicBezTo>
                  <a:pt x="518" y="0"/>
                  <a:pt x="542" y="57"/>
                  <a:pt x="529" y="53"/>
                </a:cubicBezTo>
                <a:cubicBezTo>
                  <a:pt x="520" y="26"/>
                  <a:pt x="487" y="35"/>
                  <a:pt x="451" y="41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059238" y="4275138"/>
            <a:ext cx="711200" cy="381000"/>
            <a:chOff x="3600" y="219"/>
            <a:chExt cx="360" cy="175"/>
          </a:xfrm>
        </p:grpSpPr>
        <p:sp>
          <p:nvSpPr>
            <p:cNvPr id="164885" name="Oval 2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86" name="Line 2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87" name="Line 2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88" name="Rectangle 2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4889" name="Oval 2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2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64891" name="Line 2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92" name="Line 2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93" name="Line 2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3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64895" name="Line 3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96" name="Line 3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97" name="Line 3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4898" name="Line 34"/>
          <p:cNvSpPr>
            <a:spLocks noChangeShapeType="1"/>
          </p:cNvSpPr>
          <p:nvPr/>
        </p:nvSpPr>
        <p:spPr bwMode="auto">
          <a:xfrm flipH="1">
            <a:off x="4378325" y="4667250"/>
            <a:ext cx="0" cy="704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99" name="Line 35"/>
          <p:cNvSpPr>
            <a:spLocks noChangeShapeType="1"/>
          </p:cNvSpPr>
          <p:nvPr/>
        </p:nvSpPr>
        <p:spPr bwMode="auto">
          <a:xfrm flipH="1" flipV="1">
            <a:off x="3859213" y="5372100"/>
            <a:ext cx="1019175" cy="4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900" name="Line 36"/>
          <p:cNvSpPr>
            <a:spLocks noChangeShapeType="1"/>
          </p:cNvSpPr>
          <p:nvPr/>
        </p:nvSpPr>
        <p:spPr bwMode="auto">
          <a:xfrm flipH="1" flipV="1">
            <a:off x="3870325" y="5387975"/>
            <a:ext cx="3175" cy="169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901" name="Line 37"/>
          <p:cNvSpPr>
            <a:spLocks noChangeShapeType="1"/>
          </p:cNvSpPr>
          <p:nvPr/>
        </p:nvSpPr>
        <p:spPr bwMode="auto">
          <a:xfrm flipH="1" flipV="1">
            <a:off x="4865688" y="5373688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4902" name="Object 38"/>
          <p:cNvGraphicFramePr>
            <a:graphicFrameLocks noChangeAspect="1"/>
          </p:cNvGraphicFramePr>
          <p:nvPr/>
        </p:nvGraphicFramePr>
        <p:xfrm>
          <a:off x="4413250" y="5475288"/>
          <a:ext cx="584200" cy="463550"/>
        </p:xfrm>
        <a:graphic>
          <a:graphicData uri="http://schemas.openxmlformats.org/presentationml/2006/ole">
            <p:oleObj spid="_x0000_s378885" name="Clip" r:id="rId6" imgW="1305000" imgH="1085760" progId="">
              <p:embed/>
            </p:oleObj>
          </a:graphicData>
        </a:graphic>
      </p:graphicFrame>
      <p:graphicFrame>
        <p:nvGraphicFramePr>
          <p:cNvPr id="164903" name="Object 39"/>
          <p:cNvGraphicFramePr>
            <a:graphicFrameLocks noChangeAspect="1"/>
          </p:cNvGraphicFramePr>
          <p:nvPr/>
        </p:nvGraphicFramePr>
        <p:xfrm>
          <a:off x="3765550" y="5489575"/>
          <a:ext cx="584200" cy="463550"/>
        </p:xfrm>
        <a:graphic>
          <a:graphicData uri="http://schemas.openxmlformats.org/presentationml/2006/ole">
            <p:oleObj spid="_x0000_s378886" name="Clip" r:id="rId7" imgW="1305000" imgH="1085760" progId="">
              <p:embed/>
            </p:oleObj>
          </a:graphicData>
        </a:graphic>
      </p:graphicFrame>
      <p:sp>
        <p:nvSpPr>
          <p:cNvPr id="164904" name="Text Box 40"/>
          <p:cNvSpPr txBox="1">
            <a:spLocks noChangeArrowheads="1"/>
          </p:cNvSpPr>
          <p:nvPr/>
        </p:nvSpPr>
        <p:spPr bwMode="auto">
          <a:xfrm>
            <a:off x="4813300" y="5260975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223.1.2.2</a:t>
            </a:r>
            <a:endParaRPr lang="en-US"/>
          </a:p>
        </p:txBody>
      </p:sp>
      <p:sp>
        <p:nvSpPr>
          <p:cNvPr id="164905" name="Text Box 41"/>
          <p:cNvSpPr txBox="1">
            <a:spLocks noChangeArrowheads="1"/>
          </p:cNvSpPr>
          <p:nvPr/>
        </p:nvSpPr>
        <p:spPr bwMode="auto">
          <a:xfrm>
            <a:off x="2917825" y="5256213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223.1.2.1</a:t>
            </a:r>
            <a:endParaRPr lang="en-US"/>
          </a:p>
        </p:txBody>
      </p:sp>
      <p:sp>
        <p:nvSpPr>
          <p:cNvPr id="164906" name="Rectangle 42"/>
          <p:cNvSpPr>
            <a:spLocks noChangeArrowheads="1"/>
          </p:cNvSpPr>
          <p:nvPr/>
        </p:nvSpPr>
        <p:spPr bwMode="auto">
          <a:xfrm>
            <a:off x="4319588" y="4767263"/>
            <a:ext cx="128587" cy="18097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907" name="Text Box 43"/>
          <p:cNvSpPr txBox="1">
            <a:spLocks noChangeArrowheads="1"/>
          </p:cNvSpPr>
          <p:nvPr/>
        </p:nvSpPr>
        <p:spPr bwMode="auto">
          <a:xfrm>
            <a:off x="3876675" y="4706938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223.1.2.6</a:t>
            </a:r>
            <a:endParaRPr lang="en-US"/>
          </a:p>
        </p:txBody>
      </p:sp>
      <p:sp>
        <p:nvSpPr>
          <p:cNvPr id="164909" name="Freeform 45"/>
          <p:cNvSpPr>
            <a:spLocks/>
          </p:cNvSpPr>
          <p:nvPr/>
        </p:nvSpPr>
        <p:spPr bwMode="auto">
          <a:xfrm>
            <a:off x="6651625" y="4583113"/>
            <a:ext cx="1539875" cy="1490662"/>
          </a:xfrm>
          <a:custGeom>
            <a:avLst/>
            <a:gdLst/>
            <a:ahLst/>
            <a:cxnLst>
              <a:cxn ang="0">
                <a:pos x="451" y="41"/>
              </a:cxn>
              <a:cxn ang="0">
                <a:pos x="388" y="431"/>
              </a:cxn>
              <a:cxn ang="0">
                <a:pos x="64" y="479"/>
              </a:cxn>
              <a:cxn ang="0">
                <a:pos x="7" y="791"/>
              </a:cxn>
              <a:cxn ang="0">
                <a:pos x="100" y="920"/>
              </a:cxn>
              <a:cxn ang="0">
                <a:pos x="421" y="905"/>
              </a:cxn>
              <a:cxn ang="0">
                <a:pos x="652" y="905"/>
              </a:cxn>
              <a:cxn ang="0">
                <a:pos x="904" y="857"/>
              </a:cxn>
              <a:cxn ang="0">
                <a:pos x="916" y="473"/>
              </a:cxn>
              <a:cxn ang="0">
                <a:pos x="580" y="443"/>
              </a:cxn>
              <a:cxn ang="0">
                <a:pos x="526" y="65"/>
              </a:cxn>
              <a:cxn ang="0">
                <a:pos x="529" y="53"/>
              </a:cxn>
              <a:cxn ang="0">
                <a:pos x="451" y="41"/>
              </a:cxn>
            </a:cxnLst>
            <a:rect l="0" t="0" r="r" b="b"/>
            <a:pathLst>
              <a:path w="970" h="939">
                <a:moveTo>
                  <a:pt x="451" y="41"/>
                </a:moveTo>
                <a:cubicBezTo>
                  <a:pt x="415" y="47"/>
                  <a:pt x="452" y="358"/>
                  <a:pt x="388" y="431"/>
                </a:cubicBezTo>
                <a:cubicBezTo>
                  <a:pt x="324" y="504"/>
                  <a:pt x="128" y="419"/>
                  <a:pt x="64" y="479"/>
                </a:cubicBezTo>
                <a:cubicBezTo>
                  <a:pt x="0" y="539"/>
                  <a:pt x="1" y="718"/>
                  <a:pt x="7" y="791"/>
                </a:cubicBezTo>
                <a:cubicBezTo>
                  <a:pt x="13" y="864"/>
                  <a:pt x="31" y="901"/>
                  <a:pt x="100" y="920"/>
                </a:cubicBezTo>
                <a:cubicBezTo>
                  <a:pt x="169" y="939"/>
                  <a:pt x="329" y="908"/>
                  <a:pt x="421" y="905"/>
                </a:cubicBezTo>
                <a:cubicBezTo>
                  <a:pt x="513" y="902"/>
                  <a:pt x="572" y="913"/>
                  <a:pt x="652" y="905"/>
                </a:cubicBezTo>
                <a:cubicBezTo>
                  <a:pt x="732" y="897"/>
                  <a:pt x="860" y="929"/>
                  <a:pt x="904" y="857"/>
                </a:cubicBezTo>
                <a:cubicBezTo>
                  <a:pt x="948" y="785"/>
                  <a:pt x="970" y="542"/>
                  <a:pt x="916" y="473"/>
                </a:cubicBezTo>
                <a:cubicBezTo>
                  <a:pt x="862" y="404"/>
                  <a:pt x="645" y="511"/>
                  <a:pt x="580" y="443"/>
                </a:cubicBezTo>
                <a:cubicBezTo>
                  <a:pt x="515" y="375"/>
                  <a:pt x="534" y="130"/>
                  <a:pt x="526" y="65"/>
                </a:cubicBezTo>
                <a:cubicBezTo>
                  <a:pt x="518" y="0"/>
                  <a:pt x="542" y="57"/>
                  <a:pt x="529" y="53"/>
                </a:cubicBezTo>
                <a:cubicBezTo>
                  <a:pt x="520" y="26"/>
                  <a:pt x="487" y="35"/>
                  <a:pt x="451" y="41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7088188" y="4294188"/>
            <a:ext cx="711200" cy="381000"/>
            <a:chOff x="3600" y="219"/>
            <a:chExt cx="360" cy="175"/>
          </a:xfrm>
        </p:grpSpPr>
        <p:sp>
          <p:nvSpPr>
            <p:cNvPr id="164911" name="Oval 4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12" name="Line 4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13" name="Line 4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14" name="Rectangle 5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4915" name="Oval 5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5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64917" name="Line 5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18" name="Line 5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19" name="Line 5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5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64921" name="Line 5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22" name="Line 5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23" name="Line 5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4924" name="Line 60"/>
          <p:cNvSpPr>
            <a:spLocks noChangeShapeType="1"/>
          </p:cNvSpPr>
          <p:nvPr/>
        </p:nvSpPr>
        <p:spPr bwMode="auto">
          <a:xfrm flipH="1">
            <a:off x="7407275" y="4686300"/>
            <a:ext cx="0" cy="704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925" name="Line 61"/>
          <p:cNvSpPr>
            <a:spLocks noChangeShapeType="1"/>
          </p:cNvSpPr>
          <p:nvPr/>
        </p:nvSpPr>
        <p:spPr bwMode="auto">
          <a:xfrm flipH="1" flipV="1">
            <a:off x="6888163" y="5391150"/>
            <a:ext cx="1019175" cy="4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926" name="Line 62"/>
          <p:cNvSpPr>
            <a:spLocks noChangeShapeType="1"/>
          </p:cNvSpPr>
          <p:nvPr/>
        </p:nvSpPr>
        <p:spPr bwMode="auto">
          <a:xfrm flipH="1" flipV="1">
            <a:off x="6899275" y="5407025"/>
            <a:ext cx="3175" cy="169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927" name="Line 63"/>
          <p:cNvSpPr>
            <a:spLocks noChangeShapeType="1"/>
          </p:cNvSpPr>
          <p:nvPr/>
        </p:nvSpPr>
        <p:spPr bwMode="auto">
          <a:xfrm flipH="1" flipV="1">
            <a:off x="7894638" y="5392738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4928" name="Object 64"/>
          <p:cNvGraphicFramePr>
            <a:graphicFrameLocks noChangeAspect="1"/>
          </p:cNvGraphicFramePr>
          <p:nvPr/>
        </p:nvGraphicFramePr>
        <p:xfrm>
          <a:off x="7442200" y="5494338"/>
          <a:ext cx="584200" cy="463550"/>
        </p:xfrm>
        <a:graphic>
          <a:graphicData uri="http://schemas.openxmlformats.org/presentationml/2006/ole">
            <p:oleObj spid="_x0000_s378887" name="Clip" r:id="rId8" imgW="1305000" imgH="1085760" progId="">
              <p:embed/>
            </p:oleObj>
          </a:graphicData>
        </a:graphic>
      </p:graphicFrame>
      <p:graphicFrame>
        <p:nvGraphicFramePr>
          <p:cNvPr id="164929" name="Object 65"/>
          <p:cNvGraphicFramePr>
            <a:graphicFrameLocks noChangeAspect="1"/>
          </p:cNvGraphicFramePr>
          <p:nvPr/>
        </p:nvGraphicFramePr>
        <p:xfrm>
          <a:off x="6794500" y="5508625"/>
          <a:ext cx="584200" cy="463550"/>
        </p:xfrm>
        <a:graphic>
          <a:graphicData uri="http://schemas.openxmlformats.org/presentationml/2006/ole">
            <p:oleObj spid="_x0000_s378888" name="Clip" r:id="rId9" imgW="1305000" imgH="1085760" progId="">
              <p:embed/>
            </p:oleObj>
          </a:graphicData>
        </a:graphic>
      </p:graphicFrame>
      <p:sp>
        <p:nvSpPr>
          <p:cNvPr id="164930" name="Text Box 66"/>
          <p:cNvSpPr txBox="1">
            <a:spLocks noChangeArrowheads="1"/>
          </p:cNvSpPr>
          <p:nvPr/>
        </p:nvSpPr>
        <p:spPr bwMode="auto">
          <a:xfrm>
            <a:off x="7842250" y="5280025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223.1.3.2</a:t>
            </a:r>
            <a:endParaRPr lang="en-US"/>
          </a:p>
        </p:txBody>
      </p:sp>
      <p:sp>
        <p:nvSpPr>
          <p:cNvPr id="164931" name="Text Box 67"/>
          <p:cNvSpPr txBox="1">
            <a:spLocks noChangeArrowheads="1"/>
          </p:cNvSpPr>
          <p:nvPr/>
        </p:nvSpPr>
        <p:spPr bwMode="auto">
          <a:xfrm>
            <a:off x="5946775" y="5275263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223.1.3.1</a:t>
            </a:r>
            <a:endParaRPr lang="en-US"/>
          </a:p>
        </p:txBody>
      </p:sp>
      <p:sp>
        <p:nvSpPr>
          <p:cNvPr id="164932" name="Rectangle 68"/>
          <p:cNvSpPr>
            <a:spLocks noChangeArrowheads="1"/>
          </p:cNvSpPr>
          <p:nvPr/>
        </p:nvSpPr>
        <p:spPr bwMode="auto">
          <a:xfrm>
            <a:off x="7348538" y="4786313"/>
            <a:ext cx="128587" cy="18097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933" name="Text Box 69"/>
          <p:cNvSpPr txBox="1">
            <a:spLocks noChangeArrowheads="1"/>
          </p:cNvSpPr>
          <p:nvPr/>
        </p:nvSpPr>
        <p:spPr bwMode="auto">
          <a:xfrm>
            <a:off x="6899275" y="4751388"/>
            <a:ext cx="1144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223.1.3.27</a:t>
            </a:r>
            <a:endParaRPr lang="en-US"/>
          </a:p>
        </p:txBody>
      </p:sp>
      <p:grpSp>
        <p:nvGrpSpPr>
          <p:cNvPr id="8" name="Group 70"/>
          <p:cNvGrpSpPr>
            <a:grpSpLocks/>
          </p:cNvGrpSpPr>
          <p:nvPr/>
        </p:nvGrpSpPr>
        <p:grpSpPr bwMode="auto">
          <a:xfrm>
            <a:off x="5526088" y="2389188"/>
            <a:ext cx="711200" cy="381000"/>
            <a:chOff x="3600" y="219"/>
            <a:chExt cx="360" cy="175"/>
          </a:xfrm>
        </p:grpSpPr>
        <p:sp>
          <p:nvSpPr>
            <p:cNvPr id="164935" name="Oval 7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36" name="Line 7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37" name="Line 7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38" name="Rectangle 7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4939" name="Oval 7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7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64941" name="Line 7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42" name="Line 7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43" name="Line 7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8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64945" name="Line 8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46" name="Line 8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47" name="Line 8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4948" name="Line 84"/>
          <p:cNvSpPr>
            <a:spLocks noChangeShapeType="1"/>
          </p:cNvSpPr>
          <p:nvPr/>
        </p:nvSpPr>
        <p:spPr bwMode="auto">
          <a:xfrm flipH="1" flipV="1">
            <a:off x="6108700" y="1306513"/>
            <a:ext cx="3175" cy="265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949" name="Rectangle 85"/>
          <p:cNvSpPr>
            <a:spLocks noChangeArrowheads="1"/>
          </p:cNvSpPr>
          <p:nvPr/>
        </p:nvSpPr>
        <p:spPr bwMode="auto">
          <a:xfrm>
            <a:off x="6053138" y="1343025"/>
            <a:ext cx="109537" cy="195263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950" name="Text Box 86"/>
          <p:cNvSpPr txBox="1">
            <a:spLocks noChangeArrowheads="1"/>
          </p:cNvSpPr>
          <p:nvPr/>
        </p:nvSpPr>
        <p:spPr bwMode="auto">
          <a:xfrm>
            <a:off x="5618163" y="557213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223.1.1.2</a:t>
            </a:r>
            <a:endParaRPr lang="en-US" sz="1600"/>
          </a:p>
        </p:txBody>
      </p:sp>
      <p:sp>
        <p:nvSpPr>
          <p:cNvPr id="164951" name="Line 87"/>
          <p:cNvSpPr>
            <a:spLocks noChangeShapeType="1"/>
          </p:cNvSpPr>
          <p:nvPr/>
        </p:nvSpPr>
        <p:spPr bwMode="auto">
          <a:xfrm flipV="1">
            <a:off x="4591050" y="2762250"/>
            <a:ext cx="1114425" cy="1543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952" name="Line 88"/>
          <p:cNvSpPr>
            <a:spLocks noChangeShapeType="1"/>
          </p:cNvSpPr>
          <p:nvPr/>
        </p:nvSpPr>
        <p:spPr bwMode="auto">
          <a:xfrm flipH="1" flipV="1">
            <a:off x="6105525" y="2743200"/>
            <a:ext cx="1276350" cy="1543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953" name="Line 89"/>
          <p:cNvSpPr>
            <a:spLocks noChangeShapeType="1"/>
          </p:cNvSpPr>
          <p:nvPr/>
        </p:nvSpPr>
        <p:spPr bwMode="auto">
          <a:xfrm flipH="1" flipV="1">
            <a:off x="4781550" y="4505325"/>
            <a:ext cx="2305050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954" name="Text Box 90"/>
          <p:cNvSpPr txBox="1">
            <a:spLocks noChangeArrowheads="1"/>
          </p:cNvSpPr>
          <p:nvPr/>
        </p:nvSpPr>
        <p:spPr bwMode="auto">
          <a:xfrm>
            <a:off x="6184900" y="2655888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223.1.7.0</a:t>
            </a:r>
            <a:endParaRPr lang="en-US"/>
          </a:p>
        </p:txBody>
      </p:sp>
      <p:sp>
        <p:nvSpPr>
          <p:cNvPr id="164955" name="Text Box 91"/>
          <p:cNvSpPr txBox="1">
            <a:spLocks noChangeArrowheads="1"/>
          </p:cNvSpPr>
          <p:nvPr/>
        </p:nvSpPr>
        <p:spPr bwMode="auto">
          <a:xfrm>
            <a:off x="7261225" y="3941763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223.1.7.1</a:t>
            </a:r>
            <a:endParaRPr lang="en-US"/>
          </a:p>
        </p:txBody>
      </p:sp>
      <p:sp>
        <p:nvSpPr>
          <p:cNvPr id="164956" name="Text Box 92"/>
          <p:cNvSpPr txBox="1">
            <a:spLocks noChangeArrowheads="1"/>
          </p:cNvSpPr>
          <p:nvPr/>
        </p:nvSpPr>
        <p:spPr bwMode="auto">
          <a:xfrm>
            <a:off x="6022975" y="4198938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223.1.8.0</a:t>
            </a:r>
            <a:endParaRPr lang="en-US"/>
          </a:p>
        </p:txBody>
      </p:sp>
      <p:sp>
        <p:nvSpPr>
          <p:cNvPr id="164957" name="Text Box 93"/>
          <p:cNvSpPr txBox="1">
            <a:spLocks noChangeArrowheads="1"/>
          </p:cNvSpPr>
          <p:nvPr/>
        </p:nvSpPr>
        <p:spPr bwMode="auto">
          <a:xfrm>
            <a:off x="4775200" y="4198938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223.1.8.1</a:t>
            </a:r>
            <a:endParaRPr lang="en-US"/>
          </a:p>
        </p:txBody>
      </p:sp>
      <p:sp>
        <p:nvSpPr>
          <p:cNvPr id="164958" name="Text Box 94"/>
          <p:cNvSpPr txBox="1">
            <a:spLocks noChangeArrowheads="1"/>
          </p:cNvSpPr>
          <p:nvPr/>
        </p:nvSpPr>
        <p:spPr bwMode="auto">
          <a:xfrm>
            <a:off x="3698875" y="3903663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223.1.9.1</a:t>
            </a:r>
            <a:endParaRPr lang="en-US"/>
          </a:p>
        </p:txBody>
      </p:sp>
      <p:sp>
        <p:nvSpPr>
          <p:cNvPr id="164959" name="Text Box 95"/>
          <p:cNvSpPr txBox="1">
            <a:spLocks noChangeArrowheads="1"/>
          </p:cNvSpPr>
          <p:nvPr/>
        </p:nvSpPr>
        <p:spPr bwMode="auto">
          <a:xfrm>
            <a:off x="4565650" y="2665413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223.1.9.2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addressing: CIDR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150" y="1752600"/>
            <a:ext cx="8107363" cy="2747963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3200" dirty="0">
                <a:solidFill>
                  <a:srgbClr val="FF0000"/>
                </a:solidFill>
              </a:rPr>
              <a:t>CIDR: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C</a:t>
            </a:r>
            <a:r>
              <a:rPr lang="en-US" sz="3200" dirty="0"/>
              <a:t>lassless </a:t>
            </a:r>
            <a:r>
              <a:rPr lang="en-US" sz="3200" dirty="0" err="1">
                <a:solidFill>
                  <a:srgbClr val="FF0000"/>
                </a:solidFill>
              </a:rPr>
              <a:t>I</a:t>
            </a:r>
            <a:r>
              <a:rPr lang="en-US" sz="3200" dirty="0" err="1"/>
              <a:t>nter</a:t>
            </a:r>
            <a:r>
              <a:rPr lang="en-US" sz="3200" dirty="0" err="1">
                <a:solidFill>
                  <a:srgbClr val="FF0000"/>
                </a:solidFill>
              </a:rPr>
              <a:t>D</a:t>
            </a:r>
            <a:r>
              <a:rPr lang="en-US" sz="3200" dirty="0" err="1"/>
              <a:t>omain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R</a:t>
            </a:r>
            <a:r>
              <a:rPr lang="en-US" sz="3200" dirty="0"/>
              <a:t>outing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ubnet </a:t>
            </a:r>
            <a:r>
              <a:rPr lang="en-US" dirty="0"/>
              <a:t>portion of address of arbitrary length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ddress </a:t>
            </a:r>
            <a:r>
              <a:rPr lang="en-US" dirty="0"/>
              <a:t>format: </a:t>
            </a:r>
            <a:r>
              <a:rPr lang="en-US" dirty="0" err="1">
                <a:solidFill>
                  <a:srgbClr val="FF0000"/>
                </a:solidFill>
              </a:rPr>
              <a:t>a.b.c.d</a:t>
            </a:r>
            <a:r>
              <a:rPr lang="en-US" dirty="0">
                <a:solidFill>
                  <a:srgbClr val="FF0000"/>
                </a:solidFill>
              </a:rPr>
              <a:t>/x</a:t>
            </a:r>
            <a:r>
              <a:rPr lang="en-US" dirty="0"/>
              <a:t>, where x is # bits in subnet portion of </a:t>
            </a:r>
            <a:r>
              <a:rPr lang="en-US" dirty="0" smtClean="0"/>
              <a:t>address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23988" y="4641850"/>
            <a:ext cx="6124575" cy="1625600"/>
            <a:chOff x="1339" y="899"/>
            <a:chExt cx="3858" cy="1024"/>
          </a:xfrm>
        </p:grpSpPr>
        <p:sp>
          <p:nvSpPr>
            <p:cNvPr id="166917" name="Text Box 5"/>
            <p:cNvSpPr txBox="1">
              <a:spLocks noChangeArrowheads="1"/>
            </p:cNvSpPr>
            <p:nvPr/>
          </p:nvSpPr>
          <p:spPr bwMode="auto">
            <a:xfrm>
              <a:off x="1339" y="1262"/>
              <a:ext cx="38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  <a:latin typeface="Arial" charset="0"/>
                </a:rPr>
                <a:t>11001000  00010111</a:t>
              </a:r>
              <a:r>
                <a:rPr lang="en-US" sz="2400">
                  <a:latin typeface="Arial" charset="0"/>
                </a:rPr>
                <a:t>  </a:t>
              </a:r>
              <a:r>
                <a:rPr lang="en-US" sz="2400">
                  <a:solidFill>
                    <a:schemeClr val="accent2"/>
                  </a:solidFill>
                  <a:latin typeface="Arial" charset="0"/>
                </a:rPr>
                <a:t>0001000</a:t>
              </a:r>
              <a:r>
                <a:rPr lang="en-US" sz="2400">
                  <a:latin typeface="Arial" charset="0"/>
                </a:rPr>
                <a:t>0  00000000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6918" name="Text Box 6"/>
            <p:cNvSpPr txBox="1">
              <a:spLocks noChangeArrowheads="1"/>
            </p:cNvSpPr>
            <p:nvPr/>
          </p:nvSpPr>
          <p:spPr bwMode="auto">
            <a:xfrm>
              <a:off x="2391" y="922"/>
              <a:ext cx="537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2"/>
                  </a:solidFill>
                </a:rPr>
                <a:t>subnet</a:t>
              </a:r>
            </a:p>
            <a:p>
              <a:pPr algn="ctr"/>
              <a:r>
                <a:rPr lang="en-US" sz="2000" dirty="0">
                  <a:solidFill>
                    <a:schemeClr val="accent2"/>
                  </a:solidFill>
                </a:rPr>
                <a:t>part</a:t>
              </a:r>
              <a:endParaRPr lang="en-US" sz="2000" dirty="0"/>
            </a:p>
          </p:txBody>
        </p:sp>
        <p:sp>
          <p:nvSpPr>
            <p:cNvPr id="166919" name="Text Box 7"/>
            <p:cNvSpPr txBox="1">
              <a:spLocks noChangeArrowheads="1"/>
            </p:cNvSpPr>
            <p:nvPr/>
          </p:nvSpPr>
          <p:spPr bwMode="auto">
            <a:xfrm>
              <a:off x="4482" y="899"/>
              <a:ext cx="385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host</a:t>
              </a:r>
            </a:p>
            <a:p>
              <a:pPr algn="ctr"/>
              <a:r>
                <a:rPr lang="en-US" sz="2000"/>
                <a:t>part</a:t>
              </a:r>
            </a:p>
          </p:txBody>
        </p:sp>
        <p:sp>
          <p:nvSpPr>
            <p:cNvPr id="166920" name="Line 8"/>
            <p:cNvSpPr>
              <a:spLocks noChangeShapeType="1"/>
            </p:cNvSpPr>
            <p:nvPr/>
          </p:nvSpPr>
          <p:spPr bwMode="auto">
            <a:xfrm>
              <a:off x="3020" y="1121"/>
              <a:ext cx="1021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21" name="Line 9"/>
            <p:cNvSpPr>
              <a:spLocks noChangeShapeType="1"/>
            </p:cNvSpPr>
            <p:nvPr/>
          </p:nvSpPr>
          <p:spPr bwMode="auto">
            <a:xfrm flipH="1">
              <a:off x="1408" y="1118"/>
              <a:ext cx="924" cy="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22" name="Line 10"/>
            <p:cNvSpPr>
              <a:spLocks noChangeShapeType="1"/>
            </p:cNvSpPr>
            <p:nvPr/>
          </p:nvSpPr>
          <p:spPr bwMode="auto">
            <a:xfrm flipH="1" flipV="1">
              <a:off x="4055" y="1123"/>
              <a:ext cx="436" cy="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23" name="Line 11"/>
            <p:cNvSpPr>
              <a:spLocks noChangeShapeType="1"/>
            </p:cNvSpPr>
            <p:nvPr/>
          </p:nvSpPr>
          <p:spPr bwMode="auto">
            <a:xfrm flipV="1">
              <a:off x="4778" y="1121"/>
              <a:ext cx="3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24" name="Text Box 12"/>
            <p:cNvSpPr txBox="1">
              <a:spLocks noChangeArrowheads="1"/>
            </p:cNvSpPr>
            <p:nvPr/>
          </p:nvSpPr>
          <p:spPr bwMode="auto">
            <a:xfrm>
              <a:off x="2559" y="1635"/>
              <a:ext cx="14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200.23.16.0/23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IP addresses: </a:t>
            </a:r>
            <a:r>
              <a:rPr lang="en-US" dirty="0" smtClean="0"/>
              <a:t>H</a:t>
            </a:r>
            <a:r>
              <a:rPr lang="en-US" sz="3600" dirty="0" smtClean="0"/>
              <a:t>ow </a:t>
            </a:r>
            <a:r>
              <a:rPr lang="en-US" sz="3600" dirty="0"/>
              <a:t>to </a:t>
            </a:r>
            <a:r>
              <a:rPr lang="en-US" sz="3600" dirty="0" smtClean="0"/>
              <a:t>Get </a:t>
            </a:r>
            <a:r>
              <a:rPr lang="en-US" dirty="0" smtClean="0"/>
              <a:t>O</a:t>
            </a:r>
            <a:r>
              <a:rPr lang="en-US" sz="3600" dirty="0" smtClean="0"/>
              <a:t>ne</a:t>
            </a:r>
            <a:r>
              <a:rPr lang="en-US" sz="3600" dirty="0"/>
              <a:t>?</a:t>
            </a:r>
            <a:endParaRPr lang="en-US" dirty="0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174" y="1687512"/>
            <a:ext cx="8251825" cy="4484687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u="sng" dirty="0">
                <a:solidFill>
                  <a:srgbClr val="FF0000"/>
                </a:solidFill>
              </a:rPr>
              <a:t>Q:</a:t>
            </a:r>
            <a:r>
              <a:rPr lang="en-US" dirty="0"/>
              <a:t> How does </a:t>
            </a:r>
            <a:r>
              <a:rPr lang="en-US" dirty="0" smtClean="0"/>
              <a:t> </a:t>
            </a:r>
            <a:r>
              <a:rPr lang="en-US" i="1" dirty="0"/>
              <a:t>host</a:t>
            </a:r>
            <a:r>
              <a:rPr lang="en-US" dirty="0"/>
              <a:t> get IP address?</a:t>
            </a:r>
          </a:p>
          <a:p>
            <a:pPr>
              <a:buFont typeface="ZapfDingbats" pitchFamily="82" charset="2"/>
              <a:buNone/>
            </a:pPr>
            <a:endParaRPr lang="en-US" dirty="0"/>
          </a:p>
          <a:p>
            <a:r>
              <a:rPr lang="en-US" sz="2400" dirty="0">
                <a:solidFill>
                  <a:srgbClr val="FF0000"/>
                </a:solidFill>
              </a:rPr>
              <a:t>H</a:t>
            </a:r>
            <a:r>
              <a:rPr lang="en-US" sz="2400" dirty="0" smtClean="0">
                <a:solidFill>
                  <a:srgbClr val="FF0000"/>
                </a:solidFill>
              </a:rPr>
              <a:t>ard-coded</a:t>
            </a:r>
            <a:r>
              <a:rPr lang="en-US" sz="2400" dirty="0" smtClean="0"/>
              <a:t> </a:t>
            </a:r>
            <a:r>
              <a:rPr lang="en-US" sz="2400" dirty="0"/>
              <a:t>by system admin in a file</a:t>
            </a:r>
          </a:p>
          <a:p>
            <a:pPr lvl="1"/>
            <a:r>
              <a:rPr lang="en-US" dirty="0"/>
              <a:t>Windows: </a:t>
            </a:r>
            <a:endParaRPr lang="en-US" dirty="0" smtClean="0"/>
          </a:p>
          <a:p>
            <a:pPr lvl="2">
              <a:buNone/>
            </a:pPr>
            <a:r>
              <a:rPr lang="en-US" sz="1800" dirty="0" smtClean="0"/>
              <a:t>control-</a:t>
            </a:r>
            <a:r>
              <a:rPr lang="en-US" sz="1800" dirty="0" err="1" smtClean="0"/>
              <a:t>panel</a:t>
            </a:r>
            <a:r>
              <a:rPr lang="en-US" sz="1800" dirty="0" err="1" smtClean="0">
                <a:sym typeface="Wingdings" pitchFamily="2" charset="2"/>
              </a:rPr>
              <a:t></a:t>
            </a:r>
            <a:r>
              <a:rPr lang="en-US" sz="1800" dirty="0" err="1" smtClean="0"/>
              <a:t>network</a:t>
            </a:r>
            <a:r>
              <a:rPr lang="en-US" sz="1800" dirty="0" err="1" smtClean="0">
                <a:sym typeface="Wingdings" pitchFamily="2" charset="2"/>
              </a:rPr>
              <a:t></a:t>
            </a:r>
            <a:r>
              <a:rPr lang="en-US" sz="1800" dirty="0" err="1" smtClean="0"/>
              <a:t>configuration</a:t>
            </a:r>
            <a:r>
              <a:rPr lang="en-US" sz="1800" dirty="0" err="1" smtClean="0">
                <a:sym typeface="Wingdings" pitchFamily="2" charset="2"/>
              </a:rPr>
              <a:t>TCP</a:t>
            </a:r>
            <a:r>
              <a:rPr lang="en-US" sz="1800" dirty="0" smtClean="0">
                <a:sym typeface="Wingdings" pitchFamily="2" charset="2"/>
              </a:rPr>
              <a:t>/</a:t>
            </a:r>
            <a:r>
              <a:rPr lang="en-US" sz="1800" dirty="0" err="1" smtClean="0">
                <a:sym typeface="Wingdings" pitchFamily="2" charset="2"/>
              </a:rPr>
              <a:t>IP</a:t>
            </a:r>
            <a:r>
              <a:rPr lang="en-US" sz="1800" dirty="0" err="1" smtClean="0"/>
              <a:t>properties</a:t>
            </a:r>
            <a:endParaRPr lang="en-US" dirty="0"/>
          </a:p>
          <a:p>
            <a:pPr lvl="1"/>
            <a:r>
              <a:rPr lang="en-US" dirty="0"/>
              <a:t>UNIX: </a:t>
            </a:r>
            <a:endParaRPr lang="en-US" dirty="0" smtClean="0"/>
          </a:p>
          <a:p>
            <a:pPr lvl="2">
              <a:buNone/>
            </a:pPr>
            <a:r>
              <a:rPr lang="en-US" sz="1600" dirty="0" smtClean="0"/>
              <a:t>/</a:t>
            </a:r>
            <a:r>
              <a:rPr lang="en-US" sz="1600" dirty="0"/>
              <a:t>etc/</a:t>
            </a:r>
            <a:r>
              <a:rPr lang="en-US" sz="1600" dirty="0" err="1"/>
              <a:t>rc.config</a:t>
            </a:r>
            <a:endParaRPr lang="en-US" sz="1600" dirty="0"/>
          </a:p>
          <a:p>
            <a:r>
              <a:rPr lang="en-US" sz="2400" dirty="0">
                <a:solidFill>
                  <a:srgbClr val="FF0000"/>
                </a:solidFill>
              </a:rPr>
              <a:t>DHCP: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D</a:t>
            </a:r>
            <a:r>
              <a:rPr lang="en-US" sz="2400" dirty="0"/>
              <a:t>ynamic </a:t>
            </a:r>
            <a:r>
              <a:rPr lang="en-US" sz="2400" dirty="0">
                <a:solidFill>
                  <a:srgbClr val="FF0000"/>
                </a:solidFill>
              </a:rPr>
              <a:t>H</a:t>
            </a:r>
            <a:r>
              <a:rPr lang="en-US" sz="2400" dirty="0"/>
              <a:t>ost </a:t>
            </a:r>
            <a:r>
              <a:rPr lang="en-US" sz="2400" dirty="0">
                <a:solidFill>
                  <a:srgbClr val="FF0000"/>
                </a:solidFill>
              </a:rPr>
              <a:t>C</a:t>
            </a:r>
            <a:r>
              <a:rPr lang="en-US" sz="2400" dirty="0"/>
              <a:t>onfiguration </a:t>
            </a:r>
            <a:r>
              <a:rPr lang="en-US" sz="2400" dirty="0">
                <a:solidFill>
                  <a:srgbClr val="FF0000"/>
                </a:solidFill>
              </a:rPr>
              <a:t>P</a:t>
            </a:r>
            <a:r>
              <a:rPr lang="en-US" sz="2400" dirty="0"/>
              <a:t>rotocol: dynamically get address from as server</a:t>
            </a:r>
          </a:p>
          <a:p>
            <a:pPr lvl="1"/>
            <a:r>
              <a:rPr lang="en-US" dirty="0"/>
              <a:t>“plug-and-play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(next slide)</a:t>
            </a:r>
            <a:endParaRPr lang="en-US" dirty="0"/>
          </a:p>
          <a:p>
            <a:pPr>
              <a:buFont typeface="ZapfDingbats" pitchFamily="82" charset="2"/>
              <a:buNone/>
            </a:pP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382000" cy="1143000"/>
          </a:xfrm>
        </p:spPr>
        <p:txBody>
          <a:bodyPr/>
          <a:lstStyle/>
          <a:p>
            <a:r>
              <a:rPr lang="en-US" sz="3600" dirty="0"/>
              <a:t>Network </a:t>
            </a:r>
            <a:r>
              <a:rPr lang="en-US" sz="3600" dirty="0" smtClean="0"/>
              <a:t>Layer</a:t>
            </a:r>
            <a:endParaRPr lang="en-US" sz="3600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143000"/>
            <a:ext cx="4086225" cy="1831975"/>
          </a:xfrm>
        </p:spPr>
        <p:txBody>
          <a:bodyPr/>
          <a:lstStyle/>
          <a:p>
            <a:r>
              <a:rPr lang="en-US" sz="2400" dirty="0"/>
              <a:t>T</a:t>
            </a:r>
            <a:r>
              <a:rPr lang="en-US" sz="2400" dirty="0" smtClean="0"/>
              <a:t>ransport </a:t>
            </a:r>
            <a:r>
              <a:rPr lang="en-US" sz="2400" dirty="0"/>
              <a:t>segment from sending to receiving host </a:t>
            </a:r>
          </a:p>
          <a:p>
            <a:r>
              <a:rPr lang="en-US" sz="2400" dirty="0"/>
              <a:t>O</a:t>
            </a:r>
            <a:r>
              <a:rPr lang="en-US" sz="2400" dirty="0" smtClean="0"/>
              <a:t>n </a:t>
            </a:r>
            <a:r>
              <a:rPr lang="en-US" sz="2400" dirty="0"/>
              <a:t>sending side encapsulates segments into </a:t>
            </a:r>
            <a:r>
              <a:rPr lang="en-US" sz="2400" dirty="0" err="1"/>
              <a:t>datagrams</a:t>
            </a:r>
            <a:endParaRPr lang="en-US" sz="2400" dirty="0"/>
          </a:p>
          <a:p>
            <a:r>
              <a:rPr lang="en-US" sz="2400" dirty="0"/>
              <a:t>O</a:t>
            </a:r>
            <a:r>
              <a:rPr lang="en-US" sz="2400" dirty="0" smtClean="0"/>
              <a:t>n </a:t>
            </a:r>
            <a:r>
              <a:rPr lang="en-US" sz="2400" dirty="0" err="1"/>
              <a:t>rcving</a:t>
            </a:r>
            <a:r>
              <a:rPr lang="en-US" sz="2400" dirty="0"/>
              <a:t> side, delivers segments to transport layer</a:t>
            </a:r>
          </a:p>
          <a:p>
            <a:r>
              <a:rPr lang="en-US" sz="2400" dirty="0"/>
              <a:t>N</a:t>
            </a:r>
            <a:r>
              <a:rPr lang="en-US" sz="2400" dirty="0" smtClean="0"/>
              <a:t>etwork </a:t>
            </a:r>
            <a:r>
              <a:rPr lang="en-US" sz="2400" dirty="0"/>
              <a:t>layer protocols in </a:t>
            </a:r>
            <a:r>
              <a:rPr lang="en-US" sz="2400" i="1" dirty="0"/>
              <a:t>every</a:t>
            </a:r>
            <a:r>
              <a:rPr lang="en-US" sz="2400" dirty="0"/>
              <a:t> </a:t>
            </a:r>
            <a:r>
              <a:rPr lang="en-US" sz="2400" dirty="0" smtClean="0"/>
              <a:t>host and router</a:t>
            </a:r>
            <a:endParaRPr lang="en-US" sz="2400" dirty="0"/>
          </a:p>
          <a:p>
            <a:r>
              <a:rPr lang="en-US" sz="2400" dirty="0"/>
              <a:t>R</a:t>
            </a:r>
            <a:r>
              <a:rPr lang="en-US" sz="2400" dirty="0" smtClean="0"/>
              <a:t>outer </a:t>
            </a:r>
            <a:r>
              <a:rPr lang="en-US" sz="2400" dirty="0"/>
              <a:t>examines header fields in all IP </a:t>
            </a:r>
            <a:r>
              <a:rPr lang="en-US" sz="2400" dirty="0" err="1"/>
              <a:t>datagrams</a:t>
            </a:r>
            <a:r>
              <a:rPr lang="en-US" sz="2400" dirty="0"/>
              <a:t> passing through it</a:t>
            </a:r>
          </a:p>
          <a:p>
            <a:pPr>
              <a:buFont typeface="ZapfDingbats" pitchFamily="82" charset="2"/>
              <a:buNone/>
            </a:pPr>
            <a:endParaRPr lang="en-US" sz="2400" dirty="0"/>
          </a:p>
          <a:p>
            <a:pPr>
              <a:buFont typeface="ZapfDingbats" pitchFamily="82" charset="2"/>
              <a:buNone/>
            </a:pPr>
            <a:endParaRPr lang="en-US" sz="2000" dirty="0"/>
          </a:p>
          <a:p>
            <a:pPr lvl="1"/>
            <a:endParaRPr lang="en-US" sz="1800" dirty="0"/>
          </a:p>
          <a:p>
            <a:endParaRPr lang="en-US" sz="2400" dirty="0"/>
          </a:p>
        </p:txBody>
      </p:sp>
      <p:sp>
        <p:nvSpPr>
          <p:cNvPr id="35500" name="Freeform 684"/>
          <p:cNvSpPr>
            <a:spLocks/>
          </p:cNvSpPr>
          <p:nvPr/>
        </p:nvSpPr>
        <p:spPr bwMode="auto">
          <a:xfrm>
            <a:off x="6737350" y="3430588"/>
            <a:ext cx="1314450" cy="674687"/>
          </a:xfrm>
          <a:custGeom>
            <a:avLst/>
            <a:gdLst/>
            <a:ahLst/>
            <a:cxnLst>
              <a:cxn ang="0">
                <a:pos x="382" y="30"/>
              </a:cxn>
              <a:cxn ang="0">
                <a:pos x="370" y="30"/>
              </a:cxn>
              <a:cxn ang="0">
                <a:pos x="126" y="32"/>
              </a:cxn>
              <a:cxn ang="0">
                <a:pos x="6" y="126"/>
              </a:cxn>
              <a:cxn ang="0">
                <a:pos x="92" y="274"/>
              </a:cxn>
              <a:cxn ang="0">
                <a:pos x="292" y="384"/>
              </a:cxn>
              <a:cxn ang="0">
                <a:pos x="540" y="416"/>
              </a:cxn>
              <a:cxn ang="0">
                <a:pos x="698" y="330"/>
              </a:cxn>
              <a:cxn ang="0">
                <a:pos x="776" y="170"/>
              </a:cxn>
              <a:cxn ang="0">
                <a:pos x="792" y="22"/>
              </a:cxn>
              <a:cxn ang="0">
                <a:pos x="560" y="38"/>
              </a:cxn>
              <a:cxn ang="0">
                <a:pos x="382" y="30"/>
              </a:cxn>
            </a:cxnLst>
            <a:rect l="0" t="0" r="r" b="b"/>
            <a:pathLst>
              <a:path w="828" h="425">
                <a:moveTo>
                  <a:pt x="382" y="30"/>
                </a:moveTo>
                <a:cubicBezTo>
                  <a:pt x="350" y="29"/>
                  <a:pt x="413" y="30"/>
                  <a:pt x="370" y="30"/>
                </a:cubicBezTo>
                <a:cubicBezTo>
                  <a:pt x="327" y="30"/>
                  <a:pt x="187" y="16"/>
                  <a:pt x="126" y="32"/>
                </a:cubicBezTo>
                <a:cubicBezTo>
                  <a:pt x="65" y="48"/>
                  <a:pt x="12" y="86"/>
                  <a:pt x="6" y="126"/>
                </a:cubicBezTo>
                <a:cubicBezTo>
                  <a:pt x="0" y="166"/>
                  <a:pt x="44" y="231"/>
                  <a:pt x="92" y="274"/>
                </a:cubicBezTo>
                <a:cubicBezTo>
                  <a:pt x="140" y="317"/>
                  <a:pt x="217" y="360"/>
                  <a:pt x="292" y="384"/>
                </a:cubicBezTo>
                <a:cubicBezTo>
                  <a:pt x="367" y="408"/>
                  <a:pt x="472" y="425"/>
                  <a:pt x="540" y="416"/>
                </a:cubicBezTo>
                <a:cubicBezTo>
                  <a:pt x="608" y="407"/>
                  <a:pt x="659" y="371"/>
                  <a:pt x="698" y="330"/>
                </a:cubicBezTo>
                <a:cubicBezTo>
                  <a:pt x="737" y="289"/>
                  <a:pt x="760" y="221"/>
                  <a:pt x="776" y="170"/>
                </a:cubicBezTo>
                <a:cubicBezTo>
                  <a:pt x="792" y="119"/>
                  <a:pt x="828" y="44"/>
                  <a:pt x="792" y="22"/>
                </a:cubicBezTo>
                <a:cubicBezTo>
                  <a:pt x="756" y="0"/>
                  <a:pt x="630" y="37"/>
                  <a:pt x="560" y="38"/>
                </a:cubicBezTo>
                <a:cubicBezTo>
                  <a:pt x="490" y="39"/>
                  <a:pt x="414" y="31"/>
                  <a:pt x="382" y="30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501" name="Freeform 685"/>
          <p:cNvSpPr>
            <a:spLocks/>
          </p:cNvSpPr>
          <p:nvPr/>
        </p:nvSpPr>
        <p:spPr bwMode="auto">
          <a:xfrm>
            <a:off x="6756400" y="1905000"/>
            <a:ext cx="1730375" cy="1044575"/>
          </a:xfrm>
          <a:custGeom>
            <a:avLst/>
            <a:gdLst/>
            <a:ahLst/>
            <a:cxnLst>
              <a:cxn ang="0">
                <a:pos x="424" y="10"/>
              </a:cxn>
              <a:cxn ang="0">
                <a:pos x="288" y="70"/>
              </a:cxn>
              <a:cxn ang="0">
                <a:pos x="96" y="100"/>
              </a:cxn>
              <a:cxn ang="0">
                <a:pos x="14" y="336"/>
              </a:cxn>
              <a:cxn ang="0">
                <a:pos x="180" y="444"/>
              </a:cxn>
              <a:cxn ang="0">
                <a:pos x="346" y="426"/>
              </a:cxn>
              <a:cxn ang="0">
                <a:pos x="584" y="444"/>
              </a:cxn>
              <a:cxn ang="0">
                <a:pos x="698" y="434"/>
              </a:cxn>
              <a:cxn ang="0">
                <a:pos x="752" y="372"/>
              </a:cxn>
              <a:cxn ang="0">
                <a:pos x="750" y="158"/>
              </a:cxn>
              <a:cxn ang="0">
                <a:pos x="662" y="34"/>
              </a:cxn>
              <a:cxn ang="0">
                <a:pos x="424" y="10"/>
              </a:cxn>
            </a:cxnLst>
            <a:rect l="0" t="0" r="r" b="b"/>
            <a:pathLst>
              <a:path w="765" h="459">
                <a:moveTo>
                  <a:pt x="424" y="10"/>
                </a:moveTo>
                <a:cubicBezTo>
                  <a:pt x="362" y="16"/>
                  <a:pt x="343" y="55"/>
                  <a:pt x="288" y="70"/>
                </a:cubicBezTo>
                <a:cubicBezTo>
                  <a:pt x="233" y="85"/>
                  <a:pt x="142" y="56"/>
                  <a:pt x="96" y="100"/>
                </a:cubicBezTo>
                <a:cubicBezTo>
                  <a:pt x="50" y="144"/>
                  <a:pt x="0" y="279"/>
                  <a:pt x="14" y="336"/>
                </a:cubicBezTo>
                <a:cubicBezTo>
                  <a:pt x="28" y="393"/>
                  <a:pt x="125" y="429"/>
                  <a:pt x="180" y="444"/>
                </a:cubicBezTo>
                <a:cubicBezTo>
                  <a:pt x="235" y="459"/>
                  <a:pt x="279" y="426"/>
                  <a:pt x="346" y="426"/>
                </a:cubicBezTo>
                <a:cubicBezTo>
                  <a:pt x="413" y="426"/>
                  <a:pt x="525" y="443"/>
                  <a:pt x="584" y="444"/>
                </a:cubicBezTo>
                <a:cubicBezTo>
                  <a:pt x="643" y="445"/>
                  <a:pt x="670" y="446"/>
                  <a:pt x="698" y="434"/>
                </a:cubicBezTo>
                <a:cubicBezTo>
                  <a:pt x="726" y="422"/>
                  <a:pt x="743" y="418"/>
                  <a:pt x="752" y="372"/>
                </a:cubicBezTo>
                <a:cubicBezTo>
                  <a:pt x="761" y="326"/>
                  <a:pt x="765" y="214"/>
                  <a:pt x="750" y="158"/>
                </a:cubicBezTo>
                <a:cubicBezTo>
                  <a:pt x="735" y="102"/>
                  <a:pt x="716" y="58"/>
                  <a:pt x="662" y="34"/>
                </a:cubicBezTo>
                <a:cubicBezTo>
                  <a:pt x="608" y="10"/>
                  <a:pt x="505" y="0"/>
                  <a:pt x="424" y="10"/>
                </a:cubicBez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502" name="Freeform 686"/>
          <p:cNvSpPr>
            <a:spLocks/>
          </p:cNvSpPr>
          <p:nvPr/>
        </p:nvSpPr>
        <p:spPr bwMode="auto">
          <a:xfrm>
            <a:off x="5016500" y="1612900"/>
            <a:ext cx="1644650" cy="1071563"/>
          </a:xfrm>
          <a:custGeom>
            <a:avLst/>
            <a:gdLst/>
            <a:ahLst/>
            <a:cxnLst>
              <a:cxn ang="0">
                <a:pos x="648" y="11"/>
              </a:cxn>
              <a:cxn ang="0">
                <a:pos x="390" y="53"/>
              </a:cxn>
              <a:cxn ang="0">
                <a:pos x="206" y="129"/>
              </a:cxn>
              <a:cxn ang="0">
                <a:pos x="152" y="229"/>
              </a:cxn>
              <a:cxn ang="0">
                <a:pos x="22" y="297"/>
              </a:cxn>
              <a:cxn ang="0">
                <a:pos x="18" y="459"/>
              </a:cxn>
              <a:cxn ang="0">
                <a:pos x="132" y="489"/>
              </a:cxn>
              <a:cxn ang="0">
                <a:pos x="458" y="489"/>
              </a:cxn>
              <a:cxn ang="0">
                <a:pos x="598" y="555"/>
              </a:cxn>
              <a:cxn ang="0">
                <a:pos x="752" y="657"/>
              </a:cxn>
              <a:cxn ang="0">
                <a:pos x="870" y="661"/>
              </a:cxn>
              <a:cxn ang="0">
                <a:pos x="952" y="603"/>
              </a:cxn>
              <a:cxn ang="0">
                <a:pos x="992" y="445"/>
              </a:cxn>
              <a:cxn ang="0">
                <a:pos x="1018" y="291"/>
              </a:cxn>
              <a:cxn ang="0">
                <a:pos x="1022" y="107"/>
              </a:cxn>
              <a:cxn ang="0">
                <a:pos x="934" y="17"/>
              </a:cxn>
              <a:cxn ang="0">
                <a:pos x="776" y="3"/>
              </a:cxn>
              <a:cxn ang="0">
                <a:pos x="648" y="11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687"/>
          <p:cNvGrpSpPr>
            <a:grpSpLocks/>
          </p:cNvGrpSpPr>
          <p:nvPr/>
        </p:nvGrpSpPr>
        <p:grpSpPr bwMode="auto">
          <a:xfrm>
            <a:off x="5103813" y="2947988"/>
            <a:ext cx="1458912" cy="933450"/>
            <a:chOff x="2889" y="1631"/>
            <a:chExt cx="980" cy="743"/>
          </a:xfrm>
        </p:grpSpPr>
        <p:sp>
          <p:nvSpPr>
            <p:cNvPr id="35504" name="Rectangle 688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05" name="AutoShape 689"/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CC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690"/>
          <p:cNvGrpSpPr>
            <a:grpSpLocks/>
          </p:cNvGrpSpPr>
          <p:nvPr/>
        </p:nvGrpSpPr>
        <p:grpSpPr bwMode="auto">
          <a:xfrm>
            <a:off x="5805488" y="1804988"/>
            <a:ext cx="336550" cy="531812"/>
            <a:chOff x="3796" y="1043"/>
            <a:chExt cx="865" cy="1237"/>
          </a:xfrm>
        </p:grpSpPr>
        <p:sp>
          <p:nvSpPr>
            <p:cNvPr id="35507" name="Line 691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08" name="Line 692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09" name="Line 693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10" name="Line 694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11" name="Line 695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12" name="Line 696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13" name="Line 697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14" name="Line 698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15" name="Line 699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16" name="Line 700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17" name="Line 701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18" name="Line 702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19" name="Line 703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20" name="Line 704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21" name="Line 705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" name="Group 706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35523" name="Line 70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524" name="Line 70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525" name="Line 70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526" name="Line 71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711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35528" name="Line 712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529" name="Line 713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530" name="Line 714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531" name="Line 71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" name="Group 716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35533" name="Line 71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534" name="Line 71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535" name="Line 71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536" name="Line 72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35537" name="Oval 721"/>
          <p:cNvSpPr>
            <a:spLocks noChangeArrowheads="1"/>
          </p:cNvSpPr>
          <p:nvPr/>
        </p:nvSpPr>
        <p:spPr bwMode="auto">
          <a:xfrm>
            <a:off x="6862763" y="36258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38" name="Line 722"/>
          <p:cNvSpPr>
            <a:spLocks noChangeShapeType="1"/>
          </p:cNvSpPr>
          <p:nvPr/>
        </p:nvSpPr>
        <p:spPr bwMode="auto">
          <a:xfrm>
            <a:off x="6862763" y="3617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39" name="Line 723"/>
          <p:cNvSpPr>
            <a:spLocks noChangeShapeType="1"/>
          </p:cNvSpPr>
          <p:nvPr/>
        </p:nvSpPr>
        <p:spPr bwMode="auto">
          <a:xfrm>
            <a:off x="7221538" y="3617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40" name="Rectangle 724"/>
          <p:cNvSpPr>
            <a:spLocks noChangeArrowheads="1"/>
          </p:cNvSpPr>
          <p:nvPr/>
        </p:nvSpPr>
        <p:spPr bwMode="auto">
          <a:xfrm>
            <a:off x="6862763" y="3617913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5541" name="Oval 725"/>
          <p:cNvSpPr>
            <a:spLocks noChangeArrowheads="1"/>
          </p:cNvSpPr>
          <p:nvPr/>
        </p:nvSpPr>
        <p:spPr bwMode="auto">
          <a:xfrm>
            <a:off x="6859588" y="35496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726"/>
          <p:cNvGrpSpPr>
            <a:grpSpLocks/>
          </p:cNvGrpSpPr>
          <p:nvPr/>
        </p:nvGrpSpPr>
        <p:grpSpPr bwMode="auto">
          <a:xfrm>
            <a:off x="6945313" y="3573463"/>
            <a:ext cx="179387" cy="65087"/>
            <a:chOff x="2848" y="848"/>
            <a:chExt cx="140" cy="98"/>
          </a:xfrm>
        </p:grpSpPr>
        <p:sp>
          <p:nvSpPr>
            <p:cNvPr id="35543" name="Line 72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44" name="Line 72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45" name="Line 72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730"/>
          <p:cNvGrpSpPr>
            <a:grpSpLocks/>
          </p:cNvGrpSpPr>
          <p:nvPr/>
        </p:nvGrpSpPr>
        <p:grpSpPr bwMode="auto">
          <a:xfrm flipV="1">
            <a:off x="6945313" y="3573463"/>
            <a:ext cx="179387" cy="65087"/>
            <a:chOff x="2848" y="848"/>
            <a:chExt cx="140" cy="98"/>
          </a:xfrm>
        </p:grpSpPr>
        <p:sp>
          <p:nvSpPr>
            <p:cNvPr id="35547" name="Line 73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48" name="Line 73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49" name="Line 73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550" name="Oval 734"/>
          <p:cNvSpPr>
            <a:spLocks noChangeArrowheads="1"/>
          </p:cNvSpPr>
          <p:nvPr/>
        </p:nvSpPr>
        <p:spPr bwMode="auto">
          <a:xfrm>
            <a:off x="7218363" y="39052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51" name="Line 735"/>
          <p:cNvSpPr>
            <a:spLocks noChangeShapeType="1"/>
          </p:cNvSpPr>
          <p:nvPr/>
        </p:nvSpPr>
        <p:spPr bwMode="auto">
          <a:xfrm>
            <a:off x="7218363" y="38973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52" name="Line 736"/>
          <p:cNvSpPr>
            <a:spLocks noChangeShapeType="1"/>
          </p:cNvSpPr>
          <p:nvPr/>
        </p:nvSpPr>
        <p:spPr bwMode="auto">
          <a:xfrm>
            <a:off x="7577138" y="38973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53" name="Rectangle 737"/>
          <p:cNvSpPr>
            <a:spLocks noChangeArrowheads="1"/>
          </p:cNvSpPr>
          <p:nvPr/>
        </p:nvSpPr>
        <p:spPr bwMode="auto">
          <a:xfrm>
            <a:off x="7218363" y="3897313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5554" name="Oval 738"/>
          <p:cNvSpPr>
            <a:spLocks noChangeArrowheads="1"/>
          </p:cNvSpPr>
          <p:nvPr/>
        </p:nvSpPr>
        <p:spPr bwMode="auto">
          <a:xfrm>
            <a:off x="7215188" y="38290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739"/>
          <p:cNvGrpSpPr>
            <a:grpSpLocks/>
          </p:cNvGrpSpPr>
          <p:nvPr/>
        </p:nvGrpSpPr>
        <p:grpSpPr bwMode="auto">
          <a:xfrm>
            <a:off x="7300913" y="3852863"/>
            <a:ext cx="179387" cy="65087"/>
            <a:chOff x="2848" y="848"/>
            <a:chExt cx="140" cy="98"/>
          </a:xfrm>
        </p:grpSpPr>
        <p:sp>
          <p:nvSpPr>
            <p:cNvPr id="35556" name="Line 74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57" name="Line 74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58" name="Line 74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743"/>
          <p:cNvGrpSpPr>
            <a:grpSpLocks/>
          </p:cNvGrpSpPr>
          <p:nvPr/>
        </p:nvGrpSpPr>
        <p:grpSpPr bwMode="auto">
          <a:xfrm flipV="1">
            <a:off x="7300913" y="3852863"/>
            <a:ext cx="179387" cy="65087"/>
            <a:chOff x="2848" y="848"/>
            <a:chExt cx="140" cy="98"/>
          </a:xfrm>
        </p:grpSpPr>
        <p:sp>
          <p:nvSpPr>
            <p:cNvPr id="35560" name="Line 74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61" name="Line 74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62" name="Line 74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563" name="Oval 747"/>
          <p:cNvSpPr>
            <a:spLocks noChangeArrowheads="1"/>
          </p:cNvSpPr>
          <p:nvPr/>
        </p:nvSpPr>
        <p:spPr bwMode="auto">
          <a:xfrm>
            <a:off x="7497763" y="36385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64" name="Line 748"/>
          <p:cNvSpPr>
            <a:spLocks noChangeShapeType="1"/>
          </p:cNvSpPr>
          <p:nvPr/>
        </p:nvSpPr>
        <p:spPr bwMode="auto">
          <a:xfrm>
            <a:off x="7497763" y="36306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65" name="Line 749"/>
          <p:cNvSpPr>
            <a:spLocks noChangeShapeType="1"/>
          </p:cNvSpPr>
          <p:nvPr/>
        </p:nvSpPr>
        <p:spPr bwMode="auto">
          <a:xfrm>
            <a:off x="7856538" y="36306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66" name="Rectangle 750"/>
          <p:cNvSpPr>
            <a:spLocks noChangeArrowheads="1"/>
          </p:cNvSpPr>
          <p:nvPr/>
        </p:nvSpPr>
        <p:spPr bwMode="auto">
          <a:xfrm>
            <a:off x="7497763" y="3630613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5567" name="Oval 751"/>
          <p:cNvSpPr>
            <a:spLocks noChangeArrowheads="1"/>
          </p:cNvSpPr>
          <p:nvPr/>
        </p:nvSpPr>
        <p:spPr bwMode="auto">
          <a:xfrm>
            <a:off x="7494588" y="35623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752"/>
          <p:cNvGrpSpPr>
            <a:grpSpLocks/>
          </p:cNvGrpSpPr>
          <p:nvPr/>
        </p:nvGrpSpPr>
        <p:grpSpPr bwMode="auto">
          <a:xfrm>
            <a:off x="7580313" y="3586163"/>
            <a:ext cx="179387" cy="65087"/>
            <a:chOff x="2848" y="848"/>
            <a:chExt cx="140" cy="98"/>
          </a:xfrm>
        </p:grpSpPr>
        <p:sp>
          <p:nvSpPr>
            <p:cNvPr id="35569" name="Line 75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70" name="Line 75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71" name="Line 75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756"/>
          <p:cNvGrpSpPr>
            <a:grpSpLocks/>
          </p:cNvGrpSpPr>
          <p:nvPr/>
        </p:nvGrpSpPr>
        <p:grpSpPr bwMode="auto">
          <a:xfrm flipV="1">
            <a:off x="7580313" y="3586163"/>
            <a:ext cx="179387" cy="65087"/>
            <a:chOff x="2848" y="848"/>
            <a:chExt cx="140" cy="98"/>
          </a:xfrm>
        </p:grpSpPr>
        <p:sp>
          <p:nvSpPr>
            <p:cNvPr id="35573" name="Line 75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74" name="Line 75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75" name="Line 75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576" name="Oval 760"/>
          <p:cNvSpPr>
            <a:spLocks noChangeArrowheads="1"/>
          </p:cNvSpPr>
          <p:nvPr/>
        </p:nvSpPr>
        <p:spPr bwMode="auto">
          <a:xfrm>
            <a:off x="6962775" y="2476500"/>
            <a:ext cx="347663" cy="889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77" name="Line 761"/>
          <p:cNvSpPr>
            <a:spLocks noChangeShapeType="1"/>
          </p:cNvSpPr>
          <p:nvPr/>
        </p:nvSpPr>
        <p:spPr bwMode="auto">
          <a:xfrm>
            <a:off x="6962775" y="2468563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78" name="Line 762"/>
          <p:cNvSpPr>
            <a:spLocks noChangeShapeType="1"/>
          </p:cNvSpPr>
          <p:nvPr/>
        </p:nvSpPr>
        <p:spPr bwMode="auto">
          <a:xfrm>
            <a:off x="7310438" y="2468563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79" name="Rectangle 763"/>
          <p:cNvSpPr>
            <a:spLocks noChangeArrowheads="1"/>
          </p:cNvSpPr>
          <p:nvPr/>
        </p:nvSpPr>
        <p:spPr bwMode="auto">
          <a:xfrm>
            <a:off x="6962775" y="2468563"/>
            <a:ext cx="344488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5580" name="Oval 764"/>
          <p:cNvSpPr>
            <a:spLocks noChangeArrowheads="1"/>
          </p:cNvSpPr>
          <p:nvPr/>
        </p:nvSpPr>
        <p:spPr bwMode="auto">
          <a:xfrm>
            <a:off x="6959600" y="2405063"/>
            <a:ext cx="347663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765"/>
          <p:cNvGrpSpPr>
            <a:grpSpLocks/>
          </p:cNvGrpSpPr>
          <p:nvPr/>
        </p:nvGrpSpPr>
        <p:grpSpPr bwMode="auto">
          <a:xfrm>
            <a:off x="7043738" y="2427288"/>
            <a:ext cx="171450" cy="61912"/>
            <a:chOff x="2848" y="848"/>
            <a:chExt cx="140" cy="98"/>
          </a:xfrm>
        </p:grpSpPr>
        <p:sp>
          <p:nvSpPr>
            <p:cNvPr id="35582" name="Line 76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83" name="Line 76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84" name="Line 76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769"/>
          <p:cNvGrpSpPr>
            <a:grpSpLocks/>
          </p:cNvGrpSpPr>
          <p:nvPr/>
        </p:nvGrpSpPr>
        <p:grpSpPr bwMode="auto">
          <a:xfrm flipV="1">
            <a:off x="7043738" y="2427288"/>
            <a:ext cx="171450" cy="60325"/>
            <a:chOff x="2848" y="848"/>
            <a:chExt cx="140" cy="98"/>
          </a:xfrm>
        </p:grpSpPr>
        <p:sp>
          <p:nvSpPr>
            <p:cNvPr id="35586" name="Line 77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87" name="Line 77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88" name="Line 77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589" name="Oval 773"/>
          <p:cNvSpPr>
            <a:spLocks noChangeArrowheads="1"/>
          </p:cNvSpPr>
          <p:nvPr/>
        </p:nvSpPr>
        <p:spPr bwMode="auto">
          <a:xfrm>
            <a:off x="6961188" y="27368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90" name="Line 774"/>
          <p:cNvSpPr>
            <a:spLocks noChangeShapeType="1"/>
          </p:cNvSpPr>
          <p:nvPr/>
        </p:nvSpPr>
        <p:spPr bwMode="auto">
          <a:xfrm>
            <a:off x="6961188" y="2728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91" name="Line 775"/>
          <p:cNvSpPr>
            <a:spLocks noChangeShapeType="1"/>
          </p:cNvSpPr>
          <p:nvPr/>
        </p:nvSpPr>
        <p:spPr bwMode="auto">
          <a:xfrm>
            <a:off x="7319963" y="2728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92" name="Rectangle 776"/>
          <p:cNvSpPr>
            <a:spLocks noChangeArrowheads="1"/>
          </p:cNvSpPr>
          <p:nvPr/>
        </p:nvSpPr>
        <p:spPr bwMode="auto">
          <a:xfrm>
            <a:off x="6961188" y="2728913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5593" name="Oval 777"/>
          <p:cNvSpPr>
            <a:spLocks noChangeArrowheads="1"/>
          </p:cNvSpPr>
          <p:nvPr/>
        </p:nvSpPr>
        <p:spPr bwMode="auto">
          <a:xfrm>
            <a:off x="6958013" y="26606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" name="Group 778"/>
          <p:cNvGrpSpPr>
            <a:grpSpLocks/>
          </p:cNvGrpSpPr>
          <p:nvPr/>
        </p:nvGrpSpPr>
        <p:grpSpPr bwMode="auto">
          <a:xfrm>
            <a:off x="7043738" y="2684463"/>
            <a:ext cx="179387" cy="65087"/>
            <a:chOff x="2848" y="848"/>
            <a:chExt cx="140" cy="98"/>
          </a:xfrm>
        </p:grpSpPr>
        <p:sp>
          <p:nvSpPr>
            <p:cNvPr id="35595" name="Line 77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96" name="Line 78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97" name="Line 78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782"/>
          <p:cNvGrpSpPr>
            <a:grpSpLocks/>
          </p:cNvGrpSpPr>
          <p:nvPr/>
        </p:nvGrpSpPr>
        <p:grpSpPr bwMode="auto">
          <a:xfrm flipV="1">
            <a:off x="7043738" y="2684463"/>
            <a:ext cx="179387" cy="65087"/>
            <a:chOff x="2848" y="848"/>
            <a:chExt cx="140" cy="98"/>
          </a:xfrm>
        </p:grpSpPr>
        <p:sp>
          <p:nvSpPr>
            <p:cNvPr id="35599" name="Line 78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00" name="Line 78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01" name="Line 78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602" name="Oval 786"/>
          <p:cNvSpPr>
            <a:spLocks noChangeArrowheads="1"/>
          </p:cNvSpPr>
          <p:nvPr/>
        </p:nvSpPr>
        <p:spPr bwMode="auto">
          <a:xfrm>
            <a:off x="7437438" y="2378075"/>
            <a:ext cx="330200" cy="857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03" name="Line 787"/>
          <p:cNvSpPr>
            <a:spLocks noChangeShapeType="1"/>
          </p:cNvSpPr>
          <p:nvPr/>
        </p:nvSpPr>
        <p:spPr bwMode="auto">
          <a:xfrm>
            <a:off x="7437438" y="2371725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04" name="Line 788"/>
          <p:cNvSpPr>
            <a:spLocks noChangeShapeType="1"/>
          </p:cNvSpPr>
          <p:nvPr/>
        </p:nvSpPr>
        <p:spPr bwMode="auto">
          <a:xfrm>
            <a:off x="7767638" y="2371725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05" name="Rectangle 789"/>
          <p:cNvSpPr>
            <a:spLocks noChangeArrowheads="1"/>
          </p:cNvSpPr>
          <p:nvPr/>
        </p:nvSpPr>
        <p:spPr bwMode="auto">
          <a:xfrm>
            <a:off x="7437438" y="2371725"/>
            <a:ext cx="327025" cy="5238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35606" name="Oval 790"/>
          <p:cNvSpPr>
            <a:spLocks noChangeArrowheads="1"/>
          </p:cNvSpPr>
          <p:nvPr/>
        </p:nvSpPr>
        <p:spPr bwMode="auto">
          <a:xfrm>
            <a:off x="7434263" y="2309813"/>
            <a:ext cx="330200" cy="1000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" name="Group 791"/>
          <p:cNvGrpSpPr>
            <a:grpSpLocks/>
          </p:cNvGrpSpPr>
          <p:nvPr/>
        </p:nvGrpSpPr>
        <p:grpSpPr bwMode="auto">
          <a:xfrm>
            <a:off x="7513638" y="2332038"/>
            <a:ext cx="163512" cy="57150"/>
            <a:chOff x="2848" y="848"/>
            <a:chExt cx="140" cy="98"/>
          </a:xfrm>
        </p:grpSpPr>
        <p:sp>
          <p:nvSpPr>
            <p:cNvPr id="35608" name="Line 79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09" name="Line 79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10" name="Line 79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795"/>
          <p:cNvGrpSpPr>
            <a:grpSpLocks/>
          </p:cNvGrpSpPr>
          <p:nvPr/>
        </p:nvGrpSpPr>
        <p:grpSpPr bwMode="auto">
          <a:xfrm flipV="1">
            <a:off x="7513638" y="2330450"/>
            <a:ext cx="163512" cy="58738"/>
            <a:chOff x="2848" y="848"/>
            <a:chExt cx="140" cy="98"/>
          </a:xfrm>
        </p:grpSpPr>
        <p:sp>
          <p:nvSpPr>
            <p:cNvPr id="35612" name="Line 79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13" name="Line 79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14" name="Line 79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615" name="Oval 799"/>
          <p:cNvSpPr>
            <a:spLocks noChangeArrowheads="1"/>
          </p:cNvSpPr>
          <p:nvPr/>
        </p:nvSpPr>
        <p:spPr bwMode="auto">
          <a:xfrm>
            <a:off x="7523163" y="27368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16" name="Line 800"/>
          <p:cNvSpPr>
            <a:spLocks noChangeShapeType="1"/>
          </p:cNvSpPr>
          <p:nvPr/>
        </p:nvSpPr>
        <p:spPr bwMode="auto">
          <a:xfrm>
            <a:off x="7523163" y="2728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17" name="Line 801"/>
          <p:cNvSpPr>
            <a:spLocks noChangeShapeType="1"/>
          </p:cNvSpPr>
          <p:nvPr/>
        </p:nvSpPr>
        <p:spPr bwMode="auto">
          <a:xfrm>
            <a:off x="7881938" y="2728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18" name="Rectangle 802"/>
          <p:cNvSpPr>
            <a:spLocks noChangeArrowheads="1"/>
          </p:cNvSpPr>
          <p:nvPr/>
        </p:nvSpPr>
        <p:spPr bwMode="auto">
          <a:xfrm>
            <a:off x="7523163" y="2728913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5619" name="Oval 803"/>
          <p:cNvSpPr>
            <a:spLocks noChangeArrowheads="1"/>
          </p:cNvSpPr>
          <p:nvPr/>
        </p:nvSpPr>
        <p:spPr bwMode="auto">
          <a:xfrm>
            <a:off x="7519988" y="26606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" name="Group 804"/>
          <p:cNvGrpSpPr>
            <a:grpSpLocks/>
          </p:cNvGrpSpPr>
          <p:nvPr/>
        </p:nvGrpSpPr>
        <p:grpSpPr bwMode="auto">
          <a:xfrm>
            <a:off x="7605713" y="2684463"/>
            <a:ext cx="179387" cy="65087"/>
            <a:chOff x="2848" y="848"/>
            <a:chExt cx="140" cy="98"/>
          </a:xfrm>
        </p:grpSpPr>
        <p:sp>
          <p:nvSpPr>
            <p:cNvPr id="35621" name="Line 80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22" name="Line 80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23" name="Line 80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808"/>
          <p:cNvGrpSpPr>
            <a:grpSpLocks/>
          </p:cNvGrpSpPr>
          <p:nvPr/>
        </p:nvGrpSpPr>
        <p:grpSpPr bwMode="auto">
          <a:xfrm flipV="1">
            <a:off x="7605713" y="2684463"/>
            <a:ext cx="179387" cy="65087"/>
            <a:chOff x="2848" y="848"/>
            <a:chExt cx="140" cy="98"/>
          </a:xfrm>
        </p:grpSpPr>
        <p:sp>
          <p:nvSpPr>
            <p:cNvPr id="35625" name="Line 80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26" name="Line 81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27" name="Line 81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628" name="Oval 812"/>
          <p:cNvSpPr>
            <a:spLocks noChangeArrowheads="1"/>
          </p:cNvSpPr>
          <p:nvPr/>
        </p:nvSpPr>
        <p:spPr bwMode="auto">
          <a:xfrm>
            <a:off x="6113463" y="2471738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29" name="Line 813"/>
          <p:cNvSpPr>
            <a:spLocks noChangeShapeType="1"/>
          </p:cNvSpPr>
          <p:nvPr/>
        </p:nvSpPr>
        <p:spPr bwMode="auto">
          <a:xfrm>
            <a:off x="6113463" y="2463800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30" name="Line 814"/>
          <p:cNvSpPr>
            <a:spLocks noChangeShapeType="1"/>
          </p:cNvSpPr>
          <p:nvPr/>
        </p:nvSpPr>
        <p:spPr bwMode="auto">
          <a:xfrm>
            <a:off x="6459538" y="2463800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31" name="Rectangle 815"/>
          <p:cNvSpPr>
            <a:spLocks noChangeArrowheads="1"/>
          </p:cNvSpPr>
          <p:nvPr/>
        </p:nvSpPr>
        <p:spPr bwMode="auto">
          <a:xfrm>
            <a:off x="6113463" y="2463800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5632" name="Oval 816"/>
          <p:cNvSpPr>
            <a:spLocks noChangeArrowheads="1"/>
          </p:cNvSpPr>
          <p:nvPr/>
        </p:nvSpPr>
        <p:spPr bwMode="auto">
          <a:xfrm>
            <a:off x="6110288" y="2400300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" name="Group 817"/>
          <p:cNvGrpSpPr>
            <a:grpSpLocks/>
          </p:cNvGrpSpPr>
          <p:nvPr/>
        </p:nvGrpSpPr>
        <p:grpSpPr bwMode="auto">
          <a:xfrm>
            <a:off x="6194425" y="2422525"/>
            <a:ext cx="171450" cy="60325"/>
            <a:chOff x="2848" y="848"/>
            <a:chExt cx="140" cy="98"/>
          </a:xfrm>
        </p:grpSpPr>
        <p:sp>
          <p:nvSpPr>
            <p:cNvPr id="35634" name="Line 81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35" name="Line 81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36" name="Line 82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821"/>
          <p:cNvGrpSpPr>
            <a:grpSpLocks/>
          </p:cNvGrpSpPr>
          <p:nvPr/>
        </p:nvGrpSpPr>
        <p:grpSpPr bwMode="auto">
          <a:xfrm flipV="1">
            <a:off x="6194425" y="2422525"/>
            <a:ext cx="171450" cy="58738"/>
            <a:chOff x="2848" y="848"/>
            <a:chExt cx="140" cy="98"/>
          </a:xfrm>
        </p:grpSpPr>
        <p:sp>
          <p:nvSpPr>
            <p:cNvPr id="35638" name="Line 82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39" name="Line 82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40" name="Line 82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641" name="Oval 825"/>
          <p:cNvSpPr>
            <a:spLocks noChangeArrowheads="1"/>
          </p:cNvSpPr>
          <p:nvPr/>
        </p:nvSpPr>
        <p:spPr bwMode="auto">
          <a:xfrm>
            <a:off x="5807075" y="3621088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42" name="Line 826"/>
          <p:cNvSpPr>
            <a:spLocks noChangeShapeType="1"/>
          </p:cNvSpPr>
          <p:nvPr/>
        </p:nvSpPr>
        <p:spPr bwMode="auto">
          <a:xfrm>
            <a:off x="5807075" y="3613150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43" name="Line 827"/>
          <p:cNvSpPr>
            <a:spLocks noChangeShapeType="1"/>
          </p:cNvSpPr>
          <p:nvPr/>
        </p:nvSpPr>
        <p:spPr bwMode="auto">
          <a:xfrm>
            <a:off x="6153150" y="3613150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44" name="Rectangle 828"/>
          <p:cNvSpPr>
            <a:spLocks noChangeArrowheads="1"/>
          </p:cNvSpPr>
          <p:nvPr/>
        </p:nvSpPr>
        <p:spPr bwMode="auto">
          <a:xfrm>
            <a:off x="5807075" y="3613150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5645" name="Oval 829"/>
          <p:cNvSpPr>
            <a:spLocks noChangeArrowheads="1"/>
          </p:cNvSpPr>
          <p:nvPr/>
        </p:nvSpPr>
        <p:spPr bwMode="auto">
          <a:xfrm>
            <a:off x="5803900" y="3549650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830"/>
          <p:cNvGrpSpPr>
            <a:grpSpLocks/>
          </p:cNvGrpSpPr>
          <p:nvPr/>
        </p:nvGrpSpPr>
        <p:grpSpPr bwMode="auto">
          <a:xfrm>
            <a:off x="5888038" y="3571875"/>
            <a:ext cx="171450" cy="60325"/>
            <a:chOff x="2848" y="848"/>
            <a:chExt cx="140" cy="98"/>
          </a:xfrm>
        </p:grpSpPr>
        <p:sp>
          <p:nvSpPr>
            <p:cNvPr id="35647" name="Line 83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48" name="Line 83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49" name="Line 83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" name="Group 834"/>
          <p:cNvGrpSpPr>
            <a:grpSpLocks/>
          </p:cNvGrpSpPr>
          <p:nvPr/>
        </p:nvGrpSpPr>
        <p:grpSpPr bwMode="auto">
          <a:xfrm flipV="1">
            <a:off x="5888038" y="3571875"/>
            <a:ext cx="171450" cy="58738"/>
            <a:chOff x="2848" y="848"/>
            <a:chExt cx="140" cy="98"/>
          </a:xfrm>
        </p:grpSpPr>
        <p:sp>
          <p:nvSpPr>
            <p:cNvPr id="35651" name="Line 83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52" name="Line 83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53" name="Line 83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654" name="Line 838"/>
          <p:cNvSpPr>
            <a:spLocks noChangeShapeType="1"/>
          </p:cNvSpPr>
          <p:nvPr/>
        </p:nvSpPr>
        <p:spPr bwMode="auto">
          <a:xfrm flipV="1">
            <a:off x="7005638" y="3978275"/>
            <a:ext cx="227012" cy="4365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655" name="Line 839"/>
          <p:cNvSpPr>
            <a:spLocks noChangeShapeType="1"/>
          </p:cNvSpPr>
          <p:nvPr/>
        </p:nvSpPr>
        <p:spPr bwMode="auto">
          <a:xfrm>
            <a:off x="7129463" y="3716338"/>
            <a:ext cx="163512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656" name="Line 840"/>
          <p:cNvSpPr>
            <a:spLocks noChangeShapeType="1"/>
          </p:cNvSpPr>
          <p:nvPr/>
        </p:nvSpPr>
        <p:spPr bwMode="auto">
          <a:xfrm>
            <a:off x="7226300" y="3636963"/>
            <a:ext cx="279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657" name="Line 841"/>
          <p:cNvSpPr>
            <a:spLocks noChangeShapeType="1"/>
          </p:cNvSpPr>
          <p:nvPr/>
        </p:nvSpPr>
        <p:spPr bwMode="auto">
          <a:xfrm flipV="1">
            <a:off x="7462838" y="3722688"/>
            <a:ext cx="134937" cy="104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658" name="Line 842"/>
          <p:cNvSpPr>
            <a:spLocks noChangeShapeType="1"/>
          </p:cNvSpPr>
          <p:nvPr/>
        </p:nvSpPr>
        <p:spPr bwMode="auto">
          <a:xfrm>
            <a:off x="6161088" y="3643313"/>
            <a:ext cx="679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659" name="Line 843"/>
          <p:cNvSpPr>
            <a:spLocks noChangeShapeType="1"/>
          </p:cNvSpPr>
          <p:nvPr/>
        </p:nvSpPr>
        <p:spPr bwMode="auto">
          <a:xfrm>
            <a:off x="6456363" y="2490788"/>
            <a:ext cx="509587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660" name="Line 844"/>
          <p:cNvSpPr>
            <a:spLocks noChangeShapeType="1"/>
          </p:cNvSpPr>
          <p:nvPr/>
        </p:nvSpPr>
        <p:spPr bwMode="auto">
          <a:xfrm>
            <a:off x="6022975" y="2319338"/>
            <a:ext cx="15240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661" name="Freeform 845"/>
          <p:cNvSpPr>
            <a:spLocks/>
          </p:cNvSpPr>
          <p:nvPr/>
        </p:nvSpPr>
        <p:spPr bwMode="auto">
          <a:xfrm>
            <a:off x="5343525" y="4325938"/>
            <a:ext cx="2979738" cy="1455737"/>
          </a:xfrm>
          <a:custGeom>
            <a:avLst/>
            <a:gdLst/>
            <a:ahLst/>
            <a:cxnLst>
              <a:cxn ang="0">
                <a:pos x="889" y="23"/>
              </a:cxn>
              <a:cxn ang="0">
                <a:pos x="692" y="109"/>
              </a:cxn>
              <a:cxn ang="0">
                <a:pos x="415" y="91"/>
              </a:cxn>
              <a:cxn ang="0">
                <a:pos x="112" y="170"/>
              </a:cxn>
              <a:cxn ang="0">
                <a:pos x="50" y="353"/>
              </a:cxn>
              <a:cxn ang="0">
                <a:pos x="14" y="528"/>
              </a:cxn>
              <a:cxn ang="0">
                <a:pos x="139" y="650"/>
              </a:cxn>
              <a:cxn ang="0">
                <a:pos x="505" y="781"/>
              </a:cxn>
              <a:cxn ang="0">
                <a:pos x="933" y="886"/>
              </a:cxn>
              <a:cxn ang="0">
                <a:pos x="1370" y="901"/>
              </a:cxn>
              <a:cxn ang="0">
                <a:pos x="1676" y="793"/>
              </a:cxn>
              <a:cxn ang="0">
                <a:pos x="1860" y="624"/>
              </a:cxn>
              <a:cxn ang="0">
                <a:pos x="1776" y="219"/>
              </a:cxn>
              <a:cxn ang="0">
                <a:pos x="1503" y="100"/>
              </a:cxn>
              <a:cxn ang="0">
                <a:pos x="1200" y="13"/>
              </a:cxn>
              <a:cxn ang="0">
                <a:pos x="889" y="23"/>
              </a:cxn>
            </a:cxnLst>
            <a:rect l="0" t="0" r="r" b="b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662" name="Line 846"/>
          <p:cNvSpPr>
            <a:spLocks noChangeShapeType="1"/>
          </p:cNvSpPr>
          <p:nvPr/>
        </p:nvSpPr>
        <p:spPr bwMode="auto">
          <a:xfrm rot="-5400000">
            <a:off x="7578725" y="5062538"/>
            <a:ext cx="523875" cy="139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63" name="Line 847"/>
          <p:cNvSpPr>
            <a:spLocks noChangeShapeType="1"/>
          </p:cNvSpPr>
          <p:nvPr/>
        </p:nvSpPr>
        <p:spPr bwMode="auto">
          <a:xfrm rot="5400000" flipV="1">
            <a:off x="7724775" y="5343525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64" name="Line 848"/>
          <p:cNvSpPr>
            <a:spLocks noChangeShapeType="1"/>
          </p:cNvSpPr>
          <p:nvPr/>
        </p:nvSpPr>
        <p:spPr bwMode="auto">
          <a:xfrm rot="-5400000">
            <a:off x="7910513" y="5019675"/>
            <a:ext cx="0" cy="1143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" name="Group 849"/>
          <p:cNvGrpSpPr>
            <a:grpSpLocks/>
          </p:cNvGrpSpPr>
          <p:nvPr/>
        </p:nvGrpSpPr>
        <p:grpSpPr bwMode="auto">
          <a:xfrm>
            <a:off x="7489825" y="4729163"/>
            <a:ext cx="501650" cy="234950"/>
            <a:chOff x="4701" y="2996"/>
            <a:chExt cx="316" cy="148"/>
          </a:xfrm>
        </p:grpSpPr>
        <p:sp>
          <p:nvSpPr>
            <p:cNvPr id="35666" name="Oval 850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67" name="Line 851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68" name="Line 852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69" name="Rectangle 853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670" name="Oval 854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" name="Group 855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35672" name="Line 85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673" name="Line 85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674" name="Line 85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" name="Group 859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35676" name="Line 86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677" name="Line 86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678" name="Line 86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8" name="Group 863"/>
          <p:cNvGrpSpPr>
            <a:grpSpLocks/>
          </p:cNvGrpSpPr>
          <p:nvPr/>
        </p:nvGrpSpPr>
        <p:grpSpPr bwMode="auto">
          <a:xfrm>
            <a:off x="6673850" y="4452938"/>
            <a:ext cx="501650" cy="234950"/>
            <a:chOff x="3600" y="219"/>
            <a:chExt cx="360" cy="175"/>
          </a:xfrm>
        </p:grpSpPr>
        <p:sp>
          <p:nvSpPr>
            <p:cNvPr id="35680" name="Oval 86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81" name="Line 86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82" name="Line 86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83" name="Rectangle 867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684" name="Oval 86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9" name="Group 86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5686" name="Line 87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687" name="Line 87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688" name="Line 87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" name="Group 87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5690" name="Line 87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691" name="Line 87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692" name="Line 87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1" name="Group 877"/>
          <p:cNvGrpSpPr>
            <a:grpSpLocks/>
          </p:cNvGrpSpPr>
          <p:nvPr/>
        </p:nvGrpSpPr>
        <p:grpSpPr bwMode="auto">
          <a:xfrm>
            <a:off x="6008688" y="4757738"/>
            <a:ext cx="501650" cy="234950"/>
            <a:chOff x="3600" y="219"/>
            <a:chExt cx="360" cy="175"/>
          </a:xfrm>
        </p:grpSpPr>
        <p:sp>
          <p:nvSpPr>
            <p:cNvPr id="35694" name="Oval 87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95" name="Line 87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96" name="Line 88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97" name="Rectangle 88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698" name="Oval 88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488" name="Group 88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5700" name="Line 88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01" name="Line 88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02" name="Line 88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489" name="Group 88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5704" name="Line 88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05" name="Line 88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06" name="Line 89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5707" name="Line 891"/>
          <p:cNvSpPr>
            <a:spLocks noChangeShapeType="1"/>
          </p:cNvSpPr>
          <p:nvPr/>
        </p:nvSpPr>
        <p:spPr bwMode="auto">
          <a:xfrm>
            <a:off x="7123113" y="4664075"/>
            <a:ext cx="358775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08" name="Line 892"/>
          <p:cNvSpPr>
            <a:spLocks noChangeShapeType="1"/>
          </p:cNvSpPr>
          <p:nvPr/>
        </p:nvSpPr>
        <p:spPr bwMode="auto">
          <a:xfrm flipV="1">
            <a:off x="6470650" y="4676775"/>
            <a:ext cx="277813" cy="1095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09" name="Line 893"/>
          <p:cNvSpPr>
            <a:spLocks noChangeShapeType="1"/>
          </p:cNvSpPr>
          <p:nvPr/>
        </p:nvSpPr>
        <p:spPr bwMode="auto">
          <a:xfrm flipV="1">
            <a:off x="6513513" y="4879975"/>
            <a:ext cx="9715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10" name="Line 894"/>
          <p:cNvSpPr>
            <a:spLocks noChangeShapeType="1"/>
          </p:cNvSpPr>
          <p:nvPr/>
        </p:nvSpPr>
        <p:spPr bwMode="auto">
          <a:xfrm flipH="1">
            <a:off x="5808663" y="4625975"/>
            <a:ext cx="254000" cy="4699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11" name="Line 895"/>
          <p:cNvSpPr>
            <a:spLocks noChangeShapeType="1"/>
          </p:cNvSpPr>
          <p:nvPr/>
        </p:nvSpPr>
        <p:spPr bwMode="auto">
          <a:xfrm>
            <a:off x="5834063" y="4676775"/>
            <a:ext cx="1968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12" name="Line 896"/>
          <p:cNvSpPr>
            <a:spLocks noChangeShapeType="1"/>
          </p:cNvSpPr>
          <p:nvPr/>
        </p:nvSpPr>
        <p:spPr bwMode="auto">
          <a:xfrm>
            <a:off x="5694363" y="5013325"/>
            <a:ext cx="15398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13" name="Line 897"/>
          <p:cNvSpPr>
            <a:spLocks noChangeShapeType="1"/>
          </p:cNvSpPr>
          <p:nvPr/>
        </p:nvSpPr>
        <p:spPr bwMode="auto">
          <a:xfrm>
            <a:off x="5946775" y="5092700"/>
            <a:ext cx="49053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14" name="Line 898"/>
          <p:cNvSpPr>
            <a:spLocks noChangeShapeType="1"/>
          </p:cNvSpPr>
          <p:nvPr/>
        </p:nvSpPr>
        <p:spPr bwMode="auto">
          <a:xfrm flipH="1">
            <a:off x="6186488" y="5000625"/>
            <a:ext cx="53975" cy="85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15" name="Line 899"/>
          <p:cNvSpPr>
            <a:spLocks noChangeShapeType="1"/>
          </p:cNvSpPr>
          <p:nvPr/>
        </p:nvSpPr>
        <p:spPr bwMode="auto">
          <a:xfrm>
            <a:off x="5999163" y="5089525"/>
            <a:ext cx="1587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16" name="Line 900"/>
          <p:cNvSpPr>
            <a:spLocks noChangeShapeType="1"/>
          </p:cNvSpPr>
          <p:nvPr/>
        </p:nvSpPr>
        <p:spPr bwMode="auto">
          <a:xfrm flipH="1" flipV="1">
            <a:off x="6396038" y="5097463"/>
            <a:ext cx="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17" name="Line 901"/>
          <p:cNvSpPr>
            <a:spLocks noChangeShapeType="1"/>
          </p:cNvSpPr>
          <p:nvPr/>
        </p:nvSpPr>
        <p:spPr bwMode="auto">
          <a:xfrm>
            <a:off x="6477000" y="4956175"/>
            <a:ext cx="503238" cy="2698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18" name="Line 902"/>
          <p:cNvSpPr>
            <a:spLocks noChangeShapeType="1"/>
          </p:cNvSpPr>
          <p:nvPr/>
        </p:nvSpPr>
        <p:spPr bwMode="auto">
          <a:xfrm>
            <a:off x="5926138" y="4891088"/>
            <a:ext cx="8096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5490" name="Group 903"/>
          <p:cNvGrpSpPr>
            <a:grpSpLocks/>
          </p:cNvGrpSpPr>
          <p:nvPr/>
        </p:nvGrpSpPr>
        <p:grpSpPr bwMode="auto">
          <a:xfrm>
            <a:off x="5111750" y="1651000"/>
            <a:ext cx="3021013" cy="3981450"/>
            <a:chOff x="-1203" y="1352"/>
            <a:chExt cx="1903" cy="2508"/>
          </a:xfrm>
        </p:grpSpPr>
        <p:grpSp>
          <p:nvGrpSpPr>
            <p:cNvPr id="35491" name="Group 904"/>
            <p:cNvGrpSpPr>
              <a:grpSpLocks/>
            </p:cNvGrpSpPr>
            <p:nvPr/>
          </p:nvGrpSpPr>
          <p:grpSpPr bwMode="auto">
            <a:xfrm>
              <a:off x="-1203" y="1647"/>
              <a:ext cx="436" cy="114"/>
              <a:chOff x="3072" y="739"/>
              <a:chExt cx="652" cy="146"/>
            </a:xfrm>
          </p:grpSpPr>
          <p:pic>
            <p:nvPicPr>
              <p:cNvPr id="35721" name="Picture 905" descr="lgv_fqmg[1]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</p:spPr>
          </p:pic>
          <p:sp>
            <p:nvSpPr>
              <p:cNvPr id="35722" name="Line 906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723" name="Line 907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35724" name="Picture 908" descr="imgyjavg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1027" y="1466"/>
              <a:ext cx="232" cy="168"/>
            </a:xfrm>
            <a:prstGeom prst="rect">
              <a:avLst/>
            </a:prstGeom>
            <a:noFill/>
          </p:spPr>
        </p:pic>
        <p:grpSp>
          <p:nvGrpSpPr>
            <p:cNvPr id="35492" name="Group 909"/>
            <p:cNvGrpSpPr>
              <a:grpSpLocks/>
            </p:cNvGrpSpPr>
            <p:nvPr/>
          </p:nvGrpSpPr>
          <p:grpSpPr bwMode="auto">
            <a:xfrm>
              <a:off x="-546" y="1352"/>
              <a:ext cx="256" cy="269"/>
              <a:chOff x="2870" y="1518"/>
              <a:chExt cx="292" cy="320"/>
            </a:xfrm>
          </p:grpSpPr>
          <p:graphicFrame>
            <p:nvGraphicFramePr>
              <p:cNvPr id="35726" name="Object 910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p:oleObj spid="_x0000_s369677" name="Clip" r:id="rId5" imgW="819000" imgH="847800" progId="">
                  <p:embed/>
                </p:oleObj>
              </a:graphicData>
            </a:graphic>
          </p:graphicFrame>
          <p:graphicFrame>
            <p:nvGraphicFramePr>
              <p:cNvPr id="35727" name="Object 911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p:oleObj spid="_x0000_s369678" name="Clip" r:id="rId6" imgW="1266840" imgH="1200240" progId="">
                  <p:embed/>
                </p:oleObj>
              </a:graphicData>
            </a:graphic>
          </p:graphicFrame>
        </p:grpSp>
        <p:grpSp>
          <p:nvGrpSpPr>
            <p:cNvPr id="35493" name="Group 912"/>
            <p:cNvGrpSpPr>
              <a:grpSpLocks/>
            </p:cNvGrpSpPr>
            <p:nvPr/>
          </p:nvGrpSpPr>
          <p:grpSpPr bwMode="auto">
            <a:xfrm>
              <a:off x="-1002" y="2262"/>
              <a:ext cx="209" cy="224"/>
              <a:chOff x="2870" y="1518"/>
              <a:chExt cx="292" cy="320"/>
            </a:xfrm>
          </p:grpSpPr>
          <p:graphicFrame>
            <p:nvGraphicFramePr>
              <p:cNvPr id="35729" name="Object 913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p:oleObj spid="_x0000_s369675" name="Clip" r:id="rId7" imgW="819000" imgH="847800" progId="">
                  <p:embed/>
                </p:oleObj>
              </a:graphicData>
            </a:graphic>
          </p:graphicFrame>
          <p:graphicFrame>
            <p:nvGraphicFramePr>
              <p:cNvPr id="35730" name="Object 914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p:oleObj spid="_x0000_s369676" name="Clip" r:id="rId8" imgW="1266840" imgH="1200240" progId="">
                  <p:embed/>
                </p:oleObj>
              </a:graphicData>
            </a:graphic>
          </p:graphicFrame>
        </p:grpSp>
        <p:graphicFrame>
          <p:nvGraphicFramePr>
            <p:cNvPr id="35731" name="Object 915"/>
            <p:cNvGraphicFramePr>
              <a:graphicFrameLocks noChangeAspect="1"/>
            </p:cNvGraphicFramePr>
            <p:nvPr/>
          </p:nvGraphicFramePr>
          <p:xfrm>
            <a:off x="-732" y="2289"/>
            <a:ext cx="207" cy="173"/>
          </p:xfrm>
          <a:graphic>
            <a:graphicData uri="http://schemas.openxmlformats.org/presentationml/2006/ole">
              <p:oleObj spid="_x0000_s369666" name="Clip" r:id="rId9" imgW="1305000" imgH="1085760" progId="">
                <p:embed/>
              </p:oleObj>
            </a:graphicData>
          </a:graphic>
        </p:graphicFrame>
        <p:grpSp>
          <p:nvGrpSpPr>
            <p:cNvPr id="35494" name="Group 916"/>
            <p:cNvGrpSpPr>
              <a:grpSpLocks/>
            </p:cNvGrpSpPr>
            <p:nvPr/>
          </p:nvGrpSpPr>
          <p:grpSpPr bwMode="auto">
            <a:xfrm>
              <a:off x="310" y="3575"/>
              <a:ext cx="125" cy="230"/>
              <a:chOff x="4180" y="783"/>
              <a:chExt cx="150" cy="307"/>
            </a:xfrm>
          </p:grpSpPr>
          <p:sp>
            <p:nvSpPr>
              <p:cNvPr id="35733" name="AutoShape 91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34" name="Rectangle 91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35" name="Rectangle 91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36" name="AutoShape 92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37" name="Line 92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38" name="Line 92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39" name="Rectangle 92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40" name="Rectangle 92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35741" name="Object 925"/>
            <p:cNvGraphicFramePr>
              <a:graphicFrameLocks noChangeAspect="1"/>
            </p:cNvGraphicFramePr>
            <p:nvPr/>
          </p:nvGraphicFramePr>
          <p:xfrm>
            <a:off x="-975" y="3384"/>
            <a:ext cx="216" cy="180"/>
          </p:xfrm>
          <a:graphic>
            <a:graphicData uri="http://schemas.openxmlformats.org/presentationml/2006/ole">
              <p:oleObj spid="_x0000_s369667" name="Clip" r:id="rId10" imgW="1305000" imgH="1085760" progId="">
                <p:embed/>
              </p:oleObj>
            </a:graphicData>
          </a:graphic>
        </p:graphicFrame>
        <p:graphicFrame>
          <p:nvGraphicFramePr>
            <p:cNvPr id="35742" name="Object 926"/>
            <p:cNvGraphicFramePr>
              <a:graphicFrameLocks noChangeAspect="1"/>
            </p:cNvGraphicFramePr>
            <p:nvPr/>
          </p:nvGraphicFramePr>
          <p:xfrm>
            <a:off x="-871" y="3184"/>
            <a:ext cx="216" cy="180"/>
          </p:xfrm>
          <a:graphic>
            <a:graphicData uri="http://schemas.openxmlformats.org/presentationml/2006/ole">
              <p:oleObj spid="_x0000_s369668" name="Clip" r:id="rId11" imgW="1305000" imgH="1085760" progId="">
                <p:embed/>
              </p:oleObj>
            </a:graphicData>
          </a:graphic>
        </p:graphicFrame>
        <p:graphicFrame>
          <p:nvGraphicFramePr>
            <p:cNvPr id="35743" name="Object 927"/>
            <p:cNvGraphicFramePr>
              <a:graphicFrameLocks noChangeAspect="1"/>
            </p:cNvGraphicFramePr>
            <p:nvPr/>
          </p:nvGraphicFramePr>
          <p:xfrm>
            <a:off x="-703" y="3544"/>
            <a:ext cx="216" cy="180"/>
          </p:xfrm>
          <a:graphic>
            <a:graphicData uri="http://schemas.openxmlformats.org/presentationml/2006/ole">
              <p:oleObj spid="_x0000_s369669" name="Clip" r:id="rId12" imgW="1305000" imgH="1085760" progId="">
                <p:embed/>
              </p:oleObj>
            </a:graphicData>
          </a:graphic>
        </p:graphicFrame>
        <p:graphicFrame>
          <p:nvGraphicFramePr>
            <p:cNvPr id="35744" name="Object 928"/>
            <p:cNvGraphicFramePr>
              <a:graphicFrameLocks noChangeAspect="1"/>
            </p:cNvGraphicFramePr>
            <p:nvPr/>
          </p:nvGraphicFramePr>
          <p:xfrm>
            <a:off x="-489" y="3546"/>
            <a:ext cx="216" cy="180"/>
          </p:xfrm>
          <a:graphic>
            <a:graphicData uri="http://schemas.openxmlformats.org/presentationml/2006/ole">
              <p:oleObj spid="_x0000_s369670" name="Clip" r:id="rId13" imgW="1305000" imgH="1085760" progId="">
                <p:embed/>
              </p:oleObj>
            </a:graphicData>
          </a:graphic>
        </p:graphicFrame>
        <p:grpSp>
          <p:nvGrpSpPr>
            <p:cNvPr id="35495" name="Group 929"/>
            <p:cNvGrpSpPr>
              <a:grpSpLocks/>
            </p:cNvGrpSpPr>
            <p:nvPr/>
          </p:nvGrpSpPr>
          <p:grpSpPr bwMode="auto">
            <a:xfrm>
              <a:off x="83" y="3625"/>
              <a:ext cx="172" cy="215"/>
              <a:chOff x="2870" y="1518"/>
              <a:chExt cx="292" cy="320"/>
            </a:xfrm>
          </p:grpSpPr>
          <p:graphicFrame>
            <p:nvGraphicFramePr>
              <p:cNvPr id="35746" name="Object 930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p:oleObj spid="_x0000_s369673" name="Clip" r:id="rId14" imgW="819000" imgH="847800" progId="">
                  <p:embed/>
                </p:oleObj>
              </a:graphicData>
            </a:graphic>
          </p:graphicFrame>
          <p:graphicFrame>
            <p:nvGraphicFramePr>
              <p:cNvPr id="35747" name="Object 931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p:oleObj spid="_x0000_s369674" name="Clip" r:id="rId15" imgW="1266840" imgH="1200240" progId="">
                  <p:embed/>
                </p:oleObj>
              </a:graphicData>
            </a:graphic>
          </p:graphicFrame>
        </p:grpSp>
        <p:grpSp>
          <p:nvGrpSpPr>
            <p:cNvPr id="35496" name="Group 932"/>
            <p:cNvGrpSpPr>
              <a:grpSpLocks/>
            </p:cNvGrpSpPr>
            <p:nvPr/>
          </p:nvGrpSpPr>
          <p:grpSpPr bwMode="auto">
            <a:xfrm>
              <a:off x="-201" y="3657"/>
              <a:ext cx="220" cy="203"/>
              <a:chOff x="2870" y="1518"/>
              <a:chExt cx="292" cy="320"/>
            </a:xfrm>
          </p:grpSpPr>
          <p:graphicFrame>
            <p:nvGraphicFramePr>
              <p:cNvPr id="35749" name="Object 933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p:oleObj spid="_x0000_s369671" name="Clip" r:id="rId16" imgW="819000" imgH="847800" progId="">
                  <p:embed/>
                </p:oleObj>
              </a:graphicData>
            </a:graphic>
          </p:graphicFrame>
          <p:graphicFrame>
            <p:nvGraphicFramePr>
              <p:cNvPr id="35750" name="Object 934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p:oleObj spid="_x0000_s369672" name="Clip" r:id="rId17" imgW="1266840" imgH="1200240" progId="">
                  <p:embed/>
                </p:oleObj>
              </a:graphicData>
            </a:graphic>
          </p:graphicFrame>
        </p:grpSp>
        <p:grpSp>
          <p:nvGrpSpPr>
            <p:cNvPr id="35497" name="Group 935"/>
            <p:cNvGrpSpPr>
              <a:grpSpLocks/>
            </p:cNvGrpSpPr>
            <p:nvPr/>
          </p:nvGrpSpPr>
          <p:grpSpPr bwMode="auto">
            <a:xfrm>
              <a:off x="569" y="3419"/>
              <a:ext cx="131" cy="258"/>
              <a:chOff x="4180" y="783"/>
              <a:chExt cx="150" cy="307"/>
            </a:xfrm>
          </p:grpSpPr>
          <p:sp>
            <p:nvSpPr>
              <p:cNvPr id="35752" name="AutoShape 936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53" name="Rectangle 937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54" name="Rectangle 938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55" name="AutoShape 939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56" name="Line 940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57" name="Line 941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58" name="Rectangle 942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59" name="Rectangle 943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5760" name="Line 944"/>
          <p:cNvSpPr>
            <a:spLocks noChangeShapeType="1"/>
          </p:cNvSpPr>
          <p:nvPr/>
        </p:nvSpPr>
        <p:spPr bwMode="auto">
          <a:xfrm flipH="1">
            <a:off x="6015038" y="3413125"/>
            <a:ext cx="3175" cy="144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61" name="Line 945"/>
          <p:cNvSpPr>
            <a:spLocks noChangeShapeType="1"/>
          </p:cNvSpPr>
          <p:nvPr/>
        </p:nvSpPr>
        <p:spPr bwMode="auto">
          <a:xfrm flipV="1">
            <a:off x="7312025" y="2395538"/>
            <a:ext cx="123825" cy="87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62" name="Line 946"/>
          <p:cNvSpPr>
            <a:spLocks noChangeShapeType="1"/>
          </p:cNvSpPr>
          <p:nvPr/>
        </p:nvSpPr>
        <p:spPr bwMode="auto">
          <a:xfrm>
            <a:off x="7138988" y="2568575"/>
            <a:ext cx="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63" name="Line 947"/>
          <p:cNvSpPr>
            <a:spLocks noChangeShapeType="1"/>
          </p:cNvSpPr>
          <p:nvPr/>
        </p:nvSpPr>
        <p:spPr bwMode="auto">
          <a:xfrm flipV="1">
            <a:off x="7310438" y="2465388"/>
            <a:ext cx="263525" cy="2889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64" name="Line 948"/>
          <p:cNvSpPr>
            <a:spLocks noChangeShapeType="1"/>
          </p:cNvSpPr>
          <p:nvPr/>
        </p:nvSpPr>
        <p:spPr bwMode="auto">
          <a:xfrm>
            <a:off x="7675563" y="2463800"/>
            <a:ext cx="0" cy="196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65" name="Line 949"/>
          <p:cNvSpPr>
            <a:spLocks noChangeShapeType="1"/>
          </p:cNvSpPr>
          <p:nvPr/>
        </p:nvSpPr>
        <p:spPr bwMode="auto">
          <a:xfrm>
            <a:off x="7329488" y="2770188"/>
            <a:ext cx="18891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66" name="Line 950"/>
          <p:cNvSpPr>
            <a:spLocks noChangeShapeType="1"/>
          </p:cNvSpPr>
          <p:nvPr/>
        </p:nvSpPr>
        <p:spPr bwMode="auto">
          <a:xfrm flipV="1">
            <a:off x="5624513" y="3636963"/>
            <a:ext cx="168275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67" name="Line 951"/>
          <p:cNvSpPr>
            <a:spLocks noChangeShapeType="1"/>
          </p:cNvSpPr>
          <p:nvPr/>
        </p:nvSpPr>
        <p:spPr bwMode="auto">
          <a:xfrm flipV="1">
            <a:off x="7743825" y="2163763"/>
            <a:ext cx="238125" cy="1682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68" name="Line 952"/>
          <p:cNvSpPr>
            <a:spLocks noChangeShapeType="1"/>
          </p:cNvSpPr>
          <p:nvPr/>
        </p:nvSpPr>
        <p:spPr bwMode="auto">
          <a:xfrm>
            <a:off x="7883525" y="2760663"/>
            <a:ext cx="177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69" name="Line 953"/>
          <p:cNvSpPr>
            <a:spLocks noChangeShapeType="1"/>
          </p:cNvSpPr>
          <p:nvPr/>
        </p:nvSpPr>
        <p:spPr bwMode="auto">
          <a:xfrm flipH="1">
            <a:off x="7029450" y="2836863"/>
            <a:ext cx="98425" cy="704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70" name="Line 954"/>
          <p:cNvSpPr>
            <a:spLocks noChangeShapeType="1"/>
          </p:cNvSpPr>
          <p:nvPr/>
        </p:nvSpPr>
        <p:spPr bwMode="auto">
          <a:xfrm flipH="1">
            <a:off x="7620000" y="2836863"/>
            <a:ext cx="111125" cy="7270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5498" name="Group 955"/>
          <p:cNvGrpSpPr>
            <a:grpSpLocks/>
          </p:cNvGrpSpPr>
          <p:nvPr/>
        </p:nvGrpSpPr>
        <p:grpSpPr bwMode="auto">
          <a:xfrm>
            <a:off x="6672263" y="4454525"/>
            <a:ext cx="501650" cy="234950"/>
            <a:chOff x="4701" y="2996"/>
            <a:chExt cx="316" cy="148"/>
          </a:xfrm>
        </p:grpSpPr>
        <p:sp>
          <p:nvSpPr>
            <p:cNvPr id="35772" name="Oval 956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73" name="Line 957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74" name="Line 958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75" name="Rectangle 959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776" name="Oval 960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499" name="Group 961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35778" name="Line 96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79" name="Line 96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80" name="Line 96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503" name="Group 965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35782" name="Line 96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83" name="Line 96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84" name="Line 96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5506" name="Group 969"/>
          <p:cNvGrpSpPr>
            <a:grpSpLocks/>
          </p:cNvGrpSpPr>
          <p:nvPr/>
        </p:nvGrpSpPr>
        <p:grpSpPr bwMode="auto">
          <a:xfrm>
            <a:off x="6007100" y="4756150"/>
            <a:ext cx="501650" cy="234950"/>
            <a:chOff x="4701" y="2996"/>
            <a:chExt cx="316" cy="148"/>
          </a:xfrm>
        </p:grpSpPr>
        <p:sp>
          <p:nvSpPr>
            <p:cNvPr id="35786" name="Oval 970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87" name="Line 971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88" name="Line 972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89" name="Rectangle 973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790" name="Oval 974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522" name="Group 975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35792" name="Line 97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93" name="Line 97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94" name="Line 97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527" name="Group 979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35796" name="Line 98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97" name="Line 98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98" name="Line 98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5532" name="Group 983"/>
          <p:cNvGrpSpPr>
            <a:grpSpLocks/>
          </p:cNvGrpSpPr>
          <p:nvPr/>
        </p:nvGrpSpPr>
        <p:grpSpPr bwMode="auto">
          <a:xfrm>
            <a:off x="6837363" y="4941888"/>
            <a:ext cx="290512" cy="404812"/>
            <a:chOff x="4290" y="3130"/>
            <a:chExt cx="183" cy="255"/>
          </a:xfrm>
        </p:grpSpPr>
        <p:pic>
          <p:nvPicPr>
            <p:cNvPr id="35800" name="Picture 984" descr="31u_bnrz[1]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</p:spPr>
        </p:pic>
        <p:sp>
          <p:nvSpPr>
            <p:cNvPr id="35801" name="Freeform 985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/>
              <a:ahLst/>
              <a:cxnLst>
                <a:cxn ang="0">
                  <a:pos x="70" y="29"/>
                </a:cxn>
                <a:cxn ang="0">
                  <a:pos x="55" y="39"/>
                </a:cxn>
                <a:cxn ang="0">
                  <a:pos x="42" y="50"/>
                </a:cxn>
                <a:cxn ang="0">
                  <a:pos x="30" y="63"/>
                </a:cxn>
                <a:cxn ang="0">
                  <a:pos x="20" y="77"/>
                </a:cxn>
                <a:cxn ang="0">
                  <a:pos x="12" y="91"/>
                </a:cxn>
                <a:cxn ang="0">
                  <a:pos x="6" y="108"/>
                </a:cxn>
                <a:cxn ang="0">
                  <a:pos x="2" y="125"/>
                </a:cxn>
                <a:cxn ang="0">
                  <a:pos x="0" y="142"/>
                </a:cxn>
                <a:cxn ang="0">
                  <a:pos x="2" y="166"/>
                </a:cxn>
                <a:cxn ang="0">
                  <a:pos x="12" y="186"/>
                </a:cxn>
                <a:cxn ang="0">
                  <a:pos x="26" y="203"/>
                </a:cxn>
                <a:cxn ang="0">
                  <a:pos x="45" y="216"/>
                </a:cxn>
                <a:cxn ang="0">
                  <a:pos x="66" y="226"/>
                </a:cxn>
                <a:cxn ang="0">
                  <a:pos x="88" y="230"/>
                </a:cxn>
                <a:cxn ang="0">
                  <a:pos x="111" y="232"/>
                </a:cxn>
                <a:cxn ang="0">
                  <a:pos x="134" y="228"/>
                </a:cxn>
                <a:cxn ang="0">
                  <a:pos x="138" y="228"/>
                </a:cxn>
                <a:cxn ang="0">
                  <a:pos x="143" y="226"/>
                </a:cxn>
                <a:cxn ang="0">
                  <a:pos x="147" y="222"/>
                </a:cxn>
                <a:cxn ang="0">
                  <a:pos x="148" y="218"/>
                </a:cxn>
                <a:cxn ang="0">
                  <a:pos x="145" y="212"/>
                </a:cxn>
                <a:cxn ang="0">
                  <a:pos x="141" y="207"/>
                </a:cxn>
                <a:cxn ang="0">
                  <a:pos x="135" y="203"/>
                </a:cxn>
                <a:cxn ang="0">
                  <a:pos x="129" y="201"/>
                </a:cxn>
                <a:cxn ang="0">
                  <a:pos x="117" y="197"/>
                </a:cxn>
                <a:cxn ang="0">
                  <a:pos x="105" y="195"/>
                </a:cxn>
                <a:cxn ang="0">
                  <a:pos x="94" y="193"/>
                </a:cxn>
                <a:cxn ang="0">
                  <a:pos x="83" y="190"/>
                </a:cxn>
                <a:cxn ang="0">
                  <a:pos x="73" y="187"/>
                </a:cxn>
                <a:cxn ang="0">
                  <a:pos x="62" y="182"/>
                </a:cxn>
                <a:cxn ang="0">
                  <a:pos x="53" y="176"/>
                </a:cxn>
                <a:cxn ang="0">
                  <a:pos x="43" y="167"/>
                </a:cxn>
                <a:cxn ang="0">
                  <a:pos x="40" y="128"/>
                </a:cxn>
                <a:cxn ang="0">
                  <a:pos x="49" y="96"/>
                </a:cxn>
                <a:cxn ang="0">
                  <a:pos x="68" y="71"/>
                </a:cxn>
                <a:cxn ang="0">
                  <a:pos x="94" y="50"/>
                </a:cxn>
                <a:cxn ang="0">
                  <a:pos x="122" y="34"/>
                </a:cxn>
                <a:cxn ang="0">
                  <a:pos x="151" y="21"/>
                </a:cxn>
                <a:cxn ang="0">
                  <a:pos x="178" y="12"/>
                </a:cxn>
                <a:cxn ang="0">
                  <a:pos x="199" y="4"/>
                </a:cxn>
                <a:cxn ang="0">
                  <a:pos x="186" y="1"/>
                </a:cxn>
                <a:cxn ang="0">
                  <a:pos x="172" y="0"/>
                </a:cxn>
                <a:cxn ang="0">
                  <a:pos x="156" y="2"/>
                </a:cxn>
                <a:cxn ang="0">
                  <a:pos x="138" y="4"/>
                </a:cxn>
                <a:cxn ang="0">
                  <a:pos x="121" y="10"/>
                </a:cxn>
                <a:cxn ang="0">
                  <a:pos x="103" y="16"/>
                </a:cxn>
                <a:cxn ang="0">
                  <a:pos x="86" y="23"/>
                </a:cxn>
                <a:cxn ang="0">
                  <a:pos x="70" y="29"/>
                </a:cxn>
              </a:cxnLst>
              <a:rect l="0" t="0" r="r" b="b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02" name="Freeform 986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/>
              <a:ahLst/>
              <a:cxnLst>
                <a:cxn ang="0">
                  <a:pos x="108" y="59"/>
                </a:cxn>
                <a:cxn ang="0">
                  <a:pos x="113" y="77"/>
                </a:cxn>
                <a:cxn ang="0">
                  <a:pos x="111" y="94"/>
                </a:cxn>
                <a:cxn ang="0">
                  <a:pos x="103" y="108"/>
                </a:cxn>
                <a:cxn ang="0">
                  <a:pos x="91" y="121"/>
                </a:cxn>
                <a:cxn ang="0">
                  <a:pos x="77" y="132"/>
                </a:cxn>
                <a:cxn ang="0">
                  <a:pos x="61" y="144"/>
                </a:cxn>
                <a:cxn ang="0">
                  <a:pos x="45" y="154"/>
                </a:cxn>
                <a:cxn ang="0">
                  <a:pos x="30" y="164"/>
                </a:cxn>
                <a:cxn ang="0">
                  <a:pos x="28" y="168"/>
                </a:cxn>
                <a:cxn ang="0">
                  <a:pos x="27" y="170"/>
                </a:cxn>
                <a:cxn ang="0">
                  <a:pos x="27" y="174"/>
                </a:cxn>
                <a:cxn ang="0">
                  <a:pos x="28" y="177"/>
                </a:cxn>
                <a:cxn ang="0">
                  <a:pos x="32" y="179"/>
                </a:cxn>
                <a:cxn ang="0">
                  <a:pos x="35" y="180"/>
                </a:cxn>
                <a:cxn ang="0">
                  <a:pos x="37" y="180"/>
                </a:cxn>
                <a:cxn ang="0">
                  <a:pos x="41" y="179"/>
                </a:cxn>
                <a:cxn ang="0">
                  <a:pos x="60" y="169"/>
                </a:cxn>
                <a:cxn ang="0">
                  <a:pos x="77" y="158"/>
                </a:cxn>
                <a:cxn ang="0">
                  <a:pos x="94" y="145"/>
                </a:cxn>
                <a:cxn ang="0">
                  <a:pos x="109" y="130"/>
                </a:cxn>
                <a:cxn ang="0">
                  <a:pos x="120" y="114"/>
                </a:cxn>
                <a:cxn ang="0">
                  <a:pos x="127" y="95"/>
                </a:cxn>
                <a:cxn ang="0">
                  <a:pos x="128" y="76"/>
                </a:cxn>
                <a:cxn ang="0">
                  <a:pos x="123" y="55"/>
                </a:cxn>
                <a:cxn ang="0">
                  <a:pos x="113" y="39"/>
                </a:cxn>
                <a:cxn ang="0">
                  <a:pos x="97" y="25"/>
                </a:cxn>
                <a:cxn ang="0">
                  <a:pos x="79" y="15"/>
                </a:cxn>
                <a:cxn ang="0">
                  <a:pos x="57" y="7"/>
                </a:cxn>
                <a:cxn ang="0">
                  <a:pos x="36" y="2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4"/>
                </a:cxn>
                <a:cxn ang="0">
                  <a:pos x="14" y="9"/>
                </a:cxn>
                <a:cxn ang="0">
                  <a:pos x="29" y="14"/>
                </a:cxn>
                <a:cxn ang="0">
                  <a:pos x="46" y="19"/>
                </a:cxn>
                <a:cxn ang="0">
                  <a:pos x="61" y="23"/>
                </a:cxn>
                <a:cxn ang="0">
                  <a:pos x="76" y="29"/>
                </a:cxn>
                <a:cxn ang="0">
                  <a:pos x="89" y="37"/>
                </a:cxn>
                <a:cxn ang="0">
                  <a:pos x="100" y="46"/>
                </a:cxn>
                <a:cxn ang="0">
                  <a:pos x="108" y="59"/>
                </a:cxn>
              </a:cxnLst>
              <a:rect l="0" t="0" r="r" b="b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03" name="Freeform 987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/>
              <a:ahLst/>
              <a:cxnLst>
                <a:cxn ang="0">
                  <a:pos x="100" y="70"/>
                </a:cxn>
                <a:cxn ang="0">
                  <a:pos x="53" y="115"/>
                </a:cxn>
                <a:cxn ang="0">
                  <a:pos x="17" y="166"/>
                </a:cxn>
                <a:cxn ang="0">
                  <a:pos x="0" y="226"/>
                </a:cxn>
                <a:cxn ang="0">
                  <a:pos x="3" y="266"/>
                </a:cxn>
                <a:cxn ang="0">
                  <a:pos x="9" y="282"/>
                </a:cxn>
                <a:cxn ang="0">
                  <a:pos x="19" y="297"/>
                </a:cxn>
                <a:cxn ang="0">
                  <a:pos x="32" y="310"/>
                </a:cxn>
                <a:cxn ang="0">
                  <a:pos x="56" y="324"/>
                </a:cxn>
                <a:cxn ang="0">
                  <a:pos x="86" y="338"/>
                </a:cxn>
                <a:cxn ang="0">
                  <a:pos x="119" y="350"/>
                </a:cxn>
                <a:cxn ang="0">
                  <a:pos x="152" y="359"/>
                </a:cxn>
                <a:cxn ang="0">
                  <a:pos x="186" y="366"/>
                </a:cxn>
                <a:cxn ang="0">
                  <a:pos x="220" y="371"/>
                </a:cxn>
                <a:cxn ang="0">
                  <a:pos x="254" y="374"/>
                </a:cxn>
                <a:cxn ang="0">
                  <a:pos x="289" y="376"/>
                </a:cxn>
                <a:cxn ang="0">
                  <a:pos x="311" y="378"/>
                </a:cxn>
                <a:cxn ang="0">
                  <a:pos x="320" y="371"/>
                </a:cxn>
                <a:cxn ang="0">
                  <a:pos x="322" y="360"/>
                </a:cxn>
                <a:cxn ang="0">
                  <a:pos x="315" y="352"/>
                </a:cxn>
                <a:cxn ang="0">
                  <a:pos x="294" y="347"/>
                </a:cxn>
                <a:cxn ang="0">
                  <a:pos x="263" y="341"/>
                </a:cxn>
                <a:cxn ang="0">
                  <a:pos x="232" y="336"/>
                </a:cxn>
                <a:cxn ang="0">
                  <a:pos x="200" y="332"/>
                </a:cxn>
                <a:cxn ang="0">
                  <a:pos x="170" y="326"/>
                </a:cxn>
                <a:cxn ang="0">
                  <a:pos x="139" y="318"/>
                </a:cxn>
                <a:cxn ang="0">
                  <a:pos x="110" y="309"/>
                </a:cxn>
                <a:cxn ang="0">
                  <a:pos x="80" y="297"/>
                </a:cxn>
                <a:cxn ang="0">
                  <a:pos x="55" y="281"/>
                </a:cxn>
                <a:cxn ang="0">
                  <a:pos x="38" y="259"/>
                </a:cxn>
                <a:cxn ang="0">
                  <a:pos x="34" y="232"/>
                </a:cxn>
                <a:cxn ang="0">
                  <a:pos x="38" y="200"/>
                </a:cxn>
                <a:cxn ang="0">
                  <a:pos x="51" y="170"/>
                </a:cxn>
                <a:cxn ang="0">
                  <a:pos x="71" y="137"/>
                </a:cxn>
                <a:cxn ang="0">
                  <a:pos x="94" y="110"/>
                </a:cxn>
                <a:cxn ang="0">
                  <a:pos x="123" y="82"/>
                </a:cxn>
                <a:cxn ang="0">
                  <a:pos x="153" y="57"/>
                </a:cxn>
                <a:cxn ang="0">
                  <a:pos x="195" y="38"/>
                </a:cxn>
                <a:cxn ang="0">
                  <a:pos x="238" y="20"/>
                </a:cxn>
                <a:cxn ang="0">
                  <a:pos x="264" y="7"/>
                </a:cxn>
                <a:cxn ang="0">
                  <a:pos x="256" y="0"/>
                </a:cxn>
                <a:cxn ang="0">
                  <a:pos x="221" y="4"/>
                </a:cxn>
                <a:cxn ang="0">
                  <a:pos x="180" y="18"/>
                </a:cxn>
                <a:cxn ang="0">
                  <a:pos x="141" y="38"/>
                </a:cxn>
              </a:cxnLst>
              <a:rect l="0" t="0" r="r" b="b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04" name="Freeform 988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/>
              <a:ahLst/>
              <a:cxnLst>
                <a:cxn ang="0">
                  <a:pos x="235" y="77"/>
                </a:cxn>
                <a:cxn ang="0">
                  <a:pos x="248" y="91"/>
                </a:cxn>
                <a:cxn ang="0">
                  <a:pos x="256" y="107"/>
                </a:cxn>
                <a:cxn ang="0">
                  <a:pos x="259" y="124"/>
                </a:cxn>
                <a:cxn ang="0">
                  <a:pos x="259" y="142"/>
                </a:cxn>
                <a:cxn ang="0">
                  <a:pos x="257" y="157"/>
                </a:cxn>
                <a:cxn ang="0">
                  <a:pos x="252" y="170"/>
                </a:cxn>
                <a:cxn ang="0">
                  <a:pos x="244" y="183"/>
                </a:cxn>
                <a:cxn ang="0">
                  <a:pos x="236" y="193"/>
                </a:cxn>
                <a:cxn ang="0">
                  <a:pos x="225" y="204"/>
                </a:cxn>
                <a:cxn ang="0">
                  <a:pos x="215" y="214"/>
                </a:cxn>
                <a:cxn ang="0">
                  <a:pos x="204" y="224"/>
                </a:cxn>
                <a:cxn ang="0">
                  <a:pos x="194" y="234"/>
                </a:cxn>
                <a:cxn ang="0">
                  <a:pos x="191" y="238"/>
                </a:cxn>
                <a:cxn ang="0">
                  <a:pos x="191" y="241"/>
                </a:cxn>
                <a:cxn ang="0">
                  <a:pos x="191" y="245"/>
                </a:cxn>
                <a:cxn ang="0">
                  <a:pos x="194" y="248"/>
                </a:cxn>
                <a:cxn ang="0">
                  <a:pos x="197" y="250"/>
                </a:cxn>
                <a:cxn ang="0">
                  <a:pos x="202" y="252"/>
                </a:cxn>
                <a:cxn ang="0">
                  <a:pos x="205" y="250"/>
                </a:cxn>
                <a:cxn ang="0">
                  <a:pos x="209" y="248"/>
                </a:cxn>
                <a:cxn ang="0">
                  <a:pos x="232" y="233"/>
                </a:cxn>
                <a:cxn ang="0">
                  <a:pos x="252" y="214"/>
                </a:cxn>
                <a:cxn ang="0">
                  <a:pos x="268" y="192"/>
                </a:cxn>
                <a:cxn ang="0">
                  <a:pos x="278" y="167"/>
                </a:cxn>
                <a:cxn ang="0">
                  <a:pos x="283" y="141"/>
                </a:cxn>
                <a:cxn ang="0">
                  <a:pos x="280" y="115"/>
                </a:cxn>
                <a:cxn ang="0">
                  <a:pos x="271" y="91"/>
                </a:cxn>
                <a:cxn ang="0">
                  <a:pos x="252" y="69"/>
                </a:cxn>
                <a:cxn ang="0">
                  <a:pos x="238" y="57"/>
                </a:cxn>
                <a:cxn ang="0">
                  <a:pos x="222" y="48"/>
                </a:cxn>
                <a:cxn ang="0">
                  <a:pos x="204" y="39"/>
                </a:cxn>
                <a:cxn ang="0">
                  <a:pos x="184" y="31"/>
                </a:cxn>
                <a:cxn ang="0">
                  <a:pos x="164" y="23"/>
                </a:cxn>
                <a:cxn ang="0">
                  <a:pos x="144" y="17"/>
                </a:cxn>
                <a:cxn ang="0">
                  <a:pos x="123" y="13"/>
                </a:cxn>
                <a:cxn ang="0">
                  <a:pos x="103" y="8"/>
                </a:cxn>
                <a:cxn ang="0">
                  <a:pos x="83" y="5"/>
                </a:cxn>
                <a:cxn ang="0">
                  <a:pos x="66" y="2"/>
                </a:cxn>
                <a:cxn ang="0">
                  <a:pos x="48" y="0"/>
                </a:cxn>
                <a:cxn ang="0">
                  <a:pos x="34" y="0"/>
                </a:cxn>
                <a:cxn ang="0">
                  <a:pos x="21" y="0"/>
                </a:cxn>
                <a:cxn ang="0">
                  <a:pos x="11" y="0"/>
                </a:cxn>
                <a:cxn ang="0">
                  <a:pos x="4" y="2"/>
                </a:cxn>
                <a:cxn ang="0">
                  <a:pos x="0" y="5"/>
                </a:cxn>
                <a:cxn ang="0">
                  <a:pos x="12" y="7"/>
                </a:cxn>
                <a:cxn ang="0">
                  <a:pos x="24" y="8"/>
                </a:cxn>
                <a:cxn ang="0">
                  <a:pos x="38" y="10"/>
                </a:cxn>
                <a:cxn ang="0">
                  <a:pos x="52" y="13"/>
                </a:cxn>
                <a:cxn ang="0">
                  <a:pos x="66" y="16"/>
                </a:cxn>
                <a:cxn ang="0">
                  <a:pos x="82" y="18"/>
                </a:cxn>
                <a:cxn ang="0">
                  <a:pos x="98" y="22"/>
                </a:cxn>
                <a:cxn ang="0">
                  <a:pos x="114" y="25"/>
                </a:cxn>
                <a:cxn ang="0">
                  <a:pos x="129" y="30"/>
                </a:cxn>
                <a:cxn ang="0">
                  <a:pos x="146" y="34"/>
                </a:cxn>
                <a:cxn ang="0">
                  <a:pos x="162" y="39"/>
                </a:cxn>
                <a:cxn ang="0">
                  <a:pos x="177" y="45"/>
                </a:cxn>
                <a:cxn ang="0">
                  <a:pos x="193" y="52"/>
                </a:cxn>
                <a:cxn ang="0">
                  <a:pos x="208" y="60"/>
                </a:cxn>
                <a:cxn ang="0">
                  <a:pos x="222" y="68"/>
                </a:cxn>
                <a:cxn ang="0">
                  <a:pos x="235" y="77"/>
                </a:cxn>
              </a:cxnLst>
              <a:rect l="0" t="0" r="r" b="b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05" name="Freeform 989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/>
              <a:ahLst/>
              <a:cxnLst>
                <a:cxn ang="0">
                  <a:pos x="0" y="130"/>
                </a:cxn>
                <a:cxn ang="0">
                  <a:pos x="0" y="149"/>
                </a:cxn>
                <a:cxn ang="0">
                  <a:pos x="4" y="168"/>
                </a:cxn>
                <a:cxn ang="0">
                  <a:pos x="12" y="185"/>
                </a:cxn>
                <a:cxn ang="0">
                  <a:pos x="24" y="200"/>
                </a:cxn>
                <a:cxn ang="0">
                  <a:pos x="38" y="213"/>
                </a:cxn>
                <a:cxn ang="0">
                  <a:pos x="55" y="224"/>
                </a:cxn>
                <a:cxn ang="0">
                  <a:pos x="73" y="232"/>
                </a:cxn>
                <a:cxn ang="0">
                  <a:pos x="92" y="237"/>
                </a:cxn>
                <a:cxn ang="0">
                  <a:pos x="98" y="238"/>
                </a:cxn>
                <a:cxn ang="0">
                  <a:pos x="104" y="235"/>
                </a:cxn>
                <a:cxn ang="0">
                  <a:pos x="109" y="232"/>
                </a:cxn>
                <a:cxn ang="0">
                  <a:pos x="111" y="227"/>
                </a:cxn>
                <a:cxn ang="0">
                  <a:pos x="111" y="222"/>
                </a:cxn>
                <a:cxn ang="0">
                  <a:pos x="110" y="216"/>
                </a:cxn>
                <a:cxn ang="0">
                  <a:pos x="106" y="211"/>
                </a:cxn>
                <a:cxn ang="0">
                  <a:pos x="100" y="209"/>
                </a:cxn>
                <a:cxn ang="0">
                  <a:pos x="82" y="202"/>
                </a:cxn>
                <a:cxn ang="0">
                  <a:pos x="64" y="193"/>
                </a:cxn>
                <a:cxn ang="0">
                  <a:pos x="50" y="180"/>
                </a:cxn>
                <a:cxn ang="0">
                  <a:pos x="39" y="167"/>
                </a:cxn>
                <a:cxn ang="0">
                  <a:pos x="32" y="149"/>
                </a:cxn>
                <a:cxn ang="0">
                  <a:pos x="29" y="131"/>
                </a:cxn>
                <a:cxn ang="0">
                  <a:pos x="29" y="111"/>
                </a:cxn>
                <a:cxn ang="0">
                  <a:pos x="35" y="91"/>
                </a:cxn>
                <a:cxn ang="0">
                  <a:pos x="42" y="76"/>
                </a:cxn>
                <a:cxn ang="0">
                  <a:pos x="51" y="62"/>
                </a:cxn>
                <a:cxn ang="0">
                  <a:pos x="62" y="49"/>
                </a:cxn>
                <a:cxn ang="0">
                  <a:pos x="73" y="38"/>
                </a:cxn>
                <a:cxn ang="0">
                  <a:pos x="84" y="28"/>
                </a:cxn>
                <a:cxn ang="0">
                  <a:pos x="96" y="18"/>
                </a:cxn>
                <a:cxn ang="0">
                  <a:pos x="106" y="9"/>
                </a:cxn>
                <a:cxn ang="0">
                  <a:pos x="114" y="1"/>
                </a:cxn>
                <a:cxn ang="0">
                  <a:pos x="106" y="0"/>
                </a:cxn>
                <a:cxn ang="0">
                  <a:pos x="93" y="6"/>
                </a:cxn>
                <a:cxn ang="0">
                  <a:pos x="76" y="18"/>
                </a:cxn>
                <a:cxn ang="0">
                  <a:pos x="56" y="36"/>
                </a:cxn>
                <a:cxn ang="0">
                  <a:pos x="37" y="57"/>
                </a:cxn>
                <a:cxn ang="0">
                  <a:pos x="20" y="80"/>
                </a:cxn>
                <a:cxn ang="0">
                  <a:pos x="7" y="106"/>
                </a:cxn>
                <a:cxn ang="0">
                  <a:pos x="0" y="130"/>
                </a:cxn>
              </a:cxnLst>
              <a:rect l="0" t="0" r="r" b="b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06" name="Freeform 990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/>
              <a:ahLst/>
              <a:cxnLst>
                <a:cxn ang="0">
                  <a:pos x="207" y="124"/>
                </a:cxn>
                <a:cxn ang="0">
                  <a:pos x="219" y="143"/>
                </a:cxn>
                <a:cxn ang="0">
                  <a:pos x="225" y="164"/>
                </a:cxn>
                <a:cxn ang="0">
                  <a:pos x="221" y="187"/>
                </a:cxn>
                <a:cxn ang="0">
                  <a:pos x="208" y="209"/>
                </a:cxn>
                <a:cxn ang="0">
                  <a:pos x="188" y="228"/>
                </a:cxn>
                <a:cxn ang="0">
                  <a:pos x="166" y="246"/>
                </a:cxn>
                <a:cxn ang="0">
                  <a:pos x="143" y="264"/>
                </a:cxn>
                <a:cxn ang="0">
                  <a:pos x="129" y="278"/>
                </a:cxn>
                <a:cxn ang="0">
                  <a:pos x="124" y="287"/>
                </a:cxn>
                <a:cxn ang="0">
                  <a:pos x="120" y="296"/>
                </a:cxn>
                <a:cxn ang="0">
                  <a:pos x="121" y="305"/>
                </a:cxn>
                <a:cxn ang="0">
                  <a:pos x="130" y="310"/>
                </a:cxn>
                <a:cxn ang="0">
                  <a:pos x="139" y="309"/>
                </a:cxn>
                <a:cxn ang="0">
                  <a:pos x="154" y="293"/>
                </a:cxn>
                <a:cxn ang="0">
                  <a:pos x="180" y="269"/>
                </a:cxn>
                <a:cxn ang="0">
                  <a:pos x="207" y="246"/>
                </a:cxn>
                <a:cxn ang="0">
                  <a:pos x="231" y="219"/>
                </a:cxn>
                <a:cxn ang="0">
                  <a:pos x="245" y="187"/>
                </a:cxn>
                <a:cxn ang="0">
                  <a:pos x="242" y="153"/>
                </a:cxn>
                <a:cxn ang="0">
                  <a:pos x="227" y="120"/>
                </a:cxn>
                <a:cxn ang="0">
                  <a:pos x="201" y="94"/>
                </a:cxn>
                <a:cxn ang="0">
                  <a:pos x="177" y="74"/>
                </a:cxn>
                <a:cxn ang="0">
                  <a:pos x="152" y="60"/>
                </a:cxn>
                <a:cxn ang="0">
                  <a:pos x="126" y="43"/>
                </a:cxn>
                <a:cxn ang="0">
                  <a:pos x="98" y="28"/>
                </a:cxn>
                <a:cxn ang="0">
                  <a:pos x="72" y="16"/>
                </a:cxn>
                <a:cxn ang="0">
                  <a:pos x="46" y="7"/>
                </a:cxn>
                <a:cxn ang="0">
                  <a:pos x="24" y="1"/>
                </a:cxn>
                <a:cxn ang="0">
                  <a:pos x="7" y="1"/>
                </a:cxn>
                <a:cxn ang="0">
                  <a:pos x="8" y="6"/>
                </a:cxn>
                <a:cxn ang="0">
                  <a:pos x="28" y="14"/>
                </a:cxn>
                <a:cxn ang="0">
                  <a:pos x="51" y="24"/>
                </a:cxn>
                <a:cxn ang="0">
                  <a:pos x="78" y="37"/>
                </a:cxn>
                <a:cxn ang="0">
                  <a:pos x="106" y="51"/>
                </a:cxn>
                <a:cxn ang="0">
                  <a:pos x="134" y="69"/>
                </a:cxn>
                <a:cxn ang="0">
                  <a:pos x="163" y="87"/>
                </a:cxn>
                <a:cxn ang="0">
                  <a:pos x="187" y="105"/>
                </a:cxn>
              </a:cxnLst>
              <a:rect l="0" t="0" r="r" b="b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07" name="Freeform 991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/>
              <a:ahLst/>
              <a:cxnLst>
                <a:cxn ang="0">
                  <a:pos x="31" y="14"/>
                </a:cxn>
                <a:cxn ang="0">
                  <a:pos x="29" y="8"/>
                </a:cxn>
                <a:cxn ang="0">
                  <a:pos x="25" y="3"/>
                </a:cxn>
                <a:cxn ang="0">
                  <a:pos x="19" y="1"/>
                </a:cxn>
                <a:cxn ang="0">
                  <a:pos x="14" y="0"/>
                </a:cxn>
                <a:cxn ang="0">
                  <a:pos x="8" y="2"/>
                </a:cxn>
                <a:cxn ang="0">
                  <a:pos x="3" y="5"/>
                </a:cxn>
                <a:cxn ang="0">
                  <a:pos x="0" y="11"/>
                </a:cxn>
                <a:cxn ang="0">
                  <a:pos x="0" y="17"/>
                </a:cxn>
                <a:cxn ang="0">
                  <a:pos x="5" y="42"/>
                </a:cxn>
                <a:cxn ang="0">
                  <a:pos x="15" y="71"/>
                </a:cxn>
                <a:cxn ang="0">
                  <a:pos x="27" y="100"/>
                </a:cxn>
                <a:cxn ang="0">
                  <a:pos x="41" y="127"/>
                </a:cxn>
                <a:cxn ang="0">
                  <a:pos x="55" y="151"/>
                </a:cxn>
                <a:cxn ang="0">
                  <a:pos x="68" y="171"/>
                </a:cxn>
                <a:cxn ang="0">
                  <a:pos x="77" y="184"/>
                </a:cxn>
                <a:cxn ang="0">
                  <a:pos x="83" y="187"/>
                </a:cxn>
                <a:cxn ang="0">
                  <a:pos x="80" y="174"/>
                </a:cxn>
                <a:cxn ang="0">
                  <a:pos x="75" y="158"/>
                </a:cxn>
                <a:cxn ang="0">
                  <a:pos x="68" y="138"/>
                </a:cxn>
                <a:cxn ang="0">
                  <a:pos x="59" y="113"/>
                </a:cxn>
                <a:cxn ang="0">
                  <a:pos x="51" y="88"/>
                </a:cxn>
                <a:cxn ang="0">
                  <a:pos x="43" y="63"/>
                </a:cxn>
                <a:cxn ang="0">
                  <a:pos x="36" y="38"/>
                </a:cxn>
                <a:cxn ang="0">
                  <a:pos x="31" y="14"/>
                </a:cxn>
              </a:cxnLst>
              <a:rect l="0" t="0" r="r" b="b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08" name="Freeform 992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1" y="6"/>
                </a:cxn>
                <a:cxn ang="0">
                  <a:pos x="18" y="2"/>
                </a:cxn>
                <a:cxn ang="0">
                  <a:pos x="14" y="0"/>
                </a:cxn>
                <a:cxn ang="0">
                  <a:pos x="10" y="0"/>
                </a:cxn>
                <a:cxn ang="0">
                  <a:pos x="6" y="1"/>
                </a:cxn>
                <a:cxn ang="0">
                  <a:pos x="3" y="3"/>
                </a:cxn>
                <a:cxn ang="0">
                  <a:pos x="0" y="7"/>
                </a:cxn>
                <a:cxn ang="0">
                  <a:pos x="0" y="11"/>
                </a:cxn>
                <a:cxn ang="0">
                  <a:pos x="0" y="24"/>
                </a:cxn>
                <a:cxn ang="0">
                  <a:pos x="4" y="38"/>
                </a:cxn>
                <a:cxn ang="0">
                  <a:pos x="8" y="52"/>
                </a:cxn>
                <a:cxn ang="0">
                  <a:pos x="14" y="65"/>
                </a:cxn>
                <a:cxn ang="0">
                  <a:pos x="21" y="78"/>
                </a:cxn>
                <a:cxn ang="0">
                  <a:pos x="28" y="87"/>
                </a:cxn>
                <a:cxn ang="0">
                  <a:pos x="37" y="93"/>
                </a:cxn>
                <a:cxn ang="0">
                  <a:pos x="42" y="94"/>
                </a:cxn>
                <a:cxn ang="0">
                  <a:pos x="44" y="76"/>
                </a:cxn>
                <a:cxn ang="0">
                  <a:pos x="38" y="54"/>
                </a:cxn>
                <a:cxn ang="0">
                  <a:pos x="31" y="32"/>
                </a:cxn>
                <a:cxn ang="0">
                  <a:pos x="22" y="10"/>
                </a:cxn>
              </a:cxnLst>
              <a:rect l="0" t="0" r="r" b="b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09" name="Freeform 993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/>
              <a:ahLst/>
              <a:cxnLst>
                <a:cxn ang="0">
                  <a:pos x="20" y="7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9" y="4"/>
                </a:cxn>
                <a:cxn ang="0">
                  <a:pos x="15" y="1"/>
                </a:cxn>
                <a:cxn ang="0">
                  <a:pos x="12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1" y="4"/>
                </a:cxn>
                <a:cxn ang="0">
                  <a:pos x="0" y="8"/>
                </a:cxn>
                <a:cxn ang="0">
                  <a:pos x="0" y="11"/>
                </a:cxn>
                <a:cxn ang="0">
                  <a:pos x="1" y="17"/>
                </a:cxn>
                <a:cxn ang="0">
                  <a:pos x="4" y="24"/>
                </a:cxn>
                <a:cxn ang="0">
                  <a:pos x="8" y="32"/>
                </a:cxn>
                <a:cxn ang="0">
                  <a:pos x="14" y="39"/>
                </a:cxn>
                <a:cxn ang="0">
                  <a:pos x="20" y="46"/>
                </a:cxn>
                <a:cxn ang="0">
                  <a:pos x="27" y="50"/>
                </a:cxn>
                <a:cxn ang="0">
                  <a:pos x="33" y="54"/>
                </a:cxn>
                <a:cxn ang="0">
                  <a:pos x="38" y="54"/>
                </a:cxn>
                <a:cxn ang="0">
                  <a:pos x="36" y="42"/>
                </a:cxn>
                <a:cxn ang="0">
                  <a:pos x="32" y="29"/>
                </a:cxn>
                <a:cxn ang="0">
                  <a:pos x="25" y="16"/>
                </a:cxn>
                <a:cxn ang="0">
                  <a:pos x="20" y="7"/>
                </a:cxn>
              </a:cxnLst>
              <a:rect l="0" t="0" r="r" b="b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10" name="Freeform 994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/>
              <a:ahLst/>
              <a:cxnLst>
                <a:cxn ang="0">
                  <a:pos x="41" y="27"/>
                </a:cxn>
                <a:cxn ang="0">
                  <a:pos x="46" y="24"/>
                </a:cxn>
                <a:cxn ang="0">
                  <a:pos x="51" y="21"/>
                </a:cxn>
                <a:cxn ang="0">
                  <a:pos x="52" y="16"/>
                </a:cxn>
                <a:cxn ang="0">
                  <a:pos x="52" y="12"/>
                </a:cxn>
                <a:cxn ang="0">
                  <a:pos x="50" y="6"/>
                </a:cxn>
                <a:cxn ang="0">
                  <a:pos x="46" y="2"/>
                </a:cxn>
                <a:cxn ang="0">
                  <a:pos x="41" y="0"/>
                </a:cxn>
                <a:cxn ang="0">
                  <a:pos x="36" y="0"/>
                </a:cxn>
                <a:cxn ang="0">
                  <a:pos x="33" y="0"/>
                </a:cxn>
                <a:cxn ang="0">
                  <a:pos x="29" y="1"/>
                </a:cxn>
                <a:cxn ang="0">
                  <a:pos x="21" y="4"/>
                </a:cxn>
                <a:cxn ang="0">
                  <a:pos x="13" y="8"/>
                </a:cxn>
                <a:cxn ang="0">
                  <a:pos x="6" y="15"/>
                </a:cxn>
                <a:cxn ang="0">
                  <a:pos x="3" y="22"/>
                </a:cxn>
                <a:cxn ang="0">
                  <a:pos x="0" y="29"/>
                </a:cxn>
                <a:cxn ang="0">
                  <a:pos x="0" y="31"/>
                </a:cxn>
                <a:cxn ang="0">
                  <a:pos x="4" y="33"/>
                </a:cxn>
                <a:cxn ang="0">
                  <a:pos x="9" y="36"/>
                </a:cxn>
                <a:cxn ang="0">
                  <a:pos x="13" y="36"/>
                </a:cxn>
                <a:cxn ang="0">
                  <a:pos x="18" y="36"/>
                </a:cxn>
                <a:cxn ang="0">
                  <a:pos x="24" y="33"/>
                </a:cxn>
                <a:cxn ang="0">
                  <a:pos x="30" y="32"/>
                </a:cxn>
                <a:cxn ang="0">
                  <a:pos x="36" y="30"/>
                </a:cxn>
                <a:cxn ang="0">
                  <a:pos x="41" y="27"/>
                </a:cxn>
              </a:cxnLst>
              <a:rect l="0" t="0" r="r" b="b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11" name="Freeform 995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/>
              <a:ahLst/>
              <a:cxnLst>
                <a:cxn ang="0">
                  <a:pos x="73" y="36"/>
                </a:cxn>
                <a:cxn ang="0">
                  <a:pos x="58" y="46"/>
                </a:cxn>
                <a:cxn ang="0">
                  <a:pos x="46" y="58"/>
                </a:cxn>
                <a:cxn ang="0">
                  <a:pos x="33" y="72"/>
                </a:cxn>
                <a:cxn ang="0">
                  <a:pos x="22" y="85"/>
                </a:cxn>
                <a:cxn ang="0">
                  <a:pos x="14" y="100"/>
                </a:cxn>
                <a:cxn ang="0">
                  <a:pos x="7" y="115"/>
                </a:cxn>
                <a:cxn ang="0">
                  <a:pos x="2" y="130"/>
                </a:cxn>
                <a:cxn ang="0">
                  <a:pos x="0" y="146"/>
                </a:cxn>
                <a:cxn ang="0">
                  <a:pos x="2" y="170"/>
                </a:cxn>
                <a:cxn ang="0">
                  <a:pos x="12" y="190"/>
                </a:cxn>
                <a:cxn ang="0">
                  <a:pos x="26" y="207"/>
                </a:cxn>
                <a:cxn ang="0">
                  <a:pos x="43" y="220"/>
                </a:cxn>
                <a:cxn ang="0">
                  <a:pos x="64" y="229"/>
                </a:cxn>
                <a:cxn ang="0">
                  <a:pos x="88" y="235"/>
                </a:cxn>
                <a:cxn ang="0">
                  <a:pos x="110" y="236"/>
                </a:cxn>
                <a:cxn ang="0">
                  <a:pos x="132" y="232"/>
                </a:cxn>
                <a:cxn ang="0">
                  <a:pos x="137" y="232"/>
                </a:cxn>
                <a:cxn ang="0">
                  <a:pos x="142" y="230"/>
                </a:cxn>
                <a:cxn ang="0">
                  <a:pos x="145" y="226"/>
                </a:cxn>
                <a:cxn ang="0">
                  <a:pos x="146" y="221"/>
                </a:cxn>
                <a:cxn ang="0">
                  <a:pos x="145" y="219"/>
                </a:cxn>
                <a:cxn ang="0">
                  <a:pos x="142" y="219"/>
                </a:cxn>
                <a:cxn ang="0">
                  <a:pos x="137" y="217"/>
                </a:cxn>
                <a:cxn ang="0">
                  <a:pos x="131" y="217"/>
                </a:cxn>
                <a:cxn ang="0">
                  <a:pos x="124" y="217"/>
                </a:cxn>
                <a:cxn ang="0">
                  <a:pos x="118" y="217"/>
                </a:cxn>
                <a:cxn ang="0">
                  <a:pos x="112" y="217"/>
                </a:cxn>
                <a:cxn ang="0">
                  <a:pos x="109" y="217"/>
                </a:cxn>
                <a:cxn ang="0">
                  <a:pos x="97" y="216"/>
                </a:cxn>
                <a:cxn ang="0">
                  <a:pos x="87" y="215"/>
                </a:cxn>
                <a:cxn ang="0">
                  <a:pos x="75" y="214"/>
                </a:cxn>
                <a:cxn ang="0">
                  <a:pos x="63" y="211"/>
                </a:cxn>
                <a:cxn ang="0">
                  <a:pos x="51" y="207"/>
                </a:cxn>
                <a:cxn ang="0">
                  <a:pos x="40" y="199"/>
                </a:cxn>
                <a:cxn ang="0">
                  <a:pos x="29" y="189"/>
                </a:cxn>
                <a:cxn ang="0">
                  <a:pos x="17" y="174"/>
                </a:cxn>
                <a:cxn ang="0">
                  <a:pos x="15" y="157"/>
                </a:cxn>
                <a:cxn ang="0">
                  <a:pos x="16" y="141"/>
                </a:cxn>
                <a:cxn ang="0">
                  <a:pos x="21" y="124"/>
                </a:cxn>
                <a:cxn ang="0">
                  <a:pos x="28" y="109"/>
                </a:cxn>
                <a:cxn ang="0">
                  <a:pos x="39" y="96"/>
                </a:cxn>
                <a:cxn ang="0">
                  <a:pos x="50" y="82"/>
                </a:cxn>
                <a:cxn ang="0">
                  <a:pos x="63" y="70"/>
                </a:cxn>
                <a:cxn ang="0">
                  <a:pos x="78" y="59"/>
                </a:cxn>
                <a:cxn ang="0">
                  <a:pos x="94" y="49"/>
                </a:cxn>
                <a:cxn ang="0">
                  <a:pos x="110" y="39"/>
                </a:cxn>
                <a:cxn ang="0">
                  <a:pos x="126" y="31"/>
                </a:cxn>
                <a:cxn ang="0">
                  <a:pos x="142" y="24"/>
                </a:cxn>
                <a:cxn ang="0">
                  <a:pos x="158" y="19"/>
                </a:cxn>
                <a:cxn ang="0">
                  <a:pos x="172" y="13"/>
                </a:cxn>
                <a:cxn ang="0">
                  <a:pos x="186" y="10"/>
                </a:cxn>
                <a:cxn ang="0">
                  <a:pos x="198" y="7"/>
                </a:cxn>
                <a:cxn ang="0">
                  <a:pos x="190" y="3"/>
                </a:cxn>
                <a:cxn ang="0">
                  <a:pos x="177" y="0"/>
                </a:cxn>
                <a:cxn ang="0">
                  <a:pos x="162" y="3"/>
                </a:cxn>
                <a:cxn ang="0">
                  <a:pos x="144" y="6"/>
                </a:cxn>
                <a:cxn ang="0">
                  <a:pos x="124" y="12"/>
                </a:cxn>
                <a:cxn ang="0">
                  <a:pos x="105" y="19"/>
                </a:cxn>
                <a:cxn ang="0">
                  <a:pos x="88" y="28"/>
                </a:cxn>
                <a:cxn ang="0">
                  <a:pos x="73" y="36"/>
                </a:cxn>
              </a:cxnLst>
              <a:rect l="0" t="0" r="r" b="b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12" name="Freeform 996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/>
              <a:ahLst/>
              <a:cxnLst>
                <a:cxn ang="0">
                  <a:pos x="108" y="61"/>
                </a:cxn>
                <a:cxn ang="0">
                  <a:pos x="111" y="80"/>
                </a:cxn>
                <a:cxn ang="0">
                  <a:pos x="109" y="97"/>
                </a:cxn>
                <a:cxn ang="0">
                  <a:pos x="101" y="110"/>
                </a:cxn>
                <a:cxn ang="0">
                  <a:pos x="89" y="123"/>
                </a:cxn>
                <a:cxn ang="0">
                  <a:pos x="75" y="134"/>
                </a:cxn>
                <a:cxn ang="0">
                  <a:pos x="60" y="145"/>
                </a:cxn>
                <a:cxn ang="0">
                  <a:pos x="43" y="156"/>
                </a:cxn>
                <a:cxn ang="0">
                  <a:pos x="29" y="167"/>
                </a:cxn>
                <a:cxn ang="0">
                  <a:pos x="27" y="170"/>
                </a:cxn>
                <a:cxn ang="0">
                  <a:pos x="26" y="172"/>
                </a:cxn>
                <a:cxn ang="0">
                  <a:pos x="26" y="176"/>
                </a:cxn>
                <a:cxn ang="0">
                  <a:pos x="28" y="179"/>
                </a:cxn>
                <a:cxn ang="0">
                  <a:pos x="30" y="182"/>
                </a:cxn>
                <a:cxn ang="0">
                  <a:pos x="34" y="183"/>
                </a:cxn>
                <a:cxn ang="0">
                  <a:pos x="37" y="183"/>
                </a:cxn>
                <a:cxn ang="0">
                  <a:pos x="41" y="182"/>
                </a:cxn>
                <a:cxn ang="0">
                  <a:pos x="58" y="171"/>
                </a:cxn>
                <a:cxn ang="0">
                  <a:pos x="76" y="160"/>
                </a:cxn>
                <a:cxn ang="0">
                  <a:pos x="92" y="147"/>
                </a:cxn>
                <a:cxn ang="0">
                  <a:pos x="108" y="132"/>
                </a:cxn>
                <a:cxn ang="0">
                  <a:pos x="118" y="116"/>
                </a:cxn>
                <a:cxn ang="0">
                  <a:pos x="125" y="98"/>
                </a:cxn>
                <a:cxn ang="0">
                  <a:pos x="128" y="78"/>
                </a:cxn>
                <a:cxn ang="0">
                  <a:pos x="123" y="58"/>
                </a:cxn>
                <a:cxn ang="0">
                  <a:pos x="112" y="41"/>
                </a:cxn>
                <a:cxn ang="0">
                  <a:pos x="98" y="28"/>
                </a:cxn>
                <a:cxn ang="0">
                  <a:pos x="80" y="16"/>
                </a:cxn>
                <a:cxn ang="0">
                  <a:pos x="61" y="8"/>
                </a:cxn>
                <a:cxn ang="0">
                  <a:pos x="41" y="2"/>
                </a:cxn>
                <a:cxn ang="0">
                  <a:pos x="23" y="0"/>
                </a:cxn>
                <a:cxn ang="0">
                  <a:pos x="9" y="1"/>
                </a:cxn>
                <a:cxn ang="0">
                  <a:pos x="0" y="6"/>
                </a:cxn>
                <a:cxn ang="0">
                  <a:pos x="16" y="10"/>
                </a:cxn>
                <a:cxn ang="0">
                  <a:pos x="33" y="14"/>
                </a:cxn>
                <a:cxn ang="0">
                  <a:pos x="48" y="17"/>
                </a:cxn>
                <a:cxn ang="0">
                  <a:pos x="63" y="22"/>
                </a:cxn>
                <a:cxn ang="0">
                  <a:pos x="77" y="28"/>
                </a:cxn>
                <a:cxn ang="0">
                  <a:pos x="90" y="36"/>
                </a:cxn>
                <a:cxn ang="0">
                  <a:pos x="101" y="46"/>
                </a:cxn>
                <a:cxn ang="0">
                  <a:pos x="108" y="61"/>
                </a:cxn>
              </a:cxnLst>
              <a:rect l="0" t="0" r="r" b="b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13" name="Freeform 997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/>
              <a:ahLst/>
              <a:cxnLst>
                <a:cxn ang="0">
                  <a:pos x="101" y="70"/>
                </a:cxn>
                <a:cxn ang="0">
                  <a:pos x="54" y="115"/>
                </a:cxn>
                <a:cxn ang="0">
                  <a:pos x="18" y="167"/>
                </a:cxn>
                <a:cxn ang="0">
                  <a:pos x="0" y="227"/>
                </a:cxn>
                <a:cxn ang="0">
                  <a:pos x="4" y="267"/>
                </a:cxn>
                <a:cxn ang="0">
                  <a:pos x="11" y="283"/>
                </a:cxn>
                <a:cxn ang="0">
                  <a:pos x="21" y="298"/>
                </a:cxn>
                <a:cxn ang="0">
                  <a:pos x="34" y="311"/>
                </a:cxn>
                <a:cxn ang="0">
                  <a:pos x="57" y="325"/>
                </a:cxn>
                <a:cxn ang="0">
                  <a:pos x="87" y="340"/>
                </a:cxn>
                <a:cxn ang="0">
                  <a:pos x="120" y="351"/>
                </a:cxn>
                <a:cxn ang="0">
                  <a:pos x="153" y="360"/>
                </a:cxn>
                <a:cxn ang="0">
                  <a:pos x="187" y="367"/>
                </a:cxn>
                <a:cxn ang="0">
                  <a:pos x="221" y="372"/>
                </a:cxn>
                <a:cxn ang="0">
                  <a:pos x="256" y="375"/>
                </a:cxn>
                <a:cxn ang="0">
                  <a:pos x="290" y="378"/>
                </a:cxn>
                <a:cxn ang="0">
                  <a:pos x="312" y="379"/>
                </a:cxn>
                <a:cxn ang="0">
                  <a:pos x="320" y="372"/>
                </a:cxn>
                <a:cxn ang="0">
                  <a:pos x="323" y="360"/>
                </a:cxn>
                <a:cxn ang="0">
                  <a:pos x="316" y="352"/>
                </a:cxn>
                <a:cxn ang="0">
                  <a:pos x="295" y="351"/>
                </a:cxn>
                <a:cxn ang="0">
                  <a:pos x="263" y="350"/>
                </a:cxn>
                <a:cxn ang="0">
                  <a:pos x="231" y="348"/>
                </a:cxn>
                <a:cxn ang="0">
                  <a:pos x="200" y="343"/>
                </a:cxn>
                <a:cxn ang="0">
                  <a:pos x="168" y="337"/>
                </a:cxn>
                <a:cxn ang="0">
                  <a:pos x="136" y="329"/>
                </a:cxn>
                <a:cxn ang="0">
                  <a:pos x="106" y="320"/>
                </a:cxn>
                <a:cxn ang="0">
                  <a:pos x="76" y="306"/>
                </a:cxn>
                <a:cxn ang="0">
                  <a:pos x="51" y="291"/>
                </a:cxn>
                <a:cxn ang="0">
                  <a:pos x="35" y="269"/>
                </a:cxn>
                <a:cxn ang="0">
                  <a:pos x="31" y="239"/>
                </a:cxn>
                <a:cxn ang="0">
                  <a:pos x="38" y="197"/>
                </a:cxn>
                <a:cxn ang="0">
                  <a:pos x="51" y="165"/>
                </a:cxn>
                <a:cxn ang="0">
                  <a:pos x="68" y="136"/>
                </a:cxn>
                <a:cxn ang="0">
                  <a:pos x="89" y="111"/>
                </a:cxn>
                <a:cxn ang="0">
                  <a:pos x="114" y="88"/>
                </a:cxn>
                <a:cxn ang="0">
                  <a:pos x="144" y="64"/>
                </a:cxn>
                <a:cxn ang="0">
                  <a:pos x="181" y="41"/>
                </a:cxn>
                <a:cxn ang="0">
                  <a:pos x="219" y="22"/>
                </a:cxn>
                <a:cxn ang="0">
                  <a:pos x="253" y="7"/>
                </a:cxn>
                <a:cxn ang="0">
                  <a:pos x="255" y="0"/>
                </a:cxn>
                <a:cxn ang="0">
                  <a:pos x="221" y="5"/>
                </a:cxn>
                <a:cxn ang="0">
                  <a:pos x="181" y="19"/>
                </a:cxn>
                <a:cxn ang="0">
                  <a:pos x="142" y="39"/>
                </a:cxn>
              </a:cxnLst>
              <a:rect l="0" t="0" r="r" b="b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14" name="Freeform 998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/>
              <a:ahLst/>
              <a:cxnLst>
                <a:cxn ang="0">
                  <a:pos x="235" y="78"/>
                </a:cxn>
                <a:cxn ang="0">
                  <a:pos x="248" y="92"/>
                </a:cxn>
                <a:cxn ang="0">
                  <a:pos x="255" y="108"/>
                </a:cxn>
                <a:cxn ang="0">
                  <a:pos x="259" y="125"/>
                </a:cxn>
                <a:cxn ang="0">
                  <a:pos x="259" y="144"/>
                </a:cxn>
                <a:cxn ang="0">
                  <a:pos x="257" y="159"/>
                </a:cxn>
                <a:cxn ang="0">
                  <a:pos x="252" y="171"/>
                </a:cxn>
                <a:cxn ang="0">
                  <a:pos x="244" y="184"/>
                </a:cxn>
                <a:cxn ang="0">
                  <a:pos x="236" y="194"/>
                </a:cxn>
                <a:cxn ang="0">
                  <a:pos x="225" y="206"/>
                </a:cxn>
                <a:cxn ang="0">
                  <a:pos x="215" y="215"/>
                </a:cxn>
                <a:cxn ang="0">
                  <a:pos x="204" y="225"/>
                </a:cxn>
                <a:cxn ang="0">
                  <a:pos x="194" y="236"/>
                </a:cxn>
                <a:cxn ang="0">
                  <a:pos x="191" y="239"/>
                </a:cxn>
                <a:cxn ang="0">
                  <a:pos x="190" y="242"/>
                </a:cxn>
                <a:cxn ang="0">
                  <a:pos x="191" y="246"/>
                </a:cxn>
                <a:cxn ang="0">
                  <a:pos x="194" y="249"/>
                </a:cxn>
                <a:cxn ang="0">
                  <a:pos x="197" y="252"/>
                </a:cxn>
                <a:cxn ang="0">
                  <a:pos x="201" y="253"/>
                </a:cxn>
                <a:cxn ang="0">
                  <a:pos x="205" y="252"/>
                </a:cxn>
                <a:cxn ang="0">
                  <a:pos x="209" y="249"/>
                </a:cxn>
                <a:cxn ang="0">
                  <a:pos x="232" y="234"/>
                </a:cxn>
                <a:cxn ang="0">
                  <a:pos x="251" y="215"/>
                </a:cxn>
                <a:cxn ang="0">
                  <a:pos x="267" y="192"/>
                </a:cxn>
                <a:cxn ang="0">
                  <a:pos x="278" y="168"/>
                </a:cxn>
                <a:cxn ang="0">
                  <a:pos x="282" y="141"/>
                </a:cxn>
                <a:cxn ang="0">
                  <a:pos x="279" y="116"/>
                </a:cxn>
                <a:cxn ang="0">
                  <a:pos x="270" y="92"/>
                </a:cxn>
                <a:cxn ang="0">
                  <a:pos x="251" y="70"/>
                </a:cxn>
                <a:cxn ang="0">
                  <a:pos x="237" y="59"/>
                </a:cxn>
                <a:cxn ang="0">
                  <a:pos x="221" y="48"/>
                </a:cxn>
                <a:cxn ang="0">
                  <a:pos x="202" y="39"/>
                </a:cxn>
                <a:cxn ang="0">
                  <a:pos x="183" y="31"/>
                </a:cxn>
                <a:cxn ang="0">
                  <a:pos x="163" y="24"/>
                </a:cxn>
                <a:cxn ang="0">
                  <a:pos x="142" y="18"/>
                </a:cxn>
                <a:cxn ang="0">
                  <a:pos x="122" y="13"/>
                </a:cxn>
                <a:cxn ang="0">
                  <a:pos x="101" y="8"/>
                </a:cxn>
                <a:cxn ang="0">
                  <a:pos x="82" y="5"/>
                </a:cxn>
                <a:cxn ang="0">
                  <a:pos x="63" y="2"/>
                </a:cxn>
                <a:cxn ang="0">
                  <a:pos x="47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10" y="1"/>
                </a:cxn>
                <a:cxn ang="0">
                  <a:pos x="4" y="4"/>
                </a:cxn>
                <a:cxn ang="0">
                  <a:pos x="0" y="6"/>
                </a:cxn>
                <a:cxn ang="0">
                  <a:pos x="12" y="8"/>
                </a:cxn>
                <a:cxn ang="0">
                  <a:pos x="25" y="9"/>
                </a:cxn>
                <a:cxn ang="0">
                  <a:pos x="38" y="12"/>
                </a:cxn>
                <a:cxn ang="0">
                  <a:pos x="52" y="14"/>
                </a:cxn>
                <a:cxn ang="0">
                  <a:pos x="67" y="16"/>
                </a:cxn>
                <a:cxn ang="0">
                  <a:pos x="82" y="18"/>
                </a:cxn>
                <a:cxn ang="0">
                  <a:pos x="97" y="22"/>
                </a:cxn>
                <a:cxn ang="0">
                  <a:pos x="114" y="25"/>
                </a:cxn>
                <a:cxn ang="0">
                  <a:pos x="129" y="30"/>
                </a:cxn>
                <a:cxn ang="0">
                  <a:pos x="146" y="35"/>
                </a:cxn>
                <a:cxn ang="0">
                  <a:pos x="162" y="40"/>
                </a:cxn>
                <a:cxn ang="0">
                  <a:pos x="177" y="46"/>
                </a:cxn>
                <a:cxn ang="0">
                  <a:pos x="192" y="53"/>
                </a:cxn>
                <a:cxn ang="0">
                  <a:pos x="208" y="60"/>
                </a:cxn>
                <a:cxn ang="0">
                  <a:pos x="222" y="69"/>
                </a:cxn>
                <a:cxn ang="0">
                  <a:pos x="235" y="78"/>
                </a:cxn>
              </a:cxnLst>
              <a:rect l="0" t="0" r="r" b="b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15" name="Freeform 999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0" y="148"/>
                </a:cxn>
                <a:cxn ang="0">
                  <a:pos x="5" y="166"/>
                </a:cxn>
                <a:cxn ang="0">
                  <a:pos x="13" y="184"/>
                </a:cxn>
                <a:cxn ang="0">
                  <a:pos x="24" y="198"/>
                </a:cxn>
                <a:cxn ang="0">
                  <a:pos x="39" y="211"/>
                </a:cxn>
                <a:cxn ang="0">
                  <a:pos x="55" y="223"/>
                </a:cxn>
                <a:cxn ang="0">
                  <a:pos x="74" y="231"/>
                </a:cxn>
                <a:cxn ang="0">
                  <a:pos x="92" y="235"/>
                </a:cxn>
                <a:cxn ang="0">
                  <a:pos x="98" y="236"/>
                </a:cxn>
                <a:cxn ang="0">
                  <a:pos x="104" y="234"/>
                </a:cxn>
                <a:cxn ang="0">
                  <a:pos x="109" y="231"/>
                </a:cxn>
                <a:cxn ang="0">
                  <a:pos x="111" y="226"/>
                </a:cxn>
                <a:cxn ang="0">
                  <a:pos x="111" y="220"/>
                </a:cxn>
                <a:cxn ang="0">
                  <a:pos x="110" y="215"/>
                </a:cxn>
                <a:cxn ang="0">
                  <a:pos x="107" y="210"/>
                </a:cxn>
                <a:cxn ang="0">
                  <a:pos x="101" y="208"/>
                </a:cxn>
                <a:cxn ang="0">
                  <a:pos x="82" y="201"/>
                </a:cxn>
                <a:cxn ang="0">
                  <a:pos x="64" y="192"/>
                </a:cxn>
                <a:cxn ang="0">
                  <a:pos x="50" y="179"/>
                </a:cxn>
                <a:cxn ang="0">
                  <a:pos x="40" y="165"/>
                </a:cxn>
                <a:cxn ang="0">
                  <a:pos x="33" y="148"/>
                </a:cxn>
                <a:cxn ang="0">
                  <a:pos x="29" y="130"/>
                </a:cxn>
                <a:cxn ang="0">
                  <a:pos x="29" y="110"/>
                </a:cxn>
                <a:cxn ang="0">
                  <a:pos x="35" y="89"/>
                </a:cxn>
                <a:cxn ang="0">
                  <a:pos x="43" y="74"/>
                </a:cxn>
                <a:cxn ang="0">
                  <a:pos x="56" y="60"/>
                </a:cxn>
                <a:cxn ang="0">
                  <a:pos x="70" y="46"/>
                </a:cxn>
                <a:cxn ang="0">
                  <a:pos x="85" y="33"/>
                </a:cxn>
                <a:cxn ang="0">
                  <a:pos x="98" y="23"/>
                </a:cxn>
                <a:cxn ang="0">
                  <a:pos x="109" y="12"/>
                </a:cxn>
                <a:cxn ang="0">
                  <a:pos x="115" y="6"/>
                </a:cxn>
                <a:cxn ang="0">
                  <a:pos x="115" y="0"/>
                </a:cxn>
                <a:cxn ang="0">
                  <a:pos x="102" y="4"/>
                </a:cxn>
                <a:cxn ang="0">
                  <a:pos x="85" y="12"/>
                </a:cxn>
                <a:cxn ang="0">
                  <a:pos x="68" y="26"/>
                </a:cxn>
                <a:cxn ang="0">
                  <a:pos x="49" y="42"/>
                </a:cxn>
                <a:cxn ang="0">
                  <a:pos x="32" y="61"/>
                </a:cxn>
                <a:cxn ang="0">
                  <a:pos x="17" y="82"/>
                </a:cxn>
                <a:cxn ang="0">
                  <a:pos x="6" y="105"/>
                </a:cxn>
                <a:cxn ang="0">
                  <a:pos x="0" y="128"/>
                </a:cxn>
              </a:cxnLst>
              <a:rect l="0" t="0" r="r" b="b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16" name="Freeform 1000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/>
              <a:ahLst/>
              <a:cxnLst>
                <a:cxn ang="0">
                  <a:pos x="208" y="124"/>
                </a:cxn>
                <a:cxn ang="0">
                  <a:pos x="220" y="144"/>
                </a:cxn>
                <a:cxn ang="0">
                  <a:pos x="226" y="164"/>
                </a:cxn>
                <a:cxn ang="0">
                  <a:pos x="222" y="187"/>
                </a:cxn>
                <a:cxn ang="0">
                  <a:pos x="208" y="209"/>
                </a:cxn>
                <a:cxn ang="0">
                  <a:pos x="188" y="229"/>
                </a:cxn>
                <a:cxn ang="0">
                  <a:pos x="166" y="246"/>
                </a:cxn>
                <a:cxn ang="0">
                  <a:pos x="142" y="264"/>
                </a:cxn>
                <a:cxn ang="0">
                  <a:pos x="128" y="278"/>
                </a:cxn>
                <a:cxn ang="0">
                  <a:pos x="124" y="287"/>
                </a:cxn>
                <a:cxn ang="0">
                  <a:pos x="120" y="296"/>
                </a:cxn>
                <a:cxn ang="0">
                  <a:pos x="122" y="306"/>
                </a:cxn>
                <a:cxn ang="0">
                  <a:pos x="131" y="310"/>
                </a:cxn>
                <a:cxn ang="0">
                  <a:pos x="139" y="309"/>
                </a:cxn>
                <a:cxn ang="0">
                  <a:pos x="154" y="292"/>
                </a:cxn>
                <a:cxn ang="0">
                  <a:pos x="180" y="269"/>
                </a:cxn>
                <a:cxn ang="0">
                  <a:pos x="207" y="246"/>
                </a:cxn>
                <a:cxn ang="0">
                  <a:pos x="230" y="219"/>
                </a:cxn>
                <a:cxn ang="0">
                  <a:pos x="244" y="186"/>
                </a:cxn>
                <a:cxn ang="0">
                  <a:pos x="243" y="152"/>
                </a:cxn>
                <a:cxn ang="0">
                  <a:pos x="228" y="119"/>
                </a:cxn>
                <a:cxn ang="0">
                  <a:pos x="203" y="93"/>
                </a:cxn>
                <a:cxn ang="0">
                  <a:pos x="176" y="76"/>
                </a:cxn>
                <a:cxn ang="0">
                  <a:pos x="151" y="61"/>
                </a:cxn>
                <a:cxn ang="0">
                  <a:pos x="122" y="46"/>
                </a:cxn>
                <a:cxn ang="0">
                  <a:pos x="93" y="31"/>
                </a:cxn>
                <a:cxn ang="0">
                  <a:pos x="66" y="18"/>
                </a:cxn>
                <a:cxn ang="0">
                  <a:pos x="40" y="8"/>
                </a:cxn>
                <a:cxn ang="0">
                  <a:pos x="20" y="1"/>
                </a:cxn>
                <a:cxn ang="0">
                  <a:pos x="5" y="0"/>
                </a:cxn>
                <a:cxn ang="0">
                  <a:pos x="11" y="8"/>
                </a:cxn>
                <a:cxn ang="0">
                  <a:pos x="36" y="20"/>
                </a:cxn>
                <a:cxn ang="0">
                  <a:pos x="60" y="31"/>
                </a:cxn>
                <a:cxn ang="0">
                  <a:pos x="86" y="44"/>
                </a:cxn>
                <a:cxn ang="0">
                  <a:pos x="113" y="57"/>
                </a:cxn>
                <a:cxn ang="0">
                  <a:pos x="139" y="71"/>
                </a:cxn>
                <a:cxn ang="0">
                  <a:pos x="165" y="88"/>
                </a:cxn>
                <a:cxn ang="0">
                  <a:pos x="188" y="106"/>
                </a:cxn>
              </a:cxnLst>
              <a:rect l="0" t="0" r="r" b="b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17" name="Freeform 1001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/>
              <a:ahLst/>
              <a:cxnLst>
                <a:cxn ang="0">
                  <a:pos x="0" y="175"/>
                </a:cxn>
                <a:cxn ang="0">
                  <a:pos x="0" y="144"/>
                </a:cxn>
                <a:cxn ang="0">
                  <a:pos x="11" y="144"/>
                </a:cxn>
                <a:cxn ang="0">
                  <a:pos x="11" y="118"/>
                </a:cxn>
                <a:cxn ang="0">
                  <a:pos x="23" y="114"/>
                </a:cxn>
                <a:cxn ang="0">
                  <a:pos x="20" y="88"/>
                </a:cxn>
                <a:cxn ang="0">
                  <a:pos x="30" y="84"/>
                </a:cxn>
                <a:cxn ang="0">
                  <a:pos x="30" y="58"/>
                </a:cxn>
                <a:cxn ang="0">
                  <a:pos x="39" y="54"/>
                </a:cxn>
                <a:cxn ang="0">
                  <a:pos x="39" y="28"/>
                </a:cxn>
                <a:cxn ang="0">
                  <a:pos x="48" y="28"/>
                </a:cxn>
                <a:cxn ang="0">
                  <a:pos x="56" y="0"/>
                </a:cxn>
                <a:cxn ang="0">
                  <a:pos x="80" y="0"/>
                </a:cxn>
                <a:cxn ang="0">
                  <a:pos x="81" y="25"/>
                </a:cxn>
                <a:cxn ang="0">
                  <a:pos x="92" y="24"/>
                </a:cxn>
                <a:cxn ang="0">
                  <a:pos x="93" y="49"/>
                </a:cxn>
                <a:cxn ang="0">
                  <a:pos x="102" y="54"/>
                </a:cxn>
                <a:cxn ang="0">
                  <a:pos x="99" y="81"/>
                </a:cxn>
                <a:cxn ang="0">
                  <a:pos x="114" y="82"/>
                </a:cxn>
                <a:cxn ang="0">
                  <a:pos x="107" y="81"/>
                </a:cxn>
                <a:cxn ang="0">
                  <a:pos x="108" y="114"/>
                </a:cxn>
                <a:cxn ang="0">
                  <a:pos x="117" y="117"/>
                </a:cxn>
                <a:cxn ang="0">
                  <a:pos x="122" y="142"/>
                </a:cxn>
                <a:cxn ang="0">
                  <a:pos x="125" y="175"/>
                </a:cxn>
                <a:cxn ang="0">
                  <a:pos x="0" y="175"/>
                </a:cxn>
              </a:cxnLst>
              <a:rect l="0" t="0" r="r" b="b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542" name="Group 1002"/>
          <p:cNvGrpSpPr>
            <a:grpSpLocks/>
          </p:cNvGrpSpPr>
          <p:nvPr/>
        </p:nvGrpSpPr>
        <p:grpSpPr bwMode="auto">
          <a:xfrm>
            <a:off x="5394325" y="3403600"/>
            <a:ext cx="290513" cy="404813"/>
            <a:chOff x="4290" y="3130"/>
            <a:chExt cx="183" cy="255"/>
          </a:xfrm>
        </p:grpSpPr>
        <p:pic>
          <p:nvPicPr>
            <p:cNvPr id="35819" name="Picture 1003" descr="31u_bnrz[1]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</p:spPr>
        </p:pic>
        <p:sp>
          <p:nvSpPr>
            <p:cNvPr id="35820" name="Freeform 1004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/>
              <a:ahLst/>
              <a:cxnLst>
                <a:cxn ang="0">
                  <a:pos x="70" y="29"/>
                </a:cxn>
                <a:cxn ang="0">
                  <a:pos x="55" y="39"/>
                </a:cxn>
                <a:cxn ang="0">
                  <a:pos x="42" y="50"/>
                </a:cxn>
                <a:cxn ang="0">
                  <a:pos x="30" y="63"/>
                </a:cxn>
                <a:cxn ang="0">
                  <a:pos x="20" y="77"/>
                </a:cxn>
                <a:cxn ang="0">
                  <a:pos x="12" y="91"/>
                </a:cxn>
                <a:cxn ang="0">
                  <a:pos x="6" y="108"/>
                </a:cxn>
                <a:cxn ang="0">
                  <a:pos x="2" y="125"/>
                </a:cxn>
                <a:cxn ang="0">
                  <a:pos x="0" y="142"/>
                </a:cxn>
                <a:cxn ang="0">
                  <a:pos x="2" y="166"/>
                </a:cxn>
                <a:cxn ang="0">
                  <a:pos x="12" y="186"/>
                </a:cxn>
                <a:cxn ang="0">
                  <a:pos x="26" y="203"/>
                </a:cxn>
                <a:cxn ang="0">
                  <a:pos x="45" y="216"/>
                </a:cxn>
                <a:cxn ang="0">
                  <a:pos x="66" y="226"/>
                </a:cxn>
                <a:cxn ang="0">
                  <a:pos x="88" y="230"/>
                </a:cxn>
                <a:cxn ang="0">
                  <a:pos x="111" y="232"/>
                </a:cxn>
                <a:cxn ang="0">
                  <a:pos x="134" y="228"/>
                </a:cxn>
                <a:cxn ang="0">
                  <a:pos x="138" y="228"/>
                </a:cxn>
                <a:cxn ang="0">
                  <a:pos x="143" y="226"/>
                </a:cxn>
                <a:cxn ang="0">
                  <a:pos x="147" y="222"/>
                </a:cxn>
                <a:cxn ang="0">
                  <a:pos x="148" y="218"/>
                </a:cxn>
                <a:cxn ang="0">
                  <a:pos x="145" y="212"/>
                </a:cxn>
                <a:cxn ang="0">
                  <a:pos x="141" y="207"/>
                </a:cxn>
                <a:cxn ang="0">
                  <a:pos x="135" y="203"/>
                </a:cxn>
                <a:cxn ang="0">
                  <a:pos x="129" y="201"/>
                </a:cxn>
                <a:cxn ang="0">
                  <a:pos x="117" y="197"/>
                </a:cxn>
                <a:cxn ang="0">
                  <a:pos x="105" y="195"/>
                </a:cxn>
                <a:cxn ang="0">
                  <a:pos x="94" y="193"/>
                </a:cxn>
                <a:cxn ang="0">
                  <a:pos x="83" y="190"/>
                </a:cxn>
                <a:cxn ang="0">
                  <a:pos x="73" y="187"/>
                </a:cxn>
                <a:cxn ang="0">
                  <a:pos x="62" y="182"/>
                </a:cxn>
                <a:cxn ang="0">
                  <a:pos x="53" y="176"/>
                </a:cxn>
                <a:cxn ang="0">
                  <a:pos x="43" y="167"/>
                </a:cxn>
                <a:cxn ang="0">
                  <a:pos x="40" y="128"/>
                </a:cxn>
                <a:cxn ang="0">
                  <a:pos x="49" y="96"/>
                </a:cxn>
                <a:cxn ang="0">
                  <a:pos x="68" y="71"/>
                </a:cxn>
                <a:cxn ang="0">
                  <a:pos x="94" y="50"/>
                </a:cxn>
                <a:cxn ang="0">
                  <a:pos x="122" y="34"/>
                </a:cxn>
                <a:cxn ang="0">
                  <a:pos x="151" y="21"/>
                </a:cxn>
                <a:cxn ang="0">
                  <a:pos x="178" y="12"/>
                </a:cxn>
                <a:cxn ang="0">
                  <a:pos x="199" y="4"/>
                </a:cxn>
                <a:cxn ang="0">
                  <a:pos x="186" y="1"/>
                </a:cxn>
                <a:cxn ang="0">
                  <a:pos x="172" y="0"/>
                </a:cxn>
                <a:cxn ang="0">
                  <a:pos x="156" y="2"/>
                </a:cxn>
                <a:cxn ang="0">
                  <a:pos x="138" y="4"/>
                </a:cxn>
                <a:cxn ang="0">
                  <a:pos x="121" y="10"/>
                </a:cxn>
                <a:cxn ang="0">
                  <a:pos x="103" y="16"/>
                </a:cxn>
                <a:cxn ang="0">
                  <a:pos x="86" y="23"/>
                </a:cxn>
                <a:cxn ang="0">
                  <a:pos x="70" y="29"/>
                </a:cxn>
              </a:cxnLst>
              <a:rect l="0" t="0" r="r" b="b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21" name="Freeform 1005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/>
              <a:ahLst/>
              <a:cxnLst>
                <a:cxn ang="0">
                  <a:pos x="108" y="59"/>
                </a:cxn>
                <a:cxn ang="0">
                  <a:pos x="113" y="77"/>
                </a:cxn>
                <a:cxn ang="0">
                  <a:pos x="111" y="94"/>
                </a:cxn>
                <a:cxn ang="0">
                  <a:pos x="103" y="108"/>
                </a:cxn>
                <a:cxn ang="0">
                  <a:pos x="91" y="121"/>
                </a:cxn>
                <a:cxn ang="0">
                  <a:pos x="77" y="132"/>
                </a:cxn>
                <a:cxn ang="0">
                  <a:pos x="61" y="144"/>
                </a:cxn>
                <a:cxn ang="0">
                  <a:pos x="45" y="154"/>
                </a:cxn>
                <a:cxn ang="0">
                  <a:pos x="30" y="164"/>
                </a:cxn>
                <a:cxn ang="0">
                  <a:pos x="28" y="168"/>
                </a:cxn>
                <a:cxn ang="0">
                  <a:pos x="27" y="170"/>
                </a:cxn>
                <a:cxn ang="0">
                  <a:pos x="27" y="174"/>
                </a:cxn>
                <a:cxn ang="0">
                  <a:pos x="28" y="177"/>
                </a:cxn>
                <a:cxn ang="0">
                  <a:pos x="32" y="179"/>
                </a:cxn>
                <a:cxn ang="0">
                  <a:pos x="35" y="180"/>
                </a:cxn>
                <a:cxn ang="0">
                  <a:pos x="37" y="180"/>
                </a:cxn>
                <a:cxn ang="0">
                  <a:pos x="41" y="179"/>
                </a:cxn>
                <a:cxn ang="0">
                  <a:pos x="60" y="169"/>
                </a:cxn>
                <a:cxn ang="0">
                  <a:pos x="77" y="158"/>
                </a:cxn>
                <a:cxn ang="0">
                  <a:pos x="94" y="145"/>
                </a:cxn>
                <a:cxn ang="0">
                  <a:pos x="109" y="130"/>
                </a:cxn>
                <a:cxn ang="0">
                  <a:pos x="120" y="114"/>
                </a:cxn>
                <a:cxn ang="0">
                  <a:pos x="127" y="95"/>
                </a:cxn>
                <a:cxn ang="0">
                  <a:pos x="128" y="76"/>
                </a:cxn>
                <a:cxn ang="0">
                  <a:pos x="123" y="55"/>
                </a:cxn>
                <a:cxn ang="0">
                  <a:pos x="113" y="39"/>
                </a:cxn>
                <a:cxn ang="0">
                  <a:pos x="97" y="25"/>
                </a:cxn>
                <a:cxn ang="0">
                  <a:pos x="79" y="15"/>
                </a:cxn>
                <a:cxn ang="0">
                  <a:pos x="57" y="7"/>
                </a:cxn>
                <a:cxn ang="0">
                  <a:pos x="36" y="2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4"/>
                </a:cxn>
                <a:cxn ang="0">
                  <a:pos x="14" y="9"/>
                </a:cxn>
                <a:cxn ang="0">
                  <a:pos x="29" y="14"/>
                </a:cxn>
                <a:cxn ang="0">
                  <a:pos x="46" y="19"/>
                </a:cxn>
                <a:cxn ang="0">
                  <a:pos x="61" y="23"/>
                </a:cxn>
                <a:cxn ang="0">
                  <a:pos x="76" y="29"/>
                </a:cxn>
                <a:cxn ang="0">
                  <a:pos x="89" y="37"/>
                </a:cxn>
                <a:cxn ang="0">
                  <a:pos x="100" y="46"/>
                </a:cxn>
                <a:cxn ang="0">
                  <a:pos x="108" y="59"/>
                </a:cxn>
              </a:cxnLst>
              <a:rect l="0" t="0" r="r" b="b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22" name="Freeform 1006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/>
              <a:ahLst/>
              <a:cxnLst>
                <a:cxn ang="0">
                  <a:pos x="100" y="70"/>
                </a:cxn>
                <a:cxn ang="0">
                  <a:pos x="53" y="115"/>
                </a:cxn>
                <a:cxn ang="0">
                  <a:pos x="17" y="166"/>
                </a:cxn>
                <a:cxn ang="0">
                  <a:pos x="0" y="226"/>
                </a:cxn>
                <a:cxn ang="0">
                  <a:pos x="3" y="266"/>
                </a:cxn>
                <a:cxn ang="0">
                  <a:pos x="9" y="282"/>
                </a:cxn>
                <a:cxn ang="0">
                  <a:pos x="19" y="297"/>
                </a:cxn>
                <a:cxn ang="0">
                  <a:pos x="32" y="310"/>
                </a:cxn>
                <a:cxn ang="0">
                  <a:pos x="56" y="324"/>
                </a:cxn>
                <a:cxn ang="0">
                  <a:pos x="86" y="338"/>
                </a:cxn>
                <a:cxn ang="0">
                  <a:pos x="119" y="350"/>
                </a:cxn>
                <a:cxn ang="0">
                  <a:pos x="152" y="359"/>
                </a:cxn>
                <a:cxn ang="0">
                  <a:pos x="186" y="366"/>
                </a:cxn>
                <a:cxn ang="0">
                  <a:pos x="220" y="371"/>
                </a:cxn>
                <a:cxn ang="0">
                  <a:pos x="254" y="374"/>
                </a:cxn>
                <a:cxn ang="0">
                  <a:pos x="289" y="376"/>
                </a:cxn>
                <a:cxn ang="0">
                  <a:pos x="311" y="378"/>
                </a:cxn>
                <a:cxn ang="0">
                  <a:pos x="320" y="371"/>
                </a:cxn>
                <a:cxn ang="0">
                  <a:pos x="322" y="360"/>
                </a:cxn>
                <a:cxn ang="0">
                  <a:pos x="315" y="352"/>
                </a:cxn>
                <a:cxn ang="0">
                  <a:pos x="294" y="347"/>
                </a:cxn>
                <a:cxn ang="0">
                  <a:pos x="263" y="341"/>
                </a:cxn>
                <a:cxn ang="0">
                  <a:pos x="232" y="336"/>
                </a:cxn>
                <a:cxn ang="0">
                  <a:pos x="200" y="332"/>
                </a:cxn>
                <a:cxn ang="0">
                  <a:pos x="170" y="326"/>
                </a:cxn>
                <a:cxn ang="0">
                  <a:pos x="139" y="318"/>
                </a:cxn>
                <a:cxn ang="0">
                  <a:pos x="110" y="309"/>
                </a:cxn>
                <a:cxn ang="0">
                  <a:pos x="80" y="297"/>
                </a:cxn>
                <a:cxn ang="0">
                  <a:pos x="55" y="281"/>
                </a:cxn>
                <a:cxn ang="0">
                  <a:pos x="38" y="259"/>
                </a:cxn>
                <a:cxn ang="0">
                  <a:pos x="34" y="232"/>
                </a:cxn>
                <a:cxn ang="0">
                  <a:pos x="38" y="200"/>
                </a:cxn>
                <a:cxn ang="0">
                  <a:pos x="51" y="170"/>
                </a:cxn>
                <a:cxn ang="0">
                  <a:pos x="71" y="137"/>
                </a:cxn>
                <a:cxn ang="0">
                  <a:pos x="94" y="110"/>
                </a:cxn>
                <a:cxn ang="0">
                  <a:pos x="123" y="82"/>
                </a:cxn>
                <a:cxn ang="0">
                  <a:pos x="153" y="57"/>
                </a:cxn>
                <a:cxn ang="0">
                  <a:pos x="195" y="38"/>
                </a:cxn>
                <a:cxn ang="0">
                  <a:pos x="238" y="20"/>
                </a:cxn>
                <a:cxn ang="0">
                  <a:pos x="264" y="7"/>
                </a:cxn>
                <a:cxn ang="0">
                  <a:pos x="256" y="0"/>
                </a:cxn>
                <a:cxn ang="0">
                  <a:pos x="221" y="4"/>
                </a:cxn>
                <a:cxn ang="0">
                  <a:pos x="180" y="18"/>
                </a:cxn>
                <a:cxn ang="0">
                  <a:pos x="141" y="38"/>
                </a:cxn>
              </a:cxnLst>
              <a:rect l="0" t="0" r="r" b="b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23" name="Freeform 1007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/>
              <a:ahLst/>
              <a:cxnLst>
                <a:cxn ang="0">
                  <a:pos x="235" y="77"/>
                </a:cxn>
                <a:cxn ang="0">
                  <a:pos x="248" y="91"/>
                </a:cxn>
                <a:cxn ang="0">
                  <a:pos x="256" y="107"/>
                </a:cxn>
                <a:cxn ang="0">
                  <a:pos x="259" y="124"/>
                </a:cxn>
                <a:cxn ang="0">
                  <a:pos x="259" y="142"/>
                </a:cxn>
                <a:cxn ang="0">
                  <a:pos x="257" y="157"/>
                </a:cxn>
                <a:cxn ang="0">
                  <a:pos x="252" y="170"/>
                </a:cxn>
                <a:cxn ang="0">
                  <a:pos x="244" y="183"/>
                </a:cxn>
                <a:cxn ang="0">
                  <a:pos x="236" y="193"/>
                </a:cxn>
                <a:cxn ang="0">
                  <a:pos x="225" y="204"/>
                </a:cxn>
                <a:cxn ang="0">
                  <a:pos x="215" y="214"/>
                </a:cxn>
                <a:cxn ang="0">
                  <a:pos x="204" y="224"/>
                </a:cxn>
                <a:cxn ang="0">
                  <a:pos x="194" y="234"/>
                </a:cxn>
                <a:cxn ang="0">
                  <a:pos x="191" y="238"/>
                </a:cxn>
                <a:cxn ang="0">
                  <a:pos x="191" y="241"/>
                </a:cxn>
                <a:cxn ang="0">
                  <a:pos x="191" y="245"/>
                </a:cxn>
                <a:cxn ang="0">
                  <a:pos x="194" y="248"/>
                </a:cxn>
                <a:cxn ang="0">
                  <a:pos x="197" y="250"/>
                </a:cxn>
                <a:cxn ang="0">
                  <a:pos x="202" y="252"/>
                </a:cxn>
                <a:cxn ang="0">
                  <a:pos x="205" y="250"/>
                </a:cxn>
                <a:cxn ang="0">
                  <a:pos x="209" y="248"/>
                </a:cxn>
                <a:cxn ang="0">
                  <a:pos x="232" y="233"/>
                </a:cxn>
                <a:cxn ang="0">
                  <a:pos x="252" y="214"/>
                </a:cxn>
                <a:cxn ang="0">
                  <a:pos x="268" y="192"/>
                </a:cxn>
                <a:cxn ang="0">
                  <a:pos x="278" y="167"/>
                </a:cxn>
                <a:cxn ang="0">
                  <a:pos x="283" y="141"/>
                </a:cxn>
                <a:cxn ang="0">
                  <a:pos x="280" y="115"/>
                </a:cxn>
                <a:cxn ang="0">
                  <a:pos x="271" y="91"/>
                </a:cxn>
                <a:cxn ang="0">
                  <a:pos x="252" y="69"/>
                </a:cxn>
                <a:cxn ang="0">
                  <a:pos x="238" y="57"/>
                </a:cxn>
                <a:cxn ang="0">
                  <a:pos x="222" y="48"/>
                </a:cxn>
                <a:cxn ang="0">
                  <a:pos x="204" y="39"/>
                </a:cxn>
                <a:cxn ang="0">
                  <a:pos x="184" y="31"/>
                </a:cxn>
                <a:cxn ang="0">
                  <a:pos x="164" y="23"/>
                </a:cxn>
                <a:cxn ang="0">
                  <a:pos x="144" y="17"/>
                </a:cxn>
                <a:cxn ang="0">
                  <a:pos x="123" y="13"/>
                </a:cxn>
                <a:cxn ang="0">
                  <a:pos x="103" y="8"/>
                </a:cxn>
                <a:cxn ang="0">
                  <a:pos x="83" y="5"/>
                </a:cxn>
                <a:cxn ang="0">
                  <a:pos x="66" y="2"/>
                </a:cxn>
                <a:cxn ang="0">
                  <a:pos x="48" y="0"/>
                </a:cxn>
                <a:cxn ang="0">
                  <a:pos x="34" y="0"/>
                </a:cxn>
                <a:cxn ang="0">
                  <a:pos x="21" y="0"/>
                </a:cxn>
                <a:cxn ang="0">
                  <a:pos x="11" y="0"/>
                </a:cxn>
                <a:cxn ang="0">
                  <a:pos x="4" y="2"/>
                </a:cxn>
                <a:cxn ang="0">
                  <a:pos x="0" y="5"/>
                </a:cxn>
                <a:cxn ang="0">
                  <a:pos x="12" y="7"/>
                </a:cxn>
                <a:cxn ang="0">
                  <a:pos x="24" y="8"/>
                </a:cxn>
                <a:cxn ang="0">
                  <a:pos x="38" y="10"/>
                </a:cxn>
                <a:cxn ang="0">
                  <a:pos x="52" y="13"/>
                </a:cxn>
                <a:cxn ang="0">
                  <a:pos x="66" y="16"/>
                </a:cxn>
                <a:cxn ang="0">
                  <a:pos x="82" y="18"/>
                </a:cxn>
                <a:cxn ang="0">
                  <a:pos x="98" y="22"/>
                </a:cxn>
                <a:cxn ang="0">
                  <a:pos x="114" y="25"/>
                </a:cxn>
                <a:cxn ang="0">
                  <a:pos x="129" y="30"/>
                </a:cxn>
                <a:cxn ang="0">
                  <a:pos x="146" y="34"/>
                </a:cxn>
                <a:cxn ang="0">
                  <a:pos x="162" y="39"/>
                </a:cxn>
                <a:cxn ang="0">
                  <a:pos x="177" y="45"/>
                </a:cxn>
                <a:cxn ang="0">
                  <a:pos x="193" y="52"/>
                </a:cxn>
                <a:cxn ang="0">
                  <a:pos x="208" y="60"/>
                </a:cxn>
                <a:cxn ang="0">
                  <a:pos x="222" y="68"/>
                </a:cxn>
                <a:cxn ang="0">
                  <a:pos x="235" y="77"/>
                </a:cxn>
              </a:cxnLst>
              <a:rect l="0" t="0" r="r" b="b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24" name="Freeform 1008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/>
              <a:ahLst/>
              <a:cxnLst>
                <a:cxn ang="0">
                  <a:pos x="0" y="130"/>
                </a:cxn>
                <a:cxn ang="0">
                  <a:pos x="0" y="149"/>
                </a:cxn>
                <a:cxn ang="0">
                  <a:pos x="4" y="168"/>
                </a:cxn>
                <a:cxn ang="0">
                  <a:pos x="12" y="185"/>
                </a:cxn>
                <a:cxn ang="0">
                  <a:pos x="24" y="200"/>
                </a:cxn>
                <a:cxn ang="0">
                  <a:pos x="38" y="213"/>
                </a:cxn>
                <a:cxn ang="0">
                  <a:pos x="55" y="224"/>
                </a:cxn>
                <a:cxn ang="0">
                  <a:pos x="73" y="232"/>
                </a:cxn>
                <a:cxn ang="0">
                  <a:pos x="92" y="237"/>
                </a:cxn>
                <a:cxn ang="0">
                  <a:pos x="98" y="238"/>
                </a:cxn>
                <a:cxn ang="0">
                  <a:pos x="104" y="235"/>
                </a:cxn>
                <a:cxn ang="0">
                  <a:pos x="109" y="232"/>
                </a:cxn>
                <a:cxn ang="0">
                  <a:pos x="111" y="227"/>
                </a:cxn>
                <a:cxn ang="0">
                  <a:pos x="111" y="222"/>
                </a:cxn>
                <a:cxn ang="0">
                  <a:pos x="110" y="216"/>
                </a:cxn>
                <a:cxn ang="0">
                  <a:pos x="106" y="211"/>
                </a:cxn>
                <a:cxn ang="0">
                  <a:pos x="100" y="209"/>
                </a:cxn>
                <a:cxn ang="0">
                  <a:pos x="82" y="202"/>
                </a:cxn>
                <a:cxn ang="0">
                  <a:pos x="64" y="193"/>
                </a:cxn>
                <a:cxn ang="0">
                  <a:pos x="50" y="180"/>
                </a:cxn>
                <a:cxn ang="0">
                  <a:pos x="39" y="167"/>
                </a:cxn>
                <a:cxn ang="0">
                  <a:pos x="32" y="149"/>
                </a:cxn>
                <a:cxn ang="0">
                  <a:pos x="29" y="131"/>
                </a:cxn>
                <a:cxn ang="0">
                  <a:pos x="29" y="111"/>
                </a:cxn>
                <a:cxn ang="0">
                  <a:pos x="35" y="91"/>
                </a:cxn>
                <a:cxn ang="0">
                  <a:pos x="42" y="76"/>
                </a:cxn>
                <a:cxn ang="0">
                  <a:pos x="51" y="62"/>
                </a:cxn>
                <a:cxn ang="0">
                  <a:pos x="62" y="49"/>
                </a:cxn>
                <a:cxn ang="0">
                  <a:pos x="73" y="38"/>
                </a:cxn>
                <a:cxn ang="0">
                  <a:pos x="84" y="28"/>
                </a:cxn>
                <a:cxn ang="0">
                  <a:pos x="96" y="18"/>
                </a:cxn>
                <a:cxn ang="0">
                  <a:pos x="106" y="9"/>
                </a:cxn>
                <a:cxn ang="0">
                  <a:pos x="114" y="1"/>
                </a:cxn>
                <a:cxn ang="0">
                  <a:pos x="106" y="0"/>
                </a:cxn>
                <a:cxn ang="0">
                  <a:pos x="93" y="6"/>
                </a:cxn>
                <a:cxn ang="0">
                  <a:pos x="76" y="18"/>
                </a:cxn>
                <a:cxn ang="0">
                  <a:pos x="56" y="36"/>
                </a:cxn>
                <a:cxn ang="0">
                  <a:pos x="37" y="57"/>
                </a:cxn>
                <a:cxn ang="0">
                  <a:pos x="20" y="80"/>
                </a:cxn>
                <a:cxn ang="0">
                  <a:pos x="7" y="106"/>
                </a:cxn>
                <a:cxn ang="0">
                  <a:pos x="0" y="130"/>
                </a:cxn>
              </a:cxnLst>
              <a:rect l="0" t="0" r="r" b="b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25" name="Freeform 1009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/>
              <a:ahLst/>
              <a:cxnLst>
                <a:cxn ang="0">
                  <a:pos x="207" y="124"/>
                </a:cxn>
                <a:cxn ang="0">
                  <a:pos x="219" y="143"/>
                </a:cxn>
                <a:cxn ang="0">
                  <a:pos x="225" y="164"/>
                </a:cxn>
                <a:cxn ang="0">
                  <a:pos x="221" y="187"/>
                </a:cxn>
                <a:cxn ang="0">
                  <a:pos x="208" y="209"/>
                </a:cxn>
                <a:cxn ang="0">
                  <a:pos x="188" y="228"/>
                </a:cxn>
                <a:cxn ang="0">
                  <a:pos x="166" y="246"/>
                </a:cxn>
                <a:cxn ang="0">
                  <a:pos x="143" y="264"/>
                </a:cxn>
                <a:cxn ang="0">
                  <a:pos x="129" y="278"/>
                </a:cxn>
                <a:cxn ang="0">
                  <a:pos x="124" y="287"/>
                </a:cxn>
                <a:cxn ang="0">
                  <a:pos x="120" y="296"/>
                </a:cxn>
                <a:cxn ang="0">
                  <a:pos x="121" y="305"/>
                </a:cxn>
                <a:cxn ang="0">
                  <a:pos x="130" y="310"/>
                </a:cxn>
                <a:cxn ang="0">
                  <a:pos x="139" y="309"/>
                </a:cxn>
                <a:cxn ang="0">
                  <a:pos x="154" y="293"/>
                </a:cxn>
                <a:cxn ang="0">
                  <a:pos x="180" y="269"/>
                </a:cxn>
                <a:cxn ang="0">
                  <a:pos x="207" y="246"/>
                </a:cxn>
                <a:cxn ang="0">
                  <a:pos x="231" y="219"/>
                </a:cxn>
                <a:cxn ang="0">
                  <a:pos x="245" y="187"/>
                </a:cxn>
                <a:cxn ang="0">
                  <a:pos x="242" y="153"/>
                </a:cxn>
                <a:cxn ang="0">
                  <a:pos x="227" y="120"/>
                </a:cxn>
                <a:cxn ang="0">
                  <a:pos x="201" y="94"/>
                </a:cxn>
                <a:cxn ang="0">
                  <a:pos x="177" y="74"/>
                </a:cxn>
                <a:cxn ang="0">
                  <a:pos x="152" y="60"/>
                </a:cxn>
                <a:cxn ang="0">
                  <a:pos x="126" y="43"/>
                </a:cxn>
                <a:cxn ang="0">
                  <a:pos x="98" y="28"/>
                </a:cxn>
                <a:cxn ang="0">
                  <a:pos x="72" y="16"/>
                </a:cxn>
                <a:cxn ang="0">
                  <a:pos x="46" y="7"/>
                </a:cxn>
                <a:cxn ang="0">
                  <a:pos x="24" y="1"/>
                </a:cxn>
                <a:cxn ang="0">
                  <a:pos x="7" y="1"/>
                </a:cxn>
                <a:cxn ang="0">
                  <a:pos x="8" y="6"/>
                </a:cxn>
                <a:cxn ang="0">
                  <a:pos x="28" y="14"/>
                </a:cxn>
                <a:cxn ang="0">
                  <a:pos x="51" y="24"/>
                </a:cxn>
                <a:cxn ang="0">
                  <a:pos x="78" y="37"/>
                </a:cxn>
                <a:cxn ang="0">
                  <a:pos x="106" y="51"/>
                </a:cxn>
                <a:cxn ang="0">
                  <a:pos x="134" y="69"/>
                </a:cxn>
                <a:cxn ang="0">
                  <a:pos x="163" y="87"/>
                </a:cxn>
                <a:cxn ang="0">
                  <a:pos x="187" y="105"/>
                </a:cxn>
              </a:cxnLst>
              <a:rect l="0" t="0" r="r" b="b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26" name="Freeform 1010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/>
              <a:ahLst/>
              <a:cxnLst>
                <a:cxn ang="0">
                  <a:pos x="31" y="14"/>
                </a:cxn>
                <a:cxn ang="0">
                  <a:pos x="29" y="8"/>
                </a:cxn>
                <a:cxn ang="0">
                  <a:pos x="25" y="3"/>
                </a:cxn>
                <a:cxn ang="0">
                  <a:pos x="19" y="1"/>
                </a:cxn>
                <a:cxn ang="0">
                  <a:pos x="14" y="0"/>
                </a:cxn>
                <a:cxn ang="0">
                  <a:pos x="8" y="2"/>
                </a:cxn>
                <a:cxn ang="0">
                  <a:pos x="3" y="5"/>
                </a:cxn>
                <a:cxn ang="0">
                  <a:pos x="0" y="11"/>
                </a:cxn>
                <a:cxn ang="0">
                  <a:pos x="0" y="17"/>
                </a:cxn>
                <a:cxn ang="0">
                  <a:pos x="5" y="42"/>
                </a:cxn>
                <a:cxn ang="0">
                  <a:pos x="15" y="71"/>
                </a:cxn>
                <a:cxn ang="0">
                  <a:pos x="27" y="100"/>
                </a:cxn>
                <a:cxn ang="0">
                  <a:pos x="41" y="127"/>
                </a:cxn>
                <a:cxn ang="0">
                  <a:pos x="55" y="151"/>
                </a:cxn>
                <a:cxn ang="0">
                  <a:pos x="68" y="171"/>
                </a:cxn>
                <a:cxn ang="0">
                  <a:pos x="77" y="184"/>
                </a:cxn>
                <a:cxn ang="0">
                  <a:pos x="83" y="187"/>
                </a:cxn>
                <a:cxn ang="0">
                  <a:pos x="80" y="174"/>
                </a:cxn>
                <a:cxn ang="0">
                  <a:pos x="75" y="158"/>
                </a:cxn>
                <a:cxn ang="0">
                  <a:pos x="68" y="138"/>
                </a:cxn>
                <a:cxn ang="0">
                  <a:pos x="59" y="113"/>
                </a:cxn>
                <a:cxn ang="0">
                  <a:pos x="51" y="88"/>
                </a:cxn>
                <a:cxn ang="0">
                  <a:pos x="43" y="63"/>
                </a:cxn>
                <a:cxn ang="0">
                  <a:pos x="36" y="38"/>
                </a:cxn>
                <a:cxn ang="0">
                  <a:pos x="31" y="14"/>
                </a:cxn>
              </a:cxnLst>
              <a:rect l="0" t="0" r="r" b="b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27" name="Freeform 1011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1" y="6"/>
                </a:cxn>
                <a:cxn ang="0">
                  <a:pos x="18" y="2"/>
                </a:cxn>
                <a:cxn ang="0">
                  <a:pos x="14" y="0"/>
                </a:cxn>
                <a:cxn ang="0">
                  <a:pos x="10" y="0"/>
                </a:cxn>
                <a:cxn ang="0">
                  <a:pos x="6" y="1"/>
                </a:cxn>
                <a:cxn ang="0">
                  <a:pos x="3" y="3"/>
                </a:cxn>
                <a:cxn ang="0">
                  <a:pos x="0" y="7"/>
                </a:cxn>
                <a:cxn ang="0">
                  <a:pos x="0" y="11"/>
                </a:cxn>
                <a:cxn ang="0">
                  <a:pos x="0" y="24"/>
                </a:cxn>
                <a:cxn ang="0">
                  <a:pos x="4" y="38"/>
                </a:cxn>
                <a:cxn ang="0">
                  <a:pos x="8" y="52"/>
                </a:cxn>
                <a:cxn ang="0">
                  <a:pos x="14" y="65"/>
                </a:cxn>
                <a:cxn ang="0">
                  <a:pos x="21" y="78"/>
                </a:cxn>
                <a:cxn ang="0">
                  <a:pos x="28" y="87"/>
                </a:cxn>
                <a:cxn ang="0">
                  <a:pos x="37" y="93"/>
                </a:cxn>
                <a:cxn ang="0">
                  <a:pos x="42" y="94"/>
                </a:cxn>
                <a:cxn ang="0">
                  <a:pos x="44" y="76"/>
                </a:cxn>
                <a:cxn ang="0">
                  <a:pos x="38" y="54"/>
                </a:cxn>
                <a:cxn ang="0">
                  <a:pos x="31" y="32"/>
                </a:cxn>
                <a:cxn ang="0">
                  <a:pos x="22" y="10"/>
                </a:cxn>
              </a:cxnLst>
              <a:rect l="0" t="0" r="r" b="b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28" name="Freeform 1012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/>
              <a:ahLst/>
              <a:cxnLst>
                <a:cxn ang="0">
                  <a:pos x="20" y="7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9" y="4"/>
                </a:cxn>
                <a:cxn ang="0">
                  <a:pos x="15" y="1"/>
                </a:cxn>
                <a:cxn ang="0">
                  <a:pos x="12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1" y="4"/>
                </a:cxn>
                <a:cxn ang="0">
                  <a:pos x="0" y="8"/>
                </a:cxn>
                <a:cxn ang="0">
                  <a:pos x="0" y="11"/>
                </a:cxn>
                <a:cxn ang="0">
                  <a:pos x="1" y="17"/>
                </a:cxn>
                <a:cxn ang="0">
                  <a:pos x="4" y="24"/>
                </a:cxn>
                <a:cxn ang="0">
                  <a:pos x="8" y="32"/>
                </a:cxn>
                <a:cxn ang="0">
                  <a:pos x="14" y="39"/>
                </a:cxn>
                <a:cxn ang="0">
                  <a:pos x="20" y="46"/>
                </a:cxn>
                <a:cxn ang="0">
                  <a:pos x="27" y="50"/>
                </a:cxn>
                <a:cxn ang="0">
                  <a:pos x="33" y="54"/>
                </a:cxn>
                <a:cxn ang="0">
                  <a:pos x="38" y="54"/>
                </a:cxn>
                <a:cxn ang="0">
                  <a:pos x="36" y="42"/>
                </a:cxn>
                <a:cxn ang="0">
                  <a:pos x="32" y="29"/>
                </a:cxn>
                <a:cxn ang="0">
                  <a:pos x="25" y="16"/>
                </a:cxn>
                <a:cxn ang="0">
                  <a:pos x="20" y="7"/>
                </a:cxn>
              </a:cxnLst>
              <a:rect l="0" t="0" r="r" b="b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29" name="Freeform 1013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/>
              <a:ahLst/>
              <a:cxnLst>
                <a:cxn ang="0">
                  <a:pos x="41" y="27"/>
                </a:cxn>
                <a:cxn ang="0">
                  <a:pos x="46" y="24"/>
                </a:cxn>
                <a:cxn ang="0">
                  <a:pos x="51" y="21"/>
                </a:cxn>
                <a:cxn ang="0">
                  <a:pos x="52" y="16"/>
                </a:cxn>
                <a:cxn ang="0">
                  <a:pos x="52" y="12"/>
                </a:cxn>
                <a:cxn ang="0">
                  <a:pos x="50" y="6"/>
                </a:cxn>
                <a:cxn ang="0">
                  <a:pos x="46" y="2"/>
                </a:cxn>
                <a:cxn ang="0">
                  <a:pos x="41" y="0"/>
                </a:cxn>
                <a:cxn ang="0">
                  <a:pos x="36" y="0"/>
                </a:cxn>
                <a:cxn ang="0">
                  <a:pos x="33" y="0"/>
                </a:cxn>
                <a:cxn ang="0">
                  <a:pos x="29" y="1"/>
                </a:cxn>
                <a:cxn ang="0">
                  <a:pos x="21" y="4"/>
                </a:cxn>
                <a:cxn ang="0">
                  <a:pos x="13" y="8"/>
                </a:cxn>
                <a:cxn ang="0">
                  <a:pos x="6" y="15"/>
                </a:cxn>
                <a:cxn ang="0">
                  <a:pos x="3" y="22"/>
                </a:cxn>
                <a:cxn ang="0">
                  <a:pos x="0" y="29"/>
                </a:cxn>
                <a:cxn ang="0">
                  <a:pos x="0" y="31"/>
                </a:cxn>
                <a:cxn ang="0">
                  <a:pos x="4" y="33"/>
                </a:cxn>
                <a:cxn ang="0">
                  <a:pos x="9" y="36"/>
                </a:cxn>
                <a:cxn ang="0">
                  <a:pos x="13" y="36"/>
                </a:cxn>
                <a:cxn ang="0">
                  <a:pos x="18" y="36"/>
                </a:cxn>
                <a:cxn ang="0">
                  <a:pos x="24" y="33"/>
                </a:cxn>
                <a:cxn ang="0">
                  <a:pos x="30" y="32"/>
                </a:cxn>
                <a:cxn ang="0">
                  <a:pos x="36" y="30"/>
                </a:cxn>
                <a:cxn ang="0">
                  <a:pos x="41" y="27"/>
                </a:cxn>
              </a:cxnLst>
              <a:rect l="0" t="0" r="r" b="b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30" name="Freeform 1014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/>
              <a:ahLst/>
              <a:cxnLst>
                <a:cxn ang="0">
                  <a:pos x="73" y="36"/>
                </a:cxn>
                <a:cxn ang="0">
                  <a:pos x="58" y="46"/>
                </a:cxn>
                <a:cxn ang="0">
                  <a:pos x="46" y="58"/>
                </a:cxn>
                <a:cxn ang="0">
                  <a:pos x="33" y="72"/>
                </a:cxn>
                <a:cxn ang="0">
                  <a:pos x="22" y="85"/>
                </a:cxn>
                <a:cxn ang="0">
                  <a:pos x="14" y="100"/>
                </a:cxn>
                <a:cxn ang="0">
                  <a:pos x="7" y="115"/>
                </a:cxn>
                <a:cxn ang="0">
                  <a:pos x="2" y="130"/>
                </a:cxn>
                <a:cxn ang="0">
                  <a:pos x="0" y="146"/>
                </a:cxn>
                <a:cxn ang="0">
                  <a:pos x="2" y="170"/>
                </a:cxn>
                <a:cxn ang="0">
                  <a:pos x="12" y="190"/>
                </a:cxn>
                <a:cxn ang="0">
                  <a:pos x="26" y="207"/>
                </a:cxn>
                <a:cxn ang="0">
                  <a:pos x="43" y="220"/>
                </a:cxn>
                <a:cxn ang="0">
                  <a:pos x="64" y="229"/>
                </a:cxn>
                <a:cxn ang="0">
                  <a:pos x="88" y="235"/>
                </a:cxn>
                <a:cxn ang="0">
                  <a:pos x="110" y="236"/>
                </a:cxn>
                <a:cxn ang="0">
                  <a:pos x="132" y="232"/>
                </a:cxn>
                <a:cxn ang="0">
                  <a:pos x="137" y="232"/>
                </a:cxn>
                <a:cxn ang="0">
                  <a:pos x="142" y="230"/>
                </a:cxn>
                <a:cxn ang="0">
                  <a:pos x="145" y="226"/>
                </a:cxn>
                <a:cxn ang="0">
                  <a:pos x="146" y="221"/>
                </a:cxn>
                <a:cxn ang="0">
                  <a:pos x="145" y="219"/>
                </a:cxn>
                <a:cxn ang="0">
                  <a:pos x="142" y="219"/>
                </a:cxn>
                <a:cxn ang="0">
                  <a:pos x="137" y="217"/>
                </a:cxn>
                <a:cxn ang="0">
                  <a:pos x="131" y="217"/>
                </a:cxn>
                <a:cxn ang="0">
                  <a:pos x="124" y="217"/>
                </a:cxn>
                <a:cxn ang="0">
                  <a:pos x="118" y="217"/>
                </a:cxn>
                <a:cxn ang="0">
                  <a:pos x="112" y="217"/>
                </a:cxn>
                <a:cxn ang="0">
                  <a:pos x="109" y="217"/>
                </a:cxn>
                <a:cxn ang="0">
                  <a:pos x="97" y="216"/>
                </a:cxn>
                <a:cxn ang="0">
                  <a:pos x="87" y="215"/>
                </a:cxn>
                <a:cxn ang="0">
                  <a:pos x="75" y="214"/>
                </a:cxn>
                <a:cxn ang="0">
                  <a:pos x="63" y="211"/>
                </a:cxn>
                <a:cxn ang="0">
                  <a:pos x="51" y="207"/>
                </a:cxn>
                <a:cxn ang="0">
                  <a:pos x="40" y="199"/>
                </a:cxn>
                <a:cxn ang="0">
                  <a:pos x="29" y="189"/>
                </a:cxn>
                <a:cxn ang="0">
                  <a:pos x="17" y="174"/>
                </a:cxn>
                <a:cxn ang="0">
                  <a:pos x="15" y="157"/>
                </a:cxn>
                <a:cxn ang="0">
                  <a:pos x="16" y="141"/>
                </a:cxn>
                <a:cxn ang="0">
                  <a:pos x="21" y="124"/>
                </a:cxn>
                <a:cxn ang="0">
                  <a:pos x="28" y="109"/>
                </a:cxn>
                <a:cxn ang="0">
                  <a:pos x="39" y="96"/>
                </a:cxn>
                <a:cxn ang="0">
                  <a:pos x="50" y="82"/>
                </a:cxn>
                <a:cxn ang="0">
                  <a:pos x="63" y="70"/>
                </a:cxn>
                <a:cxn ang="0">
                  <a:pos x="78" y="59"/>
                </a:cxn>
                <a:cxn ang="0">
                  <a:pos x="94" y="49"/>
                </a:cxn>
                <a:cxn ang="0">
                  <a:pos x="110" y="39"/>
                </a:cxn>
                <a:cxn ang="0">
                  <a:pos x="126" y="31"/>
                </a:cxn>
                <a:cxn ang="0">
                  <a:pos x="142" y="24"/>
                </a:cxn>
                <a:cxn ang="0">
                  <a:pos x="158" y="19"/>
                </a:cxn>
                <a:cxn ang="0">
                  <a:pos x="172" y="13"/>
                </a:cxn>
                <a:cxn ang="0">
                  <a:pos x="186" y="10"/>
                </a:cxn>
                <a:cxn ang="0">
                  <a:pos x="198" y="7"/>
                </a:cxn>
                <a:cxn ang="0">
                  <a:pos x="190" y="3"/>
                </a:cxn>
                <a:cxn ang="0">
                  <a:pos x="177" y="0"/>
                </a:cxn>
                <a:cxn ang="0">
                  <a:pos x="162" y="3"/>
                </a:cxn>
                <a:cxn ang="0">
                  <a:pos x="144" y="6"/>
                </a:cxn>
                <a:cxn ang="0">
                  <a:pos x="124" y="12"/>
                </a:cxn>
                <a:cxn ang="0">
                  <a:pos x="105" y="19"/>
                </a:cxn>
                <a:cxn ang="0">
                  <a:pos x="88" y="28"/>
                </a:cxn>
                <a:cxn ang="0">
                  <a:pos x="73" y="36"/>
                </a:cxn>
              </a:cxnLst>
              <a:rect l="0" t="0" r="r" b="b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31" name="Freeform 1015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/>
              <a:ahLst/>
              <a:cxnLst>
                <a:cxn ang="0">
                  <a:pos x="108" y="61"/>
                </a:cxn>
                <a:cxn ang="0">
                  <a:pos x="111" y="80"/>
                </a:cxn>
                <a:cxn ang="0">
                  <a:pos x="109" y="97"/>
                </a:cxn>
                <a:cxn ang="0">
                  <a:pos x="101" y="110"/>
                </a:cxn>
                <a:cxn ang="0">
                  <a:pos x="89" y="123"/>
                </a:cxn>
                <a:cxn ang="0">
                  <a:pos x="75" y="134"/>
                </a:cxn>
                <a:cxn ang="0">
                  <a:pos x="60" y="145"/>
                </a:cxn>
                <a:cxn ang="0">
                  <a:pos x="43" y="156"/>
                </a:cxn>
                <a:cxn ang="0">
                  <a:pos x="29" y="167"/>
                </a:cxn>
                <a:cxn ang="0">
                  <a:pos x="27" y="170"/>
                </a:cxn>
                <a:cxn ang="0">
                  <a:pos x="26" y="172"/>
                </a:cxn>
                <a:cxn ang="0">
                  <a:pos x="26" y="176"/>
                </a:cxn>
                <a:cxn ang="0">
                  <a:pos x="28" y="179"/>
                </a:cxn>
                <a:cxn ang="0">
                  <a:pos x="30" y="182"/>
                </a:cxn>
                <a:cxn ang="0">
                  <a:pos x="34" y="183"/>
                </a:cxn>
                <a:cxn ang="0">
                  <a:pos x="37" y="183"/>
                </a:cxn>
                <a:cxn ang="0">
                  <a:pos x="41" y="182"/>
                </a:cxn>
                <a:cxn ang="0">
                  <a:pos x="58" y="171"/>
                </a:cxn>
                <a:cxn ang="0">
                  <a:pos x="76" y="160"/>
                </a:cxn>
                <a:cxn ang="0">
                  <a:pos x="92" y="147"/>
                </a:cxn>
                <a:cxn ang="0">
                  <a:pos x="108" y="132"/>
                </a:cxn>
                <a:cxn ang="0">
                  <a:pos x="118" y="116"/>
                </a:cxn>
                <a:cxn ang="0">
                  <a:pos x="125" y="98"/>
                </a:cxn>
                <a:cxn ang="0">
                  <a:pos x="128" y="78"/>
                </a:cxn>
                <a:cxn ang="0">
                  <a:pos x="123" y="58"/>
                </a:cxn>
                <a:cxn ang="0">
                  <a:pos x="112" y="41"/>
                </a:cxn>
                <a:cxn ang="0">
                  <a:pos x="98" y="28"/>
                </a:cxn>
                <a:cxn ang="0">
                  <a:pos x="80" y="16"/>
                </a:cxn>
                <a:cxn ang="0">
                  <a:pos x="61" y="8"/>
                </a:cxn>
                <a:cxn ang="0">
                  <a:pos x="41" y="2"/>
                </a:cxn>
                <a:cxn ang="0">
                  <a:pos x="23" y="0"/>
                </a:cxn>
                <a:cxn ang="0">
                  <a:pos x="9" y="1"/>
                </a:cxn>
                <a:cxn ang="0">
                  <a:pos x="0" y="6"/>
                </a:cxn>
                <a:cxn ang="0">
                  <a:pos x="16" y="10"/>
                </a:cxn>
                <a:cxn ang="0">
                  <a:pos x="33" y="14"/>
                </a:cxn>
                <a:cxn ang="0">
                  <a:pos x="48" y="17"/>
                </a:cxn>
                <a:cxn ang="0">
                  <a:pos x="63" y="22"/>
                </a:cxn>
                <a:cxn ang="0">
                  <a:pos x="77" y="28"/>
                </a:cxn>
                <a:cxn ang="0">
                  <a:pos x="90" y="36"/>
                </a:cxn>
                <a:cxn ang="0">
                  <a:pos x="101" y="46"/>
                </a:cxn>
                <a:cxn ang="0">
                  <a:pos x="108" y="61"/>
                </a:cxn>
              </a:cxnLst>
              <a:rect l="0" t="0" r="r" b="b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32" name="Freeform 1016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/>
              <a:ahLst/>
              <a:cxnLst>
                <a:cxn ang="0">
                  <a:pos x="101" y="70"/>
                </a:cxn>
                <a:cxn ang="0">
                  <a:pos x="54" y="115"/>
                </a:cxn>
                <a:cxn ang="0">
                  <a:pos x="18" y="167"/>
                </a:cxn>
                <a:cxn ang="0">
                  <a:pos x="0" y="227"/>
                </a:cxn>
                <a:cxn ang="0">
                  <a:pos x="4" y="267"/>
                </a:cxn>
                <a:cxn ang="0">
                  <a:pos x="11" y="283"/>
                </a:cxn>
                <a:cxn ang="0">
                  <a:pos x="21" y="298"/>
                </a:cxn>
                <a:cxn ang="0">
                  <a:pos x="34" y="311"/>
                </a:cxn>
                <a:cxn ang="0">
                  <a:pos x="57" y="325"/>
                </a:cxn>
                <a:cxn ang="0">
                  <a:pos x="87" y="340"/>
                </a:cxn>
                <a:cxn ang="0">
                  <a:pos x="120" y="351"/>
                </a:cxn>
                <a:cxn ang="0">
                  <a:pos x="153" y="360"/>
                </a:cxn>
                <a:cxn ang="0">
                  <a:pos x="187" y="367"/>
                </a:cxn>
                <a:cxn ang="0">
                  <a:pos x="221" y="372"/>
                </a:cxn>
                <a:cxn ang="0">
                  <a:pos x="256" y="375"/>
                </a:cxn>
                <a:cxn ang="0">
                  <a:pos x="290" y="378"/>
                </a:cxn>
                <a:cxn ang="0">
                  <a:pos x="312" y="379"/>
                </a:cxn>
                <a:cxn ang="0">
                  <a:pos x="320" y="372"/>
                </a:cxn>
                <a:cxn ang="0">
                  <a:pos x="323" y="360"/>
                </a:cxn>
                <a:cxn ang="0">
                  <a:pos x="316" y="352"/>
                </a:cxn>
                <a:cxn ang="0">
                  <a:pos x="295" y="351"/>
                </a:cxn>
                <a:cxn ang="0">
                  <a:pos x="263" y="350"/>
                </a:cxn>
                <a:cxn ang="0">
                  <a:pos x="231" y="348"/>
                </a:cxn>
                <a:cxn ang="0">
                  <a:pos x="200" y="343"/>
                </a:cxn>
                <a:cxn ang="0">
                  <a:pos x="168" y="337"/>
                </a:cxn>
                <a:cxn ang="0">
                  <a:pos x="136" y="329"/>
                </a:cxn>
                <a:cxn ang="0">
                  <a:pos x="106" y="320"/>
                </a:cxn>
                <a:cxn ang="0">
                  <a:pos x="76" y="306"/>
                </a:cxn>
                <a:cxn ang="0">
                  <a:pos x="51" y="291"/>
                </a:cxn>
                <a:cxn ang="0">
                  <a:pos x="35" y="269"/>
                </a:cxn>
                <a:cxn ang="0">
                  <a:pos x="31" y="239"/>
                </a:cxn>
                <a:cxn ang="0">
                  <a:pos x="38" y="197"/>
                </a:cxn>
                <a:cxn ang="0">
                  <a:pos x="51" y="165"/>
                </a:cxn>
                <a:cxn ang="0">
                  <a:pos x="68" y="136"/>
                </a:cxn>
                <a:cxn ang="0">
                  <a:pos x="89" y="111"/>
                </a:cxn>
                <a:cxn ang="0">
                  <a:pos x="114" y="88"/>
                </a:cxn>
                <a:cxn ang="0">
                  <a:pos x="144" y="64"/>
                </a:cxn>
                <a:cxn ang="0">
                  <a:pos x="181" y="41"/>
                </a:cxn>
                <a:cxn ang="0">
                  <a:pos x="219" y="22"/>
                </a:cxn>
                <a:cxn ang="0">
                  <a:pos x="253" y="7"/>
                </a:cxn>
                <a:cxn ang="0">
                  <a:pos x="255" y="0"/>
                </a:cxn>
                <a:cxn ang="0">
                  <a:pos x="221" y="5"/>
                </a:cxn>
                <a:cxn ang="0">
                  <a:pos x="181" y="19"/>
                </a:cxn>
                <a:cxn ang="0">
                  <a:pos x="142" y="39"/>
                </a:cxn>
              </a:cxnLst>
              <a:rect l="0" t="0" r="r" b="b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33" name="Freeform 1017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/>
              <a:ahLst/>
              <a:cxnLst>
                <a:cxn ang="0">
                  <a:pos x="235" y="78"/>
                </a:cxn>
                <a:cxn ang="0">
                  <a:pos x="248" y="92"/>
                </a:cxn>
                <a:cxn ang="0">
                  <a:pos x="255" y="108"/>
                </a:cxn>
                <a:cxn ang="0">
                  <a:pos x="259" y="125"/>
                </a:cxn>
                <a:cxn ang="0">
                  <a:pos x="259" y="144"/>
                </a:cxn>
                <a:cxn ang="0">
                  <a:pos x="257" y="159"/>
                </a:cxn>
                <a:cxn ang="0">
                  <a:pos x="252" y="171"/>
                </a:cxn>
                <a:cxn ang="0">
                  <a:pos x="244" y="184"/>
                </a:cxn>
                <a:cxn ang="0">
                  <a:pos x="236" y="194"/>
                </a:cxn>
                <a:cxn ang="0">
                  <a:pos x="225" y="206"/>
                </a:cxn>
                <a:cxn ang="0">
                  <a:pos x="215" y="215"/>
                </a:cxn>
                <a:cxn ang="0">
                  <a:pos x="204" y="225"/>
                </a:cxn>
                <a:cxn ang="0">
                  <a:pos x="194" y="236"/>
                </a:cxn>
                <a:cxn ang="0">
                  <a:pos x="191" y="239"/>
                </a:cxn>
                <a:cxn ang="0">
                  <a:pos x="190" y="242"/>
                </a:cxn>
                <a:cxn ang="0">
                  <a:pos x="191" y="246"/>
                </a:cxn>
                <a:cxn ang="0">
                  <a:pos x="194" y="249"/>
                </a:cxn>
                <a:cxn ang="0">
                  <a:pos x="197" y="252"/>
                </a:cxn>
                <a:cxn ang="0">
                  <a:pos x="201" y="253"/>
                </a:cxn>
                <a:cxn ang="0">
                  <a:pos x="205" y="252"/>
                </a:cxn>
                <a:cxn ang="0">
                  <a:pos x="209" y="249"/>
                </a:cxn>
                <a:cxn ang="0">
                  <a:pos x="232" y="234"/>
                </a:cxn>
                <a:cxn ang="0">
                  <a:pos x="251" y="215"/>
                </a:cxn>
                <a:cxn ang="0">
                  <a:pos x="267" y="192"/>
                </a:cxn>
                <a:cxn ang="0">
                  <a:pos x="278" y="168"/>
                </a:cxn>
                <a:cxn ang="0">
                  <a:pos x="282" y="141"/>
                </a:cxn>
                <a:cxn ang="0">
                  <a:pos x="279" y="116"/>
                </a:cxn>
                <a:cxn ang="0">
                  <a:pos x="270" y="92"/>
                </a:cxn>
                <a:cxn ang="0">
                  <a:pos x="251" y="70"/>
                </a:cxn>
                <a:cxn ang="0">
                  <a:pos x="237" y="59"/>
                </a:cxn>
                <a:cxn ang="0">
                  <a:pos x="221" y="48"/>
                </a:cxn>
                <a:cxn ang="0">
                  <a:pos x="202" y="39"/>
                </a:cxn>
                <a:cxn ang="0">
                  <a:pos x="183" y="31"/>
                </a:cxn>
                <a:cxn ang="0">
                  <a:pos x="163" y="24"/>
                </a:cxn>
                <a:cxn ang="0">
                  <a:pos x="142" y="18"/>
                </a:cxn>
                <a:cxn ang="0">
                  <a:pos x="122" y="13"/>
                </a:cxn>
                <a:cxn ang="0">
                  <a:pos x="101" y="8"/>
                </a:cxn>
                <a:cxn ang="0">
                  <a:pos x="82" y="5"/>
                </a:cxn>
                <a:cxn ang="0">
                  <a:pos x="63" y="2"/>
                </a:cxn>
                <a:cxn ang="0">
                  <a:pos x="47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10" y="1"/>
                </a:cxn>
                <a:cxn ang="0">
                  <a:pos x="4" y="4"/>
                </a:cxn>
                <a:cxn ang="0">
                  <a:pos x="0" y="6"/>
                </a:cxn>
                <a:cxn ang="0">
                  <a:pos x="12" y="8"/>
                </a:cxn>
                <a:cxn ang="0">
                  <a:pos x="25" y="9"/>
                </a:cxn>
                <a:cxn ang="0">
                  <a:pos x="38" y="12"/>
                </a:cxn>
                <a:cxn ang="0">
                  <a:pos x="52" y="14"/>
                </a:cxn>
                <a:cxn ang="0">
                  <a:pos x="67" y="16"/>
                </a:cxn>
                <a:cxn ang="0">
                  <a:pos x="82" y="18"/>
                </a:cxn>
                <a:cxn ang="0">
                  <a:pos x="97" y="22"/>
                </a:cxn>
                <a:cxn ang="0">
                  <a:pos x="114" y="25"/>
                </a:cxn>
                <a:cxn ang="0">
                  <a:pos x="129" y="30"/>
                </a:cxn>
                <a:cxn ang="0">
                  <a:pos x="146" y="35"/>
                </a:cxn>
                <a:cxn ang="0">
                  <a:pos x="162" y="40"/>
                </a:cxn>
                <a:cxn ang="0">
                  <a:pos x="177" y="46"/>
                </a:cxn>
                <a:cxn ang="0">
                  <a:pos x="192" y="53"/>
                </a:cxn>
                <a:cxn ang="0">
                  <a:pos x="208" y="60"/>
                </a:cxn>
                <a:cxn ang="0">
                  <a:pos x="222" y="69"/>
                </a:cxn>
                <a:cxn ang="0">
                  <a:pos x="235" y="78"/>
                </a:cxn>
              </a:cxnLst>
              <a:rect l="0" t="0" r="r" b="b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34" name="Freeform 1018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0" y="148"/>
                </a:cxn>
                <a:cxn ang="0">
                  <a:pos x="5" y="166"/>
                </a:cxn>
                <a:cxn ang="0">
                  <a:pos x="13" y="184"/>
                </a:cxn>
                <a:cxn ang="0">
                  <a:pos x="24" y="198"/>
                </a:cxn>
                <a:cxn ang="0">
                  <a:pos x="39" y="211"/>
                </a:cxn>
                <a:cxn ang="0">
                  <a:pos x="55" y="223"/>
                </a:cxn>
                <a:cxn ang="0">
                  <a:pos x="74" y="231"/>
                </a:cxn>
                <a:cxn ang="0">
                  <a:pos x="92" y="235"/>
                </a:cxn>
                <a:cxn ang="0">
                  <a:pos x="98" y="236"/>
                </a:cxn>
                <a:cxn ang="0">
                  <a:pos x="104" y="234"/>
                </a:cxn>
                <a:cxn ang="0">
                  <a:pos x="109" y="231"/>
                </a:cxn>
                <a:cxn ang="0">
                  <a:pos x="111" y="226"/>
                </a:cxn>
                <a:cxn ang="0">
                  <a:pos x="111" y="220"/>
                </a:cxn>
                <a:cxn ang="0">
                  <a:pos x="110" y="215"/>
                </a:cxn>
                <a:cxn ang="0">
                  <a:pos x="107" y="210"/>
                </a:cxn>
                <a:cxn ang="0">
                  <a:pos x="101" y="208"/>
                </a:cxn>
                <a:cxn ang="0">
                  <a:pos x="82" y="201"/>
                </a:cxn>
                <a:cxn ang="0">
                  <a:pos x="64" y="192"/>
                </a:cxn>
                <a:cxn ang="0">
                  <a:pos x="50" y="179"/>
                </a:cxn>
                <a:cxn ang="0">
                  <a:pos x="40" y="165"/>
                </a:cxn>
                <a:cxn ang="0">
                  <a:pos x="33" y="148"/>
                </a:cxn>
                <a:cxn ang="0">
                  <a:pos x="29" y="130"/>
                </a:cxn>
                <a:cxn ang="0">
                  <a:pos x="29" y="110"/>
                </a:cxn>
                <a:cxn ang="0">
                  <a:pos x="35" y="89"/>
                </a:cxn>
                <a:cxn ang="0">
                  <a:pos x="43" y="74"/>
                </a:cxn>
                <a:cxn ang="0">
                  <a:pos x="56" y="60"/>
                </a:cxn>
                <a:cxn ang="0">
                  <a:pos x="70" y="46"/>
                </a:cxn>
                <a:cxn ang="0">
                  <a:pos x="85" y="33"/>
                </a:cxn>
                <a:cxn ang="0">
                  <a:pos x="98" y="23"/>
                </a:cxn>
                <a:cxn ang="0">
                  <a:pos x="109" y="12"/>
                </a:cxn>
                <a:cxn ang="0">
                  <a:pos x="115" y="6"/>
                </a:cxn>
                <a:cxn ang="0">
                  <a:pos x="115" y="0"/>
                </a:cxn>
                <a:cxn ang="0">
                  <a:pos x="102" y="4"/>
                </a:cxn>
                <a:cxn ang="0">
                  <a:pos x="85" y="12"/>
                </a:cxn>
                <a:cxn ang="0">
                  <a:pos x="68" y="26"/>
                </a:cxn>
                <a:cxn ang="0">
                  <a:pos x="49" y="42"/>
                </a:cxn>
                <a:cxn ang="0">
                  <a:pos x="32" y="61"/>
                </a:cxn>
                <a:cxn ang="0">
                  <a:pos x="17" y="82"/>
                </a:cxn>
                <a:cxn ang="0">
                  <a:pos x="6" y="105"/>
                </a:cxn>
                <a:cxn ang="0">
                  <a:pos x="0" y="128"/>
                </a:cxn>
              </a:cxnLst>
              <a:rect l="0" t="0" r="r" b="b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35" name="Freeform 1019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/>
              <a:ahLst/>
              <a:cxnLst>
                <a:cxn ang="0">
                  <a:pos x="208" y="124"/>
                </a:cxn>
                <a:cxn ang="0">
                  <a:pos x="220" y="144"/>
                </a:cxn>
                <a:cxn ang="0">
                  <a:pos x="226" y="164"/>
                </a:cxn>
                <a:cxn ang="0">
                  <a:pos x="222" y="187"/>
                </a:cxn>
                <a:cxn ang="0">
                  <a:pos x="208" y="209"/>
                </a:cxn>
                <a:cxn ang="0">
                  <a:pos x="188" y="229"/>
                </a:cxn>
                <a:cxn ang="0">
                  <a:pos x="166" y="246"/>
                </a:cxn>
                <a:cxn ang="0">
                  <a:pos x="142" y="264"/>
                </a:cxn>
                <a:cxn ang="0">
                  <a:pos x="128" y="278"/>
                </a:cxn>
                <a:cxn ang="0">
                  <a:pos x="124" y="287"/>
                </a:cxn>
                <a:cxn ang="0">
                  <a:pos x="120" y="296"/>
                </a:cxn>
                <a:cxn ang="0">
                  <a:pos x="122" y="306"/>
                </a:cxn>
                <a:cxn ang="0">
                  <a:pos x="131" y="310"/>
                </a:cxn>
                <a:cxn ang="0">
                  <a:pos x="139" y="309"/>
                </a:cxn>
                <a:cxn ang="0">
                  <a:pos x="154" y="292"/>
                </a:cxn>
                <a:cxn ang="0">
                  <a:pos x="180" y="269"/>
                </a:cxn>
                <a:cxn ang="0">
                  <a:pos x="207" y="246"/>
                </a:cxn>
                <a:cxn ang="0">
                  <a:pos x="230" y="219"/>
                </a:cxn>
                <a:cxn ang="0">
                  <a:pos x="244" y="186"/>
                </a:cxn>
                <a:cxn ang="0">
                  <a:pos x="243" y="152"/>
                </a:cxn>
                <a:cxn ang="0">
                  <a:pos x="228" y="119"/>
                </a:cxn>
                <a:cxn ang="0">
                  <a:pos x="203" y="93"/>
                </a:cxn>
                <a:cxn ang="0">
                  <a:pos x="176" y="76"/>
                </a:cxn>
                <a:cxn ang="0">
                  <a:pos x="151" y="61"/>
                </a:cxn>
                <a:cxn ang="0">
                  <a:pos x="122" y="46"/>
                </a:cxn>
                <a:cxn ang="0">
                  <a:pos x="93" y="31"/>
                </a:cxn>
                <a:cxn ang="0">
                  <a:pos x="66" y="18"/>
                </a:cxn>
                <a:cxn ang="0">
                  <a:pos x="40" y="8"/>
                </a:cxn>
                <a:cxn ang="0">
                  <a:pos x="20" y="1"/>
                </a:cxn>
                <a:cxn ang="0">
                  <a:pos x="5" y="0"/>
                </a:cxn>
                <a:cxn ang="0">
                  <a:pos x="11" y="8"/>
                </a:cxn>
                <a:cxn ang="0">
                  <a:pos x="36" y="20"/>
                </a:cxn>
                <a:cxn ang="0">
                  <a:pos x="60" y="31"/>
                </a:cxn>
                <a:cxn ang="0">
                  <a:pos x="86" y="44"/>
                </a:cxn>
                <a:cxn ang="0">
                  <a:pos x="113" y="57"/>
                </a:cxn>
                <a:cxn ang="0">
                  <a:pos x="139" y="71"/>
                </a:cxn>
                <a:cxn ang="0">
                  <a:pos x="165" y="88"/>
                </a:cxn>
                <a:cxn ang="0">
                  <a:pos x="188" y="106"/>
                </a:cxn>
              </a:cxnLst>
              <a:rect l="0" t="0" r="r" b="b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36" name="Freeform 1020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/>
              <a:ahLst/>
              <a:cxnLst>
                <a:cxn ang="0">
                  <a:pos x="0" y="175"/>
                </a:cxn>
                <a:cxn ang="0">
                  <a:pos x="0" y="144"/>
                </a:cxn>
                <a:cxn ang="0">
                  <a:pos x="11" y="144"/>
                </a:cxn>
                <a:cxn ang="0">
                  <a:pos x="11" y="118"/>
                </a:cxn>
                <a:cxn ang="0">
                  <a:pos x="23" y="114"/>
                </a:cxn>
                <a:cxn ang="0">
                  <a:pos x="20" y="88"/>
                </a:cxn>
                <a:cxn ang="0">
                  <a:pos x="30" y="84"/>
                </a:cxn>
                <a:cxn ang="0">
                  <a:pos x="30" y="58"/>
                </a:cxn>
                <a:cxn ang="0">
                  <a:pos x="39" y="54"/>
                </a:cxn>
                <a:cxn ang="0">
                  <a:pos x="39" y="28"/>
                </a:cxn>
                <a:cxn ang="0">
                  <a:pos x="48" y="28"/>
                </a:cxn>
                <a:cxn ang="0">
                  <a:pos x="56" y="0"/>
                </a:cxn>
                <a:cxn ang="0">
                  <a:pos x="80" y="0"/>
                </a:cxn>
                <a:cxn ang="0">
                  <a:pos x="81" y="25"/>
                </a:cxn>
                <a:cxn ang="0">
                  <a:pos x="92" y="24"/>
                </a:cxn>
                <a:cxn ang="0">
                  <a:pos x="93" y="49"/>
                </a:cxn>
                <a:cxn ang="0">
                  <a:pos x="102" y="54"/>
                </a:cxn>
                <a:cxn ang="0">
                  <a:pos x="99" y="81"/>
                </a:cxn>
                <a:cxn ang="0">
                  <a:pos x="114" y="82"/>
                </a:cxn>
                <a:cxn ang="0">
                  <a:pos x="107" y="81"/>
                </a:cxn>
                <a:cxn ang="0">
                  <a:pos x="108" y="114"/>
                </a:cxn>
                <a:cxn ang="0">
                  <a:pos x="117" y="117"/>
                </a:cxn>
                <a:cxn ang="0">
                  <a:pos x="122" y="142"/>
                </a:cxn>
                <a:cxn ang="0">
                  <a:pos x="125" y="175"/>
                </a:cxn>
                <a:cxn ang="0">
                  <a:pos x="0" y="175"/>
                </a:cxn>
              </a:cxnLst>
              <a:rect l="0" t="0" r="r" b="b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546" name="Group 1046"/>
          <p:cNvGrpSpPr>
            <a:grpSpLocks/>
          </p:cNvGrpSpPr>
          <p:nvPr/>
        </p:nvGrpSpPr>
        <p:grpSpPr bwMode="auto">
          <a:xfrm>
            <a:off x="5400675" y="1141413"/>
            <a:ext cx="1047750" cy="996950"/>
            <a:chOff x="3402" y="719"/>
            <a:chExt cx="660" cy="628"/>
          </a:xfrm>
        </p:grpSpPr>
        <p:sp>
          <p:nvSpPr>
            <p:cNvPr id="631814" name="Freeform 1030"/>
            <p:cNvSpPr>
              <a:spLocks/>
            </p:cNvSpPr>
            <p:nvPr/>
          </p:nvSpPr>
          <p:spPr bwMode="auto">
            <a:xfrm>
              <a:off x="3402" y="753"/>
              <a:ext cx="192" cy="594"/>
            </a:xfrm>
            <a:custGeom>
              <a:avLst/>
              <a:gdLst/>
              <a:ahLst/>
              <a:cxnLst>
                <a:cxn ang="0">
                  <a:pos x="0" y="594"/>
                </a:cxn>
                <a:cxn ang="0">
                  <a:pos x="192" y="0"/>
                </a:cxn>
                <a:cxn ang="0">
                  <a:pos x="192" y="515"/>
                </a:cxn>
                <a:cxn ang="0">
                  <a:pos x="0" y="594"/>
                </a:cxn>
              </a:cxnLst>
              <a:rect l="0" t="0" r="r" b="b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816" name="Group 310"/>
            <p:cNvGrpSpPr>
              <a:grpSpLocks/>
            </p:cNvGrpSpPr>
            <p:nvPr/>
          </p:nvGrpSpPr>
          <p:grpSpPr bwMode="auto">
            <a:xfrm>
              <a:off x="3549" y="719"/>
              <a:ext cx="513" cy="547"/>
              <a:chOff x="2956" y="969"/>
              <a:chExt cx="513" cy="547"/>
            </a:xfrm>
          </p:grpSpPr>
          <p:sp>
            <p:nvSpPr>
              <p:cNvPr id="35127" name="Rectangle 311"/>
              <p:cNvSpPr>
                <a:spLocks noChangeArrowheads="1"/>
              </p:cNvSpPr>
              <p:nvPr/>
            </p:nvSpPr>
            <p:spPr bwMode="auto">
              <a:xfrm>
                <a:off x="3018" y="969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128" name="Rectangle 312"/>
              <p:cNvSpPr>
                <a:spLocks noChangeArrowheads="1"/>
              </p:cNvSpPr>
              <p:nvPr/>
            </p:nvSpPr>
            <p:spPr bwMode="auto">
              <a:xfrm>
                <a:off x="2997" y="984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129" name="Rectangle 313"/>
              <p:cNvSpPr>
                <a:spLocks noChangeArrowheads="1"/>
              </p:cNvSpPr>
              <p:nvPr/>
            </p:nvSpPr>
            <p:spPr bwMode="auto">
              <a:xfrm>
                <a:off x="3000" y="1185"/>
                <a:ext cx="432" cy="108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130" name="Text Box 314"/>
              <p:cNvSpPr txBox="1">
                <a:spLocks noChangeArrowheads="1"/>
              </p:cNvSpPr>
              <p:nvPr/>
            </p:nvSpPr>
            <p:spPr bwMode="auto">
              <a:xfrm>
                <a:off x="2956" y="978"/>
                <a:ext cx="513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/>
                  <a:t>application</a:t>
                </a:r>
              </a:p>
              <a:p>
                <a:pPr algn="ctr"/>
                <a:r>
                  <a:rPr lang="en-US" sz="1000"/>
                  <a:t>transport</a:t>
                </a:r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  <a:endParaRPr lang="en-US" sz="1000"/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5131" name="Line 315"/>
              <p:cNvSpPr>
                <a:spLocks noChangeShapeType="1"/>
              </p:cNvSpPr>
              <p:nvPr/>
            </p:nvSpPr>
            <p:spPr bwMode="auto">
              <a:xfrm>
                <a:off x="2997" y="119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132" name="Line 316"/>
              <p:cNvSpPr>
                <a:spLocks noChangeShapeType="1"/>
              </p:cNvSpPr>
              <p:nvPr/>
            </p:nvSpPr>
            <p:spPr bwMode="auto">
              <a:xfrm>
                <a:off x="3003" y="129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133" name="Line 317"/>
              <p:cNvSpPr>
                <a:spLocks noChangeShapeType="1"/>
              </p:cNvSpPr>
              <p:nvPr/>
            </p:nvSpPr>
            <p:spPr bwMode="auto">
              <a:xfrm>
                <a:off x="3003" y="137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134" name="Line 318"/>
              <p:cNvSpPr>
                <a:spLocks noChangeShapeType="1"/>
              </p:cNvSpPr>
              <p:nvPr/>
            </p:nvSpPr>
            <p:spPr bwMode="auto">
              <a:xfrm>
                <a:off x="3003" y="109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4817" name="Group 1047"/>
          <p:cNvGrpSpPr>
            <a:grpSpLocks/>
          </p:cNvGrpSpPr>
          <p:nvPr/>
        </p:nvGrpSpPr>
        <p:grpSpPr bwMode="auto">
          <a:xfrm>
            <a:off x="8096250" y="4148138"/>
            <a:ext cx="1047750" cy="996950"/>
            <a:chOff x="3402" y="719"/>
            <a:chExt cx="660" cy="628"/>
          </a:xfrm>
        </p:grpSpPr>
        <p:sp>
          <p:nvSpPr>
            <p:cNvPr id="631832" name="Freeform 1048"/>
            <p:cNvSpPr>
              <a:spLocks/>
            </p:cNvSpPr>
            <p:nvPr/>
          </p:nvSpPr>
          <p:spPr bwMode="auto">
            <a:xfrm>
              <a:off x="3402" y="753"/>
              <a:ext cx="192" cy="594"/>
            </a:xfrm>
            <a:custGeom>
              <a:avLst/>
              <a:gdLst/>
              <a:ahLst/>
              <a:cxnLst>
                <a:cxn ang="0">
                  <a:pos x="0" y="594"/>
                </a:cxn>
                <a:cxn ang="0">
                  <a:pos x="192" y="0"/>
                </a:cxn>
                <a:cxn ang="0">
                  <a:pos x="192" y="515"/>
                </a:cxn>
                <a:cxn ang="0">
                  <a:pos x="0" y="594"/>
                </a:cxn>
              </a:cxnLst>
              <a:rect l="0" t="0" r="r" b="b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820" name="Group 1049"/>
            <p:cNvGrpSpPr>
              <a:grpSpLocks/>
            </p:cNvGrpSpPr>
            <p:nvPr/>
          </p:nvGrpSpPr>
          <p:grpSpPr bwMode="auto">
            <a:xfrm>
              <a:off x="3549" y="719"/>
              <a:ext cx="513" cy="547"/>
              <a:chOff x="2956" y="969"/>
              <a:chExt cx="513" cy="547"/>
            </a:xfrm>
          </p:grpSpPr>
          <p:sp>
            <p:nvSpPr>
              <p:cNvPr id="631834" name="Rectangle 1050"/>
              <p:cNvSpPr>
                <a:spLocks noChangeArrowheads="1"/>
              </p:cNvSpPr>
              <p:nvPr/>
            </p:nvSpPr>
            <p:spPr bwMode="auto">
              <a:xfrm>
                <a:off x="3018" y="969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35" name="Rectangle 1051"/>
              <p:cNvSpPr>
                <a:spLocks noChangeArrowheads="1"/>
              </p:cNvSpPr>
              <p:nvPr/>
            </p:nvSpPr>
            <p:spPr bwMode="auto">
              <a:xfrm>
                <a:off x="2997" y="984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36" name="Rectangle 1052"/>
              <p:cNvSpPr>
                <a:spLocks noChangeArrowheads="1"/>
              </p:cNvSpPr>
              <p:nvPr/>
            </p:nvSpPr>
            <p:spPr bwMode="auto">
              <a:xfrm>
                <a:off x="3000" y="1185"/>
                <a:ext cx="432" cy="108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37" name="Text Box 1053"/>
              <p:cNvSpPr txBox="1">
                <a:spLocks noChangeArrowheads="1"/>
              </p:cNvSpPr>
              <p:nvPr/>
            </p:nvSpPr>
            <p:spPr bwMode="auto">
              <a:xfrm>
                <a:off x="2956" y="978"/>
                <a:ext cx="513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/>
                  <a:t>application</a:t>
                </a:r>
              </a:p>
              <a:p>
                <a:pPr algn="ctr"/>
                <a:r>
                  <a:rPr lang="en-US" sz="1000"/>
                  <a:t>transport</a:t>
                </a:r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  <a:endParaRPr lang="en-US" sz="1000"/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1838" name="Line 1054"/>
              <p:cNvSpPr>
                <a:spLocks noChangeShapeType="1"/>
              </p:cNvSpPr>
              <p:nvPr/>
            </p:nvSpPr>
            <p:spPr bwMode="auto">
              <a:xfrm>
                <a:off x="2997" y="119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39" name="Line 1055"/>
              <p:cNvSpPr>
                <a:spLocks noChangeShapeType="1"/>
              </p:cNvSpPr>
              <p:nvPr/>
            </p:nvSpPr>
            <p:spPr bwMode="auto">
              <a:xfrm>
                <a:off x="3003" y="129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40" name="Line 1056"/>
              <p:cNvSpPr>
                <a:spLocks noChangeShapeType="1"/>
              </p:cNvSpPr>
              <p:nvPr/>
            </p:nvSpPr>
            <p:spPr bwMode="auto">
              <a:xfrm>
                <a:off x="3003" y="137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41" name="Line 1057"/>
              <p:cNvSpPr>
                <a:spLocks noChangeShapeType="1"/>
              </p:cNvSpPr>
              <p:nvPr/>
            </p:nvSpPr>
            <p:spPr bwMode="auto">
              <a:xfrm>
                <a:off x="3003" y="109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4821" name="Group 1278"/>
          <p:cNvGrpSpPr>
            <a:grpSpLocks/>
          </p:cNvGrpSpPr>
          <p:nvPr/>
        </p:nvGrpSpPr>
        <p:grpSpPr bwMode="auto">
          <a:xfrm>
            <a:off x="5832475" y="1822450"/>
            <a:ext cx="2546350" cy="3429000"/>
            <a:chOff x="3674" y="1148"/>
            <a:chExt cx="1604" cy="2160"/>
          </a:xfrm>
        </p:grpSpPr>
        <p:grpSp>
          <p:nvGrpSpPr>
            <p:cNvPr id="34822" name="Group 433"/>
            <p:cNvGrpSpPr>
              <a:grpSpLocks/>
            </p:cNvGrpSpPr>
            <p:nvPr/>
          </p:nvGrpSpPr>
          <p:grpSpPr bwMode="auto">
            <a:xfrm>
              <a:off x="3701" y="1305"/>
              <a:ext cx="513" cy="442"/>
              <a:chOff x="3937" y="633"/>
              <a:chExt cx="513" cy="442"/>
            </a:xfrm>
          </p:grpSpPr>
          <p:sp>
            <p:nvSpPr>
              <p:cNvPr id="35250" name="Line 434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51" name="Line 435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52" name="Oval 436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53" name="Line 437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54" name="Line 438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55" name="Rectangle 439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5256" name="Oval 440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4823" name="Group 441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35258" name="Line 44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259" name="Line 44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260" name="Line 44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4824" name="Group 445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35262" name="Line 44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263" name="Line 44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264" name="Line 44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5265" name="Rectangle 449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66" name="Rectangle 450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67" name="Line 451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68" name="Line 452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69" name="Rectangle 453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70" name="Text Box 454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4825" name="Group 1058"/>
            <p:cNvGrpSpPr>
              <a:grpSpLocks/>
            </p:cNvGrpSpPr>
            <p:nvPr/>
          </p:nvGrpSpPr>
          <p:grpSpPr bwMode="auto">
            <a:xfrm>
              <a:off x="4207" y="1532"/>
              <a:ext cx="513" cy="442"/>
              <a:chOff x="3937" y="633"/>
              <a:chExt cx="513" cy="442"/>
            </a:xfrm>
          </p:grpSpPr>
          <p:sp>
            <p:nvSpPr>
              <p:cNvPr id="631843" name="Line 1059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44" name="Line 1060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45" name="Oval 1061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46" name="Line 1062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47" name="Line 1063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48" name="Rectangle 1064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1849" name="Oval 1065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4826" name="Group 1066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631851" name="Line 106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852" name="Line 106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853" name="Line 106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4827" name="Group 1070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631855" name="Line 107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856" name="Line 107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857" name="Line 107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31858" name="Rectangle 1074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59" name="Rectangle 1075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60" name="Line 1076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61" name="Line 1077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62" name="Rectangle 1078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63" name="Text Box 1079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 dirty="0"/>
              </a:p>
              <a:p>
                <a:pPr algn="ctr"/>
                <a:r>
                  <a:rPr lang="en-US" sz="1000" dirty="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 dirty="0"/>
                  <a:t>data link</a:t>
                </a:r>
              </a:p>
              <a:p>
                <a:pPr algn="ctr"/>
                <a:r>
                  <a:rPr lang="en-US" sz="1000" dirty="0"/>
                  <a:t>physical</a:t>
                </a:r>
                <a:endParaRPr lang="en-US" sz="2400" dirty="0">
                  <a:latin typeface="Times New Roman" pitchFamily="18" charset="0"/>
                </a:endParaRPr>
              </a:p>
            </p:txBody>
          </p:sp>
        </p:grpSp>
        <p:grpSp>
          <p:nvGrpSpPr>
            <p:cNvPr id="34828" name="Group 1080"/>
            <p:cNvGrpSpPr>
              <a:grpSpLocks/>
            </p:cNvGrpSpPr>
            <p:nvPr/>
          </p:nvGrpSpPr>
          <p:grpSpPr bwMode="auto">
            <a:xfrm>
              <a:off x="4661" y="1148"/>
              <a:ext cx="513" cy="442"/>
              <a:chOff x="3937" y="633"/>
              <a:chExt cx="513" cy="442"/>
            </a:xfrm>
          </p:grpSpPr>
          <p:sp>
            <p:nvSpPr>
              <p:cNvPr id="631865" name="Line 1081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66" name="Line 1082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67" name="Oval 1083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68" name="Line 1084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69" name="Line 1085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70" name="Rectangle 1086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1871" name="Oval 1087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4829" name="Group 1088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631873" name="Line 108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874" name="Line 109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875" name="Line 109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4830" name="Group 1092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631877" name="Line 109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878" name="Line 109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879" name="Line 109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31880" name="Rectangle 1096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81" name="Rectangle 1097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82" name="Line 1098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83" name="Line 1099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84" name="Rectangle 1100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85" name="Text Box 1101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4831" name="Group 1102"/>
            <p:cNvGrpSpPr>
              <a:grpSpLocks/>
            </p:cNvGrpSpPr>
            <p:nvPr/>
          </p:nvGrpSpPr>
          <p:grpSpPr bwMode="auto">
            <a:xfrm>
              <a:off x="4702" y="1523"/>
              <a:ext cx="513" cy="442"/>
              <a:chOff x="3937" y="633"/>
              <a:chExt cx="513" cy="442"/>
            </a:xfrm>
          </p:grpSpPr>
          <p:sp>
            <p:nvSpPr>
              <p:cNvPr id="631887" name="Line 1103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88" name="Line 1104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89" name="Oval 1105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90" name="Line 1106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91" name="Line 1107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92" name="Rectangle 1108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1893" name="Oval 1109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4832" name="Group 1110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631895" name="Line 111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896" name="Line 111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897" name="Line 111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4833" name="Group 1114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631899" name="Line 111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00" name="Line 111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01" name="Line 111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31902" name="Rectangle 1118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03" name="Rectangle 1119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04" name="Line 1120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05" name="Line 1121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06" name="Rectangle 1122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07" name="Text Box 1123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4834" name="Group 1124"/>
            <p:cNvGrpSpPr>
              <a:grpSpLocks/>
            </p:cNvGrpSpPr>
            <p:nvPr/>
          </p:nvGrpSpPr>
          <p:grpSpPr bwMode="auto">
            <a:xfrm>
              <a:off x="4197" y="1157"/>
              <a:ext cx="513" cy="442"/>
              <a:chOff x="3937" y="633"/>
              <a:chExt cx="513" cy="442"/>
            </a:xfrm>
          </p:grpSpPr>
          <p:sp>
            <p:nvSpPr>
              <p:cNvPr id="631909" name="Line 1125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10" name="Line 1126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11" name="Oval 1127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12" name="Line 1128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13" name="Line 1129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14" name="Rectangle 1130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1915" name="Oval 1131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4835" name="Group 1132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631917" name="Line 113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18" name="Line 113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19" name="Line 113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4836" name="Group 1136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631921" name="Line 113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22" name="Line 113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23" name="Line 113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31924" name="Rectangle 1140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25" name="Rectangle 1141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26" name="Line 1142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27" name="Line 1143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28" name="Rectangle 1144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29" name="Text Box 1145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4837" name="Group 1146"/>
            <p:cNvGrpSpPr>
              <a:grpSpLocks/>
            </p:cNvGrpSpPr>
            <p:nvPr/>
          </p:nvGrpSpPr>
          <p:grpSpPr bwMode="auto">
            <a:xfrm>
              <a:off x="4389" y="2239"/>
              <a:ext cx="513" cy="442"/>
              <a:chOff x="3937" y="633"/>
              <a:chExt cx="513" cy="442"/>
            </a:xfrm>
          </p:grpSpPr>
          <p:sp>
            <p:nvSpPr>
              <p:cNvPr id="631931" name="Line 1147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32" name="Line 1148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33" name="Oval 1149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34" name="Line 1150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35" name="Line 1151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36" name="Rectangle 1152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1937" name="Oval 1153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4838" name="Group 1154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631939" name="Line 115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40" name="Line 115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41" name="Line 115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4839" name="Group 1158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631943" name="Line 115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44" name="Line 116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45" name="Line 116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31946" name="Rectangle 1162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47" name="Rectangle 1163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48" name="Line 1164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49" name="Line 1165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50" name="Rectangle 1166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51" name="Text Box 1167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4840" name="Group 1168"/>
            <p:cNvGrpSpPr>
              <a:grpSpLocks/>
            </p:cNvGrpSpPr>
            <p:nvPr/>
          </p:nvGrpSpPr>
          <p:grpSpPr bwMode="auto">
            <a:xfrm>
              <a:off x="4765" y="1995"/>
              <a:ext cx="513" cy="442"/>
              <a:chOff x="3937" y="633"/>
              <a:chExt cx="513" cy="442"/>
            </a:xfrm>
          </p:grpSpPr>
          <p:sp>
            <p:nvSpPr>
              <p:cNvPr id="631953" name="Line 1169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54" name="Line 1170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55" name="Oval 1171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56" name="Line 1172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57" name="Line 1173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58" name="Rectangle 1174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1959" name="Oval 1175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4841" name="Group 1176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631961" name="Line 117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62" name="Line 117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63" name="Line 117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4842" name="Group 1180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631965" name="Line 118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66" name="Line 118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67" name="Line 118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31968" name="Rectangle 1184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69" name="Rectangle 1185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70" name="Line 1186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71" name="Line 1187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72" name="Rectangle 1188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73" name="Text Box 1189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4843" name="Group 1190"/>
            <p:cNvGrpSpPr>
              <a:grpSpLocks/>
            </p:cNvGrpSpPr>
            <p:nvPr/>
          </p:nvGrpSpPr>
          <p:grpSpPr bwMode="auto">
            <a:xfrm>
              <a:off x="4128" y="2003"/>
              <a:ext cx="513" cy="442"/>
              <a:chOff x="3937" y="633"/>
              <a:chExt cx="513" cy="442"/>
            </a:xfrm>
          </p:grpSpPr>
          <p:sp>
            <p:nvSpPr>
              <p:cNvPr id="631975" name="Line 1191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76" name="Line 1192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77" name="Oval 1193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78" name="Line 1194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79" name="Line 1195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80" name="Rectangle 1196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1981" name="Oval 1197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4844" name="Group 1198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631983" name="Line 119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84" name="Line 120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85" name="Line 120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4845" name="Group 1202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631987" name="Line 120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88" name="Line 120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89" name="Line 120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31990" name="Rectangle 1206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91" name="Rectangle 1207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92" name="Line 1208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93" name="Line 1209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94" name="Rectangle 1210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95" name="Text Box 1211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 dirty="0"/>
              </a:p>
              <a:p>
                <a:pPr algn="ctr"/>
                <a:r>
                  <a:rPr lang="en-US" sz="1000" dirty="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 dirty="0"/>
                  <a:t>data link</a:t>
                </a:r>
              </a:p>
              <a:p>
                <a:pPr algn="ctr"/>
                <a:r>
                  <a:rPr lang="en-US" sz="1000" dirty="0"/>
                  <a:t>physical</a:t>
                </a:r>
                <a:endParaRPr lang="en-US" sz="2400" dirty="0">
                  <a:latin typeface="Times New Roman" pitchFamily="18" charset="0"/>
                </a:endParaRPr>
              </a:p>
            </p:txBody>
          </p:sp>
        </p:grpSp>
        <p:grpSp>
          <p:nvGrpSpPr>
            <p:cNvPr id="34846" name="Group 1212"/>
            <p:cNvGrpSpPr>
              <a:grpSpLocks/>
            </p:cNvGrpSpPr>
            <p:nvPr/>
          </p:nvGrpSpPr>
          <p:grpSpPr bwMode="auto">
            <a:xfrm>
              <a:off x="4608" y="2771"/>
              <a:ext cx="513" cy="442"/>
              <a:chOff x="3937" y="633"/>
              <a:chExt cx="513" cy="442"/>
            </a:xfrm>
          </p:grpSpPr>
          <p:sp>
            <p:nvSpPr>
              <p:cNvPr id="631997" name="Line 1213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98" name="Line 1214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99" name="Oval 1215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00" name="Line 1216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01" name="Line 1217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02" name="Rectangle 1218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2003" name="Oval 1219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4847" name="Group 1220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632005" name="Line 122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006" name="Line 122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007" name="Line 122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5555" name="Group 1224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632009" name="Line 122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010" name="Line 122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011" name="Line 122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32012" name="Rectangle 1228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13" name="Rectangle 1229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14" name="Line 1230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15" name="Line 1231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16" name="Rectangle 1232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17" name="Text Box 1233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5559" name="Group 1234"/>
            <p:cNvGrpSpPr>
              <a:grpSpLocks/>
            </p:cNvGrpSpPr>
            <p:nvPr/>
          </p:nvGrpSpPr>
          <p:grpSpPr bwMode="auto">
            <a:xfrm>
              <a:off x="4119" y="2640"/>
              <a:ext cx="513" cy="442"/>
              <a:chOff x="3937" y="633"/>
              <a:chExt cx="513" cy="442"/>
            </a:xfrm>
          </p:grpSpPr>
          <p:sp>
            <p:nvSpPr>
              <p:cNvPr id="632019" name="Line 1235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20" name="Line 1236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21" name="Oval 1237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22" name="Line 1238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23" name="Line 1239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24" name="Rectangle 1240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2025" name="Oval 1241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5568" name="Group 1242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632027" name="Line 124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028" name="Line 124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029" name="Line 124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5572" name="Group 1246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632031" name="Line 124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032" name="Line 124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033" name="Line 124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32034" name="Rectangle 1250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35" name="Rectangle 1251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36" name="Line 1252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37" name="Line 1253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38" name="Rectangle 1254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39" name="Text Box 1255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5581" name="Group 1256"/>
            <p:cNvGrpSpPr>
              <a:grpSpLocks/>
            </p:cNvGrpSpPr>
            <p:nvPr/>
          </p:nvGrpSpPr>
          <p:grpSpPr bwMode="auto">
            <a:xfrm>
              <a:off x="3674" y="2866"/>
              <a:ext cx="513" cy="442"/>
              <a:chOff x="3937" y="633"/>
              <a:chExt cx="513" cy="442"/>
            </a:xfrm>
          </p:grpSpPr>
          <p:sp>
            <p:nvSpPr>
              <p:cNvPr id="632041" name="Line 1257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42" name="Line 1258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43" name="Oval 1259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44" name="Line 1260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45" name="Line 1261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46" name="Rectangle 1262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2047" name="Oval 1263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5585" name="Group 1264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632049" name="Line 126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050" name="Line 126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051" name="Line 126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5594" name="Group 1268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632053" name="Line 126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054" name="Line 127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055" name="Line 127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32056" name="Rectangle 1272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57" name="Rectangle 1273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58" name="Line 1274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59" name="Line 1275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60" name="Rectangle 1276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61" name="Text Box 1277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32064" name="Rectangle 1280"/>
          <p:cNvSpPr>
            <a:spLocks noChangeArrowheads="1"/>
          </p:cNvSpPr>
          <p:nvPr/>
        </p:nvSpPr>
        <p:spPr bwMode="auto">
          <a:xfrm>
            <a:off x="5721350" y="858838"/>
            <a:ext cx="388938" cy="13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2065" name="Rectangle 1281"/>
          <p:cNvSpPr>
            <a:spLocks noChangeArrowheads="1"/>
          </p:cNvSpPr>
          <p:nvPr/>
        </p:nvSpPr>
        <p:spPr bwMode="auto">
          <a:xfrm>
            <a:off x="5651500" y="1509713"/>
            <a:ext cx="596900" cy="13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2066" name="Rectangle 1282"/>
          <p:cNvSpPr>
            <a:spLocks noChangeArrowheads="1"/>
          </p:cNvSpPr>
          <p:nvPr/>
        </p:nvSpPr>
        <p:spPr bwMode="auto">
          <a:xfrm>
            <a:off x="8477250" y="4487863"/>
            <a:ext cx="388938" cy="13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4 0.01227 L 0.00382 0.094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32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L 2.5E-6 0.07269 L 0.02726 0.18982 L 0.02726 0.1132 L 0.07118 0.11112 L 0.07257 0.18982 L 0.11667 0.14144 L 0.11667 0.07871 L 0.16059 0.07686 L 0.10903 0.23426 L 0.11511 0.15949 L 0.1559 0.15949 L 0.15747 0.23635 L 0.1059 0.34537 L 0.10295 0.27061 L 0.14236 0.26875 L 0.14688 0.39584 L 0.1559 0.3213 L 0.19236 0.31922 L 0.19688 0.39792 L 0.1059 0.49908 L 0.1059 0.41621 L 0.14236 0.41621 L 0.14236 0.49699 L 0.18785 0.53542 L 0.18785 0.44653 L 0.2257 0.44653 L 0.22865 0.52732 L 0.31198 0.50301 L 0.31198 0.43843 " pathEditMode="relative" ptsTypes="AAAAAAAAAAAAAAAAAAAAAAAAAAAAAA">
                                      <p:cBhvr>
                                        <p:cTn id="31" dur="5000" fill="hold"/>
                                        <p:tgtEl>
                                          <p:spTgt spid="632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 L -0.00156 -0.0710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632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064" grpId="0" animBg="1"/>
      <p:bldP spid="632064" grpId="1" animBg="1"/>
      <p:bldP spid="632064" grpId="2" animBg="1"/>
      <p:bldP spid="632065" grpId="0" animBg="1"/>
      <p:bldP spid="632065" grpId="1" animBg="1"/>
      <p:bldP spid="632065" grpId="2" animBg="1"/>
      <p:bldP spid="632066" grpId="0" animBg="1"/>
      <p:bldP spid="632066" grpId="1" animBg="1"/>
      <p:bldP spid="632066" grpId="2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228600"/>
            <a:ext cx="8826500" cy="1143000"/>
          </a:xfrm>
        </p:spPr>
        <p:txBody>
          <a:bodyPr/>
          <a:lstStyle/>
          <a:p>
            <a:r>
              <a:rPr lang="en-US" sz="2800" dirty="0"/>
              <a:t>DHCP: Dynamic Host Configuration Protocol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534400" cy="53340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dirty="0">
                <a:solidFill>
                  <a:srgbClr val="FF0000"/>
                </a:solidFill>
              </a:rPr>
              <a:t>Goal:</a:t>
            </a:r>
            <a:r>
              <a:rPr lang="en-US" sz="2400" dirty="0"/>
              <a:t> allow host to </a:t>
            </a:r>
            <a:r>
              <a:rPr lang="en-US" sz="2400" i="1" dirty="0"/>
              <a:t>dynamically </a:t>
            </a:r>
            <a:r>
              <a:rPr lang="en-US" sz="2400" dirty="0"/>
              <a:t>obtain its IP address from network server when it joins network</a:t>
            </a:r>
          </a:p>
          <a:p>
            <a:pPr lvl="1"/>
            <a:r>
              <a:rPr lang="en-US" sz="2000" dirty="0"/>
              <a:t>Can renew its lease on address in use</a:t>
            </a:r>
          </a:p>
          <a:p>
            <a:pPr lvl="1"/>
            <a:r>
              <a:rPr lang="en-US" sz="2000" dirty="0"/>
              <a:t>Allows reuse of addresses (only hold address while </a:t>
            </a:r>
            <a:r>
              <a:rPr lang="en-US" sz="2000" dirty="0" smtClean="0"/>
              <a:t>connected/”on”)</a:t>
            </a:r>
            <a:endParaRPr lang="en-US" sz="2000" dirty="0"/>
          </a:p>
          <a:p>
            <a:pPr lvl="1"/>
            <a:r>
              <a:rPr lang="en-US" sz="2000" dirty="0"/>
              <a:t>Support for mobile users who want to join network (more shortly)</a:t>
            </a:r>
          </a:p>
          <a:p>
            <a:r>
              <a:rPr lang="en-US" sz="2400" dirty="0"/>
              <a:t>DHCP overview:</a:t>
            </a:r>
            <a:endParaRPr lang="en-US" dirty="0"/>
          </a:p>
          <a:p>
            <a:pPr lvl="1"/>
            <a:r>
              <a:rPr lang="en-US" sz="2000" dirty="0" smtClean="0"/>
              <a:t>Host </a:t>
            </a:r>
            <a:r>
              <a:rPr lang="en-US" sz="2000" dirty="0"/>
              <a:t>broadcasts “</a:t>
            </a:r>
            <a:r>
              <a:rPr lang="en-US" sz="2000" dirty="0">
                <a:solidFill>
                  <a:schemeClr val="accent2"/>
                </a:solidFill>
              </a:rPr>
              <a:t>DHCP discover</a:t>
            </a:r>
            <a:r>
              <a:rPr lang="en-US" sz="2000" dirty="0"/>
              <a:t>” </a:t>
            </a:r>
            <a:r>
              <a:rPr lang="en-US" sz="2000" dirty="0" err="1"/>
              <a:t>msg</a:t>
            </a:r>
            <a:r>
              <a:rPr lang="en-US" sz="2000" dirty="0"/>
              <a:t> [optional]</a:t>
            </a:r>
          </a:p>
          <a:p>
            <a:pPr lvl="1"/>
            <a:r>
              <a:rPr lang="en-US" sz="2000" dirty="0"/>
              <a:t>DHCP server responds with “</a:t>
            </a:r>
            <a:r>
              <a:rPr lang="en-US" sz="2000" dirty="0">
                <a:solidFill>
                  <a:schemeClr val="accent2"/>
                </a:solidFill>
              </a:rPr>
              <a:t>DHCP offer</a:t>
            </a:r>
            <a:r>
              <a:rPr lang="en-US" sz="2000" dirty="0"/>
              <a:t>” </a:t>
            </a:r>
            <a:r>
              <a:rPr lang="en-US" sz="2000" dirty="0" err="1"/>
              <a:t>msg</a:t>
            </a:r>
            <a:r>
              <a:rPr lang="en-US" sz="2000" dirty="0"/>
              <a:t> [optional]</a:t>
            </a:r>
          </a:p>
          <a:p>
            <a:pPr lvl="1"/>
            <a:r>
              <a:rPr lang="en-US" sz="2000" dirty="0"/>
              <a:t>H</a:t>
            </a:r>
            <a:r>
              <a:rPr lang="en-US" sz="2000" dirty="0" smtClean="0"/>
              <a:t>ost </a:t>
            </a:r>
            <a:r>
              <a:rPr lang="en-US" sz="2000" dirty="0"/>
              <a:t>requests IP address: “</a:t>
            </a:r>
            <a:r>
              <a:rPr lang="en-US" sz="2000" dirty="0">
                <a:solidFill>
                  <a:schemeClr val="accent2"/>
                </a:solidFill>
              </a:rPr>
              <a:t>DHCP request</a:t>
            </a:r>
            <a:r>
              <a:rPr lang="en-US" sz="2000" dirty="0"/>
              <a:t>” </a:t>
            </a:r>
            <a:r>
              <a:rPr lang="en-US" sz="2000" dirty="0" err="1"/>
              <a:t>msg</a:t>
            </a:r>
            <a:endParaRPr lang="en-US" sz="2000" dirty="0"/>
          </a:p>
          <a:p>
            <a:pPr lvl="1"/>
            <a:r>
              <a:rPr lang="en-US" sz="2000" dirty="0"/>
              <a:t>DHCP server sends address: “</a:t>
            </a:r>
            <a:r>
              <a:rPr lang="en-US" sz="2000" dirty="0">
                <a:solidFill>
                  <a:schemeClr val="accent2"/>
                </a:solidFill>
              </a:rPr>
              <a:t>DHCP </a:t>
            </a:r>
            <a:r>
              <a:rPr lang="en-US" sz="2000" dirty="0" err="1">
                <a:solidFill>
                  <a:schemeClr val="accent2"/>
                </a:solidFill>
              </a:rPr>
              <a:t>ack</a:t>
            </a:r>
            <a:r>
              <a:rPr lang="en-US" sz="2000" dirty="0"/>
              <a:t>” </a:t>
            </a:r>
            <a:r>
              <a:rPr lang="en-US" sz="2000" dirty="0" err="1"/>
              <a:t>msg</a:t>
            </a:r>
            <a:r>
              <a:rPr lang="en-US" sz="2000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0" y="388938"/>
            <a:ext cx="7772400" cy="1143000"/>
          </a:xfrm>
        </p:spPr>
        <p:txBody>
          <a:bodyPr/>
          <a:lstStyle/>
          <a:p>
            <a:r>
              <a:rPr lang="en-US" sz="3600" dirty="0"/>
              <a:t>DHCP </a:t>
            </a:r>
            <a:r>
              <a:rPr lang="en-US" sz="3600" dirty="0" smtClean="0"/>
              <a:t>Client-Server </a:t>
            </a:r>
            <a:r>
              <a:rPr lang="en-US" dirty="0" smtClean="0"/>
              <a:t>S</a:t>
            </a:r>
            <a:r>
              <a:rPr lang="en-US" sz="3600" dirty="0" smtClean="0"/>
              <a:t>cenario</a:t>
            </a:r>
            <a:endParaRPr lang="en-US" sz="3600" dirty="0"/>
          </a:p>
        </p:txBody>
      </p:sp>
      <p:sp>
        <p:nvSpPr>
          <p:cNvPr id="635907" name="Rectangle 3"/>
          <p:cNvSpPr>
            <a:spLocks noChangeArrowheads="1"/>
          </p:cNvSpPr>
          <p:nvPr/>
        </p:nvSpPr>
        <p:spPr bwMode="auto">
          <a:xfrm>
            <a:off x="2408238" y="6037263"/>
            <a:ext cx="4978400" cy="3190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08" name="Freeform 4"/>
          <p:cNvSpPr>
            <a:spLocks/>
          </p:cNvSpPr>
          <p:nvPr/>
        </p:nvSpPr>
        <p:spPr bwMode="auto">
          <a:xfrm>
            <a:off x="1712913" y="2103438"/>
            <a:ext cx="1941512" cy="2049462"/>
          </a:xfrm>
          <a:custGeom>
            <a:avLst/>
            <a:gdLst/>
            <a:ahLst/>
            <a:cxnLst>
              <a:cxn ang="0">
                <a:pos x="1201" y="756"/>
              </a:cxn>
              <a:cxn ang="0">
                <a:pos x="702" y="670"/>
              </a:cxn>
              <a:cxn ang="0">
                <a:pos x="608" y="103"/>
              </a:cxn>
              <a:cxn ang="0">
                <a:pos x="335" y="52"/>
              </a:cxn>
              <a:cxn ang="0">
                <a:pos x="65" y="82"/>
              </a:cxn>
              <a:cxn ang="0">
                <a:pos x="41" y="544"/>
              </a:cxn>
              <a:cxn ang="0">
                <a:pos x="38" y="751"/>
              </a:cxn>
              <a:cxn ang="0">
                <a:pos x="23" y="940"/>
              </a:cxn>
              <a:cxn ang="0">
                <a:pos x="17" y="1114"/>
              </a:cxn>
              <a:cxn ang="0">
                <a:pos x="128" y="1219"/>
              </a:cxn>
              <a:cxn ang="0">
                <a:pos x="602" y="1243"/>
              </a:cxn>
              <a:cxn ang="0">
                <a:pos x="686" y="930"/>
              </a:cxn>
              <a:cxn ang="0">
                <a:pos x="1177" y="916"/>
              </a:cxn>
              <a:cxn ang="0">
                <a:pos x="1201" y="756"/>
              </a:cxn>
            </a:cxnLst>
            <a:rect l="0" t="0" r="r" b="b"/>
            <a:pathLst>
              <a:path w="1223" h="1291">
                <a:moveTo>
                  <a:pt x="1201" y="756"/>
                </a:moveTo>
                <a:cubicBezTo>
                  <a:pt x="1180" y="640"/>
                  <a:pt x="798" y="744"/>
                  <a:pt x="702" y="670"/>
                </a:cubicBezTo>
                <a:cubicBezTo>
                  <a:pt x="603" y="561"/>
                  <a:pt x="669" y="206"/>
                  <a:pt x="608" y="103"/>
                </a:cubicBezTo>
                <a:cubicBezTo>
                  <a:pt x="547" y="0"/>
                  <a:pt x="425" y="55"/>
                  <a:pt x="335" y="52"/>
                </a:cubicBezTo>
                <a:cubicBezTo>
                  <a:pt x="245" y="49"/>
                  <a:pt x="114" y="0"/>
                  <a:pt x="65" y="82"/>
                </a:cubicBezTo>
                <a:cubicBezTo>
                  <a:pt x="16" y="164"/>
                  <a:pt x="45" y="433"/>
                  <a:pt x="41" y="544"/>
                </a:cubicBezTo>
                <a:cubicBezTo>
                  <a:pt x="37" y="655"/>
                  <a:pt x="41" y="685"/>
                  <a:pt x="38" y="751"/>
                </a:cubicBezTo>
                <a:cubicBezTo>
                  <a:pt x="35" y="817"/>
                  <a:pt x="26" y="880"/>
                  <a:pt x="23" y="940"/>
                </a:cubicBezTo>
                <a:cubicBezTo>
                  <a:pt x="20" y="1000"/>
                  <a:pt x="0" y="1068"/>
                  <a:pt x="17" y="1114"/>
                </a:cubicBezTo>
                <a:cubicBezTo>
                  <a:pt x="34" y="1160"/>
                  <a:pt x="31" y="1198"/>
                  <a:pt x="128" y="1219"/>
                </a:cubicBezTo>
                <a:cubicBezTo>
                  <a:pt x="225" y="1240"/>
                  <a:pt x="509" y="1291"/>
                  <a:pt x="602" y="1243"/>
                </a:cubicBezTo>
                <a:cubicBezTo>
                  <a:pt x="695" y="1195"/>
                  <a:pt x="590" y="984"/>
                  <a:pt x="686" y="930"/>
                </a:cubicBezTo>
                <a:cubicBezTo>
                  <a:pt x="782" y="876"/>
                  <a:pt x="1091" y="945"/>
                  <a:pt x="1177" y="916"/>
                </a:cubicBezTo>
                <a:cubicBezTo>
                  <a:pt x="1208" y="864"/>
                  <a:pt x="1223" y="871"/>
                  <a:pt x="1201" y="756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09" name="Freeform 5"/>
          <p:cNvSpPr>
            <a:spLocks/>
          </p:cNvSpPr>
          <p:nvPr/>
        </p:nvSpPr>
        <p:spPr bwMode="auto">
          <a:xfrm>
            <a:off x="4229100" y="2390775"/>
            <a:ext cx="1906588" cy="1958975"/>
          </a:xfrm>
          <a:custGeom>
            <a:avLst/>
            <a:gdLst/>
            <a:ahLst/>
            <a:cxnLst>
              <a:cxn ang="0">
                <a:pos x="25" y="709"/>
              </a:cxn>
              <a:cxn ang="0">
                <a:pos x="526" y="780"/>
              </a:cxn>
              <a:cxn ang="0">
                <a:pos x="613" y="1134"/>
              </a:cxn>
              <a:cxn ang="0">
                <a:pos x="946" y="1230"/>
              </a:cxn>
              <a:cxn ang="0">
                <a:pos x="1171" y="1107"/>
              </a:cxn>
              <a:cxn ang="0">
                <a:pos x="1126" y="894"/>
              </a:cxn>
              <a:cxn ang="0">
                <a:pos x="1114" y="693"/>
              </a:cxn>
              <a:cxn ang="0">
                <a:pos x="1099" y="423"/>
              </a:cxn>
              <a:cxn ang="0">
                <a:pos x="1141" y="216"/>
              </a:cxn>
              <a:cxn ang="0">
                <a:pos x="1102" y="33"/>
              </a:cxn>
              <a:cxn ang="0">
                <a:pos x="646" y="81"/>
              </a:cxn>
              <a:cxn ang="0">
                <a:pos x="535" y="519"/>
              </a:cxn>
              <a:cxn ang="0">
                <a:pos x="44" y="548"/>
              </a:cxn>
              <a:cxn ang="0">
                <a:pos x="25" y="709"/>
              </a:cxn>
            </a:cxnLst>
            <a:rect l="0" t="0" r="r" b="b"/>
            <a:pathLst>
              <a:path w="1201" h="1234">
                <a:moveTo>
                  <a:pt x="25" y="709"/>
                </a:moveTo>
                <a:cubicBezTo>
                  <a:pt x="49" y="824"/>
                  <a:pt x="428" y="709"/>
                  <a:pt x="526" y="780"/>
                </a:cubicBezTo>
                <a:cubicBezTo>
                  <a:pt x="624" y="851"/>
                  <a:pt x="543" y="1059"/>
                  <a:pt x="613" y="1134"/>
                </a:cubicBezTo>
                <a:cubicBezTo>
                  <a:pt x="683" y="1209"/>
                  <a:pt x="853" y="1234"/>
                  <a:pt x="946" y="1230"/>
                </a:cubicBezTo>
                <a:cubicBezTo>
                  <a:pt x="1039" y="1226"/>
                  <a:pt x="1141" y="1163"/>
                  <a:pt x="1171" y="1107"/>
                </a:cubicBezTo>
                <a:cubicBezTo>
                  <a:pt x="1201" y="1051"/>
                  <a:pt x="1135" y="963"/>
                  <a:pt x="1126" y="894"/>
                </a:cubicBezTo>
                <a:cubicBezTo>
                  <a:pt x="1117" y="825"/>
                  <a:pt x="1119" y="772"/>
                  <a:pt x="1114" y="693"/>
                </a:cubicBezTo>
                <a:cubicBezTo>
                  <a:pt x="1109" y="614"/>
                  <a:pt x="1095" y="502"/>
                  <a:pt x="1099" y="423"/>
                </a:cubicBezTo>
                <a:cubicBezTo>
                  <a:pt x="1103" y="344"/>
                  <a:pt x="1141" y="281"/>
                  <a:pt x="1141" y="216"/>
                </a:cubicBezTo>
                <a:cubicBezTo>
                  <a:pt x="1141" y="151"/>
                  <a:pt x="1185" y="56"/>
                  <a:pt x="1102" y="33"/>
                </a:cubicBezTo>
                <a:cubicBezTo>
                  <a:pt x="1019" y="10"/>
                  <a:pt x="740" y="0"/>
                  <a:pt x="646" y="81"/>
                </a:cubicBezTo>
                <a:cubicBezTo>
                  <a:pt x="552" y="162"/>
                  <a:pt x="635" y="441"/>
                  <a:pt x="535" y="519"/>
                </a:cubicBezTo>
                <a:cubicBezTo>
                  <a:pt x="435" y="597"/>
                  <a:pt x="129" y="516"/>
                  <a:pt x="44" y="548"/>
                </a:cubicBezTo>
                <a:cubicBezTo>
                  <a:pt x="15" y="601"/>
                  <a:pt x="0" y="594"/>
                  <a:pt x="25" y="709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10" name="Freeform 6"/>
          <p:cNvSpPr>
            <a:spLocks/>
          </p:cNvSpPr>
          <p:nvPr/>
        </p:nvSpPr>
        <p:spPr bwMode="auto">
          <a:xfrm>
            <a:off x="2921000" y="3767138"/>
            <a:ext cx="2055813" cy="1490662"/>
          </a:xfrm>
          <a:custGeom>
            <a:avLst/>
            <a:gdLst/>
            <a:ahLst/>
            <a:cxnLst>
              <a:cxn ang="0">
                <a:pos x="600" y="30"/>
              </a:cxn>
              <a:cxn ang="0">
                <a:pos x="525" y="393"/>
              </a:cxn>
              <a:cxn ang="0">
                <a:pos x="81" y="471"/>
              </a:cxn>
              <a:cxn ang="0">
                <a:pos x="39" y="855"/>
              </a:cxn>
              <a:cxn ang="0">
                <a:pos x="207" y="927"/>
              </a:cxn>
              <a:cxn ang="0">
                <a:pos x="429" y="927"/>
              </a:cxn>
              <a:cxn ang="0">
                <a:pos x="705" y="891"/>
              </a:cxn>
              <a:cxn ang="0">
                <a:pos x="1227" y="849"/>
              </a:cxn>
              <a:cxn ang="0">
                <a:pos x="1113" y="459"/>
              </a:cxn>
              <a:cxn ang="0">
                <a:pos x="777" y="363"/>
              </a:cxn>
              <a:cxn ang="0">
                <a:pos x="762" y="42"/>
              </a:cxn>
              <a:cxn ang="0">
                <a:pos x="600" y="30"/>
              </a:cxn>
            </a:cxnLst>
            <a:rect l="0" t="0" r="r" b="b"/>
            <a:pathLst>
              <a:path w="1295" h="939">
                <a:moveTo>
                  <a:pt x="600" y="30"/>
                </a:moveTo>
                <a:cubicBezTo>
                  <a:pt x="486" y="60"/>
                  <a:pt x="610" y="247"/>
                  <a:pt x="525" y="393"/>
                </a:cubicBezTo>
                <a:cubicBezTo>
                  <a:pt x="439" y="467"/>
                  <a:pt x="162" y="394"/>
                  <a:pt x="81" y="471"/>
                </a:cubicBezTo>
                <a:cubicBezTo>
                  <a:pt x="0" y="548"/>
                  <a:pt x="18" y="779"/>
                  <a:pt x="39" y="855"/>
                </a:cubicBezTo>
                <a:cubicBezTo>
                  <a:pt x="60" y="931"/>
                  <a:pt x="142" y="915"/>
                  <a:pt x="207" y="927"/>
                </a:cubicBezTo>
                <a:cubicBezTo>
                  <a:pt x="272" y="939"/>
                  <a:pt x="346" y="933"/>
                  <a:pt x="429" y="927"/>
                </a:cubicBezTo>
                <a:cubicBezTo>
                  <a:pt x="512" y="921"/>
                  <a:pt x="572" y="904"/>
                  <a:pt x="705" y="891"/>
                </a:cubicBezTo>
                <a:cubicBezTo>
                  <a:pt x="838" y="878"/>
                  <a:pt x="1159" y="921"/>
                  <a:pt x="1227" y="849"/>
                </a:cubicBezTo>
                <a:cubicBezTo>
                  <a:pt x="1295" y="777"/>
                  <a:pt x="1188" y="540"/>
                  <a:pt x="1113" y="459"/>
                </a:cubicBezTo>
                <a:cubicBezTo>
                  <a:pt x="1038" y="378"/>
                  <a:pt x="835" y="432"/>
                  <a:pt x="777" y="363"/>
                </a:cubicBezTo>
                <a:cubicBezTo>
                  <a:pt x="719" y="294"/>
                  <a:pt x="791" y="97"/>
                  <a:pt x="762" y="42"/>
                </a:cubicBezTo>
                <a:cubicBezTo>
                  <a:pt x="708" y="15"/>
                  <a:pt x="714" y="0"/>
                  <a:pt x="600" y="30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35911" name="Object 7"/>
          <p:cNvGraphicFramePr>
            <a:graphicFrameLocks noChangeAspect="1"/>
          </p:cNvGraphicFramePr>
          <p:nvPr/>
        </p:nvGraphicFramePr>
        <p:xfrm>
          <a:off x="1790700" y="2208213"/>
          <a:ext cx="584200" cy="463550"/>
        </p:xfrm>
        <a:graphic>
          <a:graphicData uri="http://schemas.openxmlformats.org/presentationml/2006/ole">
            <p:oleObj spid="_x0000_s379906" name="Clip" r:id="rId4" imgW="1305000" imgH="1085760" progId="">
              <p:embed/>
            </p:oleObj>
          </a:graphicData>
        </a:graphic>
      </p:graphicFrame>
      <p:sp>
        <p:nvSpPr>
          <p:cNvPr id="635912" name="Line 8"/>
          <p:cNvSpPr>
            <a:spLocks noChangeShapeType="1"/>
          </p:cNvSpPr>
          <p:nvPr/>
        </p:nvSpPr>
        <p:spPr bwMode="auto">
          <a:xfrm>
            <a:off x="2351088" y="2581275"/>
            <a:ext cx="277812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13" name="Line 9"/>
          <p:cNvSpPr>
            <a:spLocks noChangeShapeType="1"/>
          </p:cNvSpPr>
          <p:nvPr/>
        </p:nvSpPr>
        <p:spPr bwMode="auto">
          <a:xfrm flipH="1">
            <a:off x="2641600" y="2566988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14" name="Line 10"/>
          <p:cNvSpPr>
            <a:spLocks noChangeShapeType="1"/>
          </p:cNvSpPr>
          <p:nvPr/>
        </p:nvSpPr>
        <p:spPr bwMode="auto">
          <a:xfrm flipV="1">
            <a:off x="2351088" y="3225800"/>
            <a:ext cx="277812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15" name="Line 11"/>
          <p:cNvSpPr>
            <a:spLocks noChangeShapeType="1"/>
          </p:cNvSpPr>
          <p:nvPr/>
        </p:nvSpPr>
        <p:spPr bwMode="auto">
          <a:xfrm>
            <a:off x="2360613" y="3852863"/>
            <a:ext cx="27305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35916" name="Object 12"/>
          <p:cNvGraphicFramePr>
            <a:graphicFrameLocks noChangeAspect="1"/>
          </p:cNvGraphicFramePr>
          <p:nvPr/>
        </p:nvGraphicFramePr>
        <p:xfrm>
          <a:off x="1790700" y="2874963"/>
          <a:ext cx="584200" cy="463550"/>
        </p:xfrm>
        <a:graphic>
          <a:graphicData uri="http://schemas.openxmlformats.org/presentationml/2006/ole">
            <p:oleObj spid="_x0000_s379907" name="Clip" r:id="rId5" imgW="1305000" imgH="1085760" progId="">
              <p:embed/>
            </p:oleObj>
          </a:graphicData>
        </a:graphic>
      </p:graphicFrame>
      <p:graphicFrame>
        <p:nvGraphicFramePr>
          <p:cNvPr id="635917" name="Object 13"/>
          <p:cNvGraphicFramePr>
            <a:graphicFrameLocks noChangeAspect="1"/>
          </p:cNvGraphicFramePr>
          <p:nvPr/>
        </p:nvGraphicFramePr>
        <p:xfrm>
          <a:off x="1790700" y="3484563"/>
          <a:ext cx="584200" cy="463550"/>
        </p:xfrm>
        <a:graphic>
          <a:graphicData uri="http://schemas.openxmlformats.org/presentationml/2006/ole">
            <p:oleObj spid="_x0000_s379908" name="Clip" r:id="rId6" imgW="1305000" imgH="1085760" progId="">
              <p:embed/>
            </p:oleObj>
          </a:graphicData>
        </a:graphic>
      </p:graphicFrame>
      <p:sp>
        <p:nvSpPr>
          <p:cNvPr id="635918" name="Line 14"/>
          <p:cNvSpPr>
            <a:spLocks noChangeShapeType="1"/>
          </p:cNvSpPr>
          <p:nvPr/>
        </p:nvSpPr>
        <p:spPr bwMode="auto">
          <a:xfrm>
            <a:off x="2641600" y="3424238"/>
            <a:ext cx="10350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584575" y="3389313"/>
            <a:ext cx="711200" cy="381000"/>
            <a:chOff x="3600" y="219"/>
            <a:chExt cx="360" cy="175"/>
          </a:xfrm>
        </p:grpSpPr>
        <p:sp>
          <p:nvSpPr>
            <p:cNvPr id="635920" name="Oval 1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921" name="Line 1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922" name="Line 1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923" name="Rectangle 1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35924" name="Oval 2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635926" name="Line 2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927" name="Line 2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928" name="Line 2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2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635930" name="Line 2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931" name="Line 2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932" name="Line 2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35933" name="Text Box 29"/>
          <p:cNvSpPr txBox="1">
            <a:spLocks noChangeArrowheads="1"/>
          </p:cNvSpPr>
          <p:nvPr/>
        </p:nvSpPr>
        <p:spPr bwMode="auto">
          <a:xfrm>
            <a:off x="2309813" y="2255838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223.1.1.1</a:t>
            </a:r>
            <a:endParaRPr lang="en-US"/>
          </a:p>
        </p:txBody>
      </p:sp>
      <p:sp>
        <p:nvSpPr>
          <p:cNvPr id="635934" name="Rectangle 30"/>
          <p:cNvSpPr>
            <a:spLocks noChangeArrowheads="1"/>
          </p:cNvSpPr>
          <p:nvPr/>
        </p:nvSpPr>
        <p:spPr bwMode="auto">
          <a:xfrm>
            <a:off x="2397125" y="2976563"/>
            <a:ext cx="309563" cy="18097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35" name="Text Box 31"/>
          <p:cNvSpPr txBox="1">
            <a:spLocks noChangeArrowheads="1"/>
          </p:cNvSpPr>
          <p:nvPr/>
        </p:nvSpPr>
        <p:spPr bwMode="auto">
          <a:xfrm>
            <a:off x="2387600" y="2884488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223.1.1.2</a:t>
            </a:r>
            <a:endParaRPr lang="en-US"/>
          </a:p>
        </p:txBody>
      </p:sp>
      <p:sp>
        <p:nvSpPr>
          <p:cNvPr id="635936" name="Text Box 32"/>
          <p:cNvSpPr txBox="1">
            <a:spLocks noChangeArrowheads="1"/>
          </p:cNvSpPr>
          <p:nvPr/>
        </p:nvSpPr>
        <p:spPr bwMode="auto">
          <a:xfrm>
            <a:off x="2195513" y="3836988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223.1.1.3</a:t>
            </a:r>
            <a:endParaRPr lang="en-US"/>
          </a:p>
        </p:txBody>
      </p:sp>
      <p:sp>
        <p:nvSpPr>
          <p:cNvPr id="635937" name="Text Box 33"/>
          <p:cNvSpPr txBox="1">
            <a:spLocks noChangeArrowheads="1"/>
          </p:cNvSpPr>
          <p:nvPr/>
        </p:nvSpPr>
        <p:spPr bwMode="auto">
          <a:xfrm>
            <a:off x="2986088" y="3165475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223.1.1.4</a:t>
            </a:r>
            <a:endParaRPr lang="en-US"/>
          </a:p>
        </p:txBody>
      </p:sp>
      <p:sp>
        <p:nvSpPr>
          <p:cNvPr id="635938" name="Line 34"/>
          <p:cNvSpPr>
            <a:spLocks noChangeShapeType="1"/>
          </p:cNvSpPr>
          <p:nvPr/>
        </p:nvSpPr>
        <p:spPr bwMode="auto">
          <a:xfrm>
            <a:off x="4189413" y="3433763"/>
            <a:ext cx="10160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39" name="Text Box 35"/>
          <p:cNvSpPr txBox="1">
            <a:spLocks noChangeArrowheads="1"/>
          </p:cNvSpPr>
          <p:nvPr/>
        </p:nvSpPr>
        <p:spPr bwMode="auto">
          <a:xfrm>
            <a:off x="4062413" y="3155950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223.1.2.9</a:t>
            </a:r>
            <a:endParaRPr lang="en-US"/>
          </a:p>
        </p:txBody>
      </p:sp>
      <p:sp>
        <p:nvSpPr>
          <p:cNvPr id="635940" name="Line 36"/>
          <p:cNvSpPr>
            <a:spLocks noChangeShapeType="1"/>
          </p:cNvSpPr>
          <p:nvPr/>
        </p:nvSpPr>
        <p:spPr bwMode="auto">
          <a:xfrm flipH="1">
            <a:off x="5213350" y="2738438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35941" name="Object 37"/>
          <p:cNvGraphicFramePr>
            <a:graphicFrameLocks noChangeAspect="1"/>
          </p:cNvGraphicFramePr>
          <p:nvPr/>
        </p:nvGraphicFramePr>
        <p:xfrm>
          <a:off x="5391150" y="2446338"/>
          <a:ext cx="584200" cy="463550"/>
        </p:xfrm>
        <a:graphic>
          <a:graphicData uri="http://schemas.openxmlformats.org/presentationml/2006/ole">
            <p:oleObj spid="_x0000_s379909" name="Clip" r:id="rId7" imgW="1305000" imgH="1085760" progId="">
              <p:embed/>
            </p:oleObj>
          </a:graphicData>
        </a:graphic>
      </p:graphicFrame>
      <p:sp>
        <p:nvSpPr>
          <p:cNvPr id="635942" name="Line 38"/>
          <p:cNvSpPr>
            <a:spLocks noChangeShapeType="1"/>
          </p:cNvSpPr>
          <p:nvPr/>
        </p:nvSpPr>
        <p:spPr bwMode="auto">
          <a:xfrm>
            <a:off x="5213350" y="2743200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35943" name="Object 39"/>
          <p:cNvGraphicFramePr>
            <a:graphicFrameLocks noChangeAspect="1"/>
          </p:cNvGraphicFramePr>
          <p:nvPr/>
        </p:nvGraphicFramePr>
        <p:xfrm>
          <a:off x="5395913" y="3827463"/>
          <a:ext cx="584200" cy="463550"/>
        </p:xfrm>
        <a:graphic>
          <a:graphicData uri="http://schemas.openxmlformats.org/presentationml/2006/ole">
            <p:oleObj spid="_x0000_s379910" name="Clip" r:id="rId8" imgW="1305000" imgH="1085760" progId="">
              <p:embed/>
            </p:oleObj>
          </a:graphicData>
        </a:graphic>
      </p:graphicFrame>
      <p:sp>
        <p:nvSpPr>
          <p:cNvPr id="635944" name="Line 40"/>
          <p:cNvSpPr>
            <a:spLocks noChangeShapeType="1"/>
          </p:cNvSpPr>
          <p:nvPr/>
        </p:nvSpPr>
        <p:spPr bwMode="auto">
          <a:xfrm>
            <a:off x="5213350" y="4014788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45" name="Rectangle 41"/>
          <p:cNvSpPr>
            <a:spLocks noChangeArrowheads="1"/>
          </p:cNvSpPr>
          <p:nvPr/>
        </p:nvSpPr>
        <p:spPr bwMode="auto">
          <a:xfrm>
            <a:off x="5159375" y="3749675"/>
            <a:ext cx="171450" cy="18097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46" name="Text Box 42"/>
          <p:cNvSpPr txBox="1">
            <a:spLocks noChangeArrowheads="1"/>
          </p:cNvSpPr>
          <p:nvPr/>
        </p:nvSpPr>
        <p:spPr bwMode="auto">
          <a:xfrm>
            <a:off x="4573588" y="3636963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223.1.2.2</a:t>
            </a:r>
            <a:endParaRPr lang="en-US"/>
          </a:p>
        </p:txBody>
      </p:sp>
      <p:sp>
        <p:nvSpPr>
          <p:cNvPr id="635947" name="Text Box 43"/>
          <p:cNvSpPr txBox="1">
            <a:spLocks noChangeArrowheads="1"/>
          </p:cNvSpPr>
          <p:nvPr/>
        </p:nvSpPr>
        <p:spPr bwMode="auto">
          <a:xfrm>
            <a:off x="5297488" y="2144713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223.1.2.1</a:t>
            </a:r>
            <a:endParaRPr lang="en-US"/>
          </a:p>
        </p:txBody>
      </p:sp>
      <p:sp>
        <p:nvSpPr>
          <p:cNvPr id="635948" name="Line 44"/>
          <p:cNvSpPr>
            <a:spLocks noChangeShapeType="1"/>
          </p:cNvSpPr>
          <p:nvPr/>
        </p:nvSpPr>
        <p:spPr bwMode="auto">
          <a:xfrm flipH="1">
            <a:off x="3951288" y="3771900"/>
            <a:ext cx="0" cy="719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49" name="Line 45"/>
          <p:cNvSpPr>
            <a:spLocks noChangeShapeType="1"/>
          </p:cNvSpPr>
          <p:nvPr/>
        </p:nvSpPr>
        <p:spPr bwMode="auto">
          <a:xfrm flipH="1">
            <a:off x="3294063" y="4491038"/>
            <a:ext cx="11858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50" name="Line 46"/>
          <p:cNvSpPr>
            <a:spLocks noChangeShapeType="1"/>
          </p:cNvSpPr>
          <p:nvPr/>
        </p:nvSpPr>
        <p:spPr bwMode="auto">
          <a:xfrm flipH="1" flipV="1">
            <a:off x="3290888" y="4483100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51" name="Line 47"/>
          <p:cNvSpPr>
            <a:spLocks noChangeShapeType="1"/>
          </p:cNvSpPr>
          <p:nvPr/>
        </p:nvSpPr>
        <p:spPr bwMode="auto">
          <a:xfrm flipH="1" flipV="1">
            <a:off x="4467225" y="448786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35952" name="Object 48"/>
          <p:cNvGraphicFramePr>
            <a:graphicFrameLocks noChangeAspect="1"/>
          </p:cNvGraphicFramePr>
          <p:nvPr/>
        </p:nvGraphicFramePr>
        <p:xfrm>
          <a:off x="4252913" y="4646613"/>
          <a:ext cx="584200" cy="463550"/>
        </p:xfrm>
        <a:graphic>
          <a:graphicData uri="http://schemas.openxmlformats.org/presentationml/2006/ole">
            <p:oleObj spid="_x0000_s379911" name="Clip" r:id="rId9" imgW="1305000" imgH="1085760" progId="">
              <p:embed/>
            </p:oleObj>
          </a:graphicData>
        </a:graphic>
      </p:graphicFrame>
      <p:graphicFrame>
        <p:nvGraphicFramePr>
          <p:cNvPr id="635953" name="Object 49"/>
          <p:cNvGraphicFramePr>
            <a:graphicFrameLocks noChangeAspect="1"/>
          </p:cNvGraphicFramePr>
          <p:nvPr/>
        </p:nvGraphicFramePr>
        <p:xfrm>
          <a:off x="2995613" y="4660900"/>
          <a:ext cx="584200" cy="463550"/>
        </p:xfrm>
        <a:graphic>
          <a:graphicData uri="http://schemas.openxmlformats.org/presentationml/2006/ole">
            <p:oleObj spid="_x0000_s379912" name="Clip" r:id="rId10" imgW="1305000" imgH="1085760" progId="">
              <p:embed/>
            </p:oleObj>
          </a:graphicData>
        </a:graphic>
      </p:graphicFrame>
      <p:sp>
        <p:nvSpPr>
          <p:cNvPr id="635954" name="Text Box 50"/>
          <p:cNvSpPr txBox="1">
            <a:spLocks noChangeArrowheads="1"/>
          </p:cNvSpPr>
          <p:nvPr/>
        </p:nvSpPr>
        <p:spPr bwMode="auto">
          <a:xfrm>
            <a:off x="4471988" y="4337050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223.1.3.2</a:t>
            </a:r>
            <a:endParaRPr lang="en-US"/>
          </a:p>
        </p:txBody>
      </p:sp>
      <p:sp>
        <p:nvSpPr>
          <p:cNvPr id="635955" name="Text Box 51"/>
          <p:cNvSpPr txBox="1">
            <a:spLocks noChangeArrowheads="1"/>
          </p:cNvSpPr>
          <p:nvPr/>
        </p:nvSpPr>
        <p:spPr bwMode="auto">
          <a:xfrm>
            <a:off x="2295525" y="4375150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223.1.3.1</a:t>
            </a:r>
            <a:endParaRPr lang="en-US"/>
          </a:p>
        </p:txBody>
      </p:sp>
      <p:sp>
        <p:nvSpPr>
          <p:cNvPr id="635956" name="Rectangle 52"/>
          <p:cNvSpPr>
            <a:spLocks noChangeArrowheads="1"/>
          </p:cNvSpPr>
          <p:nvPr/>
        </p:nvSpPr>
        <p:spPr bwMode="auto">
          <a:xfrm>
            <a:off x="3887788" y="3905250"/>
            <a:ext cx="128587" cy="18097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57" name="Text Box 53"/>
          <p:cNvSpPr txBox="1">
            <a:spLocks noChangeArrowheads="1"/>
          </p:cNvSpPr>
          <p:nvPr/>
        </p:nvSpPr>
        <p:spPr bwMode="auto">
          <a:xfrm>
            <a:off x="3322638" y="3840163"/>
            <a:ext cx="1144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223.1.3.27</a:t>
            </a:r>
            <a:endParaRPr lang="en-US"/>
          </a:p>
        </p:txBody>
      </p: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1890713" y="2170113"/>
            <a:ext cx="369887" cy="396875"/>
            <a:chOff x="2822" y="1181"/>
            <a:chExt cx="233" cy="250"/>
          </a:xfrm>
        </p:grpSpPr>
        <p:sp>
          <p:nvSpPr>
            <p:cNvPr id="635959" name="Rectangle 55"/>
            <p:cNvSpPr>
              <a:spLocks noChangeArrowheads="1"/>
            </p:cNvSpPr>
            <p:nvPr/>
          </p:nvSpPr>
          <p:spPr bwMode="auto">
            <a:xfrm>
              <a:off x="2886" y="1230"/>
              <a:ext cx="114" cy="16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960" name="Text Box 56"/>
            <p:cNvSpPr txBox="1">
              <a:spLocks noChangeArrowheads="1"/>
            </p:cNvSpPr>
            <p:nvPr/>
          </p:nvSpPr>
          <p:spPr bwMode="auto">
            <a:xfrm>
              <a:off x="2822" y="1181"/>
              <a:ext cx="23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A</a:t>
              </a:r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Group 57"/>
          <p:cNvGrpSpPr>
            <a:grpSpLocks/>
          </p:cNvGrpSpPr>
          <p:nvPr/>
        </p:nvGrpSpPr>
        <p:grpSpPr bwMode="auto">
          <a:xfrm>
            <a:off x="1881188" y="3408363"/>
            <a:ext cx="344487" cy="396875"/>
            <a:chOff x="2822" y="1181"/>
            <a:chExt cx="217" cy="250"/>
          </a:xfrm>
        </p:grpSpPr>
        <p:sp>
          <p:nvSpPr>
            <p:cNvPr id="635962" name="Rectangle 58"/>
            <p:cNvSpPr>
              <a:spLocks noChangeArrowheads="1"/>
            </p:cNvSpPr>
            <p:nvPr/>
          </p:nvSpPr>
          <p:spPr bwMode="auto">
            <a:xfrm>
              <a:off x="2886" y="1230"/>
              <a:ext cx="114" cy="16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963" name="Text Box 59"/>
            <p:cNvSpPr txBox="1">
              <a:spLocks noChangeArrowheads="1"/>
            </p:cNvSpPr>
            <p:nvPr/>
          </p:nvSpPr>
          <p:spPr bwMode="auto">
            <a:xfrm>
              <a:off x="2822" y="1181"/>
              <a:ext cx="2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B</a:t>
              </a:r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7" name="Group 60"/>
          <p:cNvGrpSpPr>
            <a:grpSpLocks/>
          </p:cNvGrpSpPr>
          <p:nvPr/>
        </p:nvGrpSpPr>
        <p:grpSpPr bwMode="auto">
          <a:xfrm>
            <a:off x="5491163" y="3770313"/>
            <a:ext cx="342900" cy="396875"/>
            <a:chOff x="2822" y="1181"/>
            <a:chExt cx="216" cy="250"/>
          </a:xfrm>
        </p:grpSpPr>
        <p:sp>
          <p:nvSpPr>
            <p:cNvPr id="635965" name="Rectangle 61"/>
            <p:cNvSpPr>
              <a:spLocks noChangeArrowheads="1"/>
            </p:cNvSpPr>
            <p:nvPr/>
          </p:nvSpPr>
          <p:spPr bwMode="auto">
            <a:xfrm>
              <a:off x="2886" y="1230"/>
              <a:ext cx="114" cy="16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966" name="Text Box 62"/>
            <p:cNvSpPr txBox="1">
              <a:spLocks noChangeArrowheads="1"/>
            </p:cNvSpPr>
            <p:nvPr/>
          </p:nvSpPr>
          <p:spPr bwMode="auto">
            <a:xfrm>
              <a:off x="2822" y="1181"/>
              <a:ext cx="2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E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635967" name="Rectangle 63"/>
          <p:cNvSpPr>
            <a:spLocks noChangeArrowheads="1"/>
          </p:cNvSpPr>
          <p:nvPr/>
        </p:nvSpPr>
        <p:spPr bwMode="auto">
          <a:xfrm>
            <a:off x="6210300" y="6770688"/>
            <a:ext cx="85725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7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635968" name="Line 64"/>
          <p:cNvSpPr>
            <a:spLocks noChangeShapeType="1"/>
          </p:cNvSpPr>
          <p:nvPr/>
        </p:nvSpPr>
        <p:spPr bwMode="auto">
          <a:xfrm>
            <a:off x="4851400" y="2908300"/>
            <a:ext cx="334963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969" name="Freeform 65"/>
          <p:cNvSpPr>
            <a:spLocks/>
          </p:cNvSpPr>
          <p:nvPr/>
        </p:nvSpPr>
        <p:spPr bwMode="auto">
          <a:xfrm>
            <a:off x="4664075" y="2781300"/>
            <a:ext cx="361950" cy="180975"/>
          </a:xfrm>
          <a:custGeom>
            <a:avLst/>
            <a:gdLst/>
            <a:ahLst/>
            <a:cxnLst>
              <a:cxn ang="0">
                <a:pos x="88" y="0"/>
              </a:cxn>
              <a:cxn ang="0">
                <a:pos x="0" y="114"/>
              </a:cxn>
              <a:cxn ang="0">
                <a:pos x="139" y="114"/>
              </a:cxn>
              <a:cxn ang="0">
                <a:pos x="228" y="0"/>
              </a:cxn>
              <a:cxn ang="0">
                <a:pos x="88" y="0"/>
              </a:cxn>
            </a:cxnLst>
            <a:rect l="0" t="0" r="r" b="b"/>
            <a:pathLst>
              <a:path w="228" h="114">
                <a:moveTo>
                  <a:pt x="88" y="0"/>
                </a:moveTo>
                <a:lnTo>
                  <a:pt x="0" y="114"/>
                </a:lnTo>
                <a:lnTo>
                  <a:pt x="139" y="114"/>
                </a:lnTo>
                <a:lnTo>
                  <a:pt x="228" y="0"/>
                </a:lnTo>
                <a:lnTo>
                  <a:pt x="88" y="0"/>
                </a:ln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970" name="Rectangle 66"/>
          <p:cNvSpPr>
            <a:spLocks noChangeArrowheads="1"/>
          </p:cNvSpPr>
          <p:nvPr/>
        </p:nvSpPr>
        <p:spPr bwMode="auto">
          <a:xfrm>
            <a:off x="4848225" y="2189163"/>
            <a:ext cx="166688" cy="598487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971" name="Rectangle 67"/>
          <p:cNvSpPr>
            <a:spLocks noChangeArrowheads="1"/>
          </p:cNvSpPr>
          <p:nvPr/>
        </p:nvSpPr>
        <p:spPr bwMode="auto">
          <a:xfrm>
            <a:off x="4664075" y="2360613"/>
            <a:ext cx="231775" cy="598487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972" name="Rectangle 68"/>
          <p:cNvSpPr>
            <a:spLocks noChangeArrowheads="1"/>
          </p:cNvSpPr>
          <p:nvPr/>
        </p:nvSpPr>
        <p:spPr bwMode="auto">
          <a:xfrm>
            <a:off x="4652963" y="2360613"/>
            <a:ext cx="231775" cy="598487"/>
          </a:xfrm>
          <a:prstGeom prst="rect">
            <a:avLst/>
          </a:prstGeom>
          <a:noFill/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973" name="Freeform 69"/>
          <p:cNvSpPr>
            <a:spLocks/>
          </p:cNvSpPr>
          <p:nvPr/>
        </p:nvSpPr>
        <p:spPr bwMode="auto">
          <a:xfrm>
            <a:off x="4664075" y="2181225"/>
            <a:ext cx="361950" cy="182563"/>
          </a:xfrm>
          <a:custGeom>
            <a:avLst/>
            <a:gdLst/>
            <a:ahLst/>
            <a:cxnLst>
              <a:cxn ang="0">
                <a:pos x="88" y="0"/>
              </a:cxn>
              <a:cxn ang="0">
                <a:pos x="0" y="115"/>
              </a:cxn>
              <a:cxn ang="0">
                <a:pos x="139" y="115"/>
              </a:cxn>
              <a:cxn ang="0">
                <a:pos x="228" y="0"/>
              </a:cxn>
              <a:cxn ang="0">
                <a:pos x="88" y="0"/>
              </a:cxn>
            </a:cxnLst>
            <a:rect l="0" t="0" r="r" b="b"/>
            <a:pathLst>
              <a:path w="228" h="115">
                <a:moveTo>
                  <a:pt x="88" y="0"/>
                </a:moveTo>
                <a:lnTo>
                  <a:pt x="0" y="115"/>
                </a:lnTo>
                <a:lnTo>
                  <a:pt x="139" y="115"/>
                </a:lnTo>
                <a:lnTo>
                  <a:pt x="228" y="0"/>
                </a:lnTo>
                <a:lnTo>
                  <a:pt x="88" y="0"/>
                </a:ln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974" name="Freeform 70"/>
          <p:cNvSpPr>
            <a:spLocks/>
          </p:cNvSpPr>
          <p:nvPr/>
        </p:nvSpPr>
        <p:spPr bwMode="auto">
          <a:xfrm>
            <a:off x="4664075" y="2181225"/>
            <a:ext cx="361950" cy="182563"/>
          </a:xfrm>
          <a:custGeom>
            <a:avLst/>
            <a:gdLst/>
            <a:ahLst/>
            <a:cxnLst>
              <a:cxn ang="0">
                <a:pos x="88" y="0"/>
              </a:cxn>
              <a:cxn ang="0">
                <a:pos x="0" y="115"/>
              </a:cxn>
              <a:cxn ang="0">
                <a:pos x="139" y="115"/>
              </a:cxn>
              <a:cxn ang="0">
                <a:pos x="228" y="0"/>
              </a:cxn>
              <a:cxn ang="0">
                <a:pos x="88" y="0"/>
              </a:cxn>
            </a:cxnLst>
            <a:rect l="0" t="0" r="r" b="b"/>
            <a:pathLst>
              <a:path w="228" h="115">
                <a:moveTo>
                  <a:pt x="88" y="0"/>
                </a:moveTo>
                <a:lnTo>
                  <a:pt x="0" y="115"/>
                </a:lnTo>
                <a:lnTo>
                  <a:pt x="139" y="115"/>
                </a:lnTo>
                <a:lnTo>
                  <a:pt x="228" y="0"/>
                </a:lnTo>
                <a:lnTo>
                  <a:pt x="88" y="0"/>
                </a:lnTo>
                <a:close/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975" name="Line 71"/>
          <p:cNvSpPr>
            <a:spLocks noChangeShapeType="1"/>
          </p:cNvSpPr>
          <p:nvPr/>
        </p:nvSpPr>
        <p:spPr bwMode="auto">
          <a:xfrm>
            <a:off x="5026025" y="2195513"/>
            <a:ext cx="1588" cy="5857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976" name="Line 72"/>
          <p:cNvSpPr>
            <a:spLocks noChangeShapeType="1"/>
          </p:cNvSpPr>
          <p:nvPr/>
        </p:nvSpPr>
        <p:spPr bwMode="auto">
          <a:xfrm flipH="1">
            <a:off x="4895850" y="2781300"/>
            <a:ext cx="130175" cy="17780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977" name="Rectangle 73"/>
          <p:cNvSpPr>
            <a:spLocks noChangeArrowheads="1"/>
          </p:cNvSpPr>
          <p:nvPr/>
        </p:nvSpPr>
        <p:spPr bwMode="auto">
          <a:xfrm>
            <a:off x="4694238" y="2438400"/>
            <a:ext cx="153987" cy="342900"/>
          </a:xfrm>
          <a:prstGeom prst="rect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635978" name="Rectangle 74"/>
          <p:cNvSpPr>
            <a:spLocks noChangeArrowheads="1"/>
          </p:cNvSpPr>
          <p:nvPr/>
        </p:nvSpPr>
        <p:spPr bwMode="auto">
          <a:xfrm>
            <a:off x="4694238" y="2438400"/>
            <a:ext cx="153987" cy="342900"/>
          </a:xfrm>
          <a:prstGeom prst="rect">
            <a:avLst/>
          </a:prstGeom>
          <a:noFill/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635979" name="Rectangle 75"/>
          <p:cNvSpPr>
            <a:spLocks noChangeArrowheads="1"/>
          </p:cNvSpPr>
          <p:nvPr/>
        </p:nvSpPr>
        <p:spPr bwMode="auto">
          <a:xfrm>
            <a:off x="4714875" y="2541588"/>
            <a:ext cx="115888" cy="1238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635980" name="Rectangle 76"/>
          <p:cNvSpPr>
            <a:spLocks noChangeArrowheads="1"/>
          </p:cNvSpPr>
          <p:nvPr/>
        </p:nvSpPr>
        <p:spPr bwMode="auto">
          <a:xfrm>
            <a:off x="3952875" y="2193925"/>
            <a:ext cx="7139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Arial" charset="0"/>
              </a:rPr>
              <a:t>DHCP 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635981" name="Rectangle 77"/>
          <p:cNvSpPr>
            <a:spLocks noChangeArrowheads="1"/>
          </p:cNvSpPr>
          <p:nvPr/>
        </p:nvSpPr>
        <p:spPr bwMode="auto">
          <a:xfrm>
            <a:off x="4664075" y="2193925"/>
            <a:ext cx="641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 </a:t>
            </a:r>
            <a:endParaRPr lang="en-US" sz="1800"/>
          </a:p>
        </p:txBody>
      </p:sp>
      <p:sp>
        <p:nvSpPr>
          <p:cNvPr id="635982" name="Rectangle 78"/>
          <p:cNvSpPr>
            <a:spLocks noChangeArrowheads="1"/>
          </p:cNvSpPr>
          <p:nvPr/>
        </p:nvSpPr>
        <p:spPr bwMode="auto">
          <a:xfrm>
            <a:off x="3952875" y="2459038"/>
            <a:ext cx="6412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server</a:t>
            </a:r>
            <a:endParaRPr lang="en-US" sz="1800">
              <a:solidFill>
                <a:srgbClr val="FF0000"/>
              </a:solidFill>
            </a:endParaRPr>
          </a:p>
        </p:txBody>
      </p:sp>
      <p:sp>
        <p:nvSpPr>
          <p:cNvPr id="635983" name="Rectangle 79"/>
          <p:cNvSpPr>
            <a:spLocks noChangeArrowheads="1"/>
          </p:cNvSpPr>
          <p:nvPr/>
        </p:nvSpPr>
        <p:spPr bwMode="auto">
          <a:xfrm>
            <a:off x="4584700" y="2459038"/>
            <a:ext cx="641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 </a:t>
            </a:r>
            <a:endParaRPr lang="en-US" sz="1800"/>
          </a:p>
        </p:txBody>
      </p:sp>
      <p:sp>
        <p:nvSpPr>
          <p:cNvPr id="635984" name="Rectangle 80"/>
          <p:cNvSpPr>
            <a:spLocks noChangeArrowheads="1"/>
          </p:cNvSpPr>
          <p:nvPr/>
        </p:nvSpPr>
        <p:spPr bwMode="auto">
          <a:xfrm>
            <a:off x="4541838" y="4017963"/>
            <a:ext cx="63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 </a:t>
            </a:r>
            <a:endParaRPr lang="en-US"/>
          </a:p>
        </p:txBody>
      </p:sp>
      <p:sp>
        <p:nvSpPr>
          <p:cNvPr id="635985" name="Freeform 81"/>
          <p:cNvSpPr>
            <a:spLocks/>
          </p:cNvSpPr>
          <p:nvPr/>
        </p:nvSpPr>
        <p:spPr bwMode="auto">
          <a:xfrm>
            <a:off x="6142038" y="5005388"/>
            <a:ext cx="3175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986" name="Freeform 82"/>
          <p:cNvSpPr>
            <a:spLocks/>
          </p:cNvSpPr>
          <p:nvPr/>
        </p:nvSpPr>
        <p:spPr bwMode="auto">
          <a:xfrm>
            <a:off x="6154738" y="4999038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987" name="Freeform 83"/>
          <p:cNvSpPr>
            <a:spLocks/>
          </p:cNvSpPr>
          <p:nvPr/>
        </p:nvSpPr>
        <p:spPr bwMode="auto">
          <a:xfrm>
            <a:off x="6172200" y="4995863"/>
            <a:ext cx="3175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988" name="Freeform 84"/>
          <p:cNvSpPr>
            <a:spLocks/>
          </p:cNvSpPr>
          <p:nvPr/>
        </p:nvSpPr>
        <p:spPr bwMode="auto">
          <a:xfrm>
            <a:off x="6165850" y="5008563"/>
            <a:ext cx="1588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989" name="Freeform 85"/>
          <p:cNvSpPr>
            <a:spLocks/>
          </p:cNvSpPr>
          <p:nvPr/>
        </p:nvSpPr>
        <p:spPr bwMode="auto">
          <a:xfrm>
            <a:off x="6151563" y="5013325"/>
            <a:ext cx="1587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990" name="Freeform 86"/>
          <p:cNvSpPr>
            <a:spLocks/>
          </p:cNvSpPr>
          <p:nvPr/>
        </p:nvSpPr>
        <p:spPr bwMode="auto">
          <a:xfrm>
            <a:off x="6059488" y="4883150"/>
            <a:ext cx="3175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991" name="Freeform 87"/>
          <p:cNvSpPr>
            <a:spLocks/>
          </p:cNvSpPr>
          <p:nvPr/>
        </p:nvSpPr>
        <p:spPr bwMode="auto">
          <a:xfrm>
            <a:off x="6073775" y="4878388"/>
            <a:ext cx="3175" cy="4762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2" y="3"/>
              </a:cxn>
              <a:cxn ang="0">
                <a:pos x="2" y="3"/>
              </a:cxn>
              <a:cxn ang="0">
                <a:pos x="2" y="3"/>
              </a:cxn>
              <a:cxn ang="0">
                <a:pos x="2" y="3"/>
              </a:cxn>
              <a:cxn ang="0">
                <a:pos x="2" y="3"/>
              </a:cxn>
              <a:cxn ang="0">
                <a:pos x="2" y="3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0" y="3"/>
                </a:lnTo>
                <a:lnTo>
                  <a:pt x="2" y="3"/>
                </a:lnTo>
                <a:lnTo>
                  <a:pt x="2" y="3"/>
                </a:lnTo>
                <a:lnTo>
                  <a:pt x="2" y="3"/>
                </a:lnTo>
                <a:lnTo>
                  <a:pt x="2" y="3"/>
                </a:lnTo>
                <a:lnTo>
                  <a:pt x="2" y="3"/>
                </a:lnTo>
                <a:lnTo>
                  <a:pt x="2" y="3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992" name="Freeform 88"/>
          <p:cNvSpPr>
            <a:spLocks/>
          </p:cNvSpPr>
          <p:nvPr/>
        </p:nvSpPr>
        <p:spPr bwMode="auto">
          <a:xfrm>
            <a:off x="6086475" y="4875213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993" name="Freeform 89"/>
          <p:cNvSpPr>
            <a:spLocks/>
          </p:cNvSpPr>
          <p:nvPr/>
        </p:nvSpPr>
        <p:spPr bwMode="auto">
          <a:xfrm>
            <a:off x="6089650" y="4883150"/>
            <a:ext cx="7938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3" y="2"/>
              </a:cxn>
              <a:cxn ang="0">
                <a:pos x="3" y="2"/>
              </a:cxn>
              <a:cxn ang="0">
                <a:pos x="3" y="2"/>
              </a:cxn>
              <a:cxn ang="0">
                <a:pos x="3" y="2"/>
              </a:cxn>
              <a:cxn ang="0">
                <a:pos x="5" y="2"/>
              </a:cxn>
              <a:cxn ang="0">
                <a:pos x="5" y="2"/>
              </a:cxn>
              <a:cxn ang="0">
                <a:pos x="5" y="0"/>
              </a:cxn>
              <a:cxn ang="0">
                <a:pos x="3" y="0"/>
              </a:cxn>
              <a:cxn ang="0">
                <a:pos x="3" y="0"/>
              </a:cxn>
              <a:cxn ang="0">
                <a:pos x="3" y="0"/>
              </a:cxn>
              <a:cxn ang="0">
                <a:pos x="3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5" h="2">
                <a:moveTo>
                  <a:pt x="0" y="2"/>
                </a:moveTo>
                <a:lnTo>
                  <a:pt x="0" y="2"/>
                </a:lnTo>
                <a:lnTo>
                  <a:pt x="0" y="2"/>
                </a:lnTo>
                <a:lnTo>
                  <a:pt x="3" y="2"/>
                </a:lnTo>
                <a:lnTo>
                  <a:pt x="3" y="2"/>
                </a:lnTo>
                <a:lnTo>
                  <a:pt x="3" y="2"/>
                </a:lnTo>
                <a:lnTo>
                  <a:pt x="3" y="2"/>
                </a:lnTo>
                <a:lnTo>
                  <a:pt x="5" y="2"/>
                </a:lnTo>
                <a:lnTo>
                  <a:pt x="5" y="2"/>
                </a:lnTo>
                <a:lnTo>
                  <a:pt x="5" y="0"/>
                </a:lnTo>
                <a:lnTo>
                  <a:pt x="3" y="0"/>
                </a:lnTo>
                <a:lnTo>
                  <a:pt x="3" y="0"/>
                </a:lnTo>
                <a:lnTo>
                  <a:pt x="3" y="0"/>
                </a:lnTo>
                <a:lnTo>
                  <a:pt x="3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994" name="Freeform 90"/>
          <p:cNvSpPr>
            <a:spLocks/>
          </p:cNvSpPr>
          <p:nvPr/>
        </p:nvSpPr>
        <p:spPr bwMode="auto">
          <a:xfrm>
            <a:off x="6076950" y="4889500"/>
            <a:ext cx="3175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91"/>
          <p:cNvGrpSpPr>
            <a:grpSpLocks/>
          </p:cNvGrpSpPr>
          <p:nvPr/>
        </p:nvGrpSpPr>
        <p:grpSpPr bwMode="auto">
          <a:xfrm>
            <a:off x="6269038" y="2998788"/>
            <a:ext cx="676275" cy="674687"/>
            <a:chOff x="2870" y="1518"/>
            <a:chExt cx="292" cy="320"/>
          </a:xfrm>
        </p:grpSpPr>
        <p:graphicFrame>
          <p:nvGraphicFramePr>
            <p:cNvPr id="635996" name="Object 92"/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p:oleObj spid="_x0000_s379913" name="Clip" r:id="rId11" imgW="819000" imgH="847800" progId="">
                <p:embed/>
              </p:oleObj>
            </a:graphicData>
          </a:graphic>
        </p:graphicFrame>
        <p:graphicFrame>
          <p:nvGraphicFramePr>
            <p:cNvPr id="635997" name="Object 93"/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p:oleObj spid="_x0000_s379914" name="Clip" r:id="rId12" imgW="1266840" imgH="1200240" progId="">
                <p:embed/>
              </p:oleObj>
            </a:graphicData>
          </a:graphic>
        </p:graphicFrame>
      </p:grpSp>
      <p:sp>
        <p:nvSpPr>
          <p:cNvPr id="635998" name="Rectangle 94"/>
          <p:cNvSpPr>
            <a:spLocks noChangeArrowheads="1"/>
          </p:cNvSpPr>
          <p:nvPr/>
        </p:nvSpPr>
        <p:spPr bwMode="auto">
          <a:xfrm>
            <a:off x="6457950" y="3670300"/>
            <a:ext cx="152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arriving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DHCP </a:t>
            </a:r>
          </a:p>
          <a:p>
            <a:r>
              <a:rPr lang="en-US">
                <a:solidFill>
                  <a:srgbClr val="FF0000"/>
                </a:solidFill>
                <a:latin typeface="Arial" charset="0"/>
              </a:rPr>
              <a:t>client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needs</a:t>
            </a:r>
          </a:p>
          <a:p>
            <a:r>
              <a:rPr lang="en-US">
                <a:solidFill>
                  <a:srgbClr val="000000"/>
                </a:solidFill>
                <a:latin typeface="Arial" charset="0"/>
              </a:rPr>
              <a:t>address in this</a:t>
            </a:r>
          </a:p>
          <a:p>
            <a:r>
              <a:rPr lang="en-US">
                <a:solidFill>
                  <a:srgbClr val="000000"/>
                </a:solidFill>
                <a:latin typeface="Arial" charset="0"/>
              </a:rPr>
              <a:t>network</a:t>
            </a:r>
            <a:endParaRPr lang="en-US"/>
          </a:p>
        </p:txBody>
      </p:sp>
      <p:sp>
        <p:nvSpPr>
          <p:cNvPr id="635999" name="Freeform 95"/>
          <p:cNvSpPr>
            <a:spLocks noEditPoints="1"/>
          </p:cNvSpPr>
          <p:nvPr/>
        </p:nvSpPr>
        <p:spPr bwMode="auto">
          <a:xfrm>
            <a:off x="5629275" y="3259138"/>
            <a:ext cx="706438" cy="171450"/>
          </a:xfrm>
          <a:custGeom>
            <a:avLst/>
            <a:gdLst/>
            <a:ahLst/>
            <a:cxnLst>
              <a:cxn ang="0">
                <a:pos x="439" y="63"/>
              </a:cxn>
              <a:cxn ang="0">
                <a:pos x="88" y="63"/>
              </a:cxn>
              <a:cxn ang="0">
                <a:pos x="86" y="60"/>
              </a:cxn>
              <a:cxn ang="0">
                <a:pos x="84" y="60"/>
              </a:cxn>
              <a:cxn ang="0">
                <a:pos x="82" y="58"/>
              </a:cxn>
              <a:cxn ang="0">
                <a:pos x="82" y="54"/>
              </a:cxn>
              <a:cxn ang="0">
                <a:pos x="82" y="52"/>
              </a:cxn>
              <a:cxn ang="0">
                <a:pos x="84" y="50"/>
              </a:cxn>
              <a:cxn ang="0">
                <a:pos x="86" y="50"/>
              </a:cxn>
              <a:cxn ang="0">
                <a:pos x="88" y="48"/>
              </a:cxn>
              <a:cxn ang="0">
                <a:pos x="439" y="48"/>
              </a:cxn>
              <a:cxn ang="0">
                <a:pos x="441" y="50"/>
              </a:cxn>
              <a:cxn ang="0">
                <a:pos x="443" y="50"/>
              </a:cxn>
              <a:cxn ang="0">
                <a:pos x="445" y="52"/>
              </a:cxn>
              <a:cxn ang="0">
                <a:pos x="445" y="54"/>
              </a:cxn>
              <a:cxn ang="0">
                <a:pos x="445" y="58"/>
              </a:cxn>
              <a:cxn ang="0">
                <a:pos x="443" y="60"/>
              </a:cxn>
              <a:cxn ang="0">
                <a:pos x="441" y="60"/>
              </a:cxn>
              <a:cxn ang="0">
                <a:pos x="439" y="63"/>
              </a:cxn>
              <a:cxn ang="0">
                <a:pos x="439" y="63"/>
              </a:cxn>
              <a:cxn ang="0">
                <a:pos x="107" y="108"/>
              </a:cxn>
              <a:cxn ang="0">
                <a:pos x="0" y="54"/>
              </a:cxn>
              <a:cxn ang="0">
                <a:pos x="107" y="0"/>
              </a:cxn>
              <a:cxn ang="0">
                <a:pos x="107" y="108"/>
              </a:cxn>
            </a:cxnLst>
            <a:rect l="0" t="0" r="r" b="b"/>
            <a:pathLst>
              <a:path w="445" h="108">
                <a:moveTo>
                  <a:pt x="439" y="63"/>
                </a:moveTo>
                <a:lnTo>
                  <a:pt x="88" y="63"/>
                </a:lnTo>
                <a:lnTo>
                  <a:pt x="86" y="60"/>
                </a:lnTo>
                <a:lnTo>
                  <a:pt x="84" y="60"/>
                </a:lnTo>
                <a:lnTo>
                  <a:pt x="82" y="58"/>
                </a:lnTo>
                <a:lnTo>
                  <a:pt x="82" y="54"/>
                </a:lnTo>
                <a:lnTo>
                  <a:pt x="82" y="52"/>
                </a:lnTo>
                <a:lnTo>
                  <a:pt x="84" y="50"/>
                </a:lnTo>
                <a:lnTo>
                  <a:pt x="86" y="50"/>
                </a:lnTo>
                <a:lnTo>
                  <a:pt x="88" y="48"/>
                </a:lnTo>
                <a:lnTo>
                  <a:pt x="439" y="48"/>
                </a:lnTo>
                <a:lnTo>
                  <a:pt x="441" y="50"/>
                </a:lnTo>
                <a:lnTo>
                  <a:pt x="443" y="50"/>
                </a:lnTo>
                <a:lnTo>
                  <a:pt x="445" y="52"/>
                </a:lnTo>
                <a:lnTo>
                  <a:pt x="445" y="54"/>
                </a:lnTo>
                <a:lnTo>
                  <a:pt x="445" y="58"/>
                </a:lnTo>
                <a:lnTo>
                  <a:pt x="443" y="60"/>
                </a:lnTo>
                <a:lnTo>
                  <a:pt x="441" y="60"/>
                </a:lnTo>
                <a:lnTo>
                  <a:pt x="439" y="63"/>
                </a:lnTo>
                <a:lnTo>
                  <a:pt x="439" y="63"/>
                </a:lnTo>
                <a:close/>
                <a:moveTo>
                  <a:pt x="107" y="108"/>
                </a:moveTo>
                <a:lnTo>
                  <a:pt x="0" y="54"/>
                </a:lnTo>
                <a:lnTo>
                  <a:pt x="107" y="0"/>
                </a:lnTo>
                <a:lnTo>
                  <a:pt x="107" y="108"/>
                </a:lnTo>
                <a:close/>
              </a:path>
            </a:pathLst>
          </a:custGeom>
          <a:solidFill>
            <a:srgbClr val="FF0000"/>
          </a:solidFill>
          <a:ln w="3175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0"/>
            <a:ext cx="7772400" cy="1020763"/>
          </a:xfrm>
        </p:spPr>
        <p:txBody>
          <a:bodyPr/>
          <a:lstStyle/>
          <a:p>
            <a:r>
              <a:rPr lang="en-US" sz="3600"/>
              <a:t>DHCP client-server scenario</a:t>
            </a:r>
          </a:p>
        </p:txBody>
      </p:sp>
      <p:sp>
        <p:nvSpPr>
          <p:cNvPr id="637955" name="Rectangle 3"/>
          <p:cNvSpPr>
            <a:spLocks noChangeArrowheads="1"/>
          </p:cNvSpPr>
          <p:nvPr/>
        </p:nvSpPr>
        <p:spPr bwMode="auto">
          <a:xfrm>
            <a:off x="2111375" y="6343650"/>
            <a:ext cx="5630863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938963" y="1550988"/>
            <a:ext cx="460375" cy="492125"/>
            <a:chOff x="2870" y="1518"/>
            <a:chExt cx="292" cy="320"/>
          </a:xfrm>
        </p:grpSpPr>
        <p:graphicFrame>
          <p:nvGraphicFramePr>
            <p:cNvPr id="637957" name="Object 5"/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p:oleObj spid="_x0000_s380930" r:id="rId4" imgW="819000" imgH="847800" progId="">
                <p:embed/>
              </p:oleObj>
            </a:graphicData>
          </a:graphic>
        </p:graphicFrame>
        <p:graphicFrame>
          <p:nvGraphicFramePr>
            <p:cNvPr id="637958" name="Object 6"/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p:oleObj spid="_x0000_s380931" r:id="rId5" imgW="1266840" imgH="1200240" progId="">
                <p:embed/>
              </p:oleObj>
            </a:graphicData>
          </a:graphic>
        </p:graphicFrame>
      </p:grpSp>
      <p:sp>
        <p:nvSpPr>
          <p:cNvPr id="637959" name="Text Box 7"/>
          <p:cNvSpPr txBox="1">
            <a:spLocks noChangeArrowheads="1"/>
          </p:cNvSpPr>
          <p:nvPr/>
        </p:nvSpPr>
        <p:spPr bwMode="auto">
          <a:xfrm>
            <a:off x="1387475" y="1017588"/>
            <a:ext cx="2374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/>
              <a:t>DHCP server: 223.1.2.5</a:t>
            </a:r>
          </a:p>
        </p:txBody>
      </p:sp>
      <p:sp>
        <p:nvSpPr>
          <p:cNvPr id="637960" name="Text Box 8"/>
          <p:cNvSpPr txBox="1">
            <a:spLocks noChangeArrowheads="1"/>
          </p:cNvSpPr>
          <p:nvPr/>
        </p:nvSpPr>
        <p:spPr bwMode="auto">
          <a:xfrm>
            <a:off x="6750050" y="995363"/>
            <a:ext cx="9128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/>
              <a:t>arriving</a:t>
            </a:r>
          </a:p>
          <a:p>
            <a:pPr algn="ctr"/>
            <a:r>
              <a:rPr lang="en-US" sz="1600"/>
              <a:t> client</a:t>
            </a:r>
            <a:endParaRPr lang="en-US"/>
          </a:p>
        </p:txBody>
      </p:sp>
      <p:sp>
        <p:nvSpPr>
          <p:cNvPr id="637961" name="Line 9"/>
          <p:cNvSpPr>
            <a:spLocks noChangeShapeType="1"/>
          </p:cNvSpPr>
          <p:nvPr/>
        </p:nvSpPr>
        <p:spPr bwMode="auto">
          <a:xfrm flipH="1">
            <a:off x="2562225" y="2019300"/>
            <a:ext cx="4395788" cy="5365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7962" name="Line 10"/>
          <p:cNvSpPr>
            <a:spLocks noChangeShapeType="1"/>
          </p:cNvSpPr>
          <p:nvPr/>
        </p:nvSpPr>
        <p:spPr bwMode="auto">
          <a:xfrm>
            <a:off x="2528888" y="1974850"/>
            <a:ext cx="0" cy="3760788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7963" name="Line 11"/>
          <p:cNvSpPr>
            <a:spLocks noChangeShapeType="1"/>
          </p:cNvSpPr>
          <p:nvPr/>
        </p:nvSpPr>
        <p:spPr bwMode="auto">
          <a:xfrm>
            <a:off x="7054850" y="2051050"/>
            <a:ext cx="0" cy="3762375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7964" name="Line 12"/>
          <p:cNvSpPr>
            <a:spLocks noChangeShapeType="1"/>
          </p:cNvSpPr>
          <p:nvPr/>
        </p:nvSpPr>
        <p:spPr bwMode="auto">
          <a:xfrm>
            <a:off x="2109788" y="2743200"/>
            <a:ext cx="0" cy="1906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7965" name="Text Box 13"/>
          <p:cNvSpPr txBox="1">
            <a:spLocks noChangeArrowheads="1"/>
          </p:cNvSpPr>
          <p:nvPr/>
        </p:nvSpPr>
        <p:spPr bwMode="auto">
          <a:xfrm>
            <a:off x="1851025" y="4618038"/>
            <a:ext cx="560388" cy="393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100"/>
              <a:t>time</a:t>
            </a:r>
            <a:endParaRPr lang="en-US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466975" y="1541463"/>
            <a:ext cx="182563" cy="400050"/>
            <a:chOff x="4180" y="783"/>
            <a:chExt cx="150" cy="307"/>
          </a:xfrm>
        </p:grpSpPr>
        <p:sp>
          <p:nvSpPr>
            <p:cNvPr id="637967" name="AutoShape 1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68" name="Rectangle 1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69" name="Rectangle 1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70" name="AutoShape 1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71" name="Line 1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72" name="Line 2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73" name="Rectangle 2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74" name="Rectangle 2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4090988" y="1154113"/>
            <a:ext cx="2673350" cy="1116012"/>
            <a:chOff x="11865" y="3885"/>
            <a:chExt cx="3720" cy="1260"/>
          </a:xfrm>
        </p:grpSpPr>
        <p:sp>
          <p:nvSpPr>
            <p:cNvPr id="637976" name="Text Box 24"/>
            <p:cNvSpPr txBox="1">
              <a:spLocks noChangeArrowheads="1"/>
            </p:cNvSpPr>
            <p:nvPr/>
          </p:nvSpPr>
          <p:spPr bwMode="auto">
            <a:xfrm>
              <a:off x="11865" y="3885"/>
              <a:ext cx="2062" cy="49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>
                  <a:latin typeface="Arial" charset="0"/>
                </a:rPr>
                <a:t>DHCP discover</a:t>
              </a:r>
              <a:endParaRPr lang="en-US" sz="1200" b="1"/>
            </a:p>
          </p:txBody>
        </p:sp>
        <p:sp>
          <p:nvSpPr>
            <p:cNvPr id="637977" name="Text Box 25"/>
            <p:cNvSpPr txBox="1">
              <a:spLocks noChangeArrowheads="1"/>
            </p:cNvSpPr>
            <p:nvPr/>
          </p:nvSpPr>
          <p:spPr bwMode="auto">
            <a:xfrm>
              <a:off x="12015" y="4231"/>
              <a:ext cx="3570" cy="9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latin typeface="Arial" charset="0"/>
                </a:rPr>
                <a:t>src : 0.0.0.0, 68     </a:t>
              </a:r>
            </a:p>
            <a:p>
              <a:r>
                <a:rPr lang="en-US" sz="1200">
                  <a:latin typeface="Arial" charset="0"/>
                </a:rPr>
                <a:t>dest.: 255.255.255.255,67</a:t>
              </a:r>
            </a:p>
            <a:p>
              <a:r>
                <a:rPr lang="en-US" sz="1200">
                  <a:latin typeface="Arial" charset="0"/>
                </a:rPr>
                <a:t>yiaddr:    0.0.0.0</a:t>
              </a:r>
            </a:p>
            <a:p>
              <a:r>
                <a:rPr lang="en-US" sz="1200">
                  <a:latin typeface="Arial" charset="0"/>
                </a:rPr>
                <a:t>transaction ID: 654</a:t>
              </a:r>
              <a:endParaRPr lang="en-US"/>
            </a:p>
          </p:txBody>
        </p:sp>
      </p:grpSp>
      <p:sp>
        <p:nvSpPr>
          <p:cNvPr id="637978" name="Line 26"/>
          <p:cNvSpPr>
            <a:spLocks noChangeShapeType="1"/>
          </p:cNvSpPr>
          <p:nvPr/>
        </p:nvSpPr>
        <p:spPr bwMode="auto">
          <a:xfrm>
            <a:off x="2605088" y="3005138"/>
            <a:ext cx="4395787" cy="5381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7979" name="Text Box 27"/>
          <p:cNvSpPr txBox="1">
            <a:spLocks noChangeArrowheads="1"/>
          </p:cNvSpPr>
          <p:nvPr/>
        </p:nvSpPr>
        <p:spPr bwMode="auto">
          <a:xfrm>
            <a:off x="4264025" y="2390775"/>
            <a:ext cx="1379538" cy="330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b="1">
                <a:latin typeface="Arial" charset="0"/>
              </a:rPr>
              <a:t>DHCP offer</a:t>
            </a:r>
            <a:endParaRPr lang="en-US"/>
          </a:p>
        </p:txBody>
      </p:sp>
      <p:sp>
        <p:nvSpPr>
          <p:cNvPr id="637980" name="Text Box 28"/>
          <p:cNvSpPr txBox="1">
            <a:spLocks noChangeArrowheads="1"/>
          </p:cNvSpPr>
          <p:nvPr/>
        </p:nvSpPr>
        <p:spPr bwMode="auto">
          <a:xfrm>
            <a:off x="4360863" y="2643188"/>
            <a:ext cx="2424112" cy="965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>
                <a:latin typeface="Arial" charset="0"/>
              </a:rPr>
              <a:t>src: 223.1.2.5, 67      </a:t>
            </a:r>
          </a:p>
          <a:p>
            <a:r>
              <a:rPr lang="en-US" sz="1200">
                <a:latin typeface="Arial" charset="0"/>
              </a:rPr>
              <a:t>dest:  255.255.255.255, 68</a:t>
            </a:r>
          </a:p>
          <a:p>
            <a:r>
              <a:rPr lang="en-US" sz="1200">
                <a:latin typeface="Arial" charset="0"/>
              </a:rPr>
              <a:t>yiaddrr: 223.1.2.4</a:t>
            </a:r>
          </a:p>
          <a:p>
            <a:r>
              <a:rPr lang="en-US" sz="1200">
                <a:latin typeface="Arial" charset="0"/>
              </a:rPr>
              <a:t>transaction ID: 654</a:t>
            </a:r>
          </a:p>
          <a:p>
            <a:r>
              <a:rPr lang="en-US" sz="1200">
                <a:latin typeface="Arial" charset="0"/>
              </a:rPr>
              <a:t>Lifetime: 3600 secs</a:t>
            </a:r>
            <a:endParaRPr lang="en-US" sz="800"/>
          </a:p>
        </p:txBody>
      </p:sp>
      <p:sp>
        <p:nvSpPr>
          <p:cNvPr id="637981" name="Line 29"/>
          <p:cNvSpPr>
            <a:spLocks noChangeShapeType="1"/>
          </p:cNvSpPr>
          <p:nvPr/>
        </p:nvSpPr>
        <p:spPr bwMode="auto">
          <a:xfrm flipH="1">
            <a:off x="2497138" y="4233863"/>
            <a:ext cx="4395787" cy="5365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7982" name="Text Box 30"/>
          <p:cNvSpPr txBox="1">
            <a:spLocks noChangeArrowheads="1"/>
          </p:cNvSpPr>
          <p:nvPr/>
        </p:nvSpPr>
        <p:spPr bwMode="auto">
          <a:xfrm>
            <a:off x="2668588" y="3576638"/>
            <a:ext cx="1379537" cy="3286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b="1">
                <a:latin typeface="Arial" charset="0"/>
              </a:rPr>
              <a:t>DHCP request</a:t>
            </a:r>
            <a:endParaRPr lang="en-US"/>
          </a:p>
        </p:txBody>
      </p:sp>
      <p:sp>
        <p:nvSpPr>
          <p:cNvPr id="637983" name="Text Box 31"/>
          <p:cNvSpPr txBox="1">
            <a:spLocks noChangeArrowheads="1"/>
          </p:cNvSpPr>
          <p:nvPr/>
        </p:nvSpPr>
        <p:spPr bwMode="auto">
          <a:xfrm>
            <a:off x="2798763" y="3838575"/>
            <a:ext cx="2757487" cy="942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>
                <a:latin typeface="Arial" charset="0"/>
              </a:rPr>
              <a:t>src:  0.0.0.0, 68     </a:t>
            </a:r>
          </a:p>
          <a:p>
            <a:r>
              <a:rPr lang="en-US" sz="1200">
                <a:latin typeface="Arial" charset="0"/>
              </a:rPr>
              <a:t>dest::  255.255.255.255, 67</a:t>
            </a:r>
          </a:p>
          <a:p>
            <a:r>
              <a:rPr lang="en-US" sz="1200">
                <a:latin typeface="Arial" charset="0"/>
              </a:rPr>
              <a:t>yiaddrr: 223.1.2.4</a:t>
            </a:r>
          </a:p>
          <a:p>
            <a:r>
              <a:rPr lang="en-US" sz="1200">
                <a:latin typeface="Arial" charset="0"/>
              </a:rPr>
              <a:t>transaction ID: 655</a:t>
            </a:r>
          </a:p>
          <a:p>
            <a:r>
              <a:rPr lang="en-US" sz="1200">
                <a:latin typeface="Arial" charset="0"/>
              </a:rPr>
              <a:t>Lifetime: 3600 secs</a:t>
            </a:r>
            <a:endParaRPr lang="en-US"/>
          </a:p>
        </p:txBody>
      </p:sp>
      <p:sp>
        <p:nvSpPr>
          <p:cNvPr id="637984" name="Line 32"/>
          <p:cNvSpPr>
            <a:spLocks noChangeShapeType="1"/>
          </p:cNvSpPr>
          <p:nvPr/>
        </p:nvSpPr>
        <p:spPr bwMode="auto">
          <a:xfrm>
            <a:off x="2582863" y="5264150"/>
            <a:ext cx="4395787" cy="5381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7985" name="Text Box 33"/>
          <p:cNvSpPr txBox="1">
            <a:spLocks noChangeArrowheads="1"/>
          </p:cNvSpPr>
          <p:nvPr/>
        </p:nvSpPr>
        <p:spPr bwMode="auto">
          <a:xfrm>
            <a:off x="4221163" y="4979988"/>
            <a:ext cx="1379537" cy="3286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b="1">
                <a:latin typeface="Arial" charset="0"/>
              </a:rPr>
              <a:t>DHCP ACK</a:t>
            </a:r>
            <a:endParaRPr lang="en-US"/>
          </a:p>
        </p:txBody>
      </p:sp>
      <p:sp>
        <p:nvSpPr>
          <p:cNvPr id="637986" name="Text Box 34"/>
          <p:cNvSpPr txBox="1">
            <a:spLocks noChangeArrowheads="1"/>
          </p:cNvSpPr>
          <p:nvPr/>
        </p:nvSpPr>
        <p:spPr bwMode="auto">
          <a:xfrm>
            <a:off x="4318000" y="5232400"/>
            <a:ext cx="2413000" cy="9636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>
                <a:latin typeface="Arial" charset="0"/>
              </a:rPr>
              <a:t>src: 223.1.2.5, 67      </a:t>
            </a:r>
          </a:p>
          <a:p>
            <a:r>
              <a:rPr lang="en-US" sz="1200">
                <a:latin typeface="Arial" charset="0"/>
              </a:rPr>
              <a:t>dest:  255.255.255.255, 68</a:t>
            </a:r>
          </a:p>
          <a:p>
            <a:r>
              <a:rPr lang="en-US" sz="1200">
                <a:latin typeface="Arial" charset="0"/>
              </a:rPr>
              <a:t>yiaddrr: 223.1.2.4</a:t>
            </a:r>
          </a:p>
          <a:p>
            <a:r>
              <a:rPr lang="en-US" sz="1200">
                <a:latin typeface="Arial" charset="0"/>
              </a:rPr>
              <a:t>transaction ID: 655</a:t>
            </a:r>
          </a:p>
          <a:p>
            <a:r>
              <a:rPr lang="en-US" sz="1200">
                <a:latin typeface="Arial" charset="0"/>
              </a:rPr>
              <a:t>Lifetime: 3600 secs</a:t>
            </a:r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DHCP: more than IP address</a:t>
            </a:r>
          </a:p>
        </p:txBody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/>
              <a:t>DHCP can return more than just allocated IP address on subnet:</a:t>
            </a:r>
          </a:p>
          <a:p>
            <a:pPr lvl="1"/>
            <a:r>
              <a:rPr lang="en-US"/>
              <a:t>address of first-hop router for client</a:t>
            </a:r>
          </a:p>
          <a:p>
            <a:pPr lvl="1"/>
            <a:r>
              <a:rPr lang="en-US"/>
              <a:t>name and IP address of DNS sever</a:t>
            </a:r>
          </a:p>
          <a:p>
            <a:pPr lvl="1"/>
            <a:r>
              <a:rPr lang="en-US"/>
              <a:t>network mask (indicating network versus host portion of address)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034338" cy="1143000"/>
          </a:xfrm>
        </p:spPr>
        <p:txBody>
          <a:bodyPr/>
          <a:lstStyle/>
          <a:p>
            <a:r>
              <a:rPr lang="en-US" sz="2800" u="none" dirty="0"/>
              <a:t>DHCP: </a:t>
            </a:r>
            <a:r>
              <a:rPr lang="en-US" sz="2800" u="none" dirty="0" smtClean="0"/>
              <a:t>Example</a:t>
            </a:r>
            <a:endParaRPr lang="en-US" sz="2800" u="none" dirty="0"/>
          </a:p>
        </p:txBody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7138" y="1128713"/>
            <a:ext cx="3421062" cy="1262062"/>
          </a:xfrm>
        </p:spPr>
        <p:txBody>
          <a:bodyPr/>
          <a:lstStyle/>
          <a:p>
            <a:r>
              <a:rPr lang="en-US" sz="1800" dirty="0"/>
              <a:t>C</a:t>
            </a:r>
            <a:r>
              <a:rPr lang="en-US" sz="1800" dirty="0" smtClean="0"/>
              <a:t>onnecting </a:t>
            </a:r>
            <a:r>
              <a:rPr lang="en-US" sz="1800" dirty="0"/>
              <a:t>laptop needs its IP address, </a:t>
            </a:r>
            <a:r>
              <a:rPr lang="en-US" sz="1800" dirty="0" err="1"/>
              <a:t>addr</a:t>
            </a:r>
            <a:r>
              <a:rPr lang="en-US" sz="1800" dirty="0"/>
              <a:t> of first-hop router, </a:t>
            </a:r>
            <a:r>
              <a:rPr lang="en-US" sz="1800" dirty="0" err="1"/>
              <a:t>addr</a:t>
            </a:r>
            <a:r>
              <a:rPr lang="en-US" sz="1800" dirty="0"/>
              <a:t> of DNS </a:t>
            </a:r>
            <a:r>
              <a:rPr lang="en-US" sz="1800" dirty="0" smtClean="0"/>
              <a:t>server </a:t>
            </a:r>
            <a:r>
              <a:rPr lang="en-US" sz="1800" dirty="0" smtClean="0">
                <a:sym typeface="Wingdings" pitchFamily="2" charset="2"/>
              </a:rPr>
              <a:t></a:t>
            </a:r>
            <a:r>
              <a:rPr lang="en-US" sz="1800" dirty="0" smtClean="0"/>
              <a:t> </a:t>
            </a:r>
            <a:r>
              <a:rPr lang="en-US" sz="1800" dirty="0"/>
              <a:t>use DHCP</a:t>
            </a:r>
          </a:p>
        </p:txBody>
      </p:sp>
      <p:sp>
        <p:nvSpPr>
          <p:cNvPr id="648196" name="Freeform 3"/>
          <p:cNvSpPr>
            <a:spLocks/>
          </p:cNvSpPr>
          <p:nvPr/>
        </p:nvSpPr>
        <p:spPr bwMode="auto">
          <a:xfrm>
            <a:off x="773113" y="1273175"/>
            <a:ext cx="3554412" cy="2754313"/>
          </a:xfrm>
          <a:custGeom>
            <a:avLst/>
            <a:gdLst>
              <a:gd name="T0" fmla="*/ 2192 w 2406"/>
              <a:gd name="T1" fmla="*/ 274 h 958"/>
              <a:gd name="T2" fmla="*/ 1857 w 2406"/>
              <a:gd name="T3" fmla="*/ 77 h 958"/>
              <a:gd name="T4" fmla="*/ 1393 w 2406"/>
              <a:gd name="T5" fmla="*/ 7 h 958"/>
              <a:gd name="T6" fmla="*/ 713 w 2406"/>
              <a:gd name="T7" fmla="*/ 122 h 958"/>
              <a:gd name="T8" fmla="*/ 280 w 2406"/>
              <a:gd name="T9" fmla="*/ 234 h 958"/>
              <a:gd name="T10" fmla="*/ 26 w 2406"/>
              <a:gd name="T11" fmla="*/ 522 h 958"/>
              <a:gd name="T12" fmla="*/ 122 w 2406"/>
              <a:gd name="T13" fmla="*/ 773 h 958"/>
              <a:gd name="T14" fmla="*/ 273 w 2406"/>
              <a:gd name="T15" fmla="*/ 894 h 958"/>
              <a:gd name="T16" fmla="*/ 1169 w 2406"/>
              <a:gd name="T17" fmla="*/ 876 h 958"/>
              <a:gd name="T18" fmla="*/ 1659 w 2406"/>
              <a:gd name="T19" fmla="*/ 954 h 958"/>
              <a:gd name="T20" fmla="*/ 2129 w 2406"/>
              <a:gd name="T21" fmla="*/ 897 h 958"/>
              <a:gd name="T22" fmla="*/ 2350 w 2406"/>
              <a:gd name="T23" fmla="*/ 591 h 958"/>
              <a:gd name="T24" fmla="*/ 2192 w 2406"/>
              <a:gd name="T25" fmla="*/ 274 h 9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406"/>
              <a:gd name="T40" fmla="*/ 0 h 958"/>
              <a:gd name="T41" fmla="*/ 2406 w 2406"/>
              <a:gd name="T42" fmla="*/ 958 h 95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406" h="958">
                <a:moveTo>
                  <a:pt x="2192" y="274"/>
                </a:moveTo>
                <a:cubicBezTo>
                  <a:pt x="1978" y="94"/>
                  <a:pt x="1990" y="122"/>
                  <a:pt x="1857" y="77"/>
                </a:cubicBezTo>
                <a:cubicBezTo>
                  <a:pt x="1724" y="32"/>
                  <a:pt x="1584" y="0"/>
                  <a:pt x="1393" y="7"/>
                </a:cubicBezTo>
                <a:cubicBezTo>
                  <a:pt x="1202" y="14"/>
                  <a:pt x="898" y="84"/>
                  <a:pt x="713" y="122"/>
                </a:cubicBezTo>
                <a:cubicBezTo>
                  <a:pt x="528" y="160"/>
                  <a:pt x="395" y="168"/>
                  <a:pt x="280" y="234"/>
                </a:cubicBezTo>
                <a:cubicBezTo>
                  <a:pt x="166" y="301"/>
                  <a:pt x="52" y="432"/>
                  <a:pt x="26" y="522"/>
                </a:cubicBezTo>
                <a:cubicBezTo>
                  <a:pt x="0" y="612"/>
                  <a:pt x="81" y="711"/>
                  <a:pt x="122" y="773"/>
                </a:cubicBezTo>
                <a:cubicBezTo>
                  <a:pt x="163" y="835"/>
                  <a:pt x="99" y="877"/>
                  <a:pt x="273" y="894"/>
                </a:cubicBezTo>
                <a:cubicBezTo>
                  <a:pt x="447" y="911"/>
                  <a:pt x="938" y="866"/>
                  <a:pt x="1169" y="876"/>
                </a:cubicBezTo>
                <a:cubicBezTo>
                  <a:pt x="1400" y="886"/>
                  <a:pt x="1499" y="950"/>
                  <a:pt x="1659" y="954"/>
                </a:cubicBezTo>
                <a:cubicBezTo>
                  <a:pt x="1819" y="958"/>
                  <a:pt x="2014" y="958"/>
                  <a:pt x="2129" y="897"/>
                </a:cubicBezTo>
                <a:cubicBezTo>
                  <a:pt x="2244" y="836"/>
                  <a:pt x="2327" y="856"/>
                  <a:pt x="2350" y="591"/>
                </a:cubicBezTo>
                <a:cubicBezTo>
                  <a:pt x="2373" y="326"/>
                  <a:pt x="2406" y="454"/>
                  <a:pt x="2192" y="274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648197" name="Line 36"/>
          <p:cNvSpPr>
            <a:spLocks noChangeShapeType="1"/>
          </p:cNvSpPr>
          <p:nvPr/>
        </p:nvSpPr>
        <p:spPr bwMode="auto">
          <a:xfrm flipV="1">
            <a:off x="3775075" y="2344738"/>
            <a:ext cx="155575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3255963" y="2459038"/>
            <a:ext cx="742950" cy="311150"/>
            <a:chOff x="1935" y="960"/>
            <a:chExt cx="468" cy="196"/>
          </a:xfrm>
        </p:grpSpPr>
        <p:sp>
          <p:nvSpPr>
            <p:cNvPr id="648199" name="Line 39"/>
            <p:cNvSpPr>
              <a:spLocks noChangeShapeType="1"/>
            </p:cNvSpPr>
            <p:nvPr/>
          </p:nvSpPr>
          <p:spPr bwMode="auto">
            <a:xfrm>
              <a:off x="2368" y="960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8200" name="Rectangle 40"/>
            <p:cNvSpPr>
              <a:spLocks noChangeArrowheads="1"/>
            </p:cNvSpPr>
            <p:nvPr/>
          </p:nvSpPr>
          <p:spPr bwMode="auto">
            <a:xfrm>
              <a:off x="1935" y="1065"/>
              <a:ext cx="465" cy="91"/>
            </a:xfrm>
            <a:prstGeom prst="rect">
              <a:avLst/>
            </a:prstGeom>
            <a:solidFill>
              <a:srgbClr val="BBE0E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648201" name="Freeform 41"/>
            <p:cNvSpPr>
              <a:spLocks/>
            </p:cNvSpPr>
            <p:nvPr/>
          </p:nvSpPr>
          <p:spPr bwMode="auto">
            <a:xfrm>
              <a:off x="2069" y="975"/>
              <a:ext cx="307" cy="63"/>
            </a:xfrm>
            <a:custGeom>
              <a:avLst/>
              <a:gdLst>
                <a:gd name="T0" fmla="*/ 0 w 432"/>
                <a:gd name="T1" fmla="*/ 0 h 105"/>
                <a:gd name="T2" fmla="*/ 85 w 432"/>
                <a:gd name="T3" fmla="*/ 0 h 105"/>
                <a:gd name="T4" fmla="*/ 307 w 432"/>
                <a:gd name="T5" fmla="*/ 105 h 105"/>
                <a:gd name="T6" fmla="*/ 432 w 432"/>
                <a:gd name="T7" fmla="*/ 105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5"/>
                <a:gd name="T14" fmla="*/ 432 w 432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5">
                  <a:moveTo>
                    <a:pt x="0" y="0"/>
                  </a:moveTo>
                  <a:lnTo>
                    <a:pt x="85" y="0"/>
                  </a:lnTo>
                  <a:lnTo>
                    <a:pt x="307" y="105"/>
                  </a:lnTo>
                  <a:lnTo>
                    <a:pt x="432" y="10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648202" name="Freeform 42"/>
            <p:cNvSpPr>
              <a:spLocks/>
            </p:cNvSpPr>
            <p:nvPr/>
          </p:nvSpPr>
          <p:spPr bwMode="auto">
            <a:xfrm flipV="1">
              <a:off x="2051" y="981"/>
              <a:ext cx="352" cy="63"/>
            </a:xfrm>
            <a:custGeom>
              <a:avLst/>
              <a:gdLst>
                <a:gd name="T0" fmla="*/ 0 w 432"/>
                <a:gd name="T1" fmla="*/ 0 h 105"/>
                <a:gd name="T2" fmla="*/ 85 w 432"/>
                <a:gd name="T3" fmla="*/ 0 h 105"/>
                <a:gd name="T4" fmla="*/ 307 w 432"/>
                <a:gd name="T5" fmla="*/ 105 h 105"/>
                <a:gd name="T6" fmla="*/ 432 w 432"/>
                <a:gd name="T7" fmla="*/ 105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5"/>
                <a:gd name="T14" fmla="*/ 432 w 432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5">
                  <a:moveTo>
                    <a:pt x="0" y="0"/>
                  </a:moveTo>
                  <a:lnTo>
                    <a:pt x="85" y="0"/>
                  </a:lnTo>
                  <a:lnTo>
                    <a:pt x="307" y="105"/>
                  </a:lnTo>
                  <a:lnTo>
                    <a:pt x="432" y="10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</p:grpSp>
      <p:sp>
        <p:nvSpPr>
          <p:cNvPr id="648203" name="Line 43"/>
          <p:cNvSpPr>
            <a:spLocks noChangeShapeType="1"/>
          </p:cNvSpPr>
          <p:nvPr/>
        </p:nvSpPr>
        <p:spPr bwMode="auto">
          <a:xfrm flipV="1">
            <a:off x="2665413" y="2517775"/>
            <a:ext cx="695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8204" name="Line 44"/>
          <p:cNvSpPr>
            <a:spLocks noChangeShapeType="1"/>
          </p:cNvSpPr>
          <p:nvPr/>
        </p:nvSpPr>
        <p:spPr bwMode="auto">
          <a:xfrm flipV="1">
            <a:off x="3924300" y="2201863"/>
            <a:ext cx="138113" cy="1428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8205" name="Rectangle 45"/>
          <p:cNvSpPr>
            <a:spLocks noChangeArrowheads="1"/>
          </p:cNvSpPr>
          <p:nvPr/>
        </p:nvSpPr>
        <p:spPr bwMode="auto">
          <a:xfrm>
            <a:off x="2403475" y="2479675"/>
            <a:ext cx="257175" cy="6985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648206" name="Line 48"/>
          <p:cNvSpPr>
            <a:spLocks noChangeShapeType="1"/>
          </p:cNvSpPr>
          <p:nvPr/>
        </p:nvSpPr>
        <p:spPr bwMode="auto">
          <a:xfrm flipV="1">
            <a:off x="3279775" y="2736850"/>
            <a:ext cx="512763" cy="612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2760663" y="3365500"/>
            <a:ext cx="987425" cy="479425"/>
            <a:chOff x="1118" y="1621"/>
            <a:chExt cx="622" cy="302"/>
          </a:xfrm>
        </p:grpSpPr>
        <p:sp>
          <p:nvSpPr>
            <p:cNvPr id="648208" name="Rectangle 50"/>
            <p:cNvSpPr>
              <a:spLocks noChangeArrowheads="1"/>
            </p:cNvSpPr>
            <p:nvPr/>
          </p:nvSpPr>
          <p:spPr bwMode="auto">
            <a:xfrm>
              <a:off x="1578" y="1789"/>
              <a:ext cx="162" cy="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648209" name="Rectangle 51"/>
            <p:cNvSpPr>
              <a:spLocks noChangeArrowheads="1"/>
            </p:cNvSpPr>
            <p:nvPr/>
          </p:nvSpPr>
          <p:spPr bwMode="auto">
            <a:xfrm rot="-2700000">
              <a:off x="1336" y="1621"/>
              <a:ext cx="162" cy="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grpSp>
          <p:nvGrpSpPr>
            <p:cNvPr id="4" name="Group 52"/>
            <p:cNvGrpSpPr>
              <a:grpSpLocks/>
            </p:cNvGrpSpPr>
            <p:nvPr/>
          </p:nvGrpSpPr>
          <p:grpSpPr bwMode="auto">
            <a:xfrm>
              <a:off x="1118" y="1684"/>
              <a:ext cx="477" cy="239"/>
              <a:chOff x="2466" y="2026"/>
              <a:chExt cx="477" cy="282"/>
            </a:xfrm>
          </p:grpSpPr>
          <p:sp>
            <p:nvSpPr>
              <p:cNvPr id="648211" name="Oval 53"/>
              <p:cNvSpPr>
                <a:spLocks noChangeArrowheads="1"/>
              </p:cNvSpPr>
              <p:nvPr/>
            </p:nvSpPr>
            <p:spPr bwMode="auto">
              <a:xfrm>
                <a:off x="2466" y="2168"/>
                <a:ext cx="476" cy="140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>
                  <a:latin typeface="Arial" charset="0"/>
                </a:endParaRPr>
              </a:p>
            </p:txBody>
          </p:sp>
          <p:sp>
            <p:nvSpPr>
              <p:cNvPr id="648212" name="Line 54"/>
              <p:cNvSpPr>
                <a:spLocks noChangeShapeType="1"/>
              </p:cNvSpPr>
              <p:nvPr/>
            </p:nvSpPr>
            <p:spPr bwMode="auto">
              <a:xfrm>
                <a:off x="2470" y="2125"/>
                <a:ext cx="1" cy="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8213" name="Rectangle 55"/>
              <p:cNvSpPr>
                <a:spLocks noChangeArrowheads="1"/>
              </p:cNvSpPr>
              <p:nvPr/>
            </p:nvSpPr>
            <p:spPr bwMode="auto">
              <a:xfrm>
                <a:off x="2470" y="2125"/>
                <a:ext cx="472" cy="111"/>
              </a:xfrm>
              <a:prstGeom prst="rect">
                <a:avLst/>
              </a:prstGeom>
              <a:solidFill>
                <a:srgbClr val="DDDDDD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48214" name="Oval 56"/>
              <p:cNvSpPr>
                <a:spLocks noChangeArrowheads="1"/>
              </p:cNvSpPr>
              <p:nvPr/>
            </p:nvSpPr>
            <p:spPr bwMode="auto">
              <a:xfrm>
                <a:off x="2466" y="2026"/>
                <a:ext cx="476" cy="160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>
                  <a:latin typeface="Arial" charset="0"/>
                </a:endParaRPr>
              </a:p>
            </p:txBody>
          </p:sp>
          <p:grpSp>
            <p:nvGrpSpPr>
              <p:cNvPr id="5" name="Group 57"/>
              <p:cNvGrpSpPr>
                <a:grpSpLocks/>
              </p:cNvGrpSpPr>
              <p:nvPr/>
            </p:nvGrpSpPr>
            <p:grpSpPr bwMode="auto">
              <a:xfrm>
                <a:off x="2581" y="2061"/>
                <a:ext cx="236" cy="94"/>
                <a:chOff x="2848" y="848"/>
                <a:chExt cx="140" cy="98"/>
              </a:xfrm>
            </p:grpSpPr>
            <p:sp>
              <p:nvSpPr>
                <p:cNvPr id="648216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8217" name="Line 5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8218" name="Line 6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61"/>
              <p:cNvGrpSpPr>
                <a:grpSpLocks/>
              </p:cNvGrpSpPr>
              <p:nvPr/>
            </p:nvGrpSpPr>
            <p:grpSpPr bwMode="auto">
              <a:xfrm flipV="1">
                <a:off x="2581" y="2060"/>
                <a:ext cx="236" cy="94"/>
                <a:chOff x="2848" y="848"/>
                <a:chExt cx="140" cy="98"/>
              </a:xfrm>
            </p:grpSpPr>
            <p:sp>
              <p:nvSpPr>
                <p:cNvPr id="648220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8221" name="Line 6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8222" name="Line 6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48223" name="Line 65"/>
              <p:cNvSpPr>
                <a:spLocks noChangeShapeType="1"/>
              </p:cNvSpPr>
              <p:nvPr/>
            </p:nvSpPr>
            <p:spPr bwMode="auto">
              <a:xfrm flipH="1">
                <a:off x="2942" y="2109"/>
                <a:ext cx="1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8224" name="Line 66"/>
              <p:cNvSpPr>
                <a:spLocks noChangeShapeType="1"/>
              </p:cNvSpPr>
              <p:nvPr/>
            </p:nvSpPr>
            <p:spPr bwMode="auto">
              <a:xfrm flipH="1">
                <a:off x="2466" y="2117"/>
                <a:ext cx="1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648225" name="Object 142"/>
          <p:cNvGraphicFramePr>
            <a:graphicFrameLocks noChangeAspect="1"/>
          </p:cNvGraphicFramePr>
          <p:nvPr/>
        </p:nvGraphicFramePr>
        <p:xfrm>
          <a:off x="1790700" y="2141538"/>
          <a:ext cx="652463" cy="658812"/>
        </p:xfrm>
        <a:graphic>
          <a:graphicData uri="http://schemas.openxmlformats.org/presentationml/2006/ole">
            <p:oleObj spid="_x0000_s381954" name="Clip" r:id="rId3" imgW="1266840" imgH="1200240" progId="">
              <p:embed/>
            </p:oleObj>
          </a:graphicData>
        </a:graphic>
      </p:graphicFrame>
      <p:sp>
        <p:nvSpPr>
          <p:cNvPr id="648226" name="AutoShape 34"/>
          <p:cNvSpPr>
            <a:spLocks noChangeArrowheads="1"/>
          </p:cNvSpPr>
          <p:nvPr/>
        </p:nvSpPr>
        <p:spPr bwMode="auto">
          <a:xfrm>
            <a:off x="830263" y="2266950"/>
            <a:ext cx="976312" cy="4857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84"/>
          <p:cNvGrpSpPr>
            <a:grpSpLocks/>
          </p:cNvGrpSpPr>
          <p:nvPr/>
        </p:nvGrpSpPr>
        <p:grpSpPr bwMode="auto">
          <a:xfrm>
            <a:off x="2554288" y="3170238"/>
            <a:ext cx="306387" cy="647700"/>
            <a:chOff x="4180" y="783"/>
            <a:chExt cx="150" cy="307"/>
          </a:xfrm>
        </p:grpSpPr>
        <p:sp>
          <p:nvSpPr>
            <p:cNvPr id="648228" name="AutoShape 8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648229" name="Rectangle 8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648230" name="Rectangle 8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648231" name="AutoShape 8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648232" name="Line 8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8233" name="Line 9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8234" name="Rectangle 9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648235" name="Rectangle 9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</p:grpSp>
      <p:sp>
        <p:nvSpPr>
          <p:cNvPr id="648236" name="Text Box 44"/>
          <p:cNvSpPr txBox="1">
            <a:spLocks noChangeArrowheads="1"/>
          </p:cNvSpPr>
          <p:nvPr/>
        </p:nvSpPr>
        <p:spPr bwMode="auto">
          <a:xfrm>
            <a:off x="2562225" y="3816350"/>
            <a:ext cx="16353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latin typeface="+mn-lt"/>
              </a:rPr>
              <a:t>router</a:t>
            </a:r>
          </a:p>
          <a:p>
            <a:r>
              <a:rPr lang="en-US" sz="2000" i="1" dirty="0">
                <a:latin typeface="+mn-lt"/>
              </a:rPr>
              <a:t>(runs DHCP)</a:t>
            </a:r>
          </a:p>
        </p:txBody>
      </p: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1195388" y="1081088"/>
            <a:ext cx="976312" cy="1460500"/>
            <a:chOff x="651" y="681"/>
            <a:chExt cx="615" cy="920"/>
          </a:xfrm>
        </p:grpSpPr>
        <p:sp>
          <p:nvSpPr>
            <p:cNvPr id="648238" name="Freeform 46"/>
            <p:cNvSpPr>
              <a:spLocks/>
            </p:cNvSpPr>
            <p:nvPr/>
          </p:nvSpPr>
          <p:spPr bwMode="auto">
            <a:xfrm>
              <a:off x="662" y="698"/>
              <a:ext cx="604" cy="903"/>
            </a:xfrm>
            <a:custGeom>
              <a:avLst/>
              <a:gdLst/>
              <a:ahLst/>
              <a:cxnLst>
                <a:cxn ang="0">
                  <a:pos x="496" y="0"/>
                </a:cxn>
                <a:cxn ang="0">
                  <a:pos x="604" y="903"/>
                </a:cxn>
                <a:cxn ang="0">
                  <a:pos x="0" y="788"/>
                </a:cxn>
                <a:cxn ang="0">
                  <a:pos x="456" y="750"/>
                </a:cxn>
                <a:cxn ang="0">
                  <a:pos x="496" y="0"/>
                </a:cxn>
              </a:cxnLst>
              <a:rect l="0" t="0" r="r" b="b"/>
              <a:pathLst>
                <a:path w="604" h="903">
                  <a:moveTo>
                    <a:pt x="496" y="0"/>
                  </a:moveTo>
                  <a:lnTo>
                    <a:pt x="604" y="903"/>
                  </a:lnTo>
                  <a:lnTo>
                    <a:pt x="0" y="788"/>
                  </a:lnTo>
                  <a:lnTo>
                    <a:pt x="456" y="750"/>
                  </a:lnTo>
                  <a:lnTo>
                    <a:pt x="49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9" name="Group 47"/>
            <p:cNvGrpSpPr>
              <a:grpSpLocks/>
            </p:cNvGrpSpPr>
            <p:nvPr/>
          </p:nvGrpSpPr>
          <p:grpSpPr bwMode="auto">
            <a:xfrm>
              <a:off x="651" y="681"/>
              <a:ext cx="501" cy="828"/>
              <a:chOff x="569" y="2954"/>
              <a:chExt cx="501" cy="828"/>
            </a:xfrm>
          </p:grpSpPr>
          <p:sp>
            <p:nvSpPr>
              <p:cNvPr id="648240" name="Rectangle 48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8241" name="Text Box 49"/>
              <p:cNvSpPr txBox="1">
                <a:spLocks noChangeArrowheads="1"/>
              </p:cNvSpPr>
              <p:nvPr/>
            </p:nvSpPr>
            <p:spPr bwMode="auto">
              <a:xfrm>
                <a:off x="593" y="2954"/>
                <a:ext cx="477" cy="8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>
                    <a:latin typeface="Arial" charset="0"/>
                  </a:rPr>
                  <a:t>DHCP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UDP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IP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Eth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Phy</a:t>
                </a:r>
              </a:p>
            </p:txBody>
          </p:sp>
          <p:sp>
            <p:nvSpPr>
              <p:cNvPr id="648242" name="Line 50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48243" name="Line 51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48244" name="Line 52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48245" name="Line 53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" name="Group 54"/>
          <p:cNvGrpSpPr>
            <a:grpSpLocks/>
          </p:cNvGrpSpPr>
          <p:nvPr/>
        </p:nvGrpSpPr>
        <p:grpSpPr bwMode="auto">
          <a:xfrm>
            <a:off x="520700" y="1162050"/>
            <a:ext cx="544513" cy="244475"/>
            <a:chOff x="844" y="3337"/>
            <a:chExt cx="343" cy="154"/>
          </a:xfrm>
        </p:grpSpPr>
        <p:sp>
          <p:nvSpPr>
            <p:cNvPr id="648247" name="Rectangle 55"/>
            <p:cNvSpPr>
              <a:spLocks noChangeArrowheads="1"/>
            </p:cNvSpPr>
            <p:nvPr/>
          </p:nvSpPr>
          <p:spPr bwMode="auto">
            <a:xfrm>
              <a:off x="889" y="3370"/>
              <a:ext cx="245" cy="8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8248" name="Text Box 56"/>
            <p:cNvSpPr txBox="1">
              <a:spLocks noChangeArrowheads="1"/>
            </p:cNvSpPr>
            <p:nvPr/>
          </p:nvSpPr>
          <p:spPr bwMode="auto">
            <a:xfrm>
              <a:off x="844" y="3337"/>
              <a:ext cx="34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solidFill>
                    <a:schemeClr val="bg1"/>
                  </a:solidFill>
                  <a:latin typeface="Arial" charset="0"/>
                </a:rPr>
                <a:t>DHCP</a:t>
              </a:r>
            </a:p>
          </p:txBody>
        </p:sp>
      </p:grpSp>
      <p:grpSp>
        <p:nvGrpSpPr>
          <p:cNvPr id="11" name="Group 57"/>
          <p:cNvGrpSpPr>
            <a:grpSpLocks/>
          </p:cNvGrpSpPr>
          <p:nvPr/>
        </p:nvGrpSpPr>
        <p:grpSpPr bwMode="auto">
          <a:xfrm>
            <a:off x="66675" y="1181100"/>
            <a:ext cx="1081088" cy="1166813"/>
            <a:chOff x="42" y="744"/>
            <a:chExt cx="681" cy="735"/>
          </a:xfrm>
        </p:grpSpPr>
        <p:grpSp>
          <p:nvGrpSpPr>
            <p:cNvPr id="12" name="Group 58"/>
            <p:cNvGrpSpPr>
              <a:grpSpLocks/>
            </p:cNvGrpSpPr>
            <p:nvPr/>
          </p:nvGrpSpPr>
          <p:grpSpPr bwMode="auto">
            <a:xfrm>
              <a:off x="42" y="886"/>
              <a:ext cx="681" cy="468"/>
              <a:chOff x="42" y="886"/>
              <a:chExt cx="681" cy="468"/>
            </a:xfrm>
          </p:grpSpPr>
          <p:grpSp>
            <p:nvGrpSpPr>
              <p:cNvPr id="13" name="Group 59"/>
              <p:cNvGrpSpPr>
                <a:grpSpLocks/>
              </p:cNvGrpSpPr>
              <p:nvPr/>
            </p:nvGrpSpPr>
            <p:grpSpPr bwMode="auto">
              <a:xfrm>
                <a:off x="278" y="886"/>
                <a:ext cx="397" cy="154"/>
                <a:chOff x="740" y="3209"/>
                <a:chExt cx="397" cy="154"/>
              </a:xfrm>
            </p:grpSpPr>
            <p:grpSp>
              <p:nvGrpSpPr>
                <p:cNvPr id="14" name="Group 60"/>
                <p:cNvGrpSpPr>
                  <a:grpSpLocks/>
                </p:cNvGrpSpPr>
                <p:nvPr/>
              </p:nvGrpSpPr>
              <p:grpSpPr bwMode="auto">
                <a:xfrm>
                  <a:off x="794" y="3209"/>
                  <a:ext cx="343" cy="154"/>
                  <a:chOff x="844" y="3337"/>
                  <a:chExt cx="343" cy="154"/>
                </a:xfrm>
              </p:grpSpPr>
              <p:sp>
                <p:nvSpPr>
                  <p:cNvPr id="648253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48254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sp>
              <p:nvSpPr>
                <p:cNvPr id="648255" name="Rectangle 63"/>
                <p:cNvSpPr>
                  <a:spLocks noChangeArrowheads="1"/>
                </p:cNvSpPr>
                <p:nvPr/>
              </p:nvSpPr>
              <p:spPr bwMode="auto">
                <a:xfrm>
                  <a:off x="750" y="3244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8256" name="Rectangle 64"/>
                <p:cNvSpPr>
                  <a:spLocks noChangeArrowheads="1"/>
                </p:cNvSpPr>
                <p:nvPr/>
              </p:nvSpPr>
              <p:spPr bwMode="auto">
                <a:xfrm>
                  <a:off x="740" y="3238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65"/>
              <p:cNvGrpSpPr>
                <a:grpSpLocks/>
              </p:cNvGrpSpPr>
              <p:nvPr/>
            </p:nvGrpSpPr>
            <p:grpSpPr bwMode="auto">
              <a:xfrm>
                <a:off x="278" y="1034"/>
                <a:ext cx="397" cy="154"/>
                <a:chOff x="836" y="3305"/>
                <a:chExt cx="397" cy="154"/>
              </a:xfrm>
            </p:grpSpPr>
            <p:grpSp>
              <p:nvGrpSpPr>
                <p:cNvPr id="16" name="Group 66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648259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48260" name="Text Box 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grpSp>
              <p:nvGrpSpPr>
                <p:cNvPr id="17" name="Group 69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648262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48263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8" name="Group 72"/>
              <p:cNvGrpSpPr>
                <a:grpSpLocks/>
              </p:cNvGrpSpPr>
              <p:nvPr/>
            </p:nvGrpSpPr>
            <p:grpSpPr bwMode="auto">
              <a:xfrm>
                <a:off x="165" y="1054"/>
                <a:ext cx="480" cy="112"/>
                <a:chOff x="627" y="3377"/>
                <a:chExt cx="480" cy="112"/>
              </a:xfrm>
            </p:grpSpPr>
            <p:sp>
              <p:nvSpPr>
                <p:cNvPr id="648265" name="Rectangle 73"/>
                <p:cNvSpPr>
                  <a:spLocks noChangeArrowheads="1"/>
                </p:cNvSpPr>
                <p:nvPr/>
              </p:nvSpPr>
              <p:spPr bwMode="auto">
                <a:xfrm>
                  <a:off x="636" y="3388"/>
                  <a:ext cx="96" cy="93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8266" name="Rectangle 74"/>
                <p:cNvSpPr>
                  <a:spLocks noChangeArrowheads="1"/>
                </p:cNvSpPr>
                <p:nvPr/>
              </p:nvSpPr>
              <p:spPr bwMode="auto">
                <a:xfrm>
                  <a:off x="627" y="3377"/>
                  <a:ext cx="480" cy="112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75"/>
              <p:cNvGrpSpPr>
                <a:grpSpLocks/>
              </p:cNvGrpSpPr>
              <p:nvPr/>
            </p:nvGrpSpPr>
            <p:grpSpPr bwMode="auto">
              <a:xfrm>
                <a:off x="42" y="1200"/>
                <a:ext cx="681" cy="154"/>
                <a:chOff x="504" y="3523"/>
                <a:chExt cx="681" cy="154"/>
              </a:xfrm>
            </p:grpSpPr>
            <p:grpSp>
              <p:nvGrpSpPr>
                <p:cNvPr id="20" name="Group 76"/>
                <p:cNvGrpSpPr>
                  <a:grpSpLocks/>
                </p:cNvGrpSpPr>
                <p:nvPr/>
              </p:nvGrpSpPr>
              <p:grpSpPr bwMode="auto">
                <a:xfrm>
                  <a:off x="623" y="3523"/>
                  <a:ext cx="510" cy="154"/>
                  <a:chOff x="723" y="3453"/>
                  <a:chExt cx="510" cy="154"/>
                </a:xfrm>
              </p:grpSpPr>
              <p:grpSp>
                <p:nvGrpSpPr>
                  <p:cNvPr id="21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836" y="3453"/>
                    <a:ext cx="397" cy="154"/>
                    <a:chOff x="836" y="3305"/>
                    <a:chExt cx="397" cy="154"/>
                  </a:xfrm>
                </p:grpSpPr>
                <p:grpSp>
                  <p:nvGrpSpPr>
                    <p:cNvPr id="22" name="Group 7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305"/>
                      <a:ext cx="343" cy="154"/>
                      <a:chOff x="844" y="3337"/>
                      <a:chExt cx="343" cy="154"/>
                    </a:xfrm>
                  </p:grpSpPr>
                  <p:sp>
                    <p:nvSpPr>
                      <p:cNvPr id="648271" name="Rectangle 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9" y="3370"/>
                        <a:ext cx="245" cy="86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8272" name="Text Box 8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44" y="3337"/>
                        <a:ext cx="343" cy="1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 sz="1000">
                            <a:solidFill>
                              <a:schemeClr val="bg1"/>
                            </a:solidFill>
                            <a:latin typeface="Arial" charset="0"/>
                          </a:rPr>
                          <a:t>DHCP</a:t>
                        </a:r>
                      </a:p>
                    </p:txBody>
                  </p:sp>
                </p:grpSp>
                <p:grpSp>
                  <p:nvGrpSpPr>
                    <p:cNvPr id="23" name="Group 8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6" y="3334"/>
                      <a:ext cx="354" cy="94"/>
                      <a:chOff x="836" y="3334"/>
                      <a:chExt cx="354" cy="94"/>
                    </a:xfrm>
                  </p:grpSpPr>
                  <p:sp>
                    <p:nvSpPr>
                      <p:cNvPr id="648274" name="Rectangle 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6" y="3340"/>
                        <a:ext cx="88" cy="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8275" name="Rectangle 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6" y="3334"/>
                        <a:ext cx="354" cy="9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648276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732" y="3484"/>
                    <a:ext cx="96" cy="93"/>
                  </a:xfrm>
                  <a:prstGeom prst="rect">
                    <a:avLst/>
                  </a:prstGeom>
                  <a:solidFill>
                    <a:schemeClr val="accent2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48277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723" y="3473"/>
                    <a:ext cx="480" cy="112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48278" name="Rectangle 86"/>
                <p:cNvSpPr>
                  <a:spLocks noChangeArrowheads="1"/>
                </p:cNvSpPr>
                <p:nvPr/>
              </p:nvSpPr>
              <p:spPr bwMode="auto">
                <a:xfrm>
                  <a:off x="517" y="3545"/>
                  <a:ext cx="94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8279" name="Rectangle 87"/>
                <p:cNvSpPr>
                  <a:spLocks noChangeArrowheads="1"/>
                </p:cNvSpPr>
                <p:nvPr/>
              </p:nvSpPr>
              <p:spPr bwMode="auto">
                <a:xfrm>
                  <a:off x="1115" y="3544"/>
                  <a:ext cx="60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8280" name="Rectangle 88"/>
                <p:cNvSpPr>
                  <a:spLocks noChangeArrowheads="1"/>
                </p:cNvSpPr>
                <p:nvPr/>
              </p:nvSpPr>
              <p:spPr bwMode="auto">
                <a:xfrm>
                  <a:off x="504" y="3529"/>
                  <a:ext cx="681" cy="1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648281" name="AutoShape 89"/>
            <p:cNvSpPr>
              <a:spLocks noChangeArrowheads="1"/>
            </p:cNvSpPr>
            <p:nvPr/>
          </p:nvSpPr>
          <p:spPr bwMode="auto">
            <a:xfrm>
              <a:off x="384" y="744"/>
              <a:ext cx="240" cy="735"/>
            </a:xfrm>
            <a:prstGeom prst="downArrow">
              <a:avLst>
                <a:gd name="adj1" fmla="val 54167"/>
                <a:gd name="adj2" fmla="val 49170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" name="Group 90"/>
          <p:cNvGrpSpPr>
            <a:grpSpLocks/>
          </p:cNvGrpSpPr>
          <p:nvPr/>
        </p:nvGrpSpPr>
        <p:grpSpPr bwMode="auto">
          <a:xfrm>
            <a:off x="650875" y="2389188"/>
            <a:ext cx="1081088" cy="244475"/>
            <a:chOff x="504" y="3523"/>
            <a:chExt cx="681" cy="154"/>
          </a:xfrm>
        </p:grpSpPr>
        <p:grpSp>
          <p:nvGrpSpPr>
            <p:cNvPr id="25" name="Group 91"/>
            <p:cNvGrpSpPr>
              <a:grpSpLocks/>
            </p:cNvGrpSpPr>
            <p:nvPr/>
          </p:nvGrpSpPr>
          <p:grpSpPr bwMode="auto">
            <a:xfrm>
              <a:off x="623" y="3523"/>
              <a:ext cx="510" cy="154"/>
              <a:chOff x="723" y="3453"/>
              <a:chExt cx="510" cy="154"/>
            </a:xfrm>
          </p:grpSpPr>
          <p:grpSp>
            <p:nvGrpSpPr>
              <p:cNvPr id="26" name="Group 92"/>
              <p:cNvGrpSpPr>
                <a:grpSpLocks/>
              </p:cNvGrpSpPr>
              <p:nvPr/>
            </p:nvGrpSpPr>
            <p:grpSpPr bwMode="auto">
              <a:xfrm>
                <a:off x="836" y="3453"/>
                <a:ext cx="397" cy="154"/>
                <a:chOff x="836" y="3305"/>
                <a:chExt cx="397" cy="154"/>
              </a:xfrm>
            </p:grpSpPr>
            <p:grpSp>
              <p:nvGrpSpPr>
                <p:cNvPr id="27" name="Group 93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648286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48287" name="Text Box 9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grpSp>
              <p:nvGrpSpPr>
                <p:cNvPr id="28" name="Group 96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648289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48290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648291" name="Rectangle 99"/>
              <p:cNvSpPr>
                <a:spLocks noChangeArrowheads="1"/>
              </p:cNvSpPr>
              <p:nvPr/>
            </p:nvSpPr>
            <p:spPr bwMode="auto">
              <a:xfrm>
                <a:off x="732" y="3484"/>
                <a:ext cx="96" cy="93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8292" name="Rectangle 100"/>
              <p:cNvSpPr>
                <a:spLocks noChangeArrowheads="1"/>
              </p:cNvSpPr>
              <p:nvPr/>
            </p:nvSpPr>
            <p:spPr bwMode="auto">
              <a:xfrm>
                <a:off x="723" y="3473"/>
                <a:ext cx="480" cy="11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48293" name="Rectangle 101"/>
            <p:cNvSpPr>
              <a:spLocks noChangeArrowheads="1"/>
            </p:cNvSpPr>
            <p:nvPr/>
          </p:nvSpPr>
          <p:spPr bwMode="auto">
            <a:xfrm>
              <a:off x="517" y="3545"/>
              <a:ext cx="94" cy="10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8294" name="Rectangle 102"/>
            <p:cNvSpPr>
              <a:spLocks noChangeArrowheads="1"/>
            </p:cNvSpPr>
            <p:nvPr/>
          </p:nvSpPr>
          <p:spPr bwMode="auto">
            <a:xfrm>
              <a:off x="1115" y="3544"/>
              <a:ext cx="60" cy="10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8295" name="Rectangle 103"/>
            <p:cNvSpPr>
              <a:spLocks noChangeArrowheads="1"/>
            </p:cNvSpPr>
            <p:nvPr/>
          </p:nvSpPr>
          <p:spPr bwMode="auto">
            <a:xfrm>
              <a:off x="504" y="3529"/>
              <a:ext cx="681" cy="1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" name="Group 104"/>
          <p:cNvGrpSpPr>
            <a:grpSpLocks/>
          </p:cNvGrpSpPr>
          <p:nvPr/>
        </p:nvGrpSpPr>
        <p:grpSpPr bwMode="auto">
          <a:xfrm>
            <a:off x="1477963" y="3081338"/>
            <a:ext cx="1316037" cy="1314450"/>
            <a:chOff x="931" y="1941"/>
            <a:chExt cx="829" cy="828"/>
          </a:xfrm>
        </p:grpSpPr>
        <p:sp>
          <p:nvSpPr>
            <p:cNvPr id="648297" name="Freeform 105"/>
            <p:cNvSpPr>
              <a:spLocks/>
            </p:cNvSpPr>
            <p:nvPr/>
          </p:nvSpPr>
          <p:spPr bwMode="auto">
            <a:xfrm>
              <a:off x="1424" y="1965"/>
              <a:ext cx="336" cy="801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551" y="402"/>
                </a:cxn>
                <a:cxn ang="0">
                  <a:pos x="6" y="801"/>
                </a:cxn>
                <a:cxn ang="0">
                  <a:pos x="13" y="535"/>
                </a:cxn>
                <a:cxn ang="0">
                  <a:pos x="0" y="371"/>
                </a:cxn>
                <a:cxn ang="0">
                  <a:pos x="14" y="0"/>
                </a:cxn>
              </a:cxnLst>
              <a:rect l="0" t="0" r="r" b="b"/>
              <a:pathLst>
                <a:path w="551" h="801">
                  <a:moveTo>
                    <a:pt x="14" y="0"/>
                  </a:moveTo>
                  <a:lnTo>
                    <a:pt x="551" y="402"/>
                  </a:lnTo>
                  <a:lnTo>
                    <a:pt x="6" y="801"/>
                  </a:lnTo>
                  <a:lnTo>
                    <a:pt x="13" y="535"/>
                  </a:lnTo>
                  <a:lnTo>
                    <a:pt x="0" y="371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0" name="Group 106"/>
            <p:cNvGrpSpPr>
              <a:grpSpLocks/>
            </p:cNvGrpSpPr>
            <p:nvPr/>
          </p:nvGrpSpPr>
          <p:grpSpPr bwMode="auto">
            <a:xfrm>
              <a:off x="931" y="1941"/>
              <a:ext cx="501" cy="828"/>
              <a:chOff x="569" y="2954"/>
              <a:chExt cx="501" cy="828"/>
            </a:xfrm>
          </p:grpSpPr>
          <p:sp>
            <p:nvSpPr>
              <p:cNvPr id="648299" name="Rectangle 107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8300" name="Text Box 108"/>
              <p:cNvSpPr txBox="1">
                <a:spLocks noChangeArrowheads="1"/>
              </p:cNvSpPr>
              <p:nvPr/>
            </p:nvSpPr>
            <p:spPr bwMode="auto">
              <a:xfrm>
                <a:off x="593" y="2954"/>
                <a:ext cx="477" cy="8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>
                    <a:latin typeface="Arial" charset="0"/>
                  </a:rPr>
                  <a:t>DHCP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UDP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IP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Eth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Phy</a:t>
                </a:r>
              </a:p>
            </p:txBody>
          </p:sp>
          <p:sp>
            <p:nvSpPr>
              <p:cNvPr id="648301" name="Line 109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48302" name="Line 110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48303" name="Line 111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48304" name="Line 112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31" name="Group 113"/>
          <p:cNvGrpSpPr>
            <a:grpSpLocks/>
          </p:cNvGrpSpPr>
          <p:nvPr/>
        </p:nvGrpSpPr>
        <p:grpSpPr bwMode="auto">
          <a:xfrm>
            <a:off x="339725" y="2981325"/>
            <a:ext cx="1081088" cy="1217613"/>
            <a:chOff x="1404" y="3105"/>
            <a:chExt cx="681" cy="767"/>
          </a:xfrm>
        </p:grpSpPr>
        <p:grpSp>
          <p:nvGrpSpPr>
            <p:cNvPr id="648257" name="Group 114"/>
            <p:cNvGrpSpPr>
              <a:grpSpLocks/>
            </p:cNvGrpSpPr>
            <p:nvPr/>
          </p:nvGrpSpPr>
          <p:grpSpPr bwMode="auto">
            <a:xfrm>
              <a:off x="1404" y="3355"/>
              <a:ext cx="681" cy="468"/>
              <a:chOff x="42" y="886"/>
              <a:chExt cx="681" cy="468"/>
            </a:xfrm>
          </p:grpSpPr>
          <p:grpSp>
            <p:nvGrpSpPr>
              <p:cNvPr id="648258" name="Group 115"/>
              <p:cNvGrpSpPr>
                <a:grpSpLocks/>
              </p:cNvGrpSpPr>
              <p:nvPr/>
            </p:nvGrpSpPr>
            <p:grpSpPr bwMode="auto">
              <a:xfrm>
                <a:off x="278" y="886"/>
                <a:ext cx="397" cy="154"/>
                <a:chOff x="740" y="3209"/>
                <a:chExt cx="397" cy="154"/>
              </a:xfrm>
            </p:grpSpPr>
            <p:grpSp>
              <p:nvGrpSpPr>
                <p:cNvPr id="648261" name="Group 116"/>
                <p:cNvGrpSpPr>
                  <a:grpSpLocks/>
                </p:cNvGrpSpPr>
                <p:nvPr/>
              </p:nvGrpSpPr>
              <p:grpSpPr bwMode="auto">
                <a:xfrm>
                  <a:off x="794" y="3209"/>
                  <a:ext cx="343" cy="154"/>
                  <a:chOff x="844" y="3337"/>
                  <a:chExt cx="343" cy="154"/>
                </a:xfrm>
              </p:grpSpPr>
              <p:sp>
                <p:nvSpPr>
                  <p:cNvPr id="648309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48310" name="Text Box 1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sp>
              <p:nvSpPr>
                <p:cNvPr id="648311" name="Rectangle 119"/>
                <p:cNvSpPr>
                  <a:spLocks noChangeArrowheads="1"/>
                </p:cNvSpPr>
                <p:nvPr/>
              </p:nvSpPr>
              <p:spPr bwMode="auto">
                <a:xfrm>
                  <a:off x="750" y="3244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8312" name="Rectangle 120"/>
                <p:cNvSpPr>
                  <a:spLocks noChangeArrowheads="1"/>
                </p:cNvSpPr>
                <p:nvPr/>
              </p:nvSpPr>
              <p:spPr bwMode="auto">
                <a:xfrm>
                  <a:off x="740" y="3238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48264" name="Group 121"/>
              <p:cNvGrpSpPr>
                <a:grpSpLocks/>
              </p:cNvGrpSpPr>
              <p:nvPr/>
            </p:nvGrpSpPr>
            <p:grpSpPr bwMode="auto">
              <a:xfrm>
                <a:off x="278" y="1034"/>
                <a:ext cx="397" cy="154"/>
                <a:chOff x="836" y="3305"/>
                <a:chExt cx="397" cy="154"/>
              </a:xfrm>
            </p:grpSpPr>
            <p:grpSp>
              <p:nvGrpSpPr>
                <p:cNvPr id="648267" name="Group 122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648315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48316" name="Text Box 1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grpSp>
              <p:nvGrpSpPr>
                <p:cNvPr id="648268" name="Group 125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648318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48319" name="Rectangle 127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48269" name="Group 128"/>
              <p:cNvGrpSpPr>
                <a:grpSpLocks/>
              </p:cNvGrpSpPr>
              <p:nvPr/>
            </p:nvGrpSpPr>
            <p:grpSpPr bwMode="auto">
              <a:xfrm>
                <a:off x="165" y="1054"/>
                <a:ext cx="480" cy="112"/>
                <a:chOff x="627" y="3377"/>
                <a:chExt cx="480" cy="112"/>
              </a:xfrm>
            </p:grpSpPr>
            <p:sp>
              <p:nvSpPr>
                <p:cNvPr id="648321" name="Rectangle 129"/>
                <p:cNvSpPr>
                  <a:spLocks noChangeArrowheads="1"/>
                </p:cNvSpPr>
                <p:nvPr/>
              </p:nvSpPr>
              <p:spPr bwMode="auto">
                <a:xfrm>
                  <a:off x="636" y="3388"/>
                  <a:ext cx="96" cy="93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8322" name="Rectangle 130"/>
                <p:cNvSpPr>
                  <a:spLocks noChangeArrowheads="1"/>
                </p:cNvSpPr>
                <p:nvPr/>
              </p:nvSpPr>
              <p:spPr bwMode="auto">
                <a:xfrm>
                  <a:off x="627" y="3377"/>
                  <a:ext cx="480" cy="112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48270" name="Group 131"/>
              <p:cNvGrpSpPr>
                <a:grpSpLocks/>
              </p:cNvGrpSpPr>
              <p:nvPr/>
            </p:nvGrpSpPr>
            <p:grpSpPr bwMode="auto">
              <a:xfrm>
                <a:off x="42" y="1200"/>
                <a:ext cx="681" cy="154"/>
                <a:chOff x="504" y="3523"/>
                <a:chExt cx="681" cy="154"/>
              </a:xfrm>
            </p:grpSpPr>
            <p:grpSp>
              <p:nvGrpSpPr>
                <p:cNvPr id="648273" name="Group 132"/>
                <p:cNvGrpSpPr>
                  <a:grpSpLocks/>
                </p:cNvGrpSpPr>
                <p:nvPr/>
              </p:nvGrpSpPr>
              <p:grpSpPr bwMode="auto">
                <a:xfrm>
                  <a:off x="623" y="3523"/>
                  <a:ext cx="510" cy="154"/>
                  <a:chOff x="723" y="3453"/>
                  <a:chExt cx="510" cy="154"/>
                </a:xfrm>
              </p:grpSpPr>
              <p:grpSp>
                <p:nvGrpSpPr>
                  <p:cNvPr id="648282" name="Group 133"/>
                  <p:cNvGrpSpPr>
                    <a:grpSpLocks/>
                  </p:cNvGrpSpPr>
                  <p:nvPr/>
                </p:nvGrpSpPr>
                <p:grpSpPr bwMode="auto">
                  <a:xfrm>
                    <a:off x="836" y="3453"/>
                    <a:ext cx="397" cy="154"/>
                    <a:chOff x="836" y="3305"/>
                    <a:chExt cx="397" cy="154"/>
                  </a:xfrm>
                </p:grpSpPr>
                <p:grpSp>
                  <p:nvGrpSpPr>
                    <p:cNvPr id="648283" name="Group 13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305"/>
                      <a:ext cx="343" cy="154"/>
                      <a:chOff x="844" y="3337"/>
                      <a:chExt cx="343" cy="154"/>
                    </a:xfrm>
                  </p:grpSpPr>
                  <p:sp>
                    <p:nvSpPr>
                      <p:cNvPr id="648327" name="Rectangle 1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9" y="3370"/>
                        <a:ext cx="245" cy="86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8328" name="Text Box 13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44" y="3337"/>
                        <a:ext cx="343" cy="1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 sz="1000">
                            <a:solidFill>
                              <a:schemeClr val="bg1"/>
                            </a:solidFill>
                            <a:latin typeface="Arial" charset="0"/>
                          </a:rPr>
                          <a:t>DHCP</a:t>
                        </a:r>
                      </a:p>
                    </p:txBody>
                  </p:sp>
                </p:grpSp>
                <p:grpSp>
                  <p:nvGrpSpPr>
                    <p:cNvPr id="648284" name="Group 1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6" y="3334"/>
                      <a:ext cx="354" cy="94"/>
                      <a:chOff x="836" y="3334"/>
                      <a:chExt cx="354" cy="94"/>
                    </a:xfrm>
                  </p:grpSpPr>
                  <p:sp>
                    <p:nvSpPr>
                      <p:cNvPr id="648330" name="Rectangle 1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6" y="3340"/>
                        <a:ext cx="88" cy="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8331" name="Rectangle 1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6" y="3334"/>
                        <a:ext cx="354" cy="9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648332" name="Rectangle 140"/>
                  <p:cNvSpPr>
                    <a:spLocks noChangeArrowheads="1"/>
                  </p:cNvSpPr>
                  <p:nvPr/>
                </p:nvSpPr>
                <p:spPr bwMode="auto">
                  <a:xfrm>
                    <a:off x="732" y="3484"/>
                    <a:ext cx="96" cy="93"/>
                  </a:xfrm>
                  <a:prstGeom prst="rect">
                    <a:avLst/>
                  </a:prstGeom>
                  <a:solidFill>
                    <a:schemeClr val="accent2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48333" name="Rectangle 141"/>
                  <p:cNvSpPr>
                    <a:spLocks noChangeArrowheads="1"/>
                  </p:cNvSpPr>
                  <p:nvPr/>
                </p:nvSpPr>
                <p:spPr bwMode="auto">
                  <a:xfrm>
                    <a:off x="723" y="3473"/>
                    <a:ext cx="480" cy="112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48334" name="Rectangle 142"/>
                <p:cNvSpPr>
                  <a:spLocks noChangeArrowheads="1"/>
                </p:cNvSpPr>
                <p:nvPr/>
              </p:nvSpPr>
              <p:spPr bwMode="auto">
                <a:xfrm>
                  <a:off x="517" y="3545"/>
                  <a:ext cx="94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8335" name="Rectangle 143"/>
                <p:cNvSpPr>
                  <a:spLocks noChangeArrowheads="1"/>
                </p:cNvSpPr>
                <p:nvPr/>
              </p:nvSpPr>
              <p:spPr bwMode="auto">
                <a:xfrm>
                  <a:off x="1115" y="3544"/>
                  <a:ext cx="60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8336" name="Rectangle 144"/>
                <p:cNvSpPr>
                  <a:spLocks noChangeArrowheads="1"/>
                </p:cNvSpPr>
                <p:nvPr/>
              </p:nvSpPr>
              <p:spPr bwMode="auto">
                <a:xfrm>
                  <a:off x="504" y="3529"/>
                  <a:ext cx="681" cy="1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648337" name="AutoShape 145"/>
            <p:cNvSpPr>
              <a:spLocks noChangeArrowheads="1"/>
            </p:cNvSpPr>
            <p:nvPr/>
          </p:nvSpPr>
          <p:spPr bwMode="auto">
            <a:xfrm rot="10800000">
              <a:off x="1727" y="3105"/>
              <a:ext cx="240" cy="767"/>
            </a:xfrm>
            <a:prstGeom prst="downArrow">
              <a:avLst>
                <a:gd name="adj1" fmla="val 54167"/>
                <a:gd name="adj2" fmla="val 51311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48285" name="Group 146"/>
            <p:cNvGrpSpPr>
              <a:grpSpLocks/>
            </p:cNvGrpSpPr>
            <p:nvPr/>
          </p:nvGrpSpPr>
          <p:grpSpPr bwMode="auto">
            <a:xfrm>
              <a:off x="1695" y="3227"/>
              <a:ext cx="343" cy="154"/>
              <a:chOff x="844" y="3337"/>
              <a:chExt cx="343" cy="154"/>
            </a:xfrm>
          </p:grpSpPr>
          <p:sp>
            <p:nvSpPr>
              <p:cNvPr id="648339" name="Rectangle 147"/>
              <p:cNvSpPr>
                <a:spLocks noChangeArrowheads="1"/>
              </p:cNvSpPr>
              <p:nvPr/>
            </p:nvSpPr>
            <p:spPr bwMode="auto">
              <a:xfrm>
                <a:off x="889" y="3370"/>
                <a:ext cx="245" cy="8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8340" name="Text Box 148"/>
              <p:cNvSpPr txBox="1">
                <a:spLocks noChangeArrowheads="1"/>
              </p:cNvSpPr>
              <p:nvPr/>
            </p:nvSpPr>
            <p:spPr bwMode="auto">
              <a:xfrm>
                <a:off x="844" y="3337"/>
                <a:ext cx="343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000">
                    <a:solidFill>
                      <a:schemeClr val="bg1"/>
                    </a:solidFill>
                    <a:latin typeface="Arial" charset="0"/>
                  </a:rPr>
                  <a:t>DHCP</a:t>
                </a:r>
              </a:p>
            </p:txBody>
          </p:sp>
        </p:grpSp>
      </p:grpSp>
      <p:grpSp>
        <p:nvGrpSpPr>
          <p:cNvPr id="648288" name="Group 149"/>
          <p:cNvGrpSpPr>
            <a:grpSpLocks/>
          </p:cNvGrpSpPr>
          <p:nvPr/>
        </p:nvGrpSpPr>
        <p:grpSpPr bwMode="auto">
          <a:xfrm>
            <a:off x="803275" y="3178175"/>
            <a:ext cx="544513" cy="244475"/>
            <a:chOff x="844" y="3337"/>
            <a:chExt cx="343" cy="154"/>
          </a:xfrm>
        </p:grpSpPr>
        <p:sp>
          <p:nvSpPr>
            <p:cNvPr id="648342" name="Rectangle 150"/>
            <p:cNvSpPr>
              <a:spLocks noChangeArrowheads="1"/>
            </p:cNvSpPr>
            <p:nvPr/>
          </p:nvSpPr>
          <p:spPr bwMode="auto">
            <a:xfrm>
              <a:off x="889" y="3370"/>
              <a:ext cx="245" cy="8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8343" name="Text Box 151"/>
            <p:cNvSpPr txBox="1">
              <a:spLocks noChangeArrowheads="1"/>
            </p:cNvSpPr>
            <p:nvPr/>
          </p:nvSpPr>
          <p:spPr bwMode="auto">
            <a:xfrm>
              <a:off x="844" y="3337"/>
              <a:ext cx="34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solidFill>
                    <a:schemeClr val="bg1"/>
                  </a:solidFill>
                  <a:latin typeface="Arial" charset="0"/>
                </a:rPr>
                <a:t>DHCP</a:t>
              </a:r>
            </a:p>
          </p:txBody>
        </p:sp>
      </p:grpSp>
      <p:sp>
        <p:nvSpPr>
          <p:cNvPr id="648344" name="Rectangle 152"/>
          <p:cNvSpPr>
            <a:spLocks noChangeArrowheads="1"/>
          </p:cNvSpPr>
          <p:nvPr/>
        </p:nvSpPr>
        <p:spPr bwMode="auto">
          <a:xfrm>
            <a:off x="5037138" y="2419350"/>
            <a:ext cx="3892550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9900"/>
              </a:buClr>
              <a:buSzPct val="125000"/>
              <a:buFont typeface="Arial" pitchFamily="34" charset="0"/>
              <a:buChar char="•"/>
            </a:pPr>
            <a:r>
              <a:rPr lang="en-US" sz="1800" dirty="0">
                <a:latin typeface="+mn-lt"/>
              </a:rPr>
              <a:t>DHCP request encapsulated in UDP, encapsulated in IP, encapsulated in 802.1 Ethernet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9900"/>
              </a:buClr>
              <a:buSzPct val="125000"/>
              <a:buFont typeface="Arial" pitchFamily="34" charset="0"/>
              <a:buChar char="•"/>
            </a:pPr>
            <a:endParaRPr lang="en-US" sz="1800" dirty="0">
              <a:latin typeface="+mn-lt"/>
            </a:endParaRPr>
          </a:p>
        </p:txBody>
      </p:sp>
      <p:sp>
        <p:nvSpPr>
          <p:cNvPr id="648345" name="Rectangle 153"/>
          <p:cNvSpPr>
            <a:spLocks noChangeArrowheads="1"/>
          </p:cNvSpPr>
          <p:nvPr/>
        </p:nvSpPr>
        <p:spPr bwMode="auto">
          <a:xfrm>
            <a:off x="5035550" y="3665538"/>
            <a:ext cx="3924300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9900"/>
              </a:buClr>
              <a:buSzPct val="125000"/>
              <a:buFont typeface="Arial" pitchFamily="34" charset="0"/>
              <a:buChar char="•"/>
            </a:pPr>
            <a:r>
              <a:rPr lang="en-US" sz="1800">
                <a:latin typeface="+mn-lt"/>
              </a:rPr>
              <a:t>Ethernet frame broadcast (dest: </a:t>
            </a:r>
            <a:r>
              <a:rPr lang="en-US" sz="1400">
                <a:latin typeface="+mn-lt"/>
              </a:rPr>
              <a:t>FFFFFFFFFFFF</a:t>
            </a:r>
            <a:r>
              <a:rPr lang="en-US" sz="1800">
                <a:latin typeface="+mn-lt"/>
              </a:rPr>
              <a:t>) on LAN, received at router running DHCP server</a:t>
            </a:r>
          </a:p>
        </p:txBody>
      </p:sp>
      <p:sp>
        <p:nvSpPr>
          <p:cNvPr id="648346" name="Rectangle 154"/>
          <p:cNvSpPr>
            <a:spLocks noChangeArrowheads="1"/>
          </p:cNvSpPr>
          <p:nvPr/>
        </p:nvSpPr>
        <p:spPr bwMode="auto">
          <a:xfrm>
            <a:off x="5033963" y="5002213"/>
            <a:ext cx="3802062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9900"/>
              </a:buClr>
              <a:buSzPct val="125000"/>
              <a:buFont typeface="Arial" pitchFamily="34" charset="0"/>
              <a:buChar char="•"/>
            </a:pPr>
            <a:r>
              <a:rPr lang="en-US" sz="1800">
                <a:latin typeface="+mn-lt"/>
              </a:rPr>
              <a:t>Ethernet demux’ed to IP demux’ed, UDP demux’ed to DHCP </a:t>
            </a:r>
          </a:p>
        </p:txBody>
      </p:sp>
      <p:sp>
        <p:nvSpPr>
          <p:cNvPr id="648347" name="Text Box 155"/>
          <p:cNvSpPr txBox="1">
            <a:spLocks noChangeArrowheads="1"/>
          </p:cNvSpPr>
          <p:nvPr/>
        </p:nvSpPr>
        <p:spPr bwMode="auto">
          <a:xfrm>
            <a:off x="3238500" y="3251200"/>
            <a:ext cx="10477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>
                <a:latin typeface="Arial" charset="0"/>
              </a:rPr>
              <a:t>168.1.1.1</a:t>
            </a:r>
          </a:p>
          <a:p>
            <a:endParaRPr lang="en-US" sz="1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648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1144E-6 L 0.26823 -0.00139 L 0.10833 0.27287 L -0.01806 0.27125 " pathEditMode="relative" rAng="0" ptsTypes="AAAA">
                                      <p:cBhvr>
                                        <p:cTn id="4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8195" grpId="0" build="p"/>
      <p:bldP spid="648226" grpId="0" animBg="1"/>
      <p:bldP spid="648226" grpId="1" animBg="1"/>
      <p:bldP spid="648344" grpId="0"/>
      <p:bldP spid="648345" grpId="0"/>
      <p:bldP spid="64834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7138" y="1158875"/>
            <a:ext cx="3430587" cy="15732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DCP server formulates DHCP ACK containing client’s IP address, IP address of first-hop router for client, name &amp; IP address of DNS server</a:t>
            </a:r>
          </a:p>
          <a:p>
            <a:pPr>
              <a:lnSpc>
                <a:spcPct val="80000"/>
              </a:lnSpc>
            </a:pPr>
            <a:endParaRPr lang="en-US" sz="1800"/>
          </a:p>
        </p:txBody>
      </p:sp>
      <p:sp>
        <p:nvSpPr>
          <p:cNvPr id="649220" name="Freeform 3"/>
          <p:cNvSpPr>
            <a:spLocks/>
          </p:cNvSpPr>
          <p:nvPr/>
        </p:nvSpPr>
        <p:spPr bwMode="auto">
          <a:xfrm>
            <a:off x="773113" y="1273175"/>
            <a:ext cx="3554412" cy="2754313"/>
          </a:xfrm>
          <a:custGeom>
            <a:avLst/>
            <a:gdLst>
              <a:gd name="T0" fmla="*/ 2192 w 2406"/>
              <a:gd name="T1" fmla="*/ 274 h 958"/>
              <a:gd name="T2" fmla="*/ 1857 w 2406"/>
              <a:gd name="T3" fmla="*/ 77 h 958"/>
              <a:gd name="T4" fmla="*/ 1393 w 2406"/>
              <a:gd name="T5" fmla="*/ 7 h 958"/>
              <a:gd name="T6" fmla="*/ 713 w 2406"/>
              <a:gd name="T7" fmla="*/ 122 h 958"/>
              <a:gd name="T8" fmla="*/ 280 w 2406"/>
              <a:gd name="T9" fmla="*/ 234 h 958"/>
              <a:gd name="T10" fmla="*/ 26 w 2406"/>
              <a:gd name="T11" fmla="*/ 522 h 958"/>
              <a:gd name="T12" fmla="*/ 122 w 2406"/>
              <a:gd name="T13" fmla="*/ 773 h 958"/>
              <a:gd name="T14" fmla="*/ 273 w 2406"/>
              <a:gd name="T15" fmla="*/ 894 h 958"/>
              <a:gd name="T16" fmla="*/ 1169 w 2406"/>
              <a:gd name="T17" fmla="*/ 876 h 958"/>
              <a:gd name="T18" fmla="*/ 1659 w 2406"/>
              <a:gd name="T19" fmla="*/ 954 h 958"/>
              <a:gd name="T20" fmla="*/ 2129 w 2406"/>
              <a:gd name="T21" fmla="*/ 897 h 958"/>
              <a:gd name="T22" fmla="*/ 2350 w 2406"/>
              <a:gd name="T23" fmla="*/ 591 h 958"/>
              <a:gd name="T24" fmla="*/ 2192 w 2406"/>
              <a:gd name="T25" fmla="*/ 274 h 9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406"/>
              <a:gd name="T40" fmla="*/ 0 h 958"/>
              <a:gd name="T41" fmla="*/ 2406 w 2406"/>
              <a:gd name="T42" fmla="*/ 958 h 95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406" h="958">
                <a:moveTo>
                  <a:pt x="2192" y="274"/>
                </a:moveTo>
                <a:cubicBezTo>
                  <a:pt x="1978" y="94"/>
                  <a:pt x="1990" y="122"/>
                  <a:pt x="1857" y="77"/>
                </a:cubicBezTo>
                <a:cubicBezTo>
                  <a:pt x="1724" y="32"/>
                  <a:pt x="1584" y="0"/>
                  <a:pt x="1393" y="7"/>
                </a:cubicBezTo>
                <a:cubicBezTo>
                  <a:pt x="1202" y="14"/>
                  <a:pt x="898" y="84"/>
                  <a:pt x="713" y="122"/>
                </a:cubicBezTo>
                <a:cubicBezTo>
                  <a:pt x="528" y="160"/>
                  <a:pt x="395" y="168"/>
                  <a:pt x="280" y="234"/>
                </a:cubicBezTo>
                <a:cubicBezTo>
                  <a:pt x="166" y="301"/>
                  <a:pt x="52" y="432"/>
                  <a:pt x="26" y="522"/>
                </a:cubicBezTo>
                <a:cubicBezTo>
                  <a:pt x="0" y="612"/>
                  <a:pt x="81" y="711"/>
                  <a:pt x="122" y="773"/>
                </a:cubicBezTo>
                <a:cubicBezTo>
                  <a:pt x="163" y="835"/>
                  <a:pt x="99" y="877"/>
                  <a:pt x="273" y="894"/>
                </a:cubicBezTo>
                <a:cubicBezTo>
                  <a:pt x="447" y="911"/>
                  <a:pt x="938" y="866"/>
                  <a:pt x="1169" y="876"/>
                </a:cubicBezTo>
                <a:cubicBezTo>
                  <a:pt x="1400" y="886"/>
                  <a:pt x="1499" y="950"/>
                  <a:pt x="1659" y="954"/>
                </a:cubicBezTo>
                <a:cubicBezTo>
                  <a:pt x="1819" y="958"/>
                  <a:pt x="2014" y="958"/>
                  <a:pt x="2129" y="897"/>
                </a:cubicBezTo>
                <a:cubicBezTo>
                  <a:pt x="2244" y="836"/>
                  <a:pt x="2327" y="856"/>
                  <a:pt x="2350" y="591"/>
                </a:cubicBezTo>
                <a:cubicBezTo>
                  <a:pt x="2373" y="326"/>
                  <a:pt x="2406" y="454"/>
                  <a:pt x="2192" y="274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649221" name="Line 36"/>
          <p:cNvSpPr>
            <a:spLocks noChangeShapeType="1"/>
          </p:cNvSpPr>
          <p:nvPr/>
        </p:nvSpPr>
        <p:spPr bwMode="auto">
          <a:xfrm flipV="1">
            <a:off x="3775075" y="2344738"/>
            <a:ext cx="155575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3255963" y="2459038"/>
            <a:ext cx="742950" cy="311150"/>
            <a:chOff x="1935" y="960"/>
            <a:chExt cx="468" cy="196"/>
          </a:xfrm>
        </p:grpSpPr>
        <p:sp>
          <p:nvSpPr>
            <p:cNvPr id="649223" name="Line 39"/>
            <p:cNvSpPr>
              <a:spLocks noChangeShapeType="1"/>
            </p:cNvSpPr>
            <p:nvPr/>
          </p:nvSpPr>
          <p:spPr bwMode="auto">
            <a:xfrm>
              <a:off x="2368" y="960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9224" name="Rectangle 40"/>
            <p:cNvSpPr>
              <a:spLocks noChangeArrowheads="1"/>
            </p:cNvSpPr>
            <p:nvPr/>
          </p:nvSpPr>
          <p:spPr bwMode="auto">
            <a:xfrm>
              <a:off x="1935" y="1065"/>
              <a:ext cx="465" cy="91"/>
            </a:xfrm>
            <a:prstGeom prst="rect">
              <a:avLst/>
            </a:prstGeom>
            <a:solidFill>
              <a:srgbClr val="BBE0E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649225" name="Freeform 41"/>
            <p:cNvSpPr>
              <a:spLocks/>
            </p:cNvSpPr>
            <p:nvPr/>
          </p:nvSpPr>
          <p:spPr bwMode="auto">
            <a:xfrm>
              <a:off x="2069" y="975"/>
              <a:ext cx="307" cy="63"/>
            </a:xfrm>
            <a:custGeom>
              <a:avLst/>
              <a:gdLst>
                <a:gd name="T0" fmla="*/ 0 w 432"/>
                <a:gd name="T1" fmla="*/ 0 h 105"/>
                <a:gd name="T2" fmla="*/ 85 w 432"/>
                <a:gd name="T3" fmla="*/ 0 h 105"/>
                <a:gd name="T4" fmla="*/ 307 w 432"/>
                <a:gd name="T5" fmla="*/ 105 h 105"/>
                <a:gd name="T6" fmla="*/ 432 w 432"/>
                <a:gd name="T7" fmla="*/ 105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5"/>
                <a:gd name="T14" fmla="*/ 432 w 432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5">
                  <a:moveTo>
                    <a:pt x="0" y="0"/>
                  </a:moveTo>
                  <a:lnTo>
                    <a:pt x="85" y="0"/>
                  </a:lnTo>
                  <a:lnTo>
                    <a:pt x="307" y="105"/>
                  </a:lnTo>
                  <a:lnTo>
                    <a:pt x="432" y="10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649226" name="Freeform 42"/>
            <p:cNvSpPr>
              <a:spLocks/>
            </p:cNvSpPr>
            <p:nvPr/>
          </p:nvSpPr>
          <p:spPr bwMode="auto">
            <a:xfrm flipV="1">
              <a:off x="2051" y="981"/>
              <a:ext cx="352" cy="63"/>
            </a:xfrm>
            <a:custGeom>
              <a:avLst/>
              <a:gdLst>
                <a:gd name="T0" fmla="*/ 0 w 432"/>
                <a:gd name="T1" fmla="*/ 0 h 105"/>
                <a:gd name="T2" fmla="*/ 85 w 432"/>
                <a:gd name="T3" fmla="*/ 0 h 105"/>
                <a:gd name="T4" fmla="*/ 307 w 432"/>
                <a:gd name="T5" fmla="*/ 105 h 105"/>
                <a:gd name="T6" fmla="*/ 432 w 432"/>
                <a:gd name="T7" fmla="*/ 105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5"/>
                <a:gd name="T14" fmla="*/ 432 w 432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5">
                  <a:moveTo>
                    <a:pt x="0" y="0"/>
                  </a:moveTo>
                  <a:lnTo>
                    <a:pt x="85" y="0"/>
                  </a:lnTo>
                  <a:lnTo>
                    <a:pt x="307" y="105"/>
                  </a:lnTo>
                  <a:lnTo>
                    <a:pt x="432" y="10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</p:grpSp>
      <p:sp>
        <p:nvSpPr>
          <p:cNvPr id="649227" name="Line 43"/>
          <p:cNvSpPr>
            <a:spLocks noChangeShapeType="1"/>
          </p:cNvSpPr>
          <p:nvPr/>
        </p:nvSpPr>
        <p:spPr bwMode="auto">
          <a:xfrm flipV="1">
            <a:off x="2665413" y="2517775"/>
            <a:ext cx="695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9228" name="Line 44"/>
          <p:cNvSpPr>
            <a:spLocks noChangeShapeType="1"/>
          </p:cNvSpPr>
          <p:nvPr/>
        </p:nvSpPr>
        <p:spPr bwMode="auto">
          <a:xfrm flipV="1">
            <a:off x="3924300" y="2201863"/>
            <a:ext cx="138113" cy="1428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9229" name="Rectangle 45"/>
          <p:cNvSpPr>
            <a:spLocks noChangeArrowheads="1"/>
          </p:cNvSpPr>
          <p:nvPr/>
        </p:nvSpPr>
        <p:spPr bwMode="auto">
          <a:xfrm>
            <a:off x="2403475" y="2479675"/>
            <a:ext cx="257175" cy="6985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649230" name="Line 48"/>
          <p:cNvSpPr>
            <a:spLocks noChangeShapeType="1"/>
          </p:cNvSpPr>
          <p:nvPr/>
        </p:nvSpPr>
        <p:spPr bwMode="auto">
          <a:xfrm flipV="1">
            <a:off x="3279775" y="2736850"/>
            <a:ext cx="512763" cy="612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2760663" y="3365500"/>
            <a:ext cx="987425" cy="479425"/>
            <a:chOff x="1118" y="1621"/>
            <a:chExt cx="622" cy="302"/>
          </a:xfrm>
        </p:grpSpPr>
        <p:sp>
          <p:nvSpPr>
            <p:cNvPr id="649232" name="Rectangle 50"/>
            <p:cNvSpPr>
              <a:spLocks noChangeArrowheads="1"/>
            </p:cNvSpPr>
            <p:nvPr/>
          </p:nvSpPr>
          <p:spPr bwMode="auto">
            <a:xfrm>
              <a:off x="1578" y="1789"/>
              <a:ext cx="162" cy="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649233" name="Rectangle 51"/>
            <p:cNvSpPr>
              <a:spLocks noChangeArrowheads="1"/>
            </p:cNvSpPr>
            <p:nvPr/>
          </p:nvSpPr>
          <p:spPr bwMode="auto">
            <a:xfrm rot="-2700000">
              <a:off x="1336" y="1621"/>
              <a:ext cx="162" cy="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grpSp>
          <p:nvGrpSpPr>
            <p:cNvPr id="4" name="Group 52"/>
            <p:cNvGrpSpPr>
              <a:grpSpLocks/>
            </p:cNvGrpSpPr>
            <p:nvPr/>
          </p:nvGrpSpPr>
          <p:grpSpPr bwMode="auto">
            <a:xfrm>
              <a:off x="1118" y="1684"/>
              <a:ext cx="477" cy="239"/>
              <a:chOff x="2466" y="2026"/>
              <a:chExt cx="477" cy="282"/>
            </a:xfrm>
          </p:grpSpPr>
          <p:sp>
            <p:nvSpPr>
              <p:cNvPr id="649235" name="Oval 53"/>
              <p:cNvSpPr>
                <a:spLocks noChangeArrowheads="1"/>
              </p:cNvSpPr>
              <p:nvPr/>
            </p:nvSpPr>
            <p:spPr bwMode="auto">
              <a:xfrm>
                <a:off x="2466" y="2168"/>
                <a:ext cx="476" cy="140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>
                  <a:latin typeface="Arial" charset="0"/>
                </a:endParaRPr>
              </a:p>
            </p:txBody>
          </p:sp>
          <p:sp>
            <p:nvSpPr>
              <p:cNvPr id="649236" name="Line 54"/>
              <p:cNvSpPr>
                <a:spLocks noChangeShapeType="1"/>
              </p:cNvSpPr>
              <p:nvPr/>
            </p:nvSpPr>
            <p:spPr bwMode="auto">
              <a:xfrm>
                <a:off x="2470" y="2125"/>
                <a:ext cx="1" cy="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237" name="Rectangle 55"/>
              <p:cNvSpPr>
                <a:spLocks noChangeArrowheads="1"/>
              </p:cNvSpPr>
              <p:nvPr/>
            </p:nvSpPr>
            <p:spPr bwMode="auto">
              <a:xfrm>
                <a:off x="2470" y="2125"/>
                <a:ext cx="472" cy="111"/>
              </a:xfrm>
              <a:prstGeom prst="rect">
                <a:avLst/>
              </a:prstGeom>
              <a:solidFill>
                <a:srgbClr val="DDDDDD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49238" name="Oval 56"/>
              <p:cNvSpPr>
                <a:spLocks noChangeArrowheads="1"/>
              </p:cNvSpPr>
              <p:nvPr/>
            </p:nvSpPr>
            <p:spPr bwMode="auto">
              <a:xfrm>
                <a:off x="2466" y="2026"/>
                <a:ext cx="476" cy="160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>
                  <a:latin typeface="Arial" charset="0"/>
                </a:endParaRPr>
              </a:p>
            </p:txBody>
          </p:sp>
          <p:grpSp>
            <p:nvGrpSpPr>
              <p:cNvPr id="5" name="Group 57"/>
              <p:cNvGrpSpPr>
                <a:grpSpLocks/>
              </p:cNvGrpSpPr>
              <p:nvPr/>
            </p:nvGrpSpPr>
            <p:grpSpPr bwMode="auto">
              <a:xfrm>
                <a:off x="2581" y="2061"/>
                <a:ext cx="236" cy="94"/>
                <a:chOff x="2848" y="848"/>
                <a:chExt cx="140" cy="98"/>
              </a:xfrm>
            </p:grpSpPr>
            <p:sp>
              <p:nvSpPr>
                <p:cNvPr id="649240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9241" name="Line 5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9242" name="Line 6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61"/>
              <p:cNvGrpSpPr>
                <a:grpSpLocks/>
              </p:cNvGrpSpPr>
              <p:nvPr/>
            </p:nvGrpSpPr>
            <p:grpSpPr bwMode="auto">
              <a:xfrm flipV="1">
                <a:off x="2581" y="2060"/>
                <a:ext cx="236" cy="94"/>
                <a:chOff x="2848" y="848"/>
                <a:chExt cx="140" cy="98"/>
              </a:xfrm>
            </p:grpSpPr>
            <p:sp>
              <p:nvSpPr>
                <p:cNvPr id="649244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9245" name="Line 6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9246" name="Line 6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49247" name="Line 65"/>
              <p:cNvSpPr>
                <a:spLocks noChangeShapeType="1"/>
              </p:cNvSpPr>
              <p:nvPr/>
            </p:nvSpPr>
            <p:spPr bwMode="auto">
              <a:xfrm flipH="1">
                <a:off x="2942" y="2109"/>
                <a:ext cx="1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248" name="Line 66"/>
              <p:cNvSpPr>
                <a:spLocks noChangeShapeType="1"/>
              </p:cNvSpPr>
              <p:nvPr/>
            </p:nvSpPr>
            <p:spPr bwMode="auto">
              <a:xfrm flipH="1">
                <a:off x="2466" y="2117"/>
                <a:ext cx="1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649249" name="Object 142"/>
          <p:cNvGraphicFramePr>
            <a:graphicFrameLocks noChangeAspect="1"/>
          </p:cNvGraphicFramePr>
          <p:nvPr/>
        </p:nvGraphicFramePr>
        <p:xfrm>
          <a:off x="1790700" y="2141538"/>
          <a:ext cx="652463" cy="658812"/>
        </p:xfrm>
        <a:graphic>
          <a:graphicData uri="http://schemas.openxmlformats.org/presentationml/2006/ole">
            <p:oleObj spid="_x0000_s382978" name="Clip" r:id="rId3" imgW="1266840" imgH="1200240" progId="">
              <p:embed/>
            </p:oleObj>
          </a:graphicData>
        </a:graphic>
      </p:graphicFrame>
      <p:grpSp>
        <p:nvGrpSpPr>
          <p:cNvPr id="7" name="Group 84"/>
          <p:cNvGrpSpPr>
            <a:grpSpLocks/>
          </p:cNvGrpSpPr>
          <p:nvPr/>
        </p:nvGrpSpPr>
        <p:grpSpPr bwMode="auto">
          <a:xfrm>
            <a:off x="2554288" y="3170238"/>
            <a:ext cx="306387" cy="647700"/>
            <a:chOff x="4180" y="783"/>
            <a:chExt cx="150" cy="307"/>
          </a:xfrm>
        </p:grpSpPr>
        <p:sp>
          <p:nvSpPr>
            <p:cNvPr id="649251" name="AutoShape 8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649252" name="Rectangle 8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649253" name="Rectangle 8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649254" name="AutoShape 8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649255" name="Line 8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9256" name="Line 9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9257" name="Rectangle 9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649258" name="Rectangle 9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</p:grpSp>
      <p:sp>
        <p:nvSpPr>
          <p:cNvPr id="649259" name="Text Box 43"/>
          <p:cNvSpPr txBox="1">
            <a:spLocks noChangeArrowheads="1"/>
          </p:cNvSpPr>
          <p:nvPr/>
        </p:nvSpPr>
        <p:spPr bwMode="auto">
          <a:xfrm>
            <a:off x="2562225" y="3816350"/>
            <a:ext cx="16353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latin typeface="+mn-lt"/>
              </a:rPr>
              <a:t>router</a:t>
            </a:r>
          </a:p>
          <a:p>
            <a:r>
              <a:rPr lang="en-US" sz="2000" i="1" dirty="0">
                <a:latin typeface="+mn-lt"/>
              </a:rPr>
              <a:t>(runs DHCP)</a:t>
            </a:r>
          </a:p>
        </p:txBody>
      </p:sp>
      <p:grpSp>
        <p:nvGrpSpPr>
          <p:cNvPr id="8" name="Group 44"/>
          <p:cNvGrpSpPr>
            <a:grpSpLocks/>
          </p:cNvGrpSpPr>
          <p:nvPr/>
        </p:nvGrpSpPr>
        <p:grpSpPr bwMode="auto">
          <a:xfrm>
            <a:off x="1195388" y="1081088"/>
            <a:ext cx="976312" cy="1460500"/>
            <a:chOff x="651" y="681"/>
            <a:chExt cx="615" cy="920"/>
          </a:xfrm>
        </p:grpSpPr>
        <p:sp>
          <p:nvSpPr>
            <p:cNvPr id="649261" name="Freeform 45"/>
            <p:cNvSpPr>
              <a:spLocks/>
            </p:cNvSpPr>
            <p:nvPr/>
          </p:nvSpPr>
          <p:spPr bwMode="auto">
            <a:xfrm>
              <a:off x="662" y="698"/>
              <a:ext cx="604" cy="903"/>
            </a:xfrm>
            <a:custGeom>
              <a:avLst/>
              <a:gdLst/>
              <a:ahLst/>
              <a:cxnLst>
                <a:cxn ang="0">
                  <a:pos x="496" y="0"/>
                </a:cxn>
                <a:cxn ang="0">
                  <a:pos x="604" y="903"/>
                </a:cxn>
                <a:cxn ang="0">
                  <a:pos x="0" y="788"/>
                </a:cxn>
                <a:cxn ang="0">
                  <a:pos x="456" y="750"/>
                </a:cxn>
                <a:cxn ang="0">
                  <a:pos x="496" y="0"/>
                </a:cxn>
              </a:cxnLst>
              <a:rect l="0" t="0" r="r" b="b"/>
              <a:pathLst>
                <a:path w="604" h="903">
                  <a:moveTo>
                    <a:pt x="496" y="0"/>
                  </a:moveTo>
                  <a:lnTo>
                    <a:pt x="604" y="903"/>
                  </a:lnTo>
                  <a:lnTo>
                    <a:pt x="0" y="788"/>
                  </a:lnTo>
                  <a:lnTo>
                    <a:pt x="456" y="750"/>
                  </a:lnTo>
                  <a:lnTo>
                    <a:pt x="49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9" name="Group 46"/>
            <p:cNvGrpSpPr>
              <a:grpSpLocks/>
            </p:cNvGrpSpPr>
            <p:nvPr/>
          </p:nvGrpSpPr>
          <p:grpSpPr bwMode="auto">
            <a:xfrm>
              <a:off x="651" y="681"/>
              <a:ext cx="501" cy="828"/>
              <a:chOff x="569" y="2954"/>
              <a:chExt cx="501" cy="828"/>
            </a:xfrm>
          </p:grpSpPr>
          <p:sp>
            <p:nvSpPr>
              <p:cNvPr id="649263" name="Rectangle 47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264" name="Text Box 48"/>
              <p:cNvSpPr txBox="1">
                <a:spLocks noChangeArrowheads="1"/>
              </p:cNvSpPr>
              <p:nvPr/>
            </p:nvSpPr>
            <p:spPr bwMode="auto">
              <a:xfrm>
                <a:off x="593" y="2954"/>
                <a:ext cx="477" cy="8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>
                    <a:latin typeface="Arial" charset="0"/>
                  </a:rPr>
                  <a:t>DHCP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UDP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IP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Eth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Phy</a:t>
                </a:r>
              </a:p>
            </p:txBody>
          </p:sp>
          <p:sp>
            <p:nvSpPr>
              <p:cNvPr id="649265" name="Line 49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49266" name="Line 50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49267" name="Line 51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49268" name="Line 52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" name="Group 53"/>
          <p:cNvGrpSpPr>
            <a:grpSpLocks/>
          </p:cNvGrpSpPr>
          <p:nvPr/>
        </p:nvGrpSpPr>
        <p:grpSpPr bwMode="auto">
          <a:xfrm>
            <a:off x="352425" y="3152775"/>
            <a:ext cx="1081088" cy="1166813"/>
            <a:chOff x="42" y="744"/>
            <a:chExt cx="681" cy="735"/>
          </a:xfrm>
        </p:grpSpPr>
        <p:grpSp>
          <p:nvGrpSpPr>
            <p:cNvPr id="11" name="Group 54"/>
            <p:cNvGrpSpPr>
              <a:grpSpLocks/>
            </p:cNvGrpSpPr>
            <p:nvPr/>
          </p:nvGrpSpPr>
          <p:grpSpPr bwMode="auto">
            <a:xfrm>
              <a:off x="42" y="886"/>
              <a:ext cx="681" cy="468"/>
              <a:chOff x="42" y="886"/>
              <a:chExt cx="681" cy="468"/>
            </a:xfrm>
          </p:grpSpPr>
          <p:grpSp>
            <p:nvGrpSpPr>
              <p:cNvPr id="12" name="Group 55"/>
              <p:cNvGrpSpPr>
                <a:grpSpLocks/>
              </p:cNvGrpSpPr>
              <p:nvPr/>
            </p:nvGrpSpPr>
            <p:grpSpPr bwMode="auto">
              <a:xfrm>
                <a:off x="278" y="886"/>
                <a:ext cx="397" cy="154"/>
                <a:chOff x="740" y="3209"/>
                <a:chExt cx="397" cy="154"/>
              </a:xfrm>
            </p:grpSpPr>
            <p:grpSp>
              <p:nvGrpSpPr>
                <p:cNvPr id="13" name="Group 56"/>
                <p:cNvGrpSpPr>
                  <a:grpSpLocks/>
                </p:cNvGrpSpPr>
                <p:nvPr/>
              </p:nvGrpSpPr>
              <p:grpSpPr bwMode="auto">
                <a:xfrm>
                  <a:off x="794" y="3209"/>
                  <a:ext cx="343" cy="154"/>
                  <a:chOff x="844" y="3337"/>
                  <a:chExt cx="343" cy="154"/>
                </a:xfrm>
              </p:grpSpPr>
              <p:sp>
                <p:nvSpPr>
                  <p:cNvPr id="649273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49274" name="Text Box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sp>
              <p:nvSpPr>
                <p:cNvPr id="649275" name="Rectangle 59"/>
                <p:cNvSpPr>
                  <a:spLocks noChangeArrowheads="1"/>
                </p:cNvSpPr>
                <p:nvPr/>
              </p:nvSpPr>
              <p:spPr bwMode="auto">
                <a:xfrm>
                  <a:off x="750" y="3244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9276" name="Rectangle 60"/>
                <p:cNvSpPr>
                  <a:spLocks noChangeArrowheads="1"/>
                </p:cNvSpPr>
                <p:nvPr/>
              </p:nvSpPr>
              <p:spPr bwMode="auto">
                <a:xfrm>
                  <a:off x="740" y="3238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61"/>
              <p:cNvGrpSpPr>
                <a:grpSpLocks/>
              </p:cNvGrpSpPr>
              <p:nvPr/>
            </p:nvGrpSpPr>
            <p:grpSpPr bwMode="auto">
              <a:xfrm>
                <a:off x="278" y="1034"/>
                <a:ext cx="397" cy="154"/>
                <a:chOff x="836" y="3305"/>
                <a:chExt cx="397" cy="154"/>
              </a:xfrm>
            </p:grpSpPr>
            <p:grpSp>
              <p:nvGrpSpPr>
                <p:cNvPr id="15" name="Group 62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649279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49280" name="Text Box 6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grpSp>
              <p:nvGrpSpPr>
                <p:cNvPr id="16" name="Group 65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649282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49283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7" name="Group 68"/>
              <p:cNvGrpSpPr>
                <a:grpSpLocks/>
              </p:cNvGrpSpPr>
              <p:nvPr/>
            </p:nvGrpSpPr>
            <p:grpSpPr bwMode="auto">
              <a:xfrm>
                <a:off x="165" y="1054"/>
                <a:ext cx="480" cy="112"/>
                <a:chOff x="627" y="3377"/>
                <a:chExt cx="480" cy="112"/>
              </a:xfrm>
            </p:grpSpPr>
            <p:sp>
              <p:nvSpPr>
                <p:cNvPr id="649285" name="Rectangle 69"/>
                <p:cNvSpPr>
                  <a:spLocks noChangeArrowheads="1"/>
                </p:cNvSpPr>
                <p:nvPr/>
              </p:nvSpPr>
              <p:spPr bwMode="auto">
                <a:xfrm>
                  <a:off x="636" y="3388"/>
                  <a:ext cx="96" cy="93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9286" name="Rectangle 70"/>
                <p:cNvSpPr>
                  <a:spLocks noChangeArrowheads="1"/>
                </p:cNvSpPr>
                <p:nvPr/>
              </p:nvSpPr>
              <p:spPr bwMode="auto">
                <a:xfrm>
                  <a:off x="627" y="3377"/>
                  <a:ext cx="480" cy="112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71"/>
              <p:cNvGrpSpPr>
                <a:grpSpLocks/>
              </p:cNvGrpSpPr>
              <p:nvPr/>
            </p:nvGrpSpPr>
            <p:grpSpPr bwMode="auto">
              <a:xfrm>
                <a:off x="42" y="1200"/>
                <a:ext cx="681" cy="154"/>
                <a:chOff x="504" y="3523"/>
                <a:chExt cx="681" cy="154"/>
              </a:xfrm>
            </p:grpSpPr>
            <p:grpSp>
              <p:nvGrpSpPr>
                <p:cNvPr id="19" name="Group 72"/>
                <p:cNvGrpSpPr>
                  <a:grpSpLocks/>
                </p:cNvGrpSpPr>
                <p:nvPr/>
              </p:nvGrpSpPr>
              <p:grpSpPr bwMode="auto">
                <a:xfrm>
                  <a:off x="623" y="3523"/>
                  <a:ext cx="510" cy="154"/>
                  <a:chOff x="723" y="3453"/>
                  <a:chExt cx="510" cy="154"/>
                </a:xfrm>
              </p:grpSpPr>
              <p:grpSp>
                <p:nvGrpSpPr>
                  <p:cNvPr id="20" name="Group 73"/>
                  <p:cNvGrpSpPr>
                    <a:grpSpLocks/>
                  </p:cNvGrpSpPr>
                  <p:nvPr/>
                </p:nvGrpSpPr>
                <p:grpSpPr bwMode="auto">
                  <a:xfrm>
                    <a:off x="836" y="3453"/>
                    <a:ext cx="397" cy="154"/>
                    <a:chOff x="836" y="3305"/>
                    <a:chExt cx="397" cy="154"/>
                  </a:xfrm>
                </p:grpSpPr>
                <p:grpSp>
                  <p:nvGrpSpPr>
                    <p:cNvPr id="21" name="Group 7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305"/>
                      <a:ext cx="343" cy="154"/>
                      <a:chOff x="844" y="3337"/>
                      <a:chExt cx="343" cy="154"/>
                    </a:xfrm>
                  </p:grpSpPr>
                  <p:sp>
                    <p:nvSpPr>
                      <p:cNvPr id="649291" name="Rectangle 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9" y="3370"/>
                        <a:ext cx="245" cy="86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9292" name="Text Box 7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44" y="3337"/>
                        <a:ext cx="343" cy="1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 sz="1000">
                            <a:solidFill>
                              <a:schemeClr val="bg1"/>
                            </a:solidFill>
                            <a:latin typeface="Arial" charset="0"/>
                          </a:rPr>
                          <a:t>DHCP</a:t>
                        </a:r>
                      </a:p>
                    </p:txBody>
                  </p:sp>
                </p:grpSp>
                <p:grpSp>
                  <p:nvGrpSpPr>
                    <p:cNvPr id="22" name="Group 7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6" y="3334"/>
                      <a:ext cx="354" cy="94"/>
                      <a:chOff x="836" y="3334"/>
                      <a:chExt cx="354" cy="94"/>
                    </a:xfrm>
                  </p:grpSpPr>
                  <p:sp>
                    <p:nvSpPr>
                      <p:cNvPr id="649294" name="Rectangle 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6" y="3340"/>
                        <a:ext cx="88" cy="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9295" name="Rectangle 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6" y="3334"/>
                        <a:ext cx="354" cy="9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649296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732" y="3484"/>
                    <a:ext cx="96" cy="93"/>
                  </a:xfrm>
                  <a:prstGeom prst="rect">
                    <a:avLst/>
                  </a:prstGeom>
                  <a:solidFill>
                    <a:schemeClr val="accent2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49297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723" y="3473"/>
                    <a:ext cx="480" cy="112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49298" name="Rectangle 82"/>
                <p:cNvSpPr>
                  <a:spLocks noChangeArrowheads="1"/>
                </p:cNvSpPr>
                <p:nvPr/>
              </p:nvSpPr>
              <p:spPr bwMode="auto">
                <a:xfrm>
                  <a:off x="517" y="3545"/>
                  <a:ext cx="94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9299" name="Rectangle 83"/>
                <p:cNvSpPr>
                  <a:spLocks noChangeArrowheads="1"/>
                </p:cNvSpPr>
                <p:nvPr/>
              </p:nvSpPr>
              <p:spPr bwMode="auto">
                <a:xfrm>
                  <a:off x="1115" y="3544"/>
                  <a:ext cx="60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9300" name="Rectangle 84"/>
                <p:cNvSpPr>
                  <a:spLocks noChangeArrowheads="1"/>
                </p:cNvSpPr>
                <p:nvPr/>
              </p:nvSpPr>
              <p:spPr bwMode="auto">
                <a:xfrm>
                  <a:off x="504" y="3529"/>
                  <a:ext cx="681" cy="1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649301" name="AutoShape 85"/>
            <p:cNvSpPr>
              <a:spLocks noChangeArrowheads="1"/>
            </p:cNvSpPr>
            <p:nvPr/>
          </p:nvSpPr>
          <p:spPr bwMode="auto">
            <a:xfrm>
              <a:off x="384" y="744"/>
              <a:ext cx="240" cy="735"/>
            </a:xfrm>
            <a:prstGeom prst="downArrow">
              <a:avLst>
                <a:gd name="adj1" fmla="val 54167"/>
                <a:gd name="adj2" fmla="val 49170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" name="Group 86"/>
          <p:cNvGrpSpPr>
            <a:grpSpLocks/>
          </p:cNvGrpSpPr>
          <p:nvPr/>
        </p:nvGrpSpPr>
        <p:grpSpPr bwMode="auto">
          <a:xfrm>
            <a:off x="449263" y="4238625"/>
            <a:ext cx="1081087" cy="244475"/>
            <a:chOff x="504" y="3523"/>
            <a:chExt cx="681" cy="154"/>
          </a:xfrm>
        </p:grpSpPr>
        <p:grpSp>
          <p:nvGrpSpPr>
            <p:cNvPr id="24" name="Group 87"/>
            <p:cNvGrpSpPr>
              <a:grpSpLocks/>
            </p:cNvGrpSpPr>
            <p:nvPr/>
          </p:nvGrpSpPr>
          <p:grpSpPr bwMode="auto">
            <a:xfrm>
              <a:off x="623" y="3523"/>
              <a:ext cx="510" cy="154"/>
              <a:chOff x="723" y="3453"/>
              <a:chExt cx="510" cy="154"/>
            </a:xfrm>
          </p:grpSpPr>
          <p:grpSp>
            <p:nvGrpSpPr>
              <p:cNvPr id="25" name="Group 88"/>
              <p:cNvGrpSpPr>
                <a:grpSpLocks/>
              </p:cNvGrpSpPr>
              <p:nvPr/>
            </p:nvGrpSpPr>
            <p:grpSpPr bwMode="auto">
              <a:xfrm>
                <a:off x="836" y="3453"/>
                <a:ext cx="397" cy="154"/>
                <a:chOff x="836" y="3305"/>
                <a:chExt cx="397" cy="154"/>
              </a:xfrm>
            </p:grpSpPr>
            <p:grpSp>
              <p:nvGrpSpPr>
                <p:cNvPr id="26" name="Group 89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649306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49307" name="Text Box 9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grpSp>
              <p:nvGrpSpPr>
                <p:cNvPr id="27" name="Group 92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649309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49310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649311" name="Rectangle 95"/>
              <p:cNvSpPr>
                <a:spLocks noChangeArrowheads="1"/>
              </p:cNvSpPr>
              <p:nvPr/>
            </p:nvSpPr>
            <p:spPr bwMode="auto">
              <a:xfrm>
                <a:off x="732" y="3484"/>
                <a:ext cx="96" cy="93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312" name="Rectangle 96"/>
              <p:cNvSpPr>
                <a:spLocks noChangeArrowheads="1"/>
              </p:cNvSpPr>
              <p:nvPr/>
            </p:nvSpPr>
            <p:spPr bwMode="auto">
              <a:xfrm>
                <a:off x="723" y="3473"/>
                <a:ext cx="480" cy="11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49313" name="Rectangle 97"/>
            <p:cNvSpPr>
              <a:spLocks noChangeArrowheads="1"/>
            </p:cNvSpPr>
            <p:nvPr/>
          </p:nvSpPr>
          <p:spPr bwMode="auto">
            <a:xfrm>
              <a:off x="517" y="3545"/>
              <a:ext cx="94" cy="10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9314" name="Rectangle 98"/>
            <p:cNvSpPr>
              <a:spLocks noChangeArrowheads="1"/>
            </p:cNvSpPr>
            <p:nvPr/>
          </p:nvSpPr>
          <p:spPr bwMode="auto">
            <a:xfrm>
              <a:off x="1115" y="3544"/>
              <a:ext cx="60" cy="10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9315" name="Rectangle 99"/>
            <p:cNvSpPr>
              <a:spLocks noChangeArrowheads="1"/>
            </p:cNvSpPr>
            <p:nvPr/>
          </p:nvSpPr>
          <p:spPr bwMode="auto">
            <a:xfrm>
              <a:off x="504" y="3529"/>
              <a:ext cx="681" cy="1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" name="Group 100"/>
          <p:cNvGrpSpPr>
            <a:grpSpLocks/>
          </p:cNvGrpSpPr>
          <p:nvPr/>
        </p:nvGrpSpPr>
        <p:grpSpPr bwMode="auto">
          <a:xfrm>
            <a:off x="1477963" y="3081338"/>
            <a:ext cx="1316037" cy="1314450"/>
            <a:chOff x="931" y="1941"/>
            <a:chExt cx="829" cy="828"/>
          </a:xfrm>
        </p:grpSpPr>
        <p:sp>
          <p:nvSpPr>
            <p:cNvPr id="649317" name="Freeform 101"/>
            <p:cNvSpPr>
              <a:spLocks/>
            </p:cNvSpPr>
            <p:nvPr/>
          </p:nvSpPr>
          <p:spPr bwMode="auto">
            <a:xfrm>
              <a:off x="1424" y="1965"/>
              <a:ext cx="336" cy="801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551" y="402"/>
                </a:cxn>
                <a:cxn ang="0">
                  <a:pos x="6" y="801"/>
                </a:cxn>
                <a:cxn ang="0">
                  <a:pos x="13" y="535"/>
                </a:cxn>
                <a:cxn ang="0">
                  <a:pos x="0" y="371"/>
                </a:cxn>
                <a:cxn ang="0">
                  <a:pos x="14" y="0"/>
                </a:cxn>
              </a:cxnLst>
              <a:rect l="0" t="0" r="r" b="b"/>
              <a:pathLst>
                <a:path w="551" h="801">
                  <a:moveTo>
                    <a:pt x="14" y="0"/>
                  </a:moveTo>
                  <a:lnTo>
                    <a:pt x="551" y="402"/>
                  </a:lnTo>
                  <a:lnTo>
                    <a:pt x="6" y="801"/>
                  </a:lnTo>
                  <a:lnTo>
                    <a:pt x="13" y="535"/>
                  </a:lnTo>
                  <a:lnTo>
                    <a:pt x="0" y="371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9" name="Group 102"/>
            <p:cNvGrpSpPr>
              <a:grpSpLocks/>
            </p:cNvGrpSpPr>
            <p:nvPr/>
          </p:nvGrpSpPr>
          <p:grpSpPr bwMode="auto">
            <a:xfrm>
              <a:off x="931" y="1941"/>
              <a:ext cx="501" cy="828"/>
              <a:chOff x="569" y="2954"/>
              <a:chExt cx="501" cy="828"/>
            </a:xfrm>
          </p:grpSpPr>
          <p:sp>
            <p:nvSpPr>
              <p:cNvPr id="649319" name="Rectangle 103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320" name="Text Box 104"/>
              <p:cNvSpPr txBox="1">
                <a:spLocks noChangeArrowheads="1"/>
              </p:cNvSpPr>
              <p:nvPr/>
            </p:nvSpPr>
            <p:spPr bwMode="auto">
              <a:xfrm>
                <a:off x="593" y="2954"/>
                <a:ext cx="477" cy="8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>
                    <a:latin typeface="Arial" charset="0"/>
                  </a:rPr>
                  <a:t>DHCP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UDP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IP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Eth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Phy</a:t>
                </a:r>
              </a:p>
            </p:txBody>
          </p:sp>
          <p:sp>
            <p:nvSpPr>
              <p:cNvPr id="649321" name="Line 105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49322" name="Line 106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49323" name="Line 107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49324" name="Line 108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30" name="Group 109"/>
          <p:cNvGrpSpPr>
            <a:grpSpLocks/>
          </p:cNvGrpSpPr>
          <p:nvPr/>
        </p:nvGrpSpPr>
        <p:grpSpPr bwMode="auto">
          <a:xfrm>
            <a:off x="71438" y="969963"/>
            <a:ext cx="1081087" cy="1217612"/>
            <a:chOff x="1404" y="3105"/>
            <a:chExt cx="681" cy="767"/>
          </a:xfrm>
        </p:grpSpPr>
        <p:grpSp>
          <p:nvGrpSpPr>
            <p:cNvPr id="31" name="Group 110"/>
            <p:cNvGrpSpPr>
              <a:grpSpLocks/>
            </p:cNvGrpSpPr>
            <p:nvPr/>
          </p:nvGrpSpPr>
          <p:grpSpPr bwMode="auto">
            <a:xfrm>
              <a:off x="1404" y="3355"/>
              <a:ext cx="681" cy="468"/>
              <a:chOff x="42" y="886"/>
              <a:chExt cx="681" cy="468"/>
            </a:xfrm>
          </p:grpSpPr>
          <p:grpSp>
            <p:nvGrpSpPr>
              <p:cNvPr id="649216" name="Group 111"/>
              <p:cNvGrpSpPr>
                <a:grpSpLocks/>
              </p:cNvGrpSpPr>
              <p:nvPr/>
            </p:nvGrpSpPr>
            <p:grpSpPr bwMode="auto">
              <a:xfrm>
                <a:off x="278" y="886"/>
                <a:ext cx="397" cy="154"/>
                <a:chOff x="740" y="3209"/>
                <a:chExt cx="397" cy="154"/>
              </a:xfrm>
            </p:grpSpPr>
            <p:grpSp>
              <p:nvGrpSpPr>
                <p:cNvPr id="649217" name="Group 112"/>
                <p:cNvGrpSpPr>
                  <a:grpSpLocks/>
                </p:cNvGrpSpPr>
                <p:nvPr/>
              </p:nvGrpSpPr>
              <p:grpSpPr bwMode="auto">
                <a:xfrm>
                  <a:off x="794" y="3209"/>
                  <a:ext cx="343" cy="154"/>
                  <a:chOff x="844" y="3337"/>
                  <a:chExt cx="343" cy="154"/>
                </a:xfrm>
              </p:grpSpPr>
              <p:sp>
                <p:nvSpPr>
                  <p:cNvPr id="649329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49330" name="Text Box 1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sp>
              <p:nvSpPr>
                <p:cNvPr id="649331" name="Rectangle 115"/>
                <p:cNvSpPr>
                  <a:spLocks noChangeArrowheads="1"/>
                </p:cNvSpPr>
                <p:nvPr/>
              </p:nvSpPr>
              <p:spPr bwMode="auto">
                <a:xfrm>
                  <a:off x="750" y="3244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9332" name="Rectangle 116"/>
                <p:cNvSpPr>
                  <a:spLocks noChangeArrowheads="1"/>
                </p:cNvSpPr>
                <p:nvPr/>
              </p:nvSpPr>
              <p:spPr bwMode="auto">
                <a:xfrm>
                  <a:off x="740" y="3238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49218" name="Group 117"/>
              <p:cNvGrpSpPr>
                <a:grpSpLocks/>
              </p:cNvGrpSpPr>
              <p:nvPr/>
            </p:nvGrpSpPr>
            <p:grpSpPr bwMode="auto">
              <a:xfrm>
                <a:off x="278" y="1034"/>
                <a:ext cx="397" cy="154"/>
                <a:chOff x="836" y="3305"/>
                <a:chExt cx="397" cy="154"/>
              </a:xfrm>
            </p:grpSpPr>
            <p:grpSp>
              <p:nvGrpSpPr>
                <p:cNvPr id="649222" name="Group 118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649335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49336" name="Text Box 1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grpSp>
              <p:nvGrpSpPr>
                <p:cNvPr id="649231" name="Group 121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649338" name="Rectangle 122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49339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49234" name="Group 124"/>
              <p:cNvGrpSpPr>
                <a:grpSpLocks/>
              </p:cNvGrpSpPr>
              <p:nvPr/>
            </p:nvGrpSpPr>
            <p:grpSpPr bwMode="auto">
              <a:xfrm>
                <a:off x="165" y="1054"/>
                <a:ext cx="480" cy="112"/>
                <a:chOff x="627" y="3377"/>
                <a:chExt cx="480" cy="112"/>
              </a:xfrm>
            </p:grpSpPr>
            <p:sp>
              <p:nvSpPr>
                <p:cNvPr id="649341" name="Rectangle 125"/>
                <p:cNvSpPr>
                  <a:spLocks noChangeArrowheads="1"/>
                </p:cNvSpPr>
                <p:nvPr/>
              </p:nvSpPr>
              <p:spPr bwMode="auto">
                <a:xfrm>
                  <a:off x="636" y="3388"/>
                  <a:ext cx="96" cy="93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9342" name="Rectangle 126"/>
                <p:cNvSpPr>
                  <a:spLocks noChangeArrowheads="1"/>
                </p:cNvSpPr>
                <p:nvPr/>
              </p:nvSpPr>
              <p:spPr bwMode="auto">
                <a:xfrm>
                  <a:off x="627" y="3377"/>
                  <a:ext cx="480" cy="112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49239" name="Group 127"/>
              <p:cNvGrpSpPr>
                <a:grpSpLocks/>
              </p:cNvGrpSpPr>
              <p:nvPr/>
            </p:nvGrpSpPr>
            <p:grpSpPr bwMode="auto">
              <a:xfrm>
                <a:off x="42" y="1200"/>
                <a:ext cx="681" cy="154"/>
                <a:chOff x="504" y="3523"/>
                <a:chExt cx="681" cy="154"/>
              </a:xfrm>
            </p:grpSpPr>
            <p:grpSp>
              <p:nvGrpSpPr>
                <p:cNvPr id="649243" name="Group 128"/>
                <p:cNvGrpSpPr>
                  <a:grpSpLocks/>
                </p:cNvGrpSpPr>
                <p:nvPr/>
              </p:nvGrpSpPr>
              <p:grpSpPr bwMode="auto">
                <a:xfrm>
                  <a:off x="623" y="3523"/>
                  <a:ext cx="510" cy="154"/>
                  <a:chOff x="723" y="3453"/>
                  <a:chExt cx="510" cy="154"/>
                </a:xfrm>
              </p:grpSpPr>
              <p:grpSp>
                <p:nvGrpSpPr>
                  <p:cNvPr id="649250" name="Group 129"/>
                  <p:cNvGrpSpPr>
                    <a:grpSpLocks/>
                  </p:cNvGrpSpPr>
                  <p:nvPr/>
                </p:nvGrpSpPr>
                <p:grpSpPr bwMode="auto">
                  <a:xfrm>
                    <a:off x="836" y="3453"/>
                    <a:ext cx="397" cy="154"/>
                    <a:chOff x="836" y="3305"/>
                    <a:chExt cx="397" cy="154"/>
                  </a:xfrm>
                </p:grpSpPr>
                <p:grpSp>
                  <p:nvGrpSpPr>
                    <p:cNvPr id="649260" name="Group 13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305"/>
                      <a:ext cx="343" cy="154"/>
                      <a:chOff x="844" y="3337"/>
                      <a:chExt cx="343" cy="154"/>
                    </a:xfrm>
                  </p:grpSpPr>
                  <p:sp>
                    <p:nvSpPr>
                      <p:cNvPr id="649347" name="Rectangle 1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9" y="3370"/>
                        <a:ext cx="245" cy="86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9348" name="Text Box 13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44" y="3337"/>
                        <a:ext cx="343" cy="1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 sz="1000">
                            <a:solidFill>
                              <a:schemeClr val="bg1"/>
                            </a:solidFill>
                            <a:latin typeface="Arial" charset="0"/>
                          </a:rPr>
                          <a:t>DHCP</a:t>
                        </a:r>
                      </a:p>
                    </p:txBody>
                  </p:sp>
                </p:grpSp>
                <p:grpSp>
                  <p:nvGrpSpPr>
                    <p:cNvPr id="649262" name="Group 13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6" y="3334"/>
                      <a:ext cx="354" cy="94"/>
                      <a:chOff x="836" y="3334"/>
                      <a:chExt cx="354" cy="94"/>
                    </a:xfrm>
                  </p:grpSpPr>
                  <p:sp>
                    <p:nvSpPr>
                      <p:cNvPr id="649350" name="Rectangle 1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6" y="3340"/>
                        <a:ext cx="88" cy="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9351" name="Rectangle 1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6" y="3334"/>
                        <a:ext cx="354" cy="9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649352" name="Rectangle 136"/>
                  <p:cNvSpPr>
                    <a:spLocks noChangeArrowheads="1"/>
                  </p:cNvSpPr>
                  <p:nvPr/>
                </p:nvSpPr>
                <p:spPr bwMode="auto">
                  <a:xfrm>
                    <a:off x="732" y="3484"/>
                    <a:ext cx="96" cy="93"/>
                  </a:xfrm>
                  <a:prstGeom prst="rect">
                    <a:avLst/>
                  </a:prstGeom>
                  <a:solidFill>
                    <a:schemeClr val="accent2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49353" name="Rectangle 137"/>
                  <p:cNvSpPr>
                    <a:spLocks noChangeArrowheads="1"/>
                  </p:cNvSpPr>
                  <p:nvPr/>
                </p:nvSpPr>
                <p:spPr bwMode="auto">
                  <a:xfrm>
                    <a:off x="723" y="3473"/>
                    <a:ext cx="480" cy="112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49354" name="Rectangle 138"/>
                <p:cNvSpPr>
                  <a:spLocks noChangeArrowheads="1"/>
                </p:cNvSpPr>
                <p:nvPr/>
              </p:nvSpPr>
              <p:spPr bwMode="auto">
                <a:xfrm>
                  <a:off x="517" y="3545"/>
                  <a:ext cx="94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9355" name="Rectangle 139"/>
                <p:cNvSpPr>
                  <a:spLocks noChangeArrowheads="1"/>
                </p:cNvSpPr>
                <p:nvPr/>
              </p:nvSpPr>
              <p:spPr bwMode="auto">
                <a:xfrm>
                  <a:off x="1115" y="3544"/>
                  <a:ext cx="60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9356" name="Rectangle 140"/>
                <p:cNvSpPr>
                  <a:spLocks noChangeArrowheads="1"/>
                </p:cNvSpPr>
                <p:nvPr/>
              </p:nvSpPr>
              <p:spPr bwMode="auto">
                <a:xfrm>
                  <a:off x="504" y="3529"/>
                  <a:ext cx="681" cy="1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649357" name="AutoShape 141"/>
            <p:cNvSpPr>
              <a:spLocks noChangeArrowheads="1"/>
            </p:cNvSpPr>
            <p:nvPr/>
          </p:nvSpPr>
          <p:spPr bwMode="auto">
            <a:xfrm rot="10800000">
              <a:off x="1727" y="3105"/>
              <a:ext cx="240" cy="767"/>
            </a:xfrm>
            <a:prstGeom prst="downArrow">
              <a:avLst>
                <a:gd name="adj1" fmla="val 54167"/>
                <a:gd name="adj2" fmla="val 51311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49269" name="Group 142"/>
            <p:cNvGrpSpPr>
              <a:grpSpLocks/>
            </p:cNvGrpSpPr>
            <p:nvPr/>
          </p:nvGrpSpPr>
          <p:grpSpPr bwMode="auto">
            <a:xfrm>
              <a:off x="1695" y="3227"/>
              <a:ext cx="343" cy="154"/>
              <a:chOff x="844" y="3337"/>
              <a:chExt cx="343" cy="154"/>
            </a:xfrm>
          </p:grpSpPr>
          <p:sp>
            <p:nvSpPr>
              <p:cNvPr id="649359" name="Rectangle 143"/>
              <p:cNvSpPr>
                <a:spLocks noChangeArrowheads="1"/>
              </p:cNvSpPr>
              <p:nvPr/>
            </p:nvSpPr>
            <p:spPr bwMode="auto">
              <a:xfrm>
                <a:off x="889" y="3370"/>
                <a:ext cx="245" cy="8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360" name="Text Box 144"/>
              <p:cNvSpPr txBox="1">
                <a:spLocks noChangeArrowheads="1"/>
              </p:cNvSpPr>
              <p:nvPr/>
            </p:nvSpPr>
            <p:spPr bwMode="auto">
              <a:xfrm>
                <a:off x="844" y="3337"/>
                <a:ext cx="343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000">
                    <a:solidFill>
                      <a:schemeClr val="bg1"/>
                    </a:solidFill>
                    <a:latin typeface="Arial" charset="0"/>
                  </a:rPr>
                  <a:t>DHCP</a:t>
                </a:r>
              </a:p>
            </p:txBody>
          </p:sp>
        </p:grpSp>
      </p:grpSp>
      <p:grpSp>
        <p:nvGrpSpPr>
          <p:cNvPr id="649270" name="Group 145"/>
          <p:cNvGrpSpPr>
            <a:grpSpLocks/>
          </p:cNvGrpSpPr>
          <p:nvPr/>
        </p:nvGrpSpPr>
        <p:grpSpPr bwMode="auto">
          <a:xfrm>
            <a:off x="803275" y="3178175"/>
            <a:ext cx="544513" cy="244475"/>
            <a:chOff x="844" y="3337"/>
            <a:chExt cx="343" cy="154"/>
          </a:xfrm>
        </p:grpSpPr>
        <p:sp>
          <p:nvSpPr>
            <p:cNvPr id="649362" name="Rectangle 146"/>
            <p:cNvSpPr>
              <a:spLocks noChangeArrowheads="1"/>
            </p:cNvSpPr>
            <p:nvPr/>
          </p:nvSpPr>
          <p:spPr bwMode="auto">
            <a:xfrm>
              <a:off x="889" y="3370"/>
              <a:ext cx="245" cy="8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9363" name="Text Box 147"/>
            <p:cNvSpPr txBox="1">
              <a:spLocks noChangeArrowheads="1"/>
            </p:cNvSpPr>
            <p:nvPr/>
          </p:nvSpPr>
          <p:spPr bwMode="auto">
            <a:xfrm>
              <a:off x="844" y="3337"/>
              <a:ext cx="34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solidFill>
                    <a:schemeClr val="bg1"/>
                  </a:solidFill>
                  <a:latin typeface="Arial" charset="0"/>
                </a:rPr>
                <a:t>DHCP</a:t>
              </a:r>
            </a:p>
          </p:txBody>
        </p:sp>
      </p:grpSp>
      <p:sp>
        <p:nvSpPr>
          <p:cNvPr id="649364" name="Rectangle 148"/>
          <p:cNvSpPr>
            <a:spLocks noChangeArrowheads="1"/>
          </p:cNvSpPr>
          <p:nvPr/>
        </p:nvSpPr>
        <p:spPr bwMode="auto">
          <a:xfrm>
            <a:off x="4997450" y="2774950"/>
            <a:ext cx="3421063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9900"/>
              </a:buClr>
              <a:buSzPct val="125000"/>
              <a:buFont typeface="Arial" pitchFamily="34" charset="0"/>
              <a:buChar char="•"/>
            </a:pPr>
            <a:r>
              <a:rPr lang="en-US" sz="1800" dirty="0">
                <a:latin typeface="+mn-lt"/>
              </a:rPr>
              <a:t>E</a:t>
            </a:r>
            <a:r>
              <a:rPr lang="en-US" sz="1800" dirty="0" smtClean="0">
                <a:latin typeface="+mn-lt"/>
              </a:rPr>
              <a:t>ncapsulation </a:t>
            </a:r>
            <a:r>
              <a:rPr lang="en-US" sz="1800" dirty="0">
                <a:latin typeface="+mn-lt"/>
              </a:rPr>
              <a:t>of DHCP server, frame forwarded to client, </a:t>
            </a:r>
            <a:r>
              <a:rPr lang="en-US" sz="1800" dirty="0" err="1">
                <a:latin typeface="+mn-lt"/>
              </a:rPr>
              <a:t>demux’ing</a:t>
            </a:r>
            <a:r>
              <a:rPr lang="en-US" sz="1800" dirty="0">
                <a:latin typeface="+mn-lt"/>
              </a:rPr>
              <a:t> up to DHCP at client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9900"/>
              </a:buClr>
              <a:buSzPct val="125000"/>
              <a:buFont typeface="Arial" pitchFamily="34" charset="0"/>
              <a:buChar char="•"/>
            </a:pPr>
            <a:r>
              <a:rPr lang="en-US" sz="1800" dirty="0">
                <a:latin typeface="+mn-lt"/>
              </a:rPr>
              <a:t>C</a:t>
            </a:r>
            <a:r>
              <a:rPr lang="en-US" sz="1800" dirty="0" smtClean="0">
                <a:latin typeface="+mn-lt"/>
              </a:rPr>
              <a:t>lient </a:t>
            </a:r>
            <a:r>
              <a:rPr lang="en-US" sz="1800" dirty="0">
                <a:latin typeface="+mn-lt"/>
              </a:rPr>
              <a:t>now knows its IP address, name and IP address of DSN server, IP address of its first-hop router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9900"/>
              </a:buClr>
              <a:buSzPct val="125000"/>
              <a:buFont typeface="Arial" pitchFamily="34" charset="0"/>
              <a:buChar char="•"/>
            </a:pPr>
            <a:endParaRPr lang="en-US" sz="1800" dirty="0">
              <a:latin typeface="+mn-lt"/>
            </a:endParaRPr>
          </a:p>
        </p:txBody>
      </p:sp>
      <p:sp>
        <p:nvSpPr>
          <p:cNvPr id="649368" name="Rectangle 15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034338" cy="1143000"/>
          </a:xfrm>
          <a:noFill/>
          <a:ln/>
        </p:spPr>
        <p:txBody>
          <a:bodyPr/>
          <a:lstStyle/>
          <a:p>
            <a:r>
              <a:rPr lang="en-US" sz="2800" u="none" dirty="0"/>
              <a:t>DHCP: </a:t>
            </a:r>
            <a:r>
              <a:rPr lang="en-US" sz="2800" u="none" dirty="0" smtClean="0"/>
              <a:t>Example</a:t>
            </a:r>
            <a:endParaRPr lang="en-US" sz="2800" u="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69 0.03081 L 0.1533 0.0322 L 0.34896 -0.28446 L -0.04115 -0.28886 " pathEditMode="relative" rAng="0" ptsTypes="AAAA">
                                      <p:cBhvr>
                                        <p:cTn id="2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" y="-1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9219" grpId="0" build="p"/>
      <p:bldP spid="649364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7" name="Text Box 7"/>
          <p:cNvSpPr txBox="1">
            <a:spLocks noChangeArrowheads="1"/>
          </p:cNvSpPr>
          <p:nvPr/>
        </p:nvSpPr>
        <p:spPr bwMode="auto">
          <a:xfrm>
            <a:off x="157163" y="1506538"/>
            <a:ext cx="4394200" cy="4714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Message type: </a:t>
            </a:r>
            <a:r>
              <a:rPr lang="en-US" sz="1200" b="1" u="sng" dirty="0">
                <a:solidFill>
                  <a:srgbClr val="FF0000"/>
                </a:solidFill>
                <a:latin typeface="Arial" charset="0"/>
              </a:rPr>
              <a:t>Boot Request (1)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Hardware type: Ethernet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Hardware address length: 6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Hops: 0</a:t>
            </a:r>
          </a:p>
          <a:p>
            <a:pPr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Transaction ID: 0x6b3a11b7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Seconds elapsed: 0</a:t>
            </a:r>
          </a:p>
          <a:p>
            <a:pPr>
              <a:lnSpc>
                <a:spcPct val="90000"/>
              </a:lnSpc>
            </a:pPr>
            <a:r>
              <a:rPr lang="en-US" sz="1200" dirty="0" err="1">
                <a:latin typeface="Arial" charset="0"/>
              </a:rPr>
              <a:t>Bootp</a:t>
            </a:r>
            <a:r>
              <a:rPr lang="en-US" sz="1200" dirty="0">
                <a:latin typeface="Arial" charset="0"/>
              </a:rPr>
              <a:t> flags: 0x0000 (</a:t>
            </a:r>
            <a:r>
              <a:rPr lang="en-US" sz="1200" dirty="0" err="1">
                <a:latin typeface="Arial" charset="0"/>
              </a:rPr>
              <a:t>Unicast</a:t>
            </a:r>
            <a:r>
              <a:rPr lang="en-US" sz="1200" dirty="0">
                <a:latin typeface="Arial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Client IP address: 0.0.0.0 (0.0.0.0)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Your (client) IP address: 0.0.0.0 (0.0.0.0)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Next server IP address: 0.0.0.0 (0.0.0.0)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Relay agent IP address: 0.0.0.0 (0.0.0.0)</a:t>
            </a:r>
          </a:p>
          <a:p>
            <a:pPr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Client MAC address: Wistron_23:68:8a (00:16:d3:23:68:8a)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Server host name not given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Boot file name not given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Magic cookie: (OK)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Option: (t=53,l=1) </a:t>
            </a: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DHCP Message Type = DHCP Request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Option: (61) Client identifier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     Length: 7; Value: 010016D323688A; 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     Hardware type: Ethernet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     Client MAC address: Wistron_23:68:8a (00:16:d3:23:68:8a)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Option: (t=50,l=4) Requested IP Address = 192.168.1.101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Option: (t=12,l=5) Host Name = "nomad"</a:t>
            </a:r>
          </a:p>
          <a:p>
            <a:pPr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Option: (55) Parameter Request List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     Length: 11; Value: 010F03062C2E2F1F21F92B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     </a:t>
            </a: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1 = Subnet Mask; 15 = Domain Name</a:t>
            </a:r>
          </a:p>
          <a:p>
            <a:pPr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     3 = Router; 6 = Domain Name Server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     44 = NetBIOS over TCP/IP Name Server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     ……</a:t>
            </a:r>
          </a:p>
        </p:txBody>
      </p:sp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3703638" cy="1143000"/>
          </a:xfrm>
        </p:spPr>
        <p:txBody>
          <a:bodyPr/>
          <a:lstStyle/>
          <a:p>
            <a:r>
              <a:rPr lang="en-US" sz="3200" u="none" dirty="0"/>
              <a:t>DHCP: </a:t>
            </a:r>
            <a:r>
              <a:rPr lang="en-US" sz="3200" dirty="0" err="1"/>
              <a:t>W</a:t>
            </a:r>
            <a:r>
              <a:rPr lang="en-US" sz="3200" u="none" dirty="0" err="1" smtClean="0"/>
              <a:t>ireshark</a:t>
            </a:r>
            <a:r>
              <a:rPr lang="en-US" sz="3200" u="none" dirty="0" smtClean="0"/>
              <a:t> Output </a:t>
            </a:r>
            <a:r>
              <a:rPr lang="en-US" sz="2800" u="none" dirty="0"/>
              <a:t>(home LAN)</a:t>
            </a:r>
          </a:p>
        </p:txBody>
      </p:sp>
      <p:sp>
        <p:nvSpPr>
          <p:cNvPr id="650244" name="Text Box 4"/>
          <p:cNvSpPr txBox="1">
            <a:spLocks noChangeArrowheads="1"/>
          </p:cNvSpPr>
          <p:nvPr/>
        </p:nvSpPr>
        <p:spPr bwMode="auto">
          <a:xfrm>
            <a:off x="4570413" y="500063"/>
            <a:ext cx="4492625" cy="435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Message type: </a:t>
            </a:r>
            <a:r>
              <a:rPr lang="en-US" sz="1200" b="1" u="sng" dirty="0">
                <a:solidFill>
                  <a:srgbClr val="FF0000"/>
                </a:solidFill>
                <a:latin typeface="Arial" charset="0"/>
              </a:rPr>
              <a:t>Boot Reply (2)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Hardware type: Ethernet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Hardware address length: 6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Hops: 0</a:t>
            </a:r>
          </a:p>
          <a:p>
            <a:pPr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Transaction ID: 0x6b3a11b7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Seconds elapsed: 0</a:t>
            </a:r>
          </a:p>
          <a:p>
            <a:pPr>
              <a:lnSpc>
                <a:spcPct val="90000"/>
              </a:lnSpc>
            </a:pPr>
            <a:r>
              <a:rPr lang="en-US" sz="1200" dirty="0" err="1">
                <a:latin typeface="Arial" charset="0"/>
              </a:rPr>
              <a:t>Bootp</a:t>
            </a:r>
            <a:r>
              <a:rPr lang="en-US" sz="1200" dirty="0">
                <a:latin typeface="Arial" charset="0"/>
              </a:rPr>
              <a:t> flags: 0x0000 (</a:t>
            </a:r>
            <a:r>
              <a:rPr lang="en-US" sz="1200" dirty="0" err="1">
                <a:latin typeface="Arial" charset="0"/>
              </a:rPr>
              <a:t>Unicast</a:t>
            </a:r>
            <a:r>
              <a:rPr lang="en-US" sz="1200" dirty="0">
                <a:latin typeface="Arial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Client IP address: 192.168.1.101 (192.168.1.101)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Your (client) IP address: 0.0.0.0 (0.0.0.0)</a:t>
            </a:r>
          </a:p>
          <a:p>
            <a:pPr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Next server IP address: 192.168.1.1 (192.168.1.1)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Relay agent IP address: 0.0.0.0 (0.0.0.0)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Client MAC address: Wistron_23:68:8a (00:16:d3:23:68:8a)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Server host name not given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Boot file name not given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Magic cookie: (OK)</a:t>
            </a:r>
          </a:p>
          <a:p>
            <a:pPr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Option: (t=53,l=1) DHCP Message Type = DHCP ACK</a:t>
            </a:r>
          </a:p>
          <a:p>
            <a:pPr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Option: (t=54,l=4) Server Identifier = 192.168.1.1</a:t>
            </a:r>
          </a:p>
          <a:p>
            <a:pPr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Option: (t=1,l=4) Subnet Mask = 255.255.255.0</a:t>
            </a:r>
          </a:p>
          <a:p>
            <a:pPr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Option: (t=3,l=4) Router = 192.168.1.1</a:t>
            </a:r>
          </a:p>
          <a:p>
            <a:pPr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Option: (6) Domain Name Server</a:t>
            </a:r>
          </a:p>
          <a:p>
            <a:pPr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     Length: 12; Value: 445747E2445749F244574092; </a:t>
            </a:r>
          </a:p>
          <a:p>
            <a:pPr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      IP Address: 68.87.71.226;</a:t>
            </a:r>
          </a:p>
          <a:p>
            <a:pPr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      IP Address: 68.87.73.242; </a:t>
            </a:r>
          </a:p>
          <a:p>
            <a:pPr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      IP Address: 68.87.64.146</a:t>
            </a:r>
          </a:p>
          <a:p>
            <a:pPr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Option: (t=15,l=20) Domain Name = "hsd1.ma.comcast.net."</a:t>
            </a:r>
          </a:p>
          <a:p>
            <a:pPr>
              <a:lnSpc>
                <a:spcPct val="90000"/>
              </a:lnSpc>
            </a:pPr>
            <a:endParaRPr lang="en-US" sz="1000" dirty="0">
              <a:latin typeface="Arial" charset="0"/>
            </a:endParaRPr>
          </a:p>
        </p:txBody>
      </p:sp>
      <p:sp>
        <p:nvSpPr>
          <p:cNvPr id="650245" name="Line 5"/>
          <p:cNvSpPr>
            <a:spLocks noChangeShapeType="1"/>
          </p:cNvSpPr>
          <p:nvPr/>
        </p:nvSpPr>
        <p:spPr bwMode="auto">
          <a:xfrm>
            <a:off x="4478338" y="298450"/>
            <a:ext cx="9525" cy="627697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50246" name="Text Box 6"/>
          <p:cNvSpPr txBox="1">
            <a:spLocks noChangeArrowheads="1"/>
          </p:cNvSpPr>
          <p:nvPr/>
        </p:nvSpPr>
        <p:spPr bwMode="auto">
          <a:xfrm>
            <a:off x="7634288" y="492125"/>
            <a:ext cx="903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reply</a:t>
            </a:r>
          </a:p>
        </p:txBody>
      </p:sp>
      <p:sp>
        <p:nvSpPr>
          <p:cNvPr id="650248" name="Text Box 8"/>
          <p:cNvSpPr txBox="1">
            <a:spLocks noChangeArrowheads="1"/>
          </p:cNvSpPr>
          <p:nvPr/>
        </p:nvSpPr>
        <p:spPr bwMode="auto">
          <a:xfrm>
            <a:off x="2613025" y="1892300"/>
            <a:ext cx="1271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request</a:t>
            </a:r>
          </a:p>
        </p:txBody>
      </p:sp>
      <p:pic>
        <p:nvPicPr>
          <p:cNvPr id="430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043238"/>
            <a:ext cx="41148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IP </a:t>
            </a:r>
            <a:r>
              <a:rPr lang="en-US" sz="3200" dirty="0" smtClean="0"/>
              <a:t>Addressing</a:t>
            </a:r>
            <a:r>
              <a:rPr lang="en-US" sz="3200" dirty="0"/>
              <a:t>: the </a:t>
            </a:r>
            <a:r>
              <a:rPr lang="en-US" sz="3200" dirty="0" smtClean="0"/>
              <a:t>Last Word</a:t>
            </a:r>
            <a:r>
              <a:rPr lang="en-US" sz="3200" dirty="0"/>
              <a:t>...</a:t>
            </a:r>
            <a:endParaRPr lang="en-US" dirty="0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u="sng">
                <a:solidFill>
                  <a:schemeClr val="accent2"/>
                </a:solidFill>
              </a:rPr>
              <a:t>Q:</a:t>
            </a:r>
            <a:r>
              <a:rPr lang="en-US"/>
              <a:t> How does an ISP get block of addresses?</a:t>
            </a:r>
          </a:p>
          <a:p>
            <a:pPr>
              <a:buFont typeface="ZapfDingbats" pitchFamily="82" charset="2"/>
              <a:buNone/>
            </a:pPr>
            <a:r>
              <a:rPr lang="en-US" u="sng">
                <a:solidFill>
                  <a:schemeClr val="accent2"/>
                </a:solidFill>
              </a:rPr>
              <a:t>A:</a:t>
            </a:r>
            <a:r>
              <a:rPr lang="en-US" sz="2400">
                <a:solidFill>
                  <a:srgbClr val="FF0000"/>
                </a:solidFill>
              </a:rPr>
              <a:t> ICANN</a:t>
            </a:r>
            <a:r>
              <a:rPr lang="en-US" sz="2400"/>
              <a:t>: </a:t>
            </a:r>
            <a:r>
              <a:rPr lang="en-US" sz="2400">
                <a:solidFill>
                  <a:srgbClr val="FF0000"/>
                </a:solidFill>
              </a:rPr>
              <a:t>I</a:t>
            </a:r>
            <a:r>
              <a:rPr lang="en-US" sz="2400"/>
              <a:t>nternet </a:t>
            </a:r>
            <a:r>
              <a:rPr lang="en-US" sz="2400">
                <a:solidFill>
                  <a:srgbClr val="FF0000"/>
                </a:solidFill>
              </a:rPr>
              <a:t>C</a:t>
            </a:r>
            <a:r>
              <a:rPr lang="en-US" sz="2400"/>
              <a:t>orporation for </a:t>
            </a:r>
            <a:r>
              <a:rPr lang="en-US" sz="2400">
                <a:solidFill>
                  <a:srgbClr val="FF0000"/>
                </a:solidFill>
              </a:rPr>
              <a:t>A</a:t>
            </a:r>
            <a:r>
              <a:rPr lang="en-US" sz="2400"/>
              <a:t>ssigned </a:t>
            </a:r>
          </a:p>
          <a:p>
            <a:pPr>
              <a:buFont typeface="ZapfDingbats" pitchFamily="82" charset="2"/>
              <a:buNone/>
            </a:pPr>
            <a:r>
              <a:rPr lang="en-US" sz="2400"/>
              <a:t>     </a:t>
            </a:r>
            <a:r>
              <a:rPr lang="en-US" sz="2400">
                <a:solidFill>
                  <a:srgbClr val="FF0000"/>
                </a:solidFill>
              </a:rPr>
              <a:t>N</a:t>
            </a:r>
            <a:r>
              <a:rPr lang="en-US" sz="2400"/>
              <a:t>ames and </a:t>
            </a:r>
            <a:r>
              <a:rPr lang="en-US" sz="2400">
                <a:solidFill>
                  <a:srgbClr val="FF0000"/>
                </a:solidFill>
              </a:rPr>
              <a:t>N</a:t>
            </a:r>
            <a:r>
              <a:rPr lang="en-US" sz="2400"/>
              <a:t>umbers</a:t>
            </a:r>
          </a:p>
          <a:p>
            <a:pPr lvl="1"/>
            <a:r>
              <a:rPr lang="en-US"/>
              <a:t>allocates addresses</a:t>
            </a:r>
          </a:p>
          <a:p>
            <a:pPr lvl="1"/>
            <a:r>
              <a:rPr lang="en-US"/>
              <a:t>manages DNS</a:t>
            </a:r>
          </a:p>
          <a:p>
            <a:pPr lvl="1"/>
            <a:r>
              <a:rPr lang="en-US"/>
              <a:t>assigns domain names, resolves disputes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40" name="Freeform 80"/>
          <p:cNvSpPr>
            <a:spLocks/>
          </p:cNvSpPr>
          <p:nvPr/>
        </p:nvSpPr>
        <p:spPr bwMode="auto">
          <a:xfrm>
            <a:off x="4152900" y="1871663"/>
            <a:ext cx="3738563" cy="2697162"/>
          </a:xfrm>
          <a:custGeom>
            <a:avLst/>
            <a:gdLst/>
            <a:ahLst/>
            <a:cxnLst>
              <a:cxn ang="0">
                <a:pos x="349" y="761"/>
              </a:cxn>
              <a:cxn ang="0">
                <a:pos x="1651" y="732"/>
              </a:cxn>
              <a:cxn ang="0">
                <a:pos x="1773" y="230"/>
              </a:cxn>
              <a:cxn ang="0">
                <a:pos x="2029" y="8"/>
              </a:cxn>
              <a:cxn ang="0">
                <a:pos x="2267" y="183"/>
              </a:cxn>
              <a:cxn ang="0">
                <a:pos x="2355" y="942"/>
              </a:cxn>
              <a:cxn ang="0">
                <a:pos x="2267" y="1592"/>
              </a:cxn>
              <a:cxn ang="0">
                <a:pos x="1840" y="1586"/>
              </a:cxn>
              <a:cxn ang="0">
                <a:pos x="1670" y="1025"/>
              </a:cxn>
              <a:cxn ang="0">
                <a:pos x="220" y="923"/>
              </a:cxn>
              <a:cxn ang="0">
                <a:pos x="349" y="761"/>
              </a:cxn>
            </a:cxnLst>
            <a:rect l="0" t="0" r="r" b="b"/>
            <a:pathLst>
              <a:path w="2355" h="1699">
                <a:moveTo>
                  <a:pt x="349" y="761"/>
                </a:moveTo>
                <a:cubicBezTo>
                  <a:pt x="587" y="729"/>
                  <a:pt x="1414" y="820"/>
                  <a:pt x="1651" y="732"/>
                </a:cubicBezTo>
                <a:cubicBezTo>
                  <a:pt x="1888" y="644"/>
                  <a:pt x="1710" y="351"/>
                  <a:pt x="1773" y="230"/>
                </a:cubicBezTo>
                <a:cubicBezTo>
                  <a:pt x="1836" y="109"/>
                  <a:pt x="1947" y="16"/>
                  <a:pt x="2029" y="8"/>
                </a:cubicBezTo>
                <a:cubicBezTo>
                  <a:pt x="2111" y="0"/>
                  <a:pt x="2213" y="27"/>
                  <a:pt x="2267" y="183"/>
                </a:cubicBezTo>
                <a:cubicBezTo>
                  <a:pt x="2321" y="339"/>
                  <a:pt x="2355" y="707"/>
                  <a:pt x="2355" y="942"/>
                </a:cubicBezTo>
                <a:cubicBezTo>
                  <a:pt x="2355" y="1177"/>
                  <a:pt x="2353" y="1485"/>
                  <a:pt x="2267" y="1592"/>
                </a:cubicBezTo>
                <a:cubicBezTo>
                  <a:pt x="2181" y="1699"/>
                  <a:pt x="1939" y="1680"/>
                  <a:pt x="1840" y="1586"/>
                </a:cubicBezTo>
                <a:cubicBezTo>
                  <a:pt x="1741" y="1492"/>
                  <a:pt x="1940" y="1135"/>
                  <a:pt x="1670" y="1025"/>
                </a:cubicBezTo>
                <a:cubicBezTo>
                  <a:pt x="1400" y="915"/>
                  <a:pt x="440" y="967"/>
                  <a:pt x="220" y="923"/>
                </a:cubicBezTo>
                <a:cubicBezTo>
                  <a:pt x="0" y="879"/>
                  <a:pt x="127" y="795"/>
                  <a:pt x="349" y="761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91488" cy="1143000"/>
          </a:xfrm>
        </p:spPr>
        <p:txBody>
          <a:bodyPr/>
          <a:lstStyle/>
          <a:p>
            <a:r>
              <a:rPr lang="en-US" sz="3600"/>
              <a:t>NAT: Network Address Translation</a:t>
            </a:r>
          </a:p>
        </p:txBody>
      </p:sp>
      <p:sp>
        <p:nvSpPr>
          <p:cNvPr id="245764" name="Freeform 4"/>
          <p:cNvSpPr>
            <a:spLocks/>
          </p:cNvSpPr>
          <p:nvPr/>
        </p:nvSpPr>
        <p:spPr bwMode="auto">
          <a:xfrm>
            <a:off x="0" y="2638425"/>
            <a:ext cx="3825875" cy="1355725"/>
          </a:xfrm>
          <a:custGeom>
            <a:avLst/>
            <a:gdLst/>
            <a:ahLst/>
            <a:cxnLst>
              <a:cxn ang="0">
                <a:pos x="1888" y="285"/>
              </a:cxn>
              <a:cxn ang="0">
                <a:pos x="418" y="283"/>
              </a:cxn>
              <a:cxn ang="0">
                <a:pos x="60" y="83"/>
              </a:cxn>
              <a:cxn ang="0">
                <a:pos x="60" y="781"/>
              </a:cxn>
              <a:cxn ang="0">
                <a:pos x="374" y="519"/>
              </a:cxn>
              <a:cxn ang="0">
                <a:pos x="2017" y="447"/>
              </a:cxn>
              <a:cxn ang="0">
                <a:pos x="1888" y="285"/>
              </a:cxn>
            </a:cxnLst>
            <a:rect l="0" t="0" r="r" b="b"/>
            <a:pathLst>
              <a:path w="2269" h="854">
                <a:moveTo>
                  <a:pt x="1888" y="285"/>
                </a:moveTo>
                <a:cubicBezTo>
                  <a:pt x="1622" y="258"/>
                  <a:pt x="723" y="317"/>
                  <a:pt x="418" y="283"/>
                </a:cubicBezTo>
                <a:cubicBezTo>
                  <a:pt x="113" y="249"/>
                  <a:pt x="120" y="0"/>
                  <a:pt x="60" y="83"/>
                </a:cubicBezTo>
                <a:cubicBezTo>
                  <a:pt x="0" y="166"/>
                  <a:pt x="8" y="708"/>
                  <a:pt x="60" y="781"/>
                </a:cubicBezTo>
                <a:cubicBezTo>
                  <a:pt x="112" y="854"/>
                  <a:pt x="48" y="575"/>
                  <a:pt x="374" y="519"/>
                </a:cubicBezTo>
                <a:cubicBezTo>
                  <a:pt x="700" y="463"/>
                  <a:pt x="1765" y="486"/>
                  <a:pt x="2017" y="447"/>
                </a:cubicBezTo>
                <a:cubicBezTo>
                  <a:pt x="2269" y="408"/>
                  <a:pt x="2110" y="319"/>
                  <a:pt x="1888" y="285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98000"/>
                </a:srgbClr>
              </a:gs>
              <a:gs pos="100000">
                <a:srgbClr val="66CC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5765" name="Object 5"/>
          <p:cNvGraphicFramePr>
            <a:graphicFrameLocks noChangeAspect="1"/>
          </p:cNvGraphicFramePr>
          <p:nvPr/>
        </p:nvGraphicFramePr>
        <p:xfrm>
          <a:off x="7181850" y="2182813"/>
          <a:ext cx="555625" cy="463550"/>
        </p:xfrm>
        <a:graphic>
          <a:graphicData uri="http://schemas.openxmlformats.org/presentationml/2006/ole">
            <p:oleObj spid="_x0000_s431106" name="Clip" r:id="rId3" imgW="1305000" imgH="1085760" progId="">
              <p:embed/>
            </p:oleObj>
          </a:graphicData>
        </a:graphic>
      </p:graphicFrame>
      <p:graphicFrame>
        <p:nvGraphicFramePr>
          <p:cNvPr id="245766" name="Object 6"/>
          <p:cNvGraphicFramePr>
            <a:graphicFrameLocks noChangeAspect="1"/>
          </p:cNvGraphicFramePr>
          <p:nvPr/>
        </p:nvGraphicFramePr>
        <p:xfrm>
          <a:off x="7231063" y="2971800"/>
          <a:ext cx="579437" cy="482600"/>
        </p:xfrm>
        <a:graphic>
          <a:graphicData uri="http://schemas.openxmlformats.org/presentationml/2006/ole">
            <p:oleObj spid="_x0000_s431107" name="Clip" r:id="rId4" imgW="1305000" imgH="1085760" progId="">
              <p:embed/>
            </p:oleObj>
          </a:graphicData>
        </a:graphic>
      </p:graphicFrame>
      <p:graphicFrame>
        <p:nvGraphicFramePr>
          <p:cNvPr id="245767" name="Object 7"/>
          <p:cNvGraphicFramePr>
            <a:graphicFrameLocks noChangeAspect="1"/>
          </p:cNvGraphicFramePr>
          <p:nvPr/>
        </p:nvGraphicFramePr>
        <p:xfrm>
          <a:off x="7202488" y="3736975"/>
          <a:ext cx="563562" cy="469900"/>
        </p:xfrm>
        <a:graphic>
          <a:graphicData uri="http://schemas.openxmlformats.org/presentationml/2006/ole">
            <p:oleObj spid="_x0000_s431108" name="Clip" r:id="rId5" imgW="1305000" imgH="1085760" progId="">
              <p:embed/>
            </p:oleObj>
          </a:graphicData>
        </a:graphic>
      </p:graphicFrame>
      <p:sp>
        <p:nvSpPr>
          <p:cNvPr id="245768" name="Line 8"/>
          <p:cNvSpPr>
            <a:spLocks noChangeShapeType="1"/>
          </p:cNvSpPr>
          <p:nvPr/>
        </p:nvSpPr>
        <p:spPr bwMode="auto">
          <a:xfrm>
            <a:off x="4267200" y="3194050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5769" name="Line 9"/>
          <p:cNvSpPr>
            <a:spLocks noChangeShapeType="1"/>
          </p:cNvSpPr>
          <p:nvPr/>
        </p:nvSpPr>
        <p:spPr bwMode="auto">
          <a:xfrm flipH="1">
            <a:off x="7102475" y="2451100"/>
            <a:ext cx="9525" cy="1492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5770" name="Line 10"/>
          <p:cNvSpPr>
            <a:spLocks noChangeShapeType="1"/>
          </p:cNvSpPr>
          <p:nvPr/>
        </p:nvSpPr>
        <p:spPr bwMode="auto">
          <a:xfrm>
            <a:off x="7107238" y="2446338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5771" name="Line 11"/>
          <p:cNvSpPr>
            <a:spLocks noChangeShapeType="1"/>
          </p:cNvSpPr>
          <p:nvPr/>
        </p:nvSpPr>
        <p:spPr bwMode="auto">
          <a:xfrm flipV="1">
            <a:off x="7113588" y="3951288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5772" name="Text Box 12"/>
          <p:cNvSpPr txBox="1">
            <a:spLocks noChangeArrowheads="1"/>
          </p:cNvSpPr>
          <p:nvPr/>
        </p:nvSpPr>
        <p:spPr bwMode="auto">
          <a:xfrm>
            <a:off x="7732713" y="2181225"/>
            <a:ext cx="892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10.0.0.1</a:t>
            </a:r>
          </a:p>
        </p:txBody>
      </p:sp>
      <p:sp>
        <p:nvSpPr>
          <p:cNvPr id="245773" name="Text Box 13"/>
          <p:cNvSpPr txBox="1">
            <a:spLocks noChangeArrowheads="1"/>
          </p:cNvSpPr>
          <p:nvPr/>
        </p:nvSpPr>
        <p:spPr bwMode="auto">
          <a:xfrm>
            <a:off x="7859713" y="2949575"/>
            <a:ext cx="923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10.0.0.2</a:t>
            </a:r>
          </a:p>
        </p:txBody>
      </p:sp>
      <p:sp>
        <p:nvSpPr>
          <p:cNvPr id="245774" name="Text Box 14"/>
          <p:cNvSpPr txBox="1">
            <a:spLocks noChangeArrowheads="1"/>
          </p:cNvSpPr>
          <p:nvPr/>
        </p:nvSpPr>
        <p:spPr bwMode="auto">
          <a:xfrm>
            <a:off x="7821613" y="3844925"/>
            <a:ext cx="923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10.0.0.3</a:t>
            </a:r>
          </a:p>
        </p:txBody>
      </p:sp>
      <p:sp>
        <p:nvSpPr>
          <p:cNvPr id="245775" name="Text Box 15"/>
          <p:cNvSpPr txBox="1">
            <a:spLocks noChangeArrowheads="1"/>
          </p:cNvSpPr>
          <p:nvPr/>
        </p:nvSpPr>
        <p:spPr bwMode="auto">
          <a:xfrm>
            <a:off x="4217988" y="2771775"/>
            <a:ext cx="923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10.0.0.4</a:t>
            </a:r>
          </a:p>
        </p:txBody>
      </p:sp>
      <p:sp>
        <p:nvSpPr>
          <p:cNvPr id="245776" name="Line 16"/>
          <p:cNvSpPr>
            <a:spLocks noChangeShapeType="1"/>
          </p:cNvSpPr>
          <p:nvPr/>
        </p:nvSpPr>
        <p:spPr bwMode="auto">
          <a:xfrm flipH="1">
            <a:off x="4341813" y="3022600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5777" name="Text Box 17"/>
          <p:cNvSpPr txBox="1">
            <a:spLocks noChangeArrowheads="1"/>
          </p:cNvSpPr>
          <p:nvPr/>
        </p:nvSpPr>
        <p:spPr bwMode="auto">
          <a:xfrm>
            <a:off x="2379663" y="3328988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138.76.29.7</a:t>
            </a:r>
          </a:p>
        </p:txBody>
      </p:sp>
      <p:sp>
        <p:nvSpPr>
          <p:cNvPr id="245778" name="Line 18"/>
          <p:cNvSpPr>
            <a:spLocks noChangeShapeType="1"/>
          </p:cNvSpPr>
          <p:nvPr/>
        </p:nvSpPr>
        <p:spPr bwMode="auto">
          <a:xfrm flipH="1">
            <a:off x="3602038" y="3260725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3746500" y="3054350"/>
            <a:ext cx="555625" cy="307975"/>
            <a:chOff x="3600" y="219"/>
            <a:chExt cx="360" cy="175"/>
          </a:xfrm>
        </p:grpSpPr>
        <p:sp>
          <p:nvSpPr>
            <p:cNvPr id="245780" name="Oval 2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81" name="Line 2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82" name="Line 2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83" name="Rectangle 2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5784" name="Oval 2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45786" name="Line 2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787" name="Line 2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788" name="Line 2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2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45790" name="Line 3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791" name="Line 3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792" name="Line 3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45839" name="Line 79"/>
          <p:cNvSpPr>
            <a:spLocks noChangeShapeType="1"/>
          </p:cNvSpPr>
          <p:nvPr/>
        </p:nvSpPr>
        <p:spPr bwMode="auto">
          <a:xfrm>
            <a:off x="706438" y="3222625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5841" name="Text Box 81"/>
          <p:cNvSpPr txBox="1">
            <a:spLocks noChangeArrowheads="1"/>
          </p:cNvSpPr>
          <p:nvPr/>
        </p:nvSpPr>
        <p:spPr bwMode="auto">
          <a:xfrm>
            <a:off x="4693943" y="1679575"/>
            <a:ext cx="232627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/>
              <a:t>local network</a:t>
            </a:r>
          </a:p>
          <a:p>
            <a:pPr algn="ctr"/>
            <a:r>
              <a:rPr lang="en-US" sz="2000" dirty="0"/>
              <a:t>(e.g., home network)</a:t>
            </a:r>
          </a:p>
          <a:p>
            <a:pPr algn="ctr"/>
            <a:r>
              <a:rPr lang="en-US" sz="2000" dirty="0"/>
              <a:t>10.0.0/24</a:t>
            </a:r>
          </a:p>
        </p:txBody>
      </p:sp>
      <p:sp>
        <p:nvSpPr>
          <p:cNvPr id="245842" name="Line 82"/>
          <p:cNvSpPr>
            <a:spLocks noChangeShapeType="1"/>
          </p:cNvSpPr>
          <p:nvPr/>
        </p:nvSpPr>
        <p:spPr bwMode="auto">
          <a:xfrm>
            <a:off x="6985000" y="1900238"/>
            <a:ext cx="1385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5843" name="Line 83"/>
          <p:cNvSpPr>
            <a:spLocks noChangeShapeType="1"/>
          </p:cNvSpPr>
          <p:nvPr/>
        </p:nvSpPr>
        <p:spPr bwMode="auto">
          <a:xfrm>
            <a:off x="4033838" y="17605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5844" name="Line 84"/>
          <p:cNvSpPr>
            <a:spLocks noChangeShapeType="1"/>
          </p:cNvSpPr>
          <p:nvPr/>
        </p:nvSpPr>
        <p:spPr bwMode="auto">
          <a:xfrm flipH="1" flipV="1">
            <a:off x="4173538" y="1887538"/>
            <a:ext cx="898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5846" name="Line 86"/>
          <p:cNvSpPr>
            <a:spLocks noChangeShapeType="1"/>
          </p:cNvSpPr>
          <p:nvPr/>
        </p:nvSpPr>
        <p:spPr bwMode="auto">
          <a:xfrm>
            <a:off x="2578100" y="1900238"/>
            <a:ext cx="1385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5847" name="Line 87"/>
          <p:cNvSpPr>
            <a:spLocks noChangeShapeType="1"/>
          </p:cNvSpPr>
          <p:nvPr/>
        </p:nvSpPr>
        <p:spPr bwMode="auto">
          <a:xfrm flipH="1" flipV="1">
            <a:off x="766763" y="1887538"/>
            <a:ext cx="898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5848" name="Text Box 88"/>
          <p:cNvSpPr txBox="1">
            <a:spLocks noChangeArrowheads="1"/>
          </p:cNvSpPr>
          <p:nvPr/>
        </p:nvSpPr>
        <p:spPr bwMode="auto">
          <a:xfrm>
            <a:off x="1643722" y="1666875"/>
            <a:ext cx="97975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/>
              <a:t>rest of</a:t>
            </a:r>
          </a:p>
          <a:p>
            <a:pPr algn="ctr"/>
            <a:r>
              <a:rPr lang="en-US" sz="2000" dirty="0"/>
              <a:t>Internet</a:t>
            </a:r>
          </a:p>
        </p:txBody>
      </p:sp>
      <p:sp>
        <p:nvSpPr>
          <p:cNvPr id="245849" name="Line 89"/>
          <p:cNvSpPr>
            <a:spLocks noChangeShapeType="1"/>
          </p:cNvSpPr>
          <p:nvPr/>
        </p:nvSpPr>
        <p:spPr bwMode="auto">
          <a:xfrm flipH="1" flipV="1">
            <a:off x="2819400" y="3644900"/>
            <a:ext cx="11113" cy="788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5850" name="Text Box 90"/>
          <p:cNvSpPr txBox="1">
            <a:spLocks noChangeArrowheads="1"/>
          </p:cNvSpPr>
          <p:nvPr/>
        </p:nvSpPr>
        <p:spPr bwMode="auto">
          <a:xfrm>
            <a:off x="4635247" y="4414838"/>
            <a:ext cx="3302507" cy="12003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>
                <a:latin typeface="+mn-lt"/>
              </a:rPr>
              <a:t>Datagrams with source or </a:t>
            </a:r>
          </a:p>
          <a:p>
            <a:pPr algn="ctr"/>
            <a:r>
              <a:rPr lang="en-US" sz="1800">
                <a:latin typeface="+mn-lt"/>
              </a:rPr>
              <a:t>destination in this network</a:t>
            </a:r>
          </a:p>
          <a:p>
            <a:pPr algn="ctr"/>
            <a:r>
              <a:rPr lang="en-US" sz="1800">
                <a:latin typeface="+mn-lt"/>
              </a:rPr>
              <a:t>have 10.0.0/24 address for </a:t>
            </a:r>
          </a:p>
          <a:p>
            <a:pPr algn="ctr"/>
            <a:r>
              <a:rPr lang="en-US" sz="1800">
                <a:latin typeface="+mn-lt"/>
              </a:rPr>
              <a:t>source, destination (as usual)</a:t>
            </a:r>
          </a:p>
        </p:txBody>
      </p:sp>
      <p:sp>
        <p:nvSpPr>
          <p:cNvPr id="245851" name="Line 91"/>
          <p:cNvSpPr>
            <a:spLocks noChangeShapeType="1"/>
          </p:cNvSpPr>
          <p:nvPr/>
        </p:nvSpPr>
        <p:spPr bwMode="auto">
          <a:xfrm flipH="1" flipV="1">
            <a:off x="5838825" y="3451225"/>
            <a:ext cx="11113" cy="996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5852" name="Text Box 92"/>
          <p:cNvSpPr txBox="1">
            <a:spLocks noChangeArrowheads="1"/>
          </p:cNvSpPr>
          <p:nvPr/>
        </p:nvSpPr>
        <p:spPr bwMode="auto">
          <a:xfrm>
            <a:off x="0" y="4424363"/>
            <a:ext cx="4498975" cy="12003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 dirty="0">
                <a:solidFill>
                  <a:srgbClr val="FF0000"/>
                </a:solidFill>
                <a:latin typeface="+mn-lt"/>
              </a:rPr>
              <a:t>All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datagrams</a:t>
            </a:r>
            <a:r>
              <a:rPr lang="en-US" sz="1800" dirty="0">
                <a:latin typeface="+mn-lt"/>
              </a:rPr>
              <a:t> </a:t>
            </a:r>
            <a:r>
              <a:rPr lang="en-US" sz="1800" i="1" dirty="0">
                <a:solidFill>
                  <a:srgbClr val="FF0000"/>
                </a:solidFill>
                <a:latin typeface="+mn-lt"/>
              </a:rPr>
              <a:t>leaving</a:t>
            </a:r>
            <a:r>
              <a:rPr lang="en-US" sz="1800" dirty="0">
                <a:latin typeface="+mn-lt"/>
              </a:rPr>
              <a:t> local</a:t>
            </a:r>
          </a:p>
          <a:p>
            <a:pPr algn="ctr"/>
            <a:r>
              <a:rPr lang="en-US" sz="1800" dirty="0">
                <a:latin typeface="+mn-lt"/>
              </a:rPr>
              <a:t>network have </a:t>
            </a:r>
            <a:r>
              <a:rPr lang="en-US" sz="1800" dirty="0">
                <a:solidFill>
                  <a:srgbClr val="FF0000"/>
                </a:solidFill>
                <a:latin typeface="+mn-lt"/>
              </a:rPr>
              <a:t>same</a:t>
            </a:r>
            <a:r>
              <a:rPr lang="en-US" sz="1800" dirty="0">
                <a:latin typeface="+mn-lt"/>
              </a:rPr>
              <a:t> single source NAT IP address: 138.76.29.7,</a:t>
            </a:r>
          </a:p>
          <a:p>
            <a:pPr algn="ctr"/>
            <a:r>
              <a:rPr lang="en-US" sz="1800" dirty="0">
                <a:latin typeface="+mn-lt"/>
              </a:rPr>
              <a:t>different source port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966075" cy="1143000"/>
          </a:xfrm>
        </p:spPr>
        <p:txBody>
          <a:bodyPr/>
          <a:lstStyle/>
          <a:p>
            <a:r>
              <a:rPr lang="en-US" sz="3600"/>
              <a:t>NAT: Network Address Translation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194675" cy="46482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Motivation:</a:t>
            </a:r>
            <a:r>
              <a:rPr lang="en-US" dirty="0"/>
              <a:t> local network uses just one IP address as far as outside world is concerned:</a:t>
            </a:r>
          </a:p>
          <a:p>
            <a:pPr lvl="1"/>
            <a:r>
              <a:rPr lang="en-US" sz="2400" dirty="0" smtClean="0"/>
              <a:t>Range </a:t>
            </a:r>
            <a:r>
              <a:rPr lang="en-US" sz="2400" dirty="0"/>
              <a:t>of addresses not needed from ISP: </a:t>
            </a:r>
            <a:r>
              <a:rPr lang="en-US" sz="2400" dirty="0" smtClean="0"/>
              <a:t>just </a:t>
            </a:r>
            <a:r>
              <a:rPr lang="en-US" sz="2400" dirty="0"/>
              <a:t>one IP address for all devices</a:t>
            </a:r>
          </a:p>
          <a:p>
            <a:pPr lvl="1"/>
            <a:r>
              <a:rPr lang="en-US" sz="2400" dirty="0" smtClean="0"/>
              <a:t>Can </a:t>
            </a:r>
            <a:r>
              <a:rPr lang="en-US" sz="2400" dirty="0"/>
              <a:t>change addresses of devices in local network without notifying outside world</a:t>
            </a:r>
          </a:p>
          <a:p>
            <a:pPr lvl="1"/>
            <a:r>
              <a:rPr lang="en-US" sz="2400" dirty="0" smtClean="0"/>
              <a:t>Can </a:t>
            </a:r>
            <a:r>
              <a:rPr lang="en-US" sz="2400" dirty="0"/>
              <a:t>change ISP without changing addresses of devices in local network</a:t>
            </a:r>
          </a:p>
          <a:p>
            <a:pPr lvl="1"/>
            <a:r>
              <a:rPr lang="en-US" sz="2400" dirty="0" smtClean="0"/>
              <a:t>Devices </a:t>
            </a:r>
            <a:r>
              <a:rPr lang="en-US" sz="2400" dirty="0"/>
              <a:t>inside local net not explicitly addressable, visible by outside world (a security plus</a:t>
            </a:r>
            <a:r>
              <a:rPr lang="en-US" sz="2400" dirty="0" smtClean="0"/>
              <a:t>)</a:t>
            </a:r>
            <a:endParaRPr lang="en-US" sz="2400" dirty="0"/>
          </a:p>
          <a:p>
            <a:pPr>
              <a:buFont typeface="ZapfDingbats" pitchFamily="8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Two Key Network-Layer Functions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5600"/>
            <a:ext cx="4114800" cy="4648200"/>
          </a:xfrm>
        </p:spPr>
        <p:txBody>
          <a:bodyPr/>
          <a:lstStyle/>
          <a:p>
            <a:r>
              <a:rPr lang="en-US" i="1" dirty="0">
                <a:solidFill>
                  <a:schemeClr val="accent2"/>
                </a:solidFill>
              </a:rPr>
              <a:t>forwarding:</a:t>
            </a:r>
            <a:r>
              <a:rPr lang="en-US" dirty="0"/>
              <a:t> move packets from router’s input to appropriate router output</a:t>
            </a:r>
          </a:p>
          <a:p>
            <a:pPr>
              <a:spcBef>
                <a:spcPct val="70000"/>
              </a:spcBef>
            </a:pPr>
            <a:r>
              <a:rPr lang="en-US" i="1" dirty="0">
                <a:solidFill>
                  <a:schemeClr val="accent2"/>
                </a:solidFill>
              </a:rPr>
              <a:t>routing:</a:t>
            </a:r>
            <a:r>
              <a:rPr lang="en-US" dirty="0"/>
              <a:t> determine route taken by packets from source to </a:t>
            </a:r>
            <a:r>
              <a:rPr lang="en-US" dirty="0" smtClean="0"/>
              <a:t>destination</a:t>
            </a:r>
          </a:p>
          <a:p>
            <a:pPr lvl="1">
              <a:spcBef>
                <a:spcPct val="70000"/>
              </a:spcBef>
            </a:pPr>
            <a:r>
              <a:rPr lang="en-US" i="1" dirty="0" smtClean="0"/>
              <a:t>routing algorithms</a:t>
            </a:r>
            <a:endParaRPr lang="en-US" dirty="0" smtClean="0"/>
          </a:p>
          <a:p>
            <a:pPr>
              <a:buFont typeface="ZapfDingbats" pitchFamily="82" charset="2"/>
              <a:buNone/>
            </a:pPr>
            <a:endParaRPr lang="en-US" dirty="0"/>
          </a:p>
        </p:txBody>
      </p:sp>
      <p:sp>
        <p:nvSpPr>
          <p:cNvPr id="421892" name="Rectangle 4"/>
          <p:cNvSpPr>
            <a:spLocks noChangeArrowheads="1"/>
          </p:cNvSpPr>
          <p:nvPr/>
        </p:nvSpPr>
        <p:spPr bwMode="auto">
          <a:xfrm>
            <a:off x="4706938" y="1611313"/>
            <a:ext cx="419258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7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800" u="sng" dirty="0">
                <a:solidFill>
                  <a:srgbClr val="FF0000"/>
                </a:solidFill>
                <a:latin typeface="+mn-lt"/>
              </a:rPr>
              <a:t>analogy:</a:t>
            </a:r>
          </a:p>
          <a:p>
            <a:pPr marL="342900" indent="-342900">
              <a:spcBef>
                <a:spcPct val="70000"/>
              </a:spcBef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chemeClr val="accent2"/>
                </a:solidFill>
                <a:latin typeface="+mn-lt"/>
              </a:rPr>
              <a:t>routing:</a:t>
            </a:r>
            <a:r>
              <a:rPr lang="en-US" sz="2800" dirty="0">
                <a:latin typeface="+mn-lt"/>
              </a:rPr>
              <a:t> process of planning trip from source to </a:t>
            </a:r>
            <a:r>
              <a:rPr lang="en-US" sz="2800" dirty="0" smtClean="0">
                <a:latin typeface="+mn-lt"/>
              </a:rPr>
              <a:t>destination</a:t>
            </a:r>
            <a:endParaRPr lang="en-US" sz="2800" dirty="0">
              <a:latin typeface="+mn-lt"/>
            </a:endParaRPr>
          </a:p>
          <a:p>
            <a:pPr marL="342900" indent="-342900">
              <a:spcBef>
                <a:spcPct val="70000"/>
              </a:spcBef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chemeClr val="accent2"/>
                </a:solidFill>
                <a:latin typeface="+mn-lt"/>
              </a:rPr>
              <a:t>forwarding:</a:t>
            </a:r>
            <a:r>
              <a:rPr lang="en-US" sz="2800" dirty="0">
                <a:latin typeface="+mn-lt"/>
              </a:rPr>
              <a:t> process of getting through single interchange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966075" cy="1143000"/>
          </a:xfrm>
        </p:spPr>
        <p:txBody>
          <a:bodyPr/>
          <a:lstStyle/>
          <a:p>
            <a:r>
              <a:rPr lang="en-US" sz="3600"/>
              <a:t>NAT: Network Address Translation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2700"/>
            <a:ext cx="8297863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solidFill>
                  <a:srgbClr val="FF0000"/>
                </a:solidFill>
              </a:rPr>
              <a:t>Implementation:</a:t>
            </a:r>
            <a:r>
              <a:rPr lang="en-US" dirty="0"/>
              <a:t> NAT router must</a:t>
            </a:r>
            <a:r>
              <a:rPr lang="en-US" dirty="0" smtClean="0"/>
              <a:t>: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sz="2200" i="1" dirty="0" smtClean="0">
                <a:solidFill>
                  <a:schemeClr val="accent2"/>
                </a:solidFill>
              </a:rPr>
              <a:t>outgoing </a:t>
            </a:r>
            <a:r>
              <a:rPr lang="en-US" sz="2200" i="1" dirty="0" err="1">
                <a:solidFill>
                  <a:schemeClr val="accent2"/>
                </a:solidFill>
              </a:rPr>
              <a:t>datagrams</a:t>
            </a:r>
            <a:r>
              <a:rPr lang="en-US" sz="2200" i="1" dirty="0">
                <a:solidFill>
                  <a:schemeClr val="accent2"/>
                </a:solidFill>
              </a:rPr>
              <a:t>:</a:t>
            </a:r>
            <a:r>
              <a:rPr lang="en-US" sz="2200" dirty="0">
                <a:solidFill>
                  <a:schemeClr val="accent2"/>
                </a:solidFill>
              </a:rPr>
              <a:t> </a:t>
            </a:r>
            <a:r>
              <a:rPr lang="en-US" sz="2200" i="1" dirty="0">
                <a:solidFill>
                  <a:srgbClr val="009900"/>
                </a:solidFill>
              </a:rPr>
              <a:t>replace</a:t>
            </a:r>
            <a:r>
              <a:rPr lang="en-US" sz="2200" dirty="0"/>
              <a:t> (source IP address, port #) of every outgoing datagram to (NAT IP address, new port #)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(</a:t>
            </a:r>
            <a:r>
              <a:rPr lang="en-US" sz="2000" dirty="0" smtClean="0"/>
              <a:t>remote </a:t>
            </a:r>
            <a:r>
              <a:rPr lang="en-US" sz="2000" dirty="0"/>
              <a:t>clients/servers will respond using (NAT IP address, new port #) as destination </a:t>
            </a:r>
            <a:r>
              <a:rPr lang="en-US" sz="2000" dirty="0" err="1" smtClean="0"/>
              <a:t>addr</a:t>
            </a:r>
            <a:r>
              <a:rPr lang="en-US" sz="2000" dirty="0" smtClean="0"/>
              <a:t>)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200" i="1" dirty="0">
                <a:solidFill>
                  <a:schemeClr val="accent2"/>
                </a:solidFill>
              </a:rPr>
              <a:t>remember (in NAT translation table) </a:t>
            </a:r>
            <a:r>
              <a:rPr lang="en-US" sz="2200" dirty="0"/>
              <a:t>every (source IP address, port </a:t>
            </a:r>
            <a:r>
              <a:rPr lang="en-US" sz="2200" dirty="0" smtClean="0"/>
              <a:t>#) </a:t>
            </a:r>
            <a:r>
              <a:rPr lang="en-US" sz="2200" dirty="0"/>
              <a:t>to (NAT IP address, new port #) translation </a:t>
            </a:r>
            <a:r>
              <a:rPr lang="en-US" sz="2200" dirty="0" smtClean="0"/>
              <a:t>pair</a:t>
            </a:r>
            <a:endParaRPr lang="en-US" sz="2200" dirty="0"/>
          </a:p>
          <a:p>
            <a:pPr lvl="1">
              <a:lnSpc>
                <a:spcPct val="80000"/>
              </a:lnSpc>
            </a:pPr>
            <a:r>
              <a:rPr lang="en-US" sz="2200" i="1" dirty="0">
                <a:solidFill>
                  <a:schemeClr val="accent2"/>
                </a:solidFill>
              </a:rPr>
              <a:t>incoming </a:t>
            </a:r>
            <a:r>
              <a:rPr lang="en-US" sz="2200" i="1" dirty="0" err="1">
                <a:solidFill>
                  <a:schemeClr val="accent2"/>
                </a:solidFill>
              </a:rPr>
              <a:t>datagrams</a:t>
            </a:r>
            <a:r>
              <a:rPr lang="en-US" sz="2200" i="1" dirty="0">
                <a:solidFill>
                  <a:schemeClr val="accent2"/>
                </a:solidFill>
              </a:rPr>
              <a:t>:</a:t>
            </a:r>
            <a:r>
              <a:rPr lang="en-US" sz="2200" dirty="0">
                <a:solidFill>
                  <a:schemeClr val="accent2"/>
                </a:solidFill>
              </a:rPr>
              <a:t> </a:t>
            </a:r>
            <a:r>
              <a:rPr lang="en-US" sz="2200" i="1" dirty="0">
                <a:solidFill>
                  <a:schemeClr val="accent2"/>
                </a:solidFill>
              </a:rPr>
              <a:t>replace</a:t>
            </a:r>
            <a:r>
              <a:rPr lang="en-US" sz="2200" dirty="0"/>
              <a:t> (NAT IP address, new port #) in </a:t>
            </a:r>
            <a:r>
              <a:rPr lang="en-US" sz="2200" dirty="0" err="1"/>
              <a:t>dest</a:t>
            </a:r>
            <a:r>
              <a:rPr lang="en-US" sz="2200" dirty="0"/>
              <a:t> fields of every incoming datagram with corresponding (source IP address, port #) stored in NAT table</a:t>
            </a:r>
          </a:p>
          <a:p>
            <a:pPr lvl="1">
              <a:lnSpc>
                <a:spcPct val="80000"/>
              </a:lnSpc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611" name="Freeform 139"/>
          <p:cNvSpPr>
            <a:spLocks/>
          </p:cNvSpPr>
          <p:nvPr/>
        </p:nvSpPr>
        <p:spPr bwMode="auto">
          <a:xfrm>
            <a:off x="179388" y="3651250"/>
            <a:ext cx="4089400" cy="1355725"/>
          </a:xfrm>
          <a:custGeom>
            <a:avLst/>
            <a:gdLst/>
            <a:ahLst/>
            <a:cxnLst>
              <a:cxn ang="0">
                <a:pos x="1888" y="285"/>
              </a:cxn>
              <a:cxn ang="0">
                <a:pos x="418" y="283"/>
              </a:cxn>
              <a:cxn ang="0">
                <a:pos x="60" y="83"/>
              </a:cxn>
              <a:cxn ang="0">
                <a:pos x="60" y="781"/>
              </a:cxn>
              <a:cxn ang="0">
                <a:pos x="374" y="519"/>
              </a:cxn>
              <a:cxn ang="0">
                <a:pos x="2017" y="447"/>
              </a:cxn>
              <a:cxn ang="0">
                <a:pos x="1888" y="285"/>
              </a:cxn>
            </a:cxnLst>
            <a:rect l="0" t="0" r="r" b="b"/>
            <a:pathLst>
              <a:path w="2269" h="854">
                <a:moveTo>
                  <a:pt x="1888" y="285"/>
                </a:moveTo>
                <a:cubicBezTo>
                  <a:pt x="1622" y="258"/>
                  <a:pt x="723" y="317"/>
                  <a:pt x="418" y="283"/>
                </a:cubicBezTo>
                <a:cubicBezTo>
                  <a:pt x="113" y="249"/>
                  <a:pt x="120" y="0"/>
                  <a:pt x="60" y="83"/>
                </a:cubicBezTo>
                <a:cubicBezTo>
                  <a:pt x="0" y="166"/>
                  <a:pt x="8" y="708"/>
                  <a:pt x="60" y="781"/>
                </a:cubicBezTo>
                <a:cubicBezTo>
                  <a:pt x="112" y="854"/>
                  <a:pt x="48" y="575"/>
                  <a:pt x="374" y="519"/>
                </a:cubicBezTo>
                <a:cubicBezTo>
                  <a:pt x="700" y="463"/>
                  <a:pt x="1765" y="486"/>
                  <a:pt x="2017" y="447"/>
                </a:cubicBezTo>
                <a:cubicBezTo>
                  <a:pt x="2269" y="408"/>
                  <a:pt x="2110" y="319"/>
                  <a:pt x="1888" y="285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98000"/>
                </a:srgbClr>
              </a:gs>
              <a:gs pos="100000">
                <a:srgbClr val="66CC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NAT: Network Address Translation</a:t>
            </a:r>
          </a:p>
        </p:txBody>
      </p:sp>
      <p:sp>
        <p:nvSpPr>
          <p:cNvPr id="233501" name="Freeform 29"/>
          <p:cNvSpPr>
            <a:spLocks/>
          </p:cNvSpPr>
          <p:nvPr/>
        </p:nvSpPr>
        <p:spPr bwMode="auto">
          <a:xfrm>
            <a:off x="4468813" y="2922588"/>
            <a:ext cx="3738562" cy="2697162"/>
          </a:xfrm>
          <a:custGeom>
            <a:avLst/>
            <a:gdLst/>
            <a:ahLst/>
            <a:cxnLst>
              <a:cxn ang="0">
                <a:pos x="349" y="761"/>
              </a:cxn>
              <a:cxn ang="0">
                <a:pos x="1651" y="732"/>
              </a:cxn>
              <a:cxn ang="0">
                <a:pos x="1773" y="230"/>
              </a:cxn>
              <a:cxn ang="0">
                <a:pos x="2029" y="8"/>
              </a:cxn>
              <a:cxn ang="0">
                <a:pos x="2267" y="183"/>
              </a:cxn>
              <a:cxn ang="0">
                <a:pos x="2355" y="942"/>
              </a:cxn>
              <a:cxn ang="0">
                <a:pos x="2267" y="1592"/>
              </a:cxn>
              <a:cxn ang="0">
                <a:pos x="1840" y="1586"/>
              </a:cxn>
              <a:cxn ang="0">
                <a:pos x="1670" y="1025"/>
              </a:cxn>
              <a:cxn ang="0">
                <a:pos x="220" y="923"/>
              </a:cxn>
              <a:cxn ang="0">
                <a:pos x="349" y="761"/>
              </a:cxn>
            </a:cxnLst>
            <a:rect l="0" t="0" r="r" b="b"/>
            <a:pathLst>
              <a:path w="2355" h="1699">
                <a:moveTo>
                  <a:pt x="349" y="761"/>
                </a:moveTo>
                <a:cubicBezTo>
                  <a:pt x="587" y="729"/>
                  <a:pt x="1414" y="820"/>
                  <a:pt x="1651" y="732"/>
                </a:cubicBezTo>
                <a:cubicBezTo>
                  <a:pt x="1888" y="644"/>
                  <a:pt x="1710" y="351"/>
                  <a:pt x="1773" y="230"/>
                </a:cubicBezTo>
                <a:cubicBezTo>
                  <a:pt x="1836" y="109"/>
                  <a:pt x="1947" y="16"/>
                  <a:pt x="2029" y="8"/>
                </a:cubicBezTo>
                <a:cubicBezTo>
                  <a:pt x="2111" y="0"/>
                  <a:pt x="2213" y="27"/>
                  <a:pt x="2267" y="183"/>
                </a:cubicBezTo>
                <a:cubicBezTo>
                  <a:pt x="2321" y="339"/>
                  <a:pt x="2355" y="707"/>
                  <a:pt x="2355" y="942"/>
                </a:cubicBezTo>
                <a:cubicBezTo>
                  <a:pt x="2355" y="1177"/>
                  <a:pt x="2353" y="1485"/>
                  <a:pt x="2267" y="1592"/>
                </a:cubicBezTo>
                <a:cubicBezTo>
                  <a:pt x="2181" y="1699"/>
                  <a:pt x="1939" y="1680"/>
                  <a:pt x="1840" y="1586"/>
                </a:cubicBezTo>
                <a:cubicBezTo>
                  <a:pt x="1741" y="1492"/>
                  <a:pt x="1940" y="1135"/>
                  <a:pt x="1670" y="1025"/>
                </a:cubicBezTo>
                <a:cubicBezTo>
                  <a:pt x="1400" y="915"/>
                  <a:pt x="440" y="967"/>
                  <a:pt x="220" y="923"/>
                </a:cubicBezTo>
                <a:cubicBezTo>
                  <a:pt x="0" y="879"/>
                  <a:pt x="127" y="795"/>
                  <a:pt x="349" y="761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graphicFrame>
        <p:nvGraphicFramePr>
          <p:cNvPr id="233499" name="Object 27"/>
          <p:cNvGraphicFramePr>
            <a:graphicFrameLocks noChangeAspect="1"/>
          </p:cNvGraphicFramePr>
          <p:nvPr>
            <p:ph sz="half" idx="2"/>
          </p:nvPr>
        </p:nvGraphicFramePr>
        <p:xfrm>
          <a:off x="7497763" y="3233738"/>
          <a:ext cx="555625" cy="463550"/>
        </p:xfrm>
        <a:graphic>
          <a:graphicData uri="http://schemas.openxmlformats.org/presentationml/2006/ole">
            <p:oleObj spid="_x0000_s432130" name="Clip" r:id="rId3" imgW="1305000" imgH="1085760" progId="">
              <p:embed/>
            </p:oleObj>
          </a:graphicData>
        </a:graphic>
      </p:graphicFrame>
      <p:graphicFrame>
        <p:nvGraphicFramePr>
          <p:cNvPr id="233502" name="Object 30"/>
          <p:cNvGraphicFramePr>
            <a:graphicFrameLocks noChangeAspect="1"/>
          </p:cNvGraphicFramePr>
          <p:nvPr/>
        </p:nvGraphicFramePr>
        <p:xfrm>
          <a:off x="7546975" y="4022725"/>
          <a:ext cx="579438" cy="482600"/>
        </p:xfrm>
        <a:graphic>
          <a:graphicData uri="http://schemas.openxmlformats.org/presentationml/2006/ole">
            <p:oleObj spid="_x0000_s432131" name="Clip" r:id="rId4" imgW="1305000" imgH="1085760" progId="">
              <p:embed/>
            </p:oleObj>
          </a:graphicData>
        </a:graphic>
      </p:graphicFrame>
      <p:graphicFrame>
        <p:nvGraphicFramePr>
          <p:cNvPr id="233503" name="Object 31"/>
          <p:cNvGraphicFramePr>
            <a:graphicFrameLocks noChangeAspect="1"/>
          </p:cNvGraphicFramePr>
          <p:nvPr/>
        </p:nvGraphicFramePr>
        <p:xfrm>
          <a:off x="7518400" y="4787900"/>
          <a:ext cx="563563" cy="469900"/>
        </p:xfrm>
        <a:graphic>
          <a:graphicData uri="http://schemas.openxmlformats.org/presentationml/2006/ole">
            <p:oleObj spid="_x0000_s432132" name="Clip" r:id="rId5" imgW="1305000" imgH="1085760" progId="">
              <p:embed/>
            </p:oleObj>
          </a:graphicData>
        </a:graphic>
      </p:graphicFrame>
      <p:sp>
        <p:nvSpPr>
          <p:cNvPr id="233504" name="Line 32"/>
          <p:cNvSpPr>
            <a:spLocks noChangeShapeType="1"/>
          </p:cNvSpPr>
          <p:nvPr/>
        </p:nvSpPr>
        <p:spPr bwMode="auto">
          <a:xfrm>
            <a:off x="4583113" y="4244975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233505" name="Line 33"/>
          <p:cNvSpPr>
            <a:spLocks noChangeShapeType="1"/>
          </p:cNvSpPr>
          <p:nvPr/>
        </p:nvSpPr>
        <p:spPr bwMode="auto">
          <a:xfrm flipH="1">
            <a:off x="7418388" y="3502025"/>
            <a:ext cx="9525" cy="1492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233506" name="Line 34"/>
          <p:cNvSpPr>
            <a:spLocks noChangeShapeType="1"/>
          </p:cNvSpPr>
          <p:nvPr/>
        </p:nvSpPr>
        <p:spPr bwMode="auto">
          <a:xfrm>
            <a:off x="7423150" y="3497263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233507" name="Line 35"/>
          <p:cNvSpPr>
            <a:spLocks noChangeShapeType="1"/>
          </p:cNvSpPr>
          <p:nvPr/>
        </p:nvSpPr>
        <p:spPr bwMode="auto">
          <a:xfrm flipV="1">
            <a:off x="7429500" y="5002213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233508" name="Text Box 36"/>
          <p:cNvSpPr txBox="1">
            <a:spLocks noChangeArrowheads="1"/>
          </p:cNvSpPr>
          <p:nvPr/>
        </p:nvSpPr>
        <p:spPr bwMode="auto">
          <a:xfrm>
            <a:off x="8048625" y="3232150"/>
            <a:ext cx="6848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10.0.0.1</a:t>
            </a:r>
          </a:p>
        </p:txBody>
      </p:sp>
      <p:sp>
        <p:nvSpPr>
          <p:cNvPr id="233509" name="Text Box 37"/>
          <p:cNvSpPr txBox="1">
            <a:spLocks noChangeArrowheads="1"/>
          </p:cNvSpPr>
          <p:nvPr/>
        </p:nvSpPr>
        <p:spPr bwMode="auto">
          <a:xfrm>
            <a:off x="8175625" y="4000500"/>
            <a:ext cx="6848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10.0.0.2</a:t>
            </a:r>
          </a:p>
        </p:txBody>
      </p:sp>
      <p:sp>
        <p:nvSpPr>
          <p:cNvPr id="233510" name="Text Box 38"/>
          <p:cNvSpPr txBox="1">
            <a:spLocks noChangeArrowheads="1"/>
          </p:cNvSpPr>
          <p:nvPr/>
        </p:nvSpPr>
        <p:spPr bwMode="auto">
          <a:xfrm>
            <a:off x="8137525" y="4895850"/>
            <a:ext cx="6848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10.0.0.3</a:t>
            </a:r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5635625" y="2860675"/>
            <a:ext cx="1871663" cy="1033463"/>
            <a:chOff x="3550" y="2055"/>
            <a:chExt cx="1179" cy="651"/>
          </a:xfrm>
        </p:grpSpPr>
        <p:grpSp>
          <p:nvGrpSpPr>
            <p:cNvPr id="3" name="Group 50"/>
            <p:cNvGrpSpPr>
              <a:grpSpLocks/>
            </p:cNvGrpSpPr>
            <p:nvPr/>
          </p:nvGrpSpPr>
          <p:grpSpPr bwMode="auto">
            <a:xfrm>
              <a:off x="3550" y="2055"/>
              <a:ext cx="1179" cy="357"/>
              <a:chOff x="4381" y="786"/>
              <a:chExt cx="1108" cy="357"/>
            </a:xfrm>
          </p:grpSpPr>
          <p:sp>
            <p:nvSpPr>
              <p:cNvPr id="233512" name="Rectangle 40"/>
              <p:cNvSpPr>
                <a:spLocks noChangeArrowheads="1"/>
              </p:cNvSpPr>
              <p:nvPr/>
            </p:nvSpPr>
            <p:spPr bwMode="auto">
              <a:xfrm>
                <a:off x="4385" y="830"/>
                <a:ext cx="1104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233511" name="Text Box 39"/>
              <p:cNvSpPr txBox="1">
                <a:spLocks noChangeArrowheads="1"/>
              </p:cNvSpPr>
              <p:nvPr/>
            </p:nvSpPr>
            <p:spPr bwMode="auto">
              <a:xfrm>
                <a:off x="4381" y="813"/>
                <a:ext cx="1045" cy="2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1050"/>
                  <a:t>S: 10.0.0.1, 3345</a:t>
                </a:r>
              </a:p>
              <a:p>
                <a:r>
                  <a:rPr lang="en-US" sz="1050"/>
                  <a:t>D: 128.119.40.186, 80</a:t>
                </a:r>
              </a:p>
            </p:txBody>
          </p:sp>
          <p:grpSp>
            <p:nvGrpSpPr>
              <p:cNvPr id="4" name="Group 44"/>
              <p:cNvGrpSpPr>
                <a:grpSpLocks/>
              </p:cNvGrpSpPr>
              <p:nvPr/>
            </p:nvGrpSpPr>
            <p:grpSpPr bwMode="auto">
              <a:xfrm>
                <a:off x="5394" y="786"/>
                <a:ext cx="48" cy="99"/>
                <a:chOff x="5508" y="1599"/>
                <a:chExt cx="48" cy="99"/>
              </a:xfrm>
            </p:grpSpPr>
            <p:sp>
              <p:nvSpPr>
                <p:cNvPr id="233515" name="Freeform 43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0" y="72"/>
                    </a:cxn>
                    <a:cxn ang="0">
                      <a:pos x="27" y="99"/>
                    </a:cxn>
                    <a:cxn ang="0">
                      <a:pos x="48" y="21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ap="flat" cmpd="sng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 sz="1800"/>
                </a:p>
              </p:txBody>
            </p:sp>
            <p:sp>
              <p:nvSpPr>
                <p:cNvPr id="233513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 sz="1800"/>
                </a:p>
              </p:txBody>
            </p:sp>
            <p:sp>
              <p:nvSpPr>
                <p:cNvPr id="233514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 sz="1800"/>
                </a:p>
              </p:txBody>
            </p:sp>
          </p:grpSp>
          <p:grpSp>
            <p:nvGrpSpPr>
              <p:cNvPr id="5" name="Group 45"/>
              <p:cNvGrpSpPr>
                <a:grpSpLocks/>
              </p:cNvGrpSpPr>
              <p:nvPr/>
            </p:nvGrpSpPr>
            <p:grpSpPr bwMode="auto">
              <a:xfrm>
                <a:off x="5382" y="1044"/>
                <a:ext cx="48" cy="99"/>
                <a:chOff x="5508" y="1599"/>
                <a:chExt cx="48" cy="99"/>
              </a:xfrm>
            </p:grpSpPr>
            <p:sp>
              <p:nvSpPr>
                <p:cNvPr id="233518" name="Freeform 46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0" y="72"/>
                    </a:cxn>
                    <a:cxn ang="0">
                      <a:pos x="27" y="99"/>
                    </a:cxn>
                    <a:cxn ang="0">
                      <a:pos x="48" y="21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ap="flat" cmpd="sng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 sz="1800"/>
                </a:p>
              </p:txBody>
            </p:sp>
            <p:sp>
              <p:nvSpPr>
                <p:cNvPr id="233519" name="Line 47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 sz="1800"/>
                </a:p>
              </p:txBody>
            </p:sp>
            <p:sp>
              <p:nvSpPr>
                <p:cNvPr id="233520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 sz="1800"/>
                </a:p>
              </p:txBody>
            </p:sp>
          </p:grpSp>
        </p:grpSp>
        <p:sp>
          <p:nvSpPr>
            <p:cNvPr id="233523" name="Freeform 51"/>
            <p:cNvSpPr>
              <a:spLocks/>
            </p:cNvSpPr>
            <p:nvPr/>
          </p:nvSpPr>
          <p:spPr bwMode="auto">
            <a:xfrm>
              <a:off x="3573" y="2364"/>
              <a:ext cx="564" cy="342"/>
            </a:xfrm>
            <a:custGeom>
              <a:avLst/>
              <a:gdLst/>
              <a:ahLst/>
              <a:cxnLst>
                <a:cxn ang="0">
                  <a:pos x="0" y="264"/>
                </a:cxn>
                <a:cxn ang="0">
                  <a:pos x="417" y="264"/>
                </a:cxn>
                <a:cxn ang="0">
                  <a:pos x="417" y="0"/>
                </a:cxn>
              </a:cxnLst>
              <a:rect l="0" t="0" r="r" b="b"/>
              <a:pathLst>
                <a:path w="417" h="264">
                  <a:moveTo>
                    <a:pt x="0" y="264"/>
                  </a:moveTo>
                  <a:lnTo>
                    <a:pt x="417" y="264"/>
                  </a:lnTo>
                  <a:lnTo>
                    <a:pt x="417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 sz="1800"/>
            </a:p>
          </p:txBody>
        </p:sp>
        <p:grpSp>
          <p:nvGrpSpPr>
            <p:cNvPr id="6" name="Group 87"/>
            <p:cNvGrpSpPr>
              <a:grpSpLocks/>
            </p:cNvGrpSpPr>
            <p:nvPr/>
          </p:nvGrpSpPr>
          <p:grpSpPr bwMode="auto">
            <a:xfrm>
              <a:off x="4032" y="2419"/>
              <a:ext cx="218" cy="233"/>
              <a:chOff x="5140" y="403"/>
              <a:chExt cx="218" cy="233"/>
            </a:xfrm>
          </p:grpSpPr>
          <p:sp>
            <p:nvSpPr>
              <p:cNvPr id="233558" name="Oval 86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233524" name="Text Box 52"/>
              <p:cNvSpPr txBox="1">
                <a:spLocks noChangeArrowheads="1"/>
              </p:cNvSpPr>
              <p:nvPr/>
            </p:nvSpPr>
            <p:spPr bwMode="auto">
              <a:xfrm>
                <a:off x="5154" y="403"/>
                <a:ext cx="189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  <p:sp>
        <p:nvSpPr>
          <p:cNvPr id="233526" name="Text Box 54"/>
          <p:cNvSpPr txBox="1">
            <a:spLocks noChangeArrowheads="1"/>
          </p:cNvSpPr>
          <p:nvPr/>
        </p:nvSpPr>
        <p:spPr bwMode="auto">
          <a:xfrm>
            <a:off x="4533900" y="3822700"/>
            <a:ext cx="6848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10.0.0.4</a:t>
            </a:r>
          </a:p>
        </p:txBody>
      </p:sp>
      <p:sp>
        <p:nvSpPr>
          <p:cNvPr id="233527" name="Line 55"/>
          <p:cNvSpPr>
            <a:spLocks noChangeShapeType="1"/>
          </p:cNvSpPr>
          <p:nvPr/>
        </p:nvSpPr>
        <p:spPr bwMode="auto">
          <a:xfrm flipH="1">
            <a:off x="4657725" y="4073525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233528" name="Text Box 56"/>
          <p:cNvSpPr txBox="1">
            <a:spLocks noChangeArrowheads="1"/>
          </p:cNvSpPr>
          <p:nvPr/>
        </p:nvSpPr>
        <p:spPr bwMode="auto">
          <a:xfrm>
            <a:off x="2695575" y="4379913"/>
            <a:ext cx="91563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138.76.29.7</a:t>
            </a:r>
          </a:p>
        </p:txBody>
      </p:sp>
      <p:sp>
        <p:nvSpPr>
          <p:cNvPr id="233529" name="Line 57"/>
          <p:cNvSpPr>
            <a:spLocks noChangeShapeType="1"/>
          </p:cNvSpPr>
          <p:nvPr/>
        </p:nvSpPr>
        <p:spPr bwMode="auto">
          <a:xfrm flipH="1">
            <a:off x="3917950" y="4311650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6469063" y="1541463"/>
            <a:ext cx="2246312" cy="1417637"/>
            <a:chOff x="3944" y="971"/>
            <a:chExt cx="1415" cy="893"/>
          </a:xfrm>
        </p:grpSpPr>
        <p:sp>
          <p:nvSpPr>
            <p:cNvPr id="233525" name="Text Box 53"/>
            <p:cNvSpPr txBox="1">
              <a:spLocks noChangeArrowheads="1"/>
            </p:cNvSpPr>
            <p:nvPr/>
          </p:nvSpPr>
          <p:spPr bwMode="auto">
            <a:xfrm>
              <a:off x="4121" y="971"/>
              <a:ext cx="1238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u="sng">
                  <a:solidFill>
                    <a:srgbClr val="FF0000"/>
                  </a:solidFill>
                </a:rPr>
                <a:t>1:</a:t>
              </a:r>
              <a:r>
                <a:rPr lang="en-US" sz="1800">
                  <a:solidFill>
                    <a:srgbClr val="FF0000"/>
                  </a:solidFill>
                </a:rPr>
                <a:t> host 10.0.0.1 </a:t>
              </a:r>
            </a:p>
            <a:p>
              <a:r>
                <a:rPr lang="en-US" sz="1800">
                  <a:solidFill>
                    <a:srgbClr val="FF0000"/>
                  </a:solidFill>
                </a:rPr>
                <a:t>sends datagram to </a:t>
              </a:r>
            </a:p>
            <a:p>
              <a:r>
                <a:rPr lang="en-US" sz="1800">
                  <a:solidFill>
                    <a:srgbClr val="FF0000"/>
                  </a:solidFill>
                </a:rPr>
                <a:t>128.119.40.186, 80</a:t>
              </a:r>
            </a:p>
          </p:txBody>
        </p:sp>
        <p:sp>
          <p:nvSpPr>
            <p:cNvPr id="233530" name="Line 58"/>
            <p:cNvSpPr>
              <a:spLocks noChangeShapeType="1"/>
            </p:cNvSpPr>
            <p:nvPr/>
          </p:nvSpPr>
          <p:spPr bwMode="auto">
            <a:xfrm flipH="1">
              <a:off x="3944" y="1105"/>
              <a:ext cx="197" cy="75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sz="1800"/>
            </a:p>
          </p:txBody>
        </p:sp>
      </p:grpSp>
      <p:sp>
        <p:nvSpPr>
          <p:cNvPr id="233539" name="Freeform 67"/>
          <p:cNvSpPr>
            <a:spLocks/>
          </p:cNvSpPr>
          <p:nvPr/>
        </p:nvSpPr>
        <p:spPr bwMode="auto">
          <a:xfrm>
            <a:off x="2344738" y="2627313"/>
            <a:ext cx="3862387" cy="1531937"/>
          </a:xfrm>
          <a:custGeom>
            <a:avLst/>
            <a:gdLst/>
            <a:ahLst/>
            <a:cxnLst>
              <a:cxn ang="0">
                <a:pos x="0" y="64"/>
              </a:cxn>
              <a:cxn ang="0">
                <a:pos x="2352" y="64"/>
              </a:cxn>
              <a:cxn ang="0">
                <a:pos x="1640" y="450"/>
              </a:cxn>
              <a:cxn ang="0">
                <a:pos x="1308" y="965"/>
              </a:cxn>
              <a:cxn ang="0">
                <a:pos x="1159" y="965"/>
              </a:cxn>
              <a:cxn ang="0">
                <a:pos x="820" y="396"/>
              </a:cxn>
              <a:cxn ang="0">
                <a:pos x="0" y="64"/>
              </a:cxn>
            </a:cxnLst>
            <a:rect l="0" t="0" r="r" b="b"/>
            <a:pathLst>
              <a:path w="2433" h="965">
                <a:moveTo>
                  <a:pt x="0" y="64"/>
                </a:moveTo>
                <a:cubicBezTo>
                  <a:pt x="0" y="64"/>
                  <a:pt x="2079" y="0"/>
                  <a:pt x="2352" y="64"/>
                </a:cubicBezTo>
                <a:cubicBezTo>
                  <a:pt x="2433" y="57"/>
                  <a:pt x="1814" y="309"/>
                  <a:pt x="1640" y="450"/>
                </a:cubicBezTo>
                <a:cubicBezTo>
                  <a:pt x="1466" y="591"/>
                  <a:pt x="1383" y="888"/>
                  <a:pt x="1308" y="965"/>
                </a:cubicBezTo>
                <a:lnTo>
                  <a:pt x="1159" y="965"/>
                </a:lnTo>
                <a:cubicBezTo>
                  <a:pt x="1078" y="870"/>
                  <a:pt x="1013" y="546"/>
                  <a:pt x="820" y="396"/>
                </a:cubicBezTo>
                <a:cubicBezTo>
                  <a:pt x="583" y="207"/>
                  <a:pt x="189" y="142"/>
                  <a:pt x="0" y="64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 w="3175" cap="flat" cmpd="sng">
            <a:solidFill>
              <a:schemeClr val="hlink"/>
            </a:solidFill>
            <a:prstDash val="solid"/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233534" name="Rectangle 62"/>
          <p:cNvSpPr>
            <a:spLocks noChangeArrowheads="1"/>
          </p:cNvSpPr>
          <p:nvPr/>
        </p:nvSpPr>
        <p:spPr bwMode="auto">
          <a:xfrm>
            <a:off x="2344738" y="1374775"/>
            <a:ext cx="3784600" cy="1354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33532" name="Text Box 60"/>
          <p:cNvSpPr txBox="1">
            <a:spLocks noChangeArrowheads="1"/>
          </p:cNvSpPr>
          <p:nvPr/>
        </p:nvSpPr>
        <p:spPr bwMode="auto">
          <a:xfrm>
            <a:off x="2504115" y="1423988"/>
            <a:ext cx="34420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dirty="0"/>
              <a:t>NAT translation table</a:t>
            </a:r>
          </a:p>
          <a:p>
            <a:pPr algn="ctr"/>
            <a:r>
              <a:rPr lang="en-US" sz="1800" dirty="0"/>
              <a:t>WAN side </a:t>
            </a:r>
            <a:r>
              <a:rPr lang="en-US" sz="1800" dirty="0" err="1"/>
              <a:t>addr</a:t>
            </a:r>
            <a:r>
              <a:rPr lang="en-US" sz="1800" dirty="0"/>
              <a:t>        LAN side </a:t>
            </a:r>
            <a:r>
              <a:rPr lang="en-US" sz="1800" dirty="0" err="1"/>
              <a:t>addr</a:t>
            </a:r>
            <a:endParaRPr lang="en-US" sz="1800" dirty="0"/>
          </a:p>
        </p:txBody>
      </p:sp>
      <p:sp>
        <p:nvSpPr>
          <p:cNvPr id="233535" name="Line 63"/>
          <p:cNvSpPr>
            <a:spLocks noChangeShapeType="1"/>
          </p:cNvSpPr>
          <p:nvPr/>
        </p:nvSpPr>
        <p:spPr bwMode="auto">
          <a:xfrm flipV="1">
            <a:off x="2344738" y="1747838"/>
            <a:ext cx="3790950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233536" name="Line 64"/>
          <p:cNvSpPr>
            <a:spLocks noChangeShapeType="1"/>
          </p:cNvSpPr>
          <p:nvPr/>
        </p:nvSpPr>
        <p:spPr bwMode="auto">
          <a:xfrm flipV="1">
            <a:off x="2359025" y="2025650"/>
            <a:ext cx="3749675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233537" name="Line 65"/>
          <p:cNvSpPr>
            <a:spLocks noChangeShapeType="1"/>
          </p:cNvSpPr>
          <p:nvPr/>
        </p:nvSpPr>
        <p:spPr bwMode="auto">
          <a:xfrm>
            <a:off x="4468813" y="1770063"/>
            <a:ext cx="3175" cy="955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grpSp>
        <p:nvGrpSpPr>
          <p:cNvPr id="8" name="Group 10"/>
          <p:cNvGrpSpPr>
            <a:grpSpLocks/>
          </p:cNvGrpSpPr>
          <p:nvPr/>
        </p:nvGrpSpPr>
        <p:grpSpPr bwMode="auto">
          <a:xfrm>
            <a:off x="4062413" y="4105275"/>
            <a:ext cx="555625" cy="307975"/>
            <a:chOff x="3600" y="219"/>
            <a:chExt cx="360" cy="175"/>
          </a:xfrm>
        </p:grpSpPr>
        <p:sp>
          <p:nvSpPr>
            <p:cNvPr id="233483" name="Oval 1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33484" name="Line 1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33485" name="Line 1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33486" name="Rectangle 1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33487" name="Oval 1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grpSp>
          <p:nvGrpSpPr>
            <p:cNvPr id="9" name="Group 1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3489" name="Line 1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233490" name="Line 1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233491" name="Line 1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</p:grpSp>
        <p:grpSp>
          <p:nvGrpSpPr>
            <p:cNvPr id="10" name="Group 2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3493" name="Line 2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233494" name="Line 2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233495" name="Line 2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</p:grpSp>
      </p:grpSp>
      <p:sp>
        <p:nvSpPr>
          <p:cNvPr id="233533" name="Text Box 61"/>
          <p:cNvSpPr txBox="1">
            <a:spLocks noChangeArrowheads="1"/>
          </p:cNvSpPr>
          <p:nvPr/>
        </p:nvSpPr>
        <p:spPr bwMode="auto">
          <a:xfrm>
            <a:off x="2516692" y="2049463"/>
            <a:ext cx="34740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dirty="0">
                <a:solidFill>
                  <a:srgbClr val="FF0000"/>
                </a:solidFill>
              </a:rPr>
              <a:t>138.76.29.7, 5001   10.0.0.1, 3345</a:t>
            </a:r>
          </a:p>
          <a:p>
            <a:pPr algn="ctr"/>
            <a:r>
              <a:rPr lang="en-US" sz="1800" dirty="0"/>
              <a:t>……                                         ……</a:t>
            </a:r>
          </a:p>
        </p:txBody>
      </p:sp>
      <p:grpSp>
        <p:nvGrpSpPr>
          <p:cNvPr id="11" name="Group 135"/>
          <p:cNvGrpSpPr>
            <a:grpSpLocks/>
          </p:cNvGrpSpPr>
          <p:nvPr/>
        </p:nvGrpSpPr>
        <p:grpSpPr bwMode="auto">
          <a:xfrm>
            <a:off x="4765675" y="3435351"/>
            <a:ext cx="2784475" cy="1570038"/>
            <a:chOff x="3002" y="2417"/>
            <a:chExt cx="1754" cy="989"/>
          </a:xfrm>
        </p:grpSpPr>
        <p:sp>
          <p:nvSpPr>
            <p:cNvPr id="233563" name="Rectangle 91"/>
            <p:cNvSpPr>
              <a:spLocks noChangeArrowheads="1"/>
            </p:cNvSpPr>
            <p:nvPr/>
          </p:nvSpPr>
          <p:spPr bwMode="auto">
            <a:xfrm>
              <a:off x="3002" y="3051"/>
              <a:ext cx="1175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33564" name="Text Box 92"/>
            <p:cNvSpPr txBox="1">
              <a:spLocks noChangeArrowheads="1"/>
            </p:cNvSpPr>
            <p:nvPr/>
          </p:nvSpPr>
          <p:spPr bwMode="auto">
            <a:xfrm>
              <a:off x="3104" y="3042"/>
              <a:ext cx="1112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050"/>
                <a:t>S: 128.119.40.186, 80 </a:t>
              </a:r>
            </a:p>
            <a:p>
              <a:r>
                <a:rPr lang="en-US" sz="1050"/>
                <a:t>D: 10.0.0.1, 3345</a:t>
              </a:r>
            </a:p>
            <a:p>
              <a:endParaRPr lang="en-US" sz="1050"/>
            </a:p>
          </p:txBody>
        </p:sp>
        <p:grpSp>
          <p:nvGrpSpPr>
            <p:cNvPr id="12" name="Group 93"/>
            <p:cNvGrpSpPr>
              <a:grpSpLocks/>
            </p:cNvGrpSpPr>
            <p:nvPr/>
          </p:nvGrpSpPr>
          <p:grpSpPr bwMode="auto">
            <a:xfrm>
              <a:off x="3054" y="3007"/>
              <a:ext cx="51" cy="99"/>
              <a:chOff x="5508" y="1599"/>
              <a:chExt cx="48" cy="99"/>
            </a:xfrm>
          </p:grpSpPr>
          <p:sp>
            <p:nvSpPr>
              <p:cNvPr id="233566" name="Freeform 94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0" y="72"/>
                  </a:cxn>
                  <a:cxn ang="0">
                    <a:pos x="27" y="99"/>
                  </a:cxn>
                  <a:cxn ang="0">
                    <a:pos x="48" y="21"/>
                  </a:cxn>
                  <a:cxn ang="0">
                    <a:pos x="21" y="0"/>
                  </a:cxn>
                </a:cxnLst>
                <a:rect l="0" t="0" r="r" b="b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 sz="1800"/>
              </a:p>
            </p:txBody>
          </p:sp>
          <p:sp>
            <p:nvSpPr>
              <p:cNvPr id="233567" name="Line 95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 sz="1800"/>
              </a:p>
            </p:txBody>
          </p:sp>
          <p:sp>
            <p:nvSpPr>
              <p:cNvPr id="233568" name="Line 96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 sz="1800"/>
              </a:p>
            </p:txBody>
          </p:sp>
        </p:grpSp>
        <p:grpSp>
          <p:nvGrpSpPr>
            <p:cNvPr id="13" name="Group 97"/>
            <p:cNvGrpSpPr>
              <a:grpSpLocks/>
            </p:cNvGrpSpPr>
            <p:nvPr/>
          </p:nvGrpSpPr>
          <p:grpSpPr bwMode="auto">
            <a:xfrm>
              <a:off x="3059" y="3248"/>
              <a:ext cx="51" cy="99"/>
              <a:chOff x="5508" y="1599"/>
              <a:chExt cx="48" cy="99"/>
            </a:xfrm>
          </p:grpSpPr>
          <p:sp>
            <p:nvSpPr>
              <p:cNvPr id="233570" name="Freeform 98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0" y="72"/>
                  </a:cxn>
                  <a:cxn ang="0">
                    <a:pos x="27" y="99"/>
                  </a:cxn>
                  <a:cxn ang="0">
                    <a:pos x="48" y="21"/>
                  </a:cxn>
                  <a:cxn ang="0">
                    <a:pos x="21" y="0"/>
                  </a:cxn>
                </a:cxnLst>
                <a:rect l="0" t="0" r="r" b="b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 sz="1800"/>
              </a:p>
            </p:txBody>
          </p:sp>
          <p:sp>
            <p:nvSpPr>
              <p:cNvPr id="233571" name="Line 99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 sz="1800"/>
              </a:p>
            </p:txBody>
          </p:sp>
          <p:sp>
            <p:nvSpPr>
              <p:cNvPr id="233572" name="Line 100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 sz="1800"/>
              </a:p>
            </p:txBody>
          </p:sp>
        </p:grpSp>
        <p:sp>
          <p:nvSpPr>
            <p:cNvPr id="233573" name="Freeform 101"/>
            <p:cNvSpPr>
              <a:spLocks/>
            </p:cNvSpPr>
            <p:nvPr/>
          </p:nvSpPr>
          <p:spPr bwMode="auto">
            <a:xfrm>
              <a:off x="4179" y="2417"/>
              <a:ext cx="577" cy="768"/>
            </a:xfrm>
            <a:custGeom>
              <a:avLst/>
              <a:gdLst/>
              <a:ahLst/>
              <a:cxnLst>
                <a:cxn ang="0">
                  <a:pos x="577" y="0"/>
                </a:cxn>
                <a:cxn ang="0">
                  <a:pos x="342" y="0"/>
                </a:cxn>
                <a:cxn ang="0">
                  <a:pos x="342" y="768"/>
                </a:cxn>
                <a:cxn ang="0">
                  <a:pos x="0" y="760"/>
                </a:cxn>
              </a:cxnLst>
              <a:rect l="0" t="0" r="r" b="b"/>
              <a:pathLst>
                <a:path w="577" h="768">
                  <a:moveTo>
                    <a:pt x="577" y="0"/>
                  </a:moveTo>
                  <a:lnTo>
                    <a:pt x="342" y="0"/>
                  </a:lnTo>
                  <a:lnTo>
                    <a:pt x="342" y="768"/>
                  </a:lnTo>
                  <a:lnTo>
                    <a:pt x="0" y="76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 sz="1800"/>
            </a:p>
          </p:txBody>
        </p:sp>
        <p:grpSp>
          <p:nvGrpSpPr>
            <p:cNvPr id="14" name="Group 102"/>
            <p:cNvGrpSpPr>
              <a:grpSpLocks/>
            </p:cNvGrpSpPr>
            <p:nvPr/>
          </p:nvGrpSpPr>
          <p:grpSpPr bwMode="auto">
            <a:xfrm>
              <a:off x="4240" y="3064"/>
              <a:ext cx="218" cy="233"/>
              <a:chOff x="5140" y="403"/>
              <a:chExt cx="218" cy="233"/>
            </a:xfrm>
          </p:grpSpPr>
          <p:sp>
            <p:nvSpPr>
              <p:cNvPr id="233575" name="Oval 103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233576" name="Text Box 104"/>
              <p:cNvSpPr txBox="1">
                <a:spLocks noChangeArrowheads="1"/>
              </p:cNvSpPr>
              <p:nvPr/>
            </p:nvSpPr>
            <p:spPr bwMode="auto">
              <a:xfrm>
                <a:off x="5154" y="403"/>
                <a:ext cx="189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FF0000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15" name="Group 108"/>
          <p:cNvGrpSpPr>
            <a:grpSpLocks/>
          </p:cNvGrpSpPr>
          <p:nvPr/>
        </p:nvGrpSpPr>
        <p:grpSpPr bwMode="auto">
          <a:xfrm>
            <a:off x="1531938" y="3641725"/>
            <a:ext cx="2497137" cy="566738"/>
            <a:chOff x="1026" y="3559"/>
            <a:chExt cx="1573" cy="357"/>
          </a:xfrm>
        </p:grpSpPr>
        <p:grpSp>
          <p:nvGrpSpPr>
            <p:cNvPr id="16" name="Group 68"/>
            <p:cNvGrpSpPr>
              <a:grpSpLocks/>
            </p:cNvGrpSpPr>
            <p:nvPr/>
          </p:nvGrpSpPr>
          <p:grpSpPr bwMode="auto">
            <a:xfrm>
              <a:off x="1412" y="3559"/>
              <a:ext cx="1187" cy="357"/>
              <a:chOff x="4381" y="786"/>
              <a:chExt cx="1108" cy="357"/>
            </a:xfrm>
          </p:grpSpPr>
          <p:sp>
            <p:nvSpPr>
              <p:cNvPr id="233541" name="Rectangle 69"/>
              <p:cNvSpPr>
                <a:spLocks noChangeArrowheads="1"/>
              </p:cNvSpPr>
              <p:nvPr/>
            </p:nvSpPr>
            <p:spPr bwMode="auto">
              <a:xfrm>
                <a:off x="4385" y="830"/>
                <a:ext cx="1104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233542" name="Text Box 70"/>
              <p:cNvSpPr txBox="1">
                <a:spLocks noChangeArrowheads="1"/>
              </p:cNvSpPr>
              <p:nvPr/>
            </p:nvSpPr>
            <p:spPr bwMode="auto">
              <a:xfrm>
                <a:off x="4381" y="813"/>
                <a:ext cx="1045" cy="2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1050"/>
                  <a:t>S: 138.76.29.7, 5001</a:t>
                </a:r>
              </a:p>
              <a:p>
                <a:r>
                  <a:rPr lang="en-US" sz="1050"/>
                  <a:t>D: 128.119.40.186, 80</a:t>
                </a:r>
              </a:p>
            </p:txBody>
          </p:sp>
          <p:grpSp>
            <p:nvGrpSpPr>
              <p:cNvPr id="17" name="Group 71"/>
              <p:cNvGrpSpPr>
                <a:grpSpLocks/>
              </p:cNvGrpSpPr>
              <p:nvPr/>
            </p:nvGrpSpPr>
            <p:grpSpPr bwMode="auto">
              <a:xfrm>
                <a:off x="5394" y="786"/>
                <a:ext cx="48" cy="99"/>
                <a:chOff x="5508" y="1599"/>
                <a:chExt cx="48" cy="99"/>
              </a:xfrm>
            </p:grpSpPr>
            <p:sp>
              <p:nvSpPr>
                <p:cNvPr id="233544" name="Freeform 72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0" y="72"/>
                    </a:cxn>
                    <a:cxn ang="0">
                      <a:pos x="27" y="99"/>
                    </a:cxn>
                    <a:cxn ang="0">
                      <a:pos x="48" y="21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ap="flat" cmpd="sng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 sz="1800"/>
                </a:p>
              </p:txBody>
            </p:sp>
            <p:sp>
              <p:nvSpPr>
                <p:cNvPr id="233545" name="Line 73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 sz="1800"/>
                </a:p>
              </p:txBody>
            </p:sp>
            <p:sp>
              <p:nvSpPr>
                <p:cNvPr id="233546" name="Line 74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 sz="1800"/>
                </a:p>
              </p:txBody>
            </p:sp>
          </p:grpSp>
          <p:grpSp>
            <p:nvGrpSpPr>
              <p:cNvPr id="18" name="Group 75"/>
              <p:cNvGrpSpPr>
                <a:grpSpLocks/>
              </p:cNvGrpSpPr>
              <p:nvPr/>
            </p:nvGrpSpPr>
            <p:grpSpPr bwMode="auto">
              <a:xfrm>
                <a:off x="5382" y="1044"/>
                <a:ext cx="48" cy="99"/>
                <a:chOff x="5508" y="1599"/>
                <a:chExt cx="48" cy="99"/>
              </a:xfrm>
            </p:grpSpPr>
            <p:sp>
              <p:nvSpPr>
                <p:cNvPr id="233548" name="Freeform 76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0" y="72"/>
                    </a:cxn>
                    <a:cxn ang="0">
                      <a:pos x="27" y="99"/>
                    </a:cxn>
                    <a:cxn ang="0">
                      <a:pos x="48" y="21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ap="flat" cmpd="sng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 sz="1800"/>
                </a:p>
              </p:txBody>
            </p:sp>
            <p:sp>
              <p:nvSpPr>
                <p:cNvPr id="233549" name="Line 77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 sz="1800"/>
                </a:p>
              </p:txBody>
            </p:sp>
            <p:sp>
              <p:nvSpPr>
                <p:cNvPr id="233550" name="Line 78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 sz="1800"/>
                </a:p>
              </p:txBody>
            </p:sp>
          </p:grpSp>
        </p:grpSp>
        <p:sp>
          <p:nvSpPr>
            <p:cNvPr id="233551" name="Line 79"/>
            <p:cNvSpPr>
              <a:spLocks noChangeShapeType="1"/>
            </p:cNvSpPr>
            <p:nvPr/>
          </p:nvSpPr>
          <p:spPr bwMode="auto">
            <a:xfrm flipH="1">
              <a:off x="1026" y="3729"/>
              <a:ext cx="3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sz="1800"/>
            </a:p>
          </p:txBody>
        </p:sp>
        <p:grpSp>
          <p:nvGrpSpPr>
            <p:cNvPr id="19" name="Group 105"/>
            <p:cNvGrpSpPr>
              <a:grpSpLocks/>
            </p:cNvGrpSpPr>
            <p:nvPr/>
          </p:nvGrpSpPr>
          <p:grpSpPr bwMode="auto">
            <a:xfrm>
              <a:off x="1143" y="3616"/>
              <a:ext cx="218" cy="233"/>
              <a:chOff x="5140" y="403"/>
              <a:chExt cx="218" cy="233"/>
            </a:xfrm>
          </p:grpSpPr>
          <p:sp>
            <p:nvSpPr>
              <p:cNvPr id="233578" name="Oval 106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233579" name="Text Box 107"/>
              <p:cNvSpPr txBox="1">
                <a:spLocks noChangeArrowheads="1"/>
              </p:cNvSpPr>
              <p:nvPr/>
            </p:nvSpPr>
            <p:spPr bwMode="auto">
              <a:xfrm>
                <a:off x="5154" y="403"/>
                <a:ext cx="189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20" name="Group 112"/>
          <p:cNvGrpSpPr>
            <a:grpSpLocks/>
          </p:cNvGrpSpPr>
          <p:nvPr/>
        </p:nvGrpSpPr>
        <p:grpSpPr bwMode="auto">
          <a:xfrm>
            <a:off x="0" y="1643063"/>
            <a:ext cx="5154613" cy="2081213"/>
            <a:chOff x="0" y="1288"/>
            <a:chExt cx="3247" cy="1311"/>
          </a:xfrm>
        </p:grpSpPr>
        <p:sp>
          <p:nvSpPr>
            <p:cNvPr id="233554" name="Text Box 82"/>
            <p:cNvSpPr txBox="1">
              <a:spLocks noChangeArrowheads="1"/>
            </p:cNvSpPr>
            <p:nvPr/>
          </p:nvSpPr>
          <p:spPr bwMode="auto">
            <a:xfrm>
              <a:off x="0" y="1288"/>
              <a:ext cx="1207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u="sng" dirty="0">
                  <a:solidFill>
                    <a:srgbClr val="FF0000"/>
                  </a:solidFill>
                </a:rPr>
                <a:t>2:</a:t>
              </a:r>
              <a:r>
                <a:rPr lang="en-US" sz="1800" dirty="0">
                  <a:solidFill>
                    <a:srgbClr val="FF0000"/>
                  </a:solidFill>
                </a:rPr>
                <a:t> NAT</a:t>
              </a:r>
              <a:r>
                <a:rPr lang="en-US" sz="1800" dirty="0" smtClean="0">
                  <a:solidFill>
                    <a:srgbClr val="FF0000"/>
                  </a:solidFill>
                </a:rPr>
                <a:t> </a:t>
              </a:r>
              <a:r>
                <a:rPr lang="en-US" sz="1800" dirty="0">
                  <a:solidFill>
                    <a:srgbClr val="FF0000"/>
                  </a:solidFill>
                </a:rPr>
                <a:t>router</a:t>
              </a:r>
            </a:p>
            <a:p>
              <a:r>
                <a:rPr lang="en-US" sz="1800" dirty="0">
                  <a:solidFill>
                    <a:srgbClr val="FF0000"/>
                  </a:solidFill>
                </a:rPr>
                <a:t>changes datagram</a:t>
              </a:r>
            </a:p>
            <a:p>
              <a:r>
                <a:rPr lang="en-US" sz="1800" dirty="0">
                  <a:solidFill>
                    <a:srgbClr val="FF0000"/>
                  </a:solidFill>
                </a:rPr>
                <a:t>source </a:t>
              </a:r>
              <a:r>
                <a:rPr lang="en-US" sz="1800" dirty="0" err="1">
                  <a:solidFill>
                    <a:srgbClr val="FF0000"/>
                  </a:solidFill>
                </a:rPr>
                <a:t>addr</a:t>
              </a:r>
              <a:r>
                <a:rPr lang="en-US" sz="1800" dirty="0">
                  <a:solidFill>
                    <a:srgbClr val="FF0000"/>
                  </a:solidFill>
                </a:rPr>
                <a:t> from</a:t>
              </a:r>
            </a:p>
            <a:p>
              <a:r>
                <a:rPr lang="en-US" sz="1800" dirty="0">
                  <a:solidFill>
                    <a:srgbClr val="FF0000"/>
                  </a:solidFill>
                </a:rPr>
                <a:t>10.0.0.1, 3345 to</a:t>
              </a:r>
            </a:p>
            <a:p>
              <a:r>
                <a:rPr lang="en-US" sz="1800" dirty="0">
                  <a:solidFill>
                    <a:srgbClr val="FF0000"/>
                  </a:solidFill>
                </a:rPr>
                <a:t>138.76.29.7, 5001,</a:t>
              </a:r>
            </a:p>
            <a:p>
              <a:r>
                <a:rPr lang="en-US" sz="1800" dirty="0">
                  <a:solidFill>
                    <a:srgbClr val="FF0000"/>
                  </a:solidFill>
                </a:rPr>
                <a:t>updates table</a:t>
              </a:r>
            </a:p>
          </p:txBody>
        </p:sp>
        <p:sp>
          <p:nvSpPr>
            <p:cNvPr id="233555" name="Line 83"/>
            <p:cNvSpPr>
              <a:spLocks noChangeShapeType="1"/>
            </p:cNvSpPr>
            <p:nvPr/>
          </p:nvSpPr>
          <p:spPr bwMode="auto">
            <a:xfrm>
              <a:off x="1285" y="2243"/>
              <a:ext cx="147" cy="3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233582" name="Line 110"/>
            <p:cNvSpPr>
              <a:spLocks noChangeShapeType="1"/>
            </p:cNvSpPr>
            <p:nvPr/>
          </p:nvSpPr>
          <p:spPr bwMode="auto">
            <a:xfrm flipV="1">
              <a:off x="1275" y="1788"/>
              <a:ext cx="663" cy="45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233583" name="Line 111"/>
            <p:cNvSpPr>
              <a:spLocks noChangeShapeType="1"/>
            </p:cNvSpPr>
            <p:nvPr/>
          </p:nvSpPr>
          <p:spPr bwMode="auto">
            <a:xfrm flipV="1">
              <a:off x="1275" y="1751"/>
              <a:ext cx="1972" cy="49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sz="1800"/>
            </a:p>
          </p:txBody>
        </p:sp>
      </p:grpSp>
      <p:grpSp>
        <p:nvGrpSpPr>
          <p:cNvPr id="21" name="Group 129"/>
          <p:cNvGrpSpPr>
            <a:grpSpLocks/>
          </p:cNvGrpSpPr>
          <p:nvPr/>
        </p:nvGrpSpPr>
        <p:grpSpPr bwMode="auto">
          <a:xfrm>
            <a:off x="1360488" y="4681542"/>
            <a:ext cx="2471737" cy="635000"/>
            <a:chOff x="1163" y="3752"/>
            <a:chExt cx="1557" cy="400"/>
          </a:xfrm>
        </p:grpSpPr>
        <p:sp>
          <p:nvSpPr>
            <p:cNvPr id="233587" name="Rectangle 115"/>
            <p:cNvSpPr>
              <a:spLocks noChangeArrowheads="1"/>
            </p:cNvSpPr>
            <p:nvPr/>
          </p:nvSpPr>
          <p:spPr bwMode="auto">
            <a:xfrm>
              <a:off x="1163" y="3796"/>
              <a:ext cx="1183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33588" name="Text Box 116"/>
            <p:cNvSpPr txBox="1">
              <a:spLocks noChangeArrowheads="1"/>
            </p:cNvSpPr>
            <p:nvPr/>
          </p:nvSpPr>
          <p:spPr bwMode="auto">
            <a:xfrm>
              <a:off x="1281" y="3788"/>
              <a:ext cx="1120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050"/>
                <a:t>S: 128.119.40.186, 80 </a:t>
              </a:r>
            </a:p>
            <a:p>
              <a:r>
                <a:rPr lang="en-US" sz="1050"/>
                <a:t>D: 138.76.29.7, 5001</a:t>
              </a:r>
            </a:p>
            <a:p>
              <a:endParaRPr lang="en-US" sz="1050"/>
            </a:p>
          </p:txBody>
        </p:sp>
        <p:grpSp>
          <p:nvGrpSpPr>
            <p:cNvPr id="22" name="Group 117"/>
            <p:cNvGrpSpPr>
              <a:grpSpLocks/>
            </p:cNvGrpSpPr>
            <p:nvPr/>
          </p:nvGrpSpPr>
          <p:grpSpPr bwMode="auto">
            <a:xfrm>
              <a:off x="1214" y="3752"/>
              <a:ext cx="52" cy="99"/>
              <a:chOff x="5508" y="1599"/>
              <a:chExt cx="48" cy="99"/>
            </a:xfrm>
          </p:grpSpPr>
          <p:sp>
            <p:nvSpPr>
              <p:cNvPr id="233590" name="Freeform 118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0" y="72"/>
                  </a:cxn>
                  <a:cxn ang="0">
                    <a:pos x="27" y="99"/>
                  </a:cxn>
                  <a:cxn ang="0">
                    <a:pos x="48" y="21"/>
                  </a:cxn>
                  <a:cxn ang="0">
                    <a:pos x="21" y="0"/>
                  </a:cxn>
                </a:cxnLst>
                <a:rect l="0" t="0" r="r" b="b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 sz="1800"/>
              </a:p>
            </p:txBody>
          </p:sp>
          <p:sp>
            <p:nvSpPr>
              <p:cNvPr id="233591" name="Line 119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 sz="1800"/>
              </a:p>
            </p:txBody>
          </p:sp>
          <p:sp>
            <p:nvSpPr>
              <p:cNvPr id="233592" name="Line 120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 sz="1800"/>
              </a:p>
            </p:txBody>
          </p:sp>
        </p:grpSp>
        <p:grpSp>
          <p:nvGrpSpPr>
            <p:cNvPr id="23" name="Group 121"/>
            <p:cNvGrpSpPr>
              <a:grpSpLocks/>
            </p:cNvGrpSpPr>
            <p:nvPr/>
          </p:nvGrpSpPr>
          <p:grpSpPr bwMode="auto">
            <a:xfrm>
              <a:off x="1193" y="3984"/>
              <a:ext cx="52" cy="99"/>
              <a:chOff x="5508" y="1599"/>
              <a:chExt cx="48" cy="99"/>
            </a:xfrm>
          </p:grpSpPr>
          <p:sp>
            <p:nvSpPr>
              <p:cNvPr id="233594" name="Freeform 122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0" y="72"/>
                  </a:cxn>
                  <a:cxn ang="0">
                    <a:pos x="27" y="99"/>
                  </a:cxn>
                  <a:cxn ang="0">
                    <a:pos x="48" y="21"/>
                  </a:cxn>
                  <a:cxn ang="0">
                    <a:pos x="21" y="0"/>
                  </a:cxn>
                </a:cxnLst>
                <a:rect l="0" t="0" r="r" b="b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 sz="1800"/>
              </a:p>
            </p:txBody>
          </p:sp>
          <p:sp>
            <p:nvSpPr>
              <p:cNvPr id="233595" name="Line 123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 sz="1800"/>
              </a:p>
            </p:txBody>
          </p:sp>
          <p:sp>
            <p:nvSpPr>
              <p:cNvPr id="233596" name="Line 124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 sz="1800"/>
              </a:p>
            </p:txBody>
          </p:sp>
        </p:grpSp>
        <p:sp>
          <p:nvSpPr>
            <p:cNvPr id="233597" name="Line 125"/>
            <p:cNvSpPr>
              <a:spLocks noChangeShapeType="1"/>
            </p:cNvSpPr>
            <p:nvPr/>
          </p:nvSpPr>
          <p:spPr bwMode="auto">
            <a:xfrm flipH="1">
              <a:off x="2344" y="3931"/>
              <a:ext cx="3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/>
            <a:lstStyle/>
            <a:p>
              <a:endParaRPr lang="en-US" sz="1800"/>
            </a:p>
          </p:txBody>
        </p:sp>
        <p:grpSp>
          <p:nvGrpSpPr>
            <p:cNvPr id="24" name="Group 126"/>
            <p:cNvGrpSpPr>
              <a:grpSpLocks/>
            </p:cNvGrpSpPr>
            <p:nvPr/>
          </p:nvGrpSpPr>
          <p:grpSpPr bwMode="auto">
            <a:xfrm>
              <a:off x="2409" y="3818"/>
              <a:ext cx="218" cy="233"/>
              <a:chOff x="5140" y="403"/>
              <a:chExt cx="218" cy="233"/>
            </a:xfrm>
          </p:grpSpPr>
          <p:sp>
            <p:nvSpPr>
              <p:cNvPr id="233599" name="Oval 127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233600" name="Text Box 128"/>
              <p:cNvSpPr txBox="1">
                <a:spLocks noChangeArrowheads="1"/>
              </p:cNvSpPr>
              <p:nvPr/>
            </p:nvSpPr>
            <p:spPr bwMode="auto">
              <a:xfrm>
                <a:off x="5154" y="403"/>
                <a:ext cx="189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FF0000"/>
                    </a:solidFill>
                  </a:rPr>
                  <a:t>3</a:t>
                </a:r>
              </a:p>
            </p:txBody>
          </p:sp>
        </p:grpSp>
      </p:grpSp>
      <p:sp>
        <p:nvSpPr>
          <p:cNvPr id="233603" name="Text Box 131"/>
          <p:cNvSpPr txBox="1">
            <a:spLocks noChangeArrowheads="1"/>
          </p:cNvSpPr>
          <p:nvPr/>
        </p:nvSpPr>
        <p:spPr bwMode="auto">
          <a:xfrm>
            <a:off x="1317625" y="5141913"/>
            <a:ext cx="191590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u="sng">
                <a:solidFill>
                  <a:srgbClr val="FF0000"/>
                </a:solidFill>
              </a:rPr>
              <a:t>3:</a:t>
            </a:r>
            <a:r>
              <a:rPr lang="en-US" sz="1800">
                <a:solidFill>
                  <a:srgbClr val="FF0000"/>
                </a:solidFill>
              </a:rPr>
              <a:t> Reply arrives</a:t>
            </a:r>
          </a:p>
          <a:p>
            <a:r>
              <a:rPr lang="en-US" sz="1800">
                <a:solidFill>
                  <a:srgbClr val="FF0000"/>
                </a:solidFill>
              </a:rPr>
              <a:t> dest. address:</a:t>
            </a:r>
          </a:p>
          <a:p>
            <a:r>
              <a:rPr lang="en-US" sz="1800">
                <a:solidFill>
                  <a:srgbClr val="FF0000"/>
                </a:solidFill>
              </a:rPr>
              <a:t> 138.76.29.7, 5001</a:t>
            </a:r>
          </a:p>
        </p:txBody>
      </p:sp>
      <p:sp>
        <p:nvSpPr>
          <p:cNvPr id="233608" name="Text Box 136"/>
          <p:cNvSpPr txBox="1">
            <a:spLocks noChangeArrowheads="1"/>
          </p:cNvSpPr>
          <p:nvPr/>
        </p:nvSpPr>
        <p:spPr bwMode="auto">
          <a:xfrm>
            <a:off x="4741863" y="4976813"/>
            <a:ext cx="353814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u="sng">
                <a:solidFill>
                  <a:srgbClr val="FF0000"/>
                </a:solidFill>
              </a:rPr>
              <a:t>4:</a:t>
            </a:r>
            <a:r>
              <a:rPr lang="en-US" sz="1800">
                <a:solidFill>
                  <a:srgbClr val="FF0000"/>
                </a:solidFill>
              </a:rPr>
              <a:t> NAT router</a:t>
            </a:r>
          </a:p>
          <a:p>
            <a:r>
              <a:rPr lang="en-US" sz="1800">
                <a:solidFill>
                  <a:srgbClr val="FF0000"/>
                </a:solidFill>
              </a:rPr>
              <a:t>changes datagram</a:t>
            </a:r>
          </a:p>
          <a:p>
            <a:r>
              <a:rPr lang="en-US" sz="1800">
                <a:solidFill>
                  <a:srgbClr val="FF0000"/>
                </a:solidFill>
              </a:rPr>
              <a:t>dest addr from</a:t>
            </a:r>
          </a:p>
          <a:p>
            <a:r>
              <a:rPr lang="en-US" sz="1800">
                <a:solidFill>
                  <a:srgbClr val="FF0000"/>
                </a:solidFill>
              </a:rPr>
              <a:t>138.76.29.7, 5001 to 10.0.0.1, 3345</a:t>
            </a:r>
            <a:r>
              <a:rPr lang="en-US" sz="1800"/>
              <a:t> </a:t>
            </a:r>
            <a:endParaRPr lang="en-US" sz="1800">
              <a:solidFill>
                <a:srgbClr val="FF0000"/>
              </a:solidFill>
            </a:endParaRPr>
          </a:p>
          <a:p>
            <a:endParaRPr lang="en-US" sz="1800">
              <a:solidFill>
                <a:srgbClr val="FF0000"/>
              </a:solidFill>
            </a:endParaRPr>
          </a:p>
        </p:txBody>
      </p:sp>
      <p:sp>
        <p:nvSpPr>
          <p:cNvPr id="233610" name="Line 138"/>
          <p:cNvSpPr>
            <a:spLocks noChangeShapeType="1"/>
          </p:cNvSpPr>
          <p:nvPr/>
        </p:nvSpPr>
        <p:spPr bwMode="auto">
          <a:xfrm>
            <a:off x="1022350" y="4273550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533" grpId="0"/>
      <p:bldP spid="233603" grpId="0"/>
      <p:bldP spid="233608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NAT: Network Address Translation</a:t>
            </a:r>
            <a:endParaRPr lang="en-US"/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267200"/>
          </a:xfrm>
        </p:spPr>
        <p:txBody>
          <a:bodyPr/>
          <a:lstStyle/>
          <a:p>
            <a:r>
              <a:rPr lang="en-US" dirty="0"/>
              <a:t>16-bit port-number field: </a:t>
            </a:r>
          </a:p>
          <a:p>
            <a:pPr lvl="1"/>
            <a:r>
              <a:rPr lang="en-US" dirty="0" smtClean="0"/>
              <a:t>~60,000 </a:t>
            </a:r>
            <a:r>
              <a:rPr lang="en-US" dirty="0"/>
              <a:t>simultaneous connections with a single LAN-side address!</a:t>
            </a:r>
          </a:p>
          <a:p>
            <a:r>
              <a:rPr lang="en-US" dirty="0"/>
              <a:t>NAT is controversial:</a:t>
            </a:r>
          </a:p>
          <a:p>
            <a:pPr lvl="1"/>
            <a:r>
              <a:rPr lang="en-US" dirty="0" smtClean="0"/>
              <a:t>Routers </a:t>
            </a:r>
            <a:r>
              <a:rPr lang="en-US" dirty="0"/>
              <a:t>should only process up to layer 3</a:t>
            </a:r>
          </a:p>
          <a:p>
            <a:pPr lvl="1"/>
            <a:r>
              <a:rPr lang="en-US" dirty="0" smtClean="0"/>
              <a:t>Violates “end-to-end” </a:t>
            </a:r>
            <a:r>
              <a:rPr lang="en-US" dirty="0" smtClean="0"/>
              <a:t>argument (complexity in ends)</a:t>
            </a:r>
            <a:endParaRPr lang="en-US" dirty="0"/>
          </a:p>
          <a:p>
            <a:pPr lvl="2"/>
            <a:r>
              <a:rPr lang="en-US" dirty="0"/>
              <a:t>NAT possibility must be taken into account by app designers, </a:t>
            </a:r>
            <a:r>
              <a:rPr lang="en-US" dirty="0" smtClean="0"/>
              <a:t>e.g., </a:t>
            </a:r>
            <a:r>
              <a:rPr lang="en-US" dirty="0"/>
              <a:t>P2P applications</a:t>
            </a:r>
          </a:p>
          <a:p>
            <a:pPr lvl="1"/>
            <a:r>
              <a:rPr lang="en-US" dirty="0" smtClean="0"/>
              <a:t>Address </a:t>
            </a:r>
            <a:r>
              <a:rPr lang="en-US" dirty="0"/>
              <a:t>shortage should instead be solved by IPv6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 </a:t>
            </a:r>
            <a:r>
              <a:rPr lang="en-US" dirty="0" smtClean="0"/>
              <a:t>Traversal Problem</a:t>
            </a:r>
            <a:endParaRPr lang="en-US" dirty="0"/>
          </a:p>
        </p:txBody>
      </p:sp>
      <p:sp>
        <p:nvSpPr>
          <p:cNvPr id="6400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95400"/>
            <a:ext cx="4724400" cy="51593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Client </a:t>
            </a:r>
            <a:r>
              <a:rPr lang="en-US" sz="2400" dirty="0"/>
              <a:t>wants to connect to server with address 10.0.0.1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</a:t>
            </a:r>
            <a:r>
              <a:rPr lang="en-US" sz="2000" dirty="0" smtClean="0"/>
              <a:t>erver </a:t>
            </a:r>
            <a:r>
              <a:rPr lang="en-US" sz="2000" dirty="0"/>
              <a:t>address 10.0.0.1 local to LAN (client can’t use it as destination </a:t>
            </a:r>
            <a:r>
              <a:rPr lang="en-US" sz="2000" dirty="0" err="1"/>
              <a:t>addr</a:t>
            </a:r>
            <a:r>
              <a:rPr lang="en-US" sz="20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O</a:t>
            </a:r>
            <a:r>
              <a:rPr lang="en-US" sz="2000" dirty="0" smtClean="0"/>
              <a:t>nly </a:t>
            </a:r>
            <a:r>
              <a:rPr lang="en-US" sz="2000" dirty="0"/>
              <a:t>one externally visible </a:t>
            </a:r>
            <a:r>
              <a:rPr lang="en-US" sz="2000" dirty="0" err="1"/>
              <a:t>NATted</a:t>
            </a:r>
            <a:r>
              <a:rPr lang="en-US" sz="2000" dirty="0"/>
              <a:t> address: 138.76.29.7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9900"/>
                </a:solidFill>
              </a:rPr>
              <a:t>Solution </a:t>
            </a:r>
            <a:r>
              <a:rPr lang="en-US" sz="2400" dirty="0">
                <a:solidFill>
                  <a:srgbClr val="009900"/>
                </a:solidFill>
              </a:rPr>
              <a:t>1</a:t>
            </a:r>
            <a:r>
              <a:rPr lang="en-US" sz="2400" dirty="0"/>
              <a:t>: statically configure NAT to forward incoming connection requests at given port to server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e.g</a:t>
            </a:r>
            <a:r>
              <a:rPr lang="en-US" sz="2000" dirty="0" smtClean="0"/>
              <a:t>. </a:t>
            </a:r>
            <a:r>
              <a:rPr lang="en-US" sz="2000" dirty="0"/>
              <a:t>(123.76.29.7, port 2500) always forwarded to 10.0.0.1 port </a:t>
            </a:r>
            <a:r>
              <a:rPr lang="en-US" sz="2000" dirty="0" smtClean="0"/>
              <a:t>25000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But must be done ahead of time!</a:t>
            </a:r>
            <a:endParaRPr lang="en-US" sz="2000" dirty="0"/>
          </a:p>
        </p:txBody>
      </p:sp>
      <p:sp>
        <p:nvSpPr>
          <p:cNvPr id="640029" name="Freeform 29"/>
          <p:cNvSpPr>
            <a:spLocks/>
          </p:cNvSpPr>
          <p:nvPr/>
        </p:nvSpPr>
        <p:spPr bwMode="auto">
          <a:xfrm>
            <a:off x="7115175" y="2185988"/>
            <a:ext cx="1676400" cy="2487612"/>
          </a:xfrm>
          <a:custGeom>
            <a:avLst/>
            <a:gdLst/>
            <a:ahLst/>
            <a:cxnLst>
              <a:cxn ang="0">
                <a:pos x="109" y="676"/>
              </a:cxn>
              <a:cxn ang="0">
                <a:pos x="598" y="647"/>
              </a:cxn>
              <a:cxn ang="0">
                <a:pos x="533" y="614"/>
              </a:cxn>
              <a:cxn ang="0">
                <a:pos x="566" y="169"/>
              </a:cxn>
              <a:cxn ang="0">
                <a:pos x="795" y="38"/>
              </a:cxn>
              <a:cxn ang="0">
                <a:pos x="1013" y="90"/>
              </a:cxn>
              <a:cxn ang="0">
                <a:pos x="987" y="579"/>
              </a:cxn>
              <a:cxn ang="0">
                <a:pos x="1005" y="875"/>
              </a:cxn>
              <a:cxn ang="0">
                <a:pos x="987" y="1451"/>
              </a:cxn>
              <a:cxn ang="0">
                <a:pos x="592" y="1478"/>
              </a:cxn>
              <a:cxn ang="0">
                <a:pos x="473" y="919"/>
              </a:cxn>
              <a:cxn ang="0">
                <a:pos x="61" y="838"/>
              </a:cxn>
              <a:cxn ang="0">
                <a:pos x="109" y="676"/>
              </a:cxn>
            </a:cxnLst>
            <a:rect l="0" t="0" r="r" b="b"/>
            <a:pathLst>
              <a:path w="1056" h="1567">
                <a:moveTo>
                  <a:pt x="109" y="676"/>
                </a:moveTo>
                <a:cubicBezTo>
                  <a:pt x="199" y="644"/>
                  <a:pt x="527" y="657"/>
                  <a:pt x="598" y="647"/>
                </a:cubicBezTo>
                <a:cubicBezTo>
                  <a:pt x="669" y="637"/>
                  <a:pt x="538" y="694"/>
                  <a:pt x="533" y="614"/>
                </a:cubicBezTo>
                <a:cubicBezTo>
                  <a:pt x="527" y="534"/>
                  <a:pt x="522" y="265"/>
                  <a:pt x="566" y="169"/>
                </a:cubicBezTo>
                <a:cubicBezTo>
                  <a:pt x="610" y="73"/>
                  <a:pt x="721" y="51"/>
                  <a:pt x="795" y="38"/>
                </a:cubicBezTo>
                <a:cubicBezTo>
                  <a:pt x="869" y="25"/>
                  <a:pt x="981" y="0"/>
                  <a:pt x="1013" y="90"/>
                </a:cubicBezTo>
                <a:cubicBezTo>
                  <a:pt x="1045" y="180"/>
                  <a:pt x="988" y="448"/>
                  <a:pt x="987" y="579"/>
                </a:cubicBezTo>
                <a:cubicBezTo>
                  <a:pt x="986" y="710"/>
                  <a:pt x="1005" y="730"/>
                  <a:pt x="1005" y="875"/>
                </a:cubicBezTo>
                <a:cubicBezTo>
                  <a:pt x="1005" y="1020"/>
                  <a:pt x="1056" y="1351"/>
                  <a:pt x="987" y="1451"/>
                </a:cubicBezTo>
                <a:cubicBezTo>
                  <a:pt x="918" y="1551"/>
                  <a:pt x="678" y="1567"/>
                  <a:pt x="592" y="1478"/>
                </a:cubicBezTo>
                <a:cubicBezTo>
                  <a:pt x="506" y="1389"/>
                  <a:pt x="562" y="1026"/>
                  <a:pt x="473" y="919"/>
                </a:cubicBezTo>
                <a:cubicBezTo>
                  <a:pt x="384" y="812"/>
                  <a:pt x="122" y="878"/>
                  <a:pt x="61" y="838"/>
                </a:cubicBezTo>
                <a:cubicBezTo>
                  <a:pt x="0" y="798"/>
                  <a:pt x="26" y="710"/>
                  <a:pt x="109" y="676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40031" name="Object 31"/>
          <p:cNvGraphicFramePr>
            <a:graphicFrameLocks noChangeAspect="1"/>
          </p:cNvGraphicFramePr>
          <p:nvPr/>
        </p:nvGraphicFramePr>
        <p:xfrm>
          <a:off x="8151813" y="3138488"/>
          <a:ext cx="579437" cy="482600"/>
        </p:xfrm>
        <a:graphic>
          <a:graphicData uri="http://schemas.openxmlformats.org/presentationml/2006/ole">
            <p:oleObj spid="_x0000_s433154" name="Clip" r:id="rId3" imgW="1305000" imgH="1085760" progId="">
              <p:embed/>
            </p:oleObj>
          </a:graphicData>
        </a:graphic>
      </p:graphicFrame>
      <p:graphicFrame>
        <p:nvGraphicFramePr>
          <p:cNvPr id="640032" name="Object 32"/>
          <p:cNvGraphicFramePr>
            <a:graphicFrameLocks noChangeAspect="1"/>
          </p:cNvGraphicFramePr>
          <p:nvPr/>
        </p:nvGraphicFramePr>
        <p:xfrm>
          <a:off x="8123238" y="3903663"/>
          <a:ext cx="563562" cy="469900"/>
        </p:xfrm>
        <a:graphic>
          <a:graphicData uri="http://schemas.openxmlformats.org/presentationml/2006/ole">
            <p:oleObj spid="_x0000_s433155" name="Clip" r:id="rId4" imgW="1305000" imgH="1085760" progId="">
              <p:embed/>
            </p:oleObj>
          </a:graphicData>
        </a:graphic>
      </p:graphicFrame>
      <p:sp>
        <p:nvSpPr>
          <p:cNvPr id="640033" name="Line 33"/>
          <p:cNvSpPr>
            <a:spLocks noChangeShapeType="1"/>
          </p:cNvSpPr>
          <p:nvPr/>
        </p:nvSpPr>
        <p:spPr bwMode="auto">
          <a:xfrm flipV="1">
            <a:off x="7183438" y="3352800"/>
            <a:ext cx="1073150" cy="20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40034" name="Line 34"/>
          <p:cNvSpPr>
            <a:spLocks noChangeShapeType="1"/>
          </p:cNvSpPr>
          <p:nvPr/>
        </p:nvSpPr>
        <p:spPr bwMode="auto">
          <a:xfrm flipH="1">
            <a:off x="8023225" y="2617788"/>
            <a:ext cx="9525" cy="1492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40035" name="Line 35"/>
          <p:cNvSpPr>
            <a:spLocks noChangeShapeType="1"/>
          </p:cNvSpPr>
          <p:nvPr/>
        </p:nvSpPr>
        <p:spPr bwMode="auto">
          <a:xfrm>
            <a:off x="8027988" y="2613025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40036" name="Line 36"/>
          <p:cNvSpPr>
            <a:spLocks noChangeShapeType="1"/>
          </p:cNvSpPr>
          <p:nvPr/>
        </p:nvSpPr>
        <p:spPr bwMode="auto">
          <a:xfrm flipV="1">
            <a:off x="8034338" y="4117975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40037" name="Text Box 37"/>
          <p:cNvSpPr txBox="1">
            <a:spLocks noChangeArrowheads="1"/>
          </p:cNvSpPr>
          <p:nvPr/>
        </p:nvSpPr>
        <p:spPr bwMode="auto">
          <a:xfrm>
            <a:off x="7905750" y="2001838"/>
            <a:ext cx="892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10.0.0.1</a:t>
            </a:r>
          </a:p>
        </p:txBody>
      </p:sp>
      <p:sp>
        <p:nvSpPr>
          <p:cNvPr id="640056" name="Text Box 56"/>
          <p:cNvSpPr txBox="1">
            <a:spLocks noChangeArrowheads="1"/>
          </p:cNvSpPr>
          <p:nvPr/>
        </p:nvSpPr>
        <p:spPr bwMode="auto">
          <a:xfrm>
            <a:off x="7134225" y="2951163"/>
            <a:ext cx="923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10.0.0.4</a:t>
            </a:r>
          </a:p>
        </p:txBody>
      </p:sp>
      <p:sp>
        <p:nvSpPr>
          <p:cNvPr id="640057" name="Line 57"/>
          <p:cNvSpPr>
            <a:spLocks noChangeShapeType="1"/>
          </p:cNvSpPr>
          <p:nvPr/>
        </p:nvSpPr>
        <p:spPr bwMode="auto">
          <a:xfrm flipH="1">
            <a:off x="7258050" y="3201988"/>
            <a:ext cx="85725" cy="128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40058" name="Line 58"/>
          <p:cNvSpPr>
            <a:spLocks noChangeShapeType="1"/>
          </p:cNvSpPr>
          <p:nvPr/>
        </p:nvSpPr>
        <p:spPr bwMode="auto">
          <a:xfrm flipH="1">
            <a:off x="6518275" y="3440113"/>
            <a:ext cx="85725" cy="128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40088" name="Text Box 88"/>
          <p:cNvSpPr txBox="1">
            <a:spLocks noChangeArrowheads="1"/>
          </p:cNvSpPr>
          <p:nvPr/>
        </p:nvSpPr>
        <p:spPr bwMode="auto">
          <a:xfrm>
            <a:off x="6565900" y="3522663"/>
            <a:ext cx="876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NAT </a:t>
            </a:r>
          </a:p>
          <a:p>
            <a:pPr algn="ctr"/>
            <a:r>
              <a:rPr lang="en-US">
                <a:solidFill>
                  <a:srgbClr val="FF0000"/>
                </a:solidFill>
              </a:rPr>
              <a:t>router</a:t>
            </a:r>
          </a:p>
        </p:txBody>
      </p:sp>
      <p:sp>
        <p:nvSpPr>
          <p:cNvPr id="640089" name="Text Box 89"/>
          <p:cNvSpPr txBox="1">
            <a:spLocks noChangeArrowheads="1"/>
          </p:cNvSpPr>
          <p:nvPr/>
        </p:nvSpPr>
        <p:spPr bwMode="auto">
          <a:xfrm>
            <a:off x="5295900" y="3508375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138.76.29.7</a:t>
            </a:r>
          </a:p>
        </p:txBody>
      </p:sp>
      <p:grpSp>
        <p:nvGrpSpPr>
          <p:cNvPr id="2" name="Group 91"/>
          <p:cNvGrpSpPr>
            <a:grpSpLocks/>
          </p:cNvGrpSpPr>
          <p:nvPr/>
        </p:nvGrpSpPr>
        <p:grpSpPr bwMode="auto">
          <a:xfrm>
            <a:off x="8205788" y="2274888"/>
            <a:ext cx="331787" cy="755650"/>
            <a:chOff x="4180" y="783"/>
            <a:chExt cx="150" cy="307"/>
          </a:xfrm>
        </p:grpSpPr>
        <p:sp>
          <p:nvSpPr>
            <p:cNvPr id="640092" name="AutoShape 9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093" name="Rectangle 9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094" name="Rectangle 9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095" name="AutoShape 9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096" name="Line 9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097" name="Line 9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098" name="Rectangle 9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099" name="Rectangle 9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0100" name="Line 100"/>
          <p:cNvSpPr>
            <a:spLocks noChangeShapeType="1"/>
          </p:cNvSpPr>
          <p:nvPr/>
        </p:nvSpPr>
        <p:spPr bwMode="auto">
          <a:xfrm>
            <a:off x="6345238" y="3422650"/>
            <a:ext cx="401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3" name="Group 59"/>
          <p:cNvGrpSpPr>
            <a:grpSpLocks/>
          </p:cNvGrpSpPr>
          <p:nvPr/>
        </p:nvGrpSpPr>
        <p:grpSpPr bwMode="auto">
          <a:xfrm>
            <a:off x="6662738" y="3233738"/>
            <a:ext cx="555625" cy="307975"/>
            <a:chOff x="3600" y="219"/>
            <a:chExt cx="360" cy="175"/>
          </a:xfrm>
        </p:grpSpPr>
        <p:sp>
          <p:nvSpPr>
            <p:cNvPr id="640060" name="Oval 6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061" name="Line 6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062" name="Line 6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063" name="Rectangle 6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40064" name="Oval 6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6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640066" name="Line 6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0067" name="Line 6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0068" name="Line 6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6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640070" name="Line 7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0071" name="Line 7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0072" name="Line 7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640101" name="Object 101"/>
          <p:cNvGraphicFramePr>
            <a:graphicFrameLocks noChangeAspect="1"/>
          </p:cNvGraphicFramePr>
          <p:nvPr/>
        </p:nvGraphicFramePr>
        <p:xfrm>
          <a:off x="5172075" y="2559050"/>
          <a:ext cx="563563" cy="469900"/>
        </p:xfrm>
        <a:graphic>
          <a:graphicData uri="http://schemas.openxmlformats.org/presentationml/2006/ole">
            <p:oleObj spid="_x0000_s433156" name="Clip" r:id="rId5" imgW="1305000" imgH="1085760" progId="">
              <p:embed/>
            </p:oleObj>
          </a:graphicData>
        </a:graphic>
      </p:graphicFrame>
      <p:sp>
        <p:nvSpPr>
          <p:cNvPr id="640102" name="Text Box 102"/>
          <p:cNvSpPr txBox="1">
            <a:spLocks noChangeArrowheads="1"/>
          </p:cNvSpPr>
          <p:nvPr/>
        </p:nvSpPr>
        <p:spPr bwMode="auto">
          <a:xfrm>
            <a:off x="5046663" y="2187575"/>
            <a:ext cx="800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Client</a:t>
            </a:r>
          </a:p>
        </p:txBody>
      </p:sp>
      <p:sp>
        <p:nvSpPr>
          <p:cNvPr id="640103" name="Text Box 103"/>
          <p:cNvSpPr txBox="1">
            <a:spLocks noChangeArrowheads="1"/>
          </p:cNvSpPr>
          <p:nvPr/>
        </p:nvSpPr>
        <p:spPr bwMode="auto">
          <a:xfrm>
            <a:off x="5781675" y="2268538"/>
            <a:ext cx="3968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?</a:t>
            </a:r>
          </a:p>
        </p:txBody>
      </p:sp>
      <p:sp>
        <p:nvSpPr>
          <p:cNvPr id="640104" name="Line 104"/>
          <p:cNvSpPr>
            <a:spLocks noChangeShapeType="1"/>
          </p:cNvSpPr>
          <p:nvPr/>
        </p:nvSpPr>
        <p:spPr bwMode="auto">
          <a:xfrm>
            <a:off x="5653088" y="3019425"/>
            <a:ext cx="401637" cy="277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 </a:t>
            </a:r>
            <a:r>
              <a:rPr lang="en-US" dirty="0" smtClean="0"/>
              <a:t>Traversal Problem</a:t>
            </a:r>
            <a:endParaRPr lang="en-US" dirty="0"/>
          </a:p>
        </p:txBody>
      </p:sp>
      <p:sp>
        <p:nvSpPr>
          <p:cNvPr id="64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95400"/>
            <a:ext cx="5003800" cy="5159375"/>
          </a:xfrm>
        </p:spPr>
        <p:txBody>
          <a:bodyPr/>
          <a:lstStyle/>
          <a:p>
            <a:r>
              <a:rPr lang="en-US" sz="2400" dirty="0" smtClean="0">
                <a:solidFill>
                  <a:srgbClr val="009900"/>
                </a:solidFill>
              </a:rPr>
              <a:t>Solution </a:t>
            </a:r>
            <a:r>
              <a:rPr lang="en-US" sz="2400" dirty="0">
                <a:solidFill>
                  <a:srgbClr val="009900"/>
                </a:solidFill>
              </a:rPr>
              <a:t>2</a:t>
            </a:r>
            <a:r>
              <a:rPr lang="en-US" sz="2400" dirty="0"/>
              <a:t>: Universal Plug and Play (UPnP) Internet Gateway Device (IGD) Protocol.  Allows </a:t>
            </a:r>
            <a:r>
              <a:rPr lang="en-US" sz="2400" dirty="0" err="1"/>
              <a:t>NATted</a:t>
            </a:r>
            <a:r>
              <a:rPr lang="en-US" sz="2400" dirty="0"/>
              <a:t> host to: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</a:pPr>
            <a:r>
              <a:rPr lang="en-US" dirty="0"/>
              <a:t>L</a:t>
            </a:r>
            <a:r>
              <a:rPr lang="en-US" dirty="0" smtClean="0"/>
              <a:t>earn </a:t>
            </a:r>
            <a:r>
              <a:rPr lang="en-US" dirty="0"/>
              <a:t>public IP address (138.76.29.7)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dd/remove </a:t>
            </a:r>
            <a:r>
              <a:rPr lang="en-US" dirty="0"/>
              <a:t>port mappings (with lease times</a:t>
            </a:r>
            <a:r>
              <a:rPr lang="en-US" dirty="0" smtClean="0"/>
              <a:t>)</a:t>
            </a:r>
            <a:endParaRPr lang="en-US" dirty="0"/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/>
              <a:t>i.e. automate </a:t>
            </a:r>
            <a:r>
              <a:rPr lang="en-US" dirty="0"/>
              <a:t>static NAT port map </a:t>
            </a:r>
            <a:r>
              <a:rPr lang="en-US" dirty="0" smtClean="0"/>
              <a:t>configuration</a:t>
            </a:r>
          </a:p>
          <a:p>
            <a:pPr lvl="1">
              <a:spcBef>
                <a:spcPct val="0"/>
              </a:spcBef>
            </a:pPr>
            <a:r>
              <a:rPr lang="en-US" sz="2000" dirty="0" smtClean="0"/>
              <a:t>Still ahead of time, but automatic</a:t>
            </a:r>
            <a:endParaRPr lang="en-US" sz="2000" dirty="0" smtClean="0"/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645171" name="Freeform 51"/>
          <p:cNvSpPr>
            <a:spLocks/>
          </p:cNvSpPr>
          <p:nvPr/>
        </p:nvSpPr>
        <p:spPr bwMode="auto">
          <a:xfrm>
            <a:off x="7115175" y="2185988"/>
            <a:ext cx="1676400" cy="2487612"/>
          </a:xfrm>
          <a:custGeom>
            <a:avLst/>
            <a:gdLst/>
            <a:ahLst/>
            <a:cxnLst>
              <a:cxn ang="0">
                <a:pos x="109" y="676"/>
              </a:cxn>
              <a:cxn ang="0">
                <a:pos x="598" y="647"/>
              </a:cxn>
              <a:cxn ang="0">
                <a:pos x="533" y="614"/>
              </a:cxn>
              <a:cxn ang="0">
                <a:pos x="566" y="169"/>
              </a:cxn>
              <a:cxn ang="0">
                <a:pos x="795" y="38"/>
              </a:cxn>
              <a:cxn ang="0">
                <a:pos x="1013" y="90"/>
              </a:cxn>
              <a:cxn ang="0">
                <a:pos x="987" y="579"/>
              </a:cxn>
              <a:cxn ang="0">
                <a:pos x="1005" y="875"/>
              </a:cxn>
              <a:cxn ang="0">
                <a:pos x="987" y="1451"/>
              </a:cxn>
              <a:cxn ang="0">
                <a:pos x="592" y="1478"/>
              </a:cxn>
              <a:cxn ang="0">
                <a:pos x="473" y="919"/>
              </a:cxn>
              <a:cxn ang="0">
                <a:pos x="61" y="838"/>
              </a:cxn>
              <a:cxn ang="0">
                <a:pos x="109" y="676"/>
              </a:cxn>
            </a:cxnLst>
            <a:rect l="0" t="0" r="r" b="b"/>
            <a:pathLst>
              <a:path w="1056" h="1567">
                <a:moveTo>
                  <a:pt x="109" y="676"/>
                </a:moveTo>
                <a:cubicBezTo>
                  <a:pt x="199" y="644"/>
                  <a:pt x="527" y="657"/>
                  <a:pt x="598" y="647"/>
                </a:cubicBezTo>
                <a:cubicBezTo>
                  <a:pt x="669" y="637"/>
                  <a:pt x="538" y="694"/>
                  <a:pt x="533" y="614"/>
                </a:cubicBezTo>
                <a:cubicBezTo>
                  <a:pt x="527" y="534"/>
                  <a:pt x="522" y="265"/>
                  <a:pt x="566" y="169"/>
                </a:cubicBezTo>
                <a:cubicBezTo>
                  <a:pt x="610" y="73"/>
                  <a:pt x="721" y="51"/>
                  <a:pt x="795" y="38"/>
                </a:cubicBezTo>
                <a:cubicBezTo>
                  <a:pt x="869" y="25"/>
                  <a:pt x="981" y="0"/>
                  <a:pt x="1013" y="90"/>
                </a:cubicBezTo>
                <a:cubicBezTo>
                  <a:pt x="1045" y="180"/>
                  <a:pt x="988" y="448"/>
                  <a:pt x="987" y="579"/>
                </a:cubicBezTo>
                <a:cubicBezTo>
                  <a:pt x="986" y="710"/>
                  <a:pt x="1005" y="730"/>
                  <a:pt x="1005" y="875"/>
                </a:cubicBezTo>
                <a:cubicBezTo>
                  <a:pt x="1005" y="1020"/>
                  <a:pt x="1056" y="1351"/>
                  <a:pt x="987" y="1451"/>
                </a:cubicBezTo>
                <a:cubicBezTo>
                  <a:pt x="918" y="1551"/>
                  <a:pt x="678" y="1567"/>
                  <a:pt x="592" y="1478"/>
                </a:cubicBezTo>
                <a:cubicBezTo>
                  <a:pt x="506" y="1389"/>
                  <a:pt x="562" y="1026"/>
                  <a:pt x="473" y="919"/>
                </a:cubicBezTo>
                <a:cubicBezTo>
                  <a:pt x="384" y="812"/>
                  <a:pt x="122" y="878"/>
                  <a:pt x="61" y="838"/>
                </a:cubicBezTo>
                <a:cubicBezTo>
                  <a:pt x="0" y="798"/>
                  <a:pt x="26" y="710"/>
                  <a:pt x="109" y="676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45172" name="Object 52"/>
          <p:cNvGraphicFramePr>
            <a:graphicFrameLocks noChangeAspect="1"/>
          </p:cNvGraphicFramePr>
          <p:nvPr/>
        </p:nvGraphicFramePr>
        <p:xfrm>
          <a:off x="8151813" y="3138488"/>
          <a:ext cx="579437" cy="482600"/>
        </p:xfrm>
        <a:graphic>
          <a:graphicData uri="http://schemas.openxmlformats.org/presentationml/2006/ole">
            <p:oleObj spid="_x0000_s434178" name="Clip" r:id="rId3" imgW="1305000" imgH="1085760" progId="">
              <p:embed/>
            </p:oleObj>
          </a:graphicData>
        </a:graphic>
      </p:graphicFrame>
      <p:graphicFrame>
        <p:nvGraphicFramePr>
          <p:cNvPr id="645173" name="Object 53"/>
          <p:cNvGraphicFramePr>
            <a:graphicFrameLocks noChangeAspect="1"/>
          </p:cNvGraphicFramePr>
          <p:nvPr/>
        </p:nvGraphicFramePr>
        <p:xfrm>
          <a:off x="8123238" y="3903663"/>
          <a:ext cx="563562" cy="469900"/>
        </p:xfrm>
        <a:graphic>
          <a:graphicData uri="http://schemas.openxmlformats.org/presentationml/2006/ole">
            <p:oleObj spid="_x0000_s434179" name="Clip" r:id="rId4" imgW="1305000" imgH="1085760" progId="">
              <p:embed/>
            </p:oleObj>
          </a:graphicData>
        </a:graphic>
      </p:graphicFrame>
      <p:sp>
        <p:nvSpPr>
          <p:cNvPr id="645174" name="Line 54"/>
          <p:cNvSpPr>
            <a:spLocks noChangeShapeType="1"/>
          </p:cNvSpPr>
          <p:nvPr/>
        </p:nvSpPr>
        <p:spPr bwMode="auto">
          <a:xfrm flipV="1">
            <a:off x="7183438" y="3352800"/>
            <a:ext cx="1073150" cy="20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45175" name="Line 55"/>
          <p:cNvSpPr>
            <a:spLocks noChangeShapeType="1"/>
          </p:cNvSpPr>
          <p:nvPr/>
        </p:nvSpPr>
        <p:spPr bwMode="auto">
          <a:xfrm flipH="1">
            <a:off x="8023225" y="2617788"/>
            <a:ext cx="9525" cy="1492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45176" name="Line 56"/>
          <p:cNvSpPr>
            <a:spLocks noChangeShapeType="1"/>
          </p:cNvSpPr>
          <p:nvPr/>
        </p:nvSpPr>
        <p:spPr bwMode="auto">
          <a:xfrm>
            <a:off x="8027988" y="2613025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45177" name="Line 57"/>
          <p:cNvSpPr>
            <a:spLocks noChangeShapeType="1"/>
          </p:cNvSpPr>
          <p:nvPr/>
        </p:nvSpPr>
        <p:spPr bwMode="auto">
          <a:xfrm flipV="1">
            <a:off x="8034338" y="4117975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45178" name="Text Box 58"/>
          <p:cNvSpPr txBox="1">
            <a:spLocks noChangeArrowheads="1"/>
          </p:cNvSpPr>
          <p:nvPr/>
        </p:nvSpPr>
        <p:spPr bwMode="auto">
          <a:xfrm>
            <a:off x="7905750" y="2001838"/>
            <a:ext cx="892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10.0.0.1</a:t>
            </a:r>
          </a:p>
        </p:txBody>
      </p:sp>
      <p:sp>
        <p:nvSpPr>
          <p:cNvPr id="645179" name="Text Box 59"/>
          <p:cNvSpPr txBox="1">
            <a:spLocks noChangeArrowheads="1"/>
          </p:cNvSpPr>
          <p:nvPr/>
        </p:nvSpPr>
        <p:spPr bwMode="auto">
          <a:xfrm>
            <a:off x="7134225" y="2951163"/>
            <a:ext cx="923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10.0.0.4</a:t>
            </a:r>
          </a:p>
        </p:txBody>
      </p:sp>
      <p:sp>
        <p:nvSpPr>
          <p:cNvPr id="645180" name="Line 60"/>
          <p:cNvSpPr>
            <a:spLocks noChangeShapeType="1"/>
          </p:cNvSpPr>
          <p:nvPr/>
        </p:nvSpPr>
        <p:spPr bwMode="auto">
          <a:xfrm flipH="1">
            <a:off x="7258050" y="3201988"/>
            <a:ext cx="85725" cy="128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45181" name="Line 61"/>
          <p:cNvSpPr>
            <a:spLocks noChangeShapeType="1"/>
          </p:cNvSpPr>
          <p:nvPr/>
        </p:nvSpPr>
        <p:spPr bwMode="auto">
          <a:xfrm flipH="1">
            <a:off x="6518275" y="3440113"/>
            <a:ext cx="85725" cy="128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45182" name="Text Box 62"/>
          <p:cNvSpPr txBox="1">
            <a:spLocks noChangeArrowheads="1"/>
          </p:cNvSpPr>
          <p:nvPr/>
        </p:nvSpPr>
        <p:spPr bwMode="auto">
          <a:xfrm>
            <a:off x="6565900" y="3522663"/>
            <a:ext cx="876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NAT </a:t>
            </a:r>
          </a:p>
          <a:p>
            <a:pPr algn="ctr"/>
            <a:r>
              <a:rPr lang="en-US"/>
              <a:t>router</a:t>
            </a:r>
          </a:p>
        </p:txBody>
      </p:sp>
      <p:sp>
        <p:nvSpPr>
          <p:cNvPr id="645183" name="Text Box 63"/>
          <p:cNvSpPr txBox="1">
            <a:spLocks noChangeArrowheads="1"/>
          </p:cNvSpPr>
          <p:nvPr/>
        </p:nvSpPr>
        <p:spPr bwMode="auto">
          <a:xfrm>
            <a:off x="5295900" y="3508375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138.76.29.7</a:t>
            </a: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8205788" y="2274888"/>
            <a:ext cx="331787" cy="755650"/>
            <a:chOff x="4180" y="783"/>
            <a:chExt cx="150" cy="307"/>
          </a:xfrm>
        </p:grpSpPr>
        <p:sp>
          <p:nvSpPr>
            <p:cNvPr id="645185" name="AutoShape 6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186" name="Rectangle 6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187" name="Rectangle 6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188" name="AutoShape 6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189" name="Line 6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190" name="Line 7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191" name="Rectangle 7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192" name="Rectangle 7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5193" name="Line 73"/>
          <p:cNvSpPr>
            <a:spLocks noChangeShapeType="1"/>
          </p:cNvSpPr>
          <p:nvPr/>
        </p:nvSpPr>
        <p:spPr bwMode="auto">
          <a:xfrm>
            <a:off x="6345238" y="3422650"/>
            <a:ext cx="401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3" name="Group 74"/>
          <p:cNvGrpSpPr>
            <a:grpSpLocks/>
          </p:cNvGrpSpPr>
          <p:nvPr/>
        </p:nvGrpSpPr>
        <p:grpSpPr bwMode="auto">
          <a:xfrm>
            <a:off x="6662738" y="3233738"/>
            <a:ext cx="555625" cy="307975"/>
            <a:chOff x="3600" y="219"/>
            <a:chExt cx="360" cy="175"/>
          </a:xfrm>
        </p:grpSpPr>
        <p:sp>
          <p:nvSpPr>
            <p:cNvPr id="645195" name="Oval 7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196" name="Line 7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197" name="Line 7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198" name="Rectangle 7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45199" name="Oval 7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8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645201" name="Line 8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202" name="Line 8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203" name="Line 8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8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645205" name="Line 8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206" name="Line 8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207" name="Line 8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45212" name="Freeform 92"/>
          <p:cNvSpPr>
            <a:spLocks/>
          </p:cNvSpPr>
          <p:nvPr/>
        </p:nvSpPr>
        <p:spPr bwMode="auto">
          <a:xfrm>
            <a:off x="7245350" y="2339975"/>
            <a:ext cx="1166813" cy="1079500"/>
          </a:xfrm>
          <a:custGeom>
            <a:avLst/>
            <a:gdLst/>
            <a:ahLst/>
            <a:cxnLst>
              <a:cxn ang="0">
                <a:pos x="0" y="715"/>
              </a:cxn>
              <a:cxn ang="0">
                <a:pos x="398" y="670"/>
              </a:cxn>
              <a:cxn ang="0">
                <a:pos x="416" y="281"/>
              </a:cxn>
              <a:cxn ang="0">
                <a:pos x="452" y="41"/>
              </a:cxn>
              <a:cxn ang="0">
                <a:pos x="735" y="32"/>
              </a:cxn>
            </a:cxnLst>
            <a:rect l="0" t="0" r="r" b="b"/>
            <a:pathLst>
              <a:path w="735" h="742">
                <a:moveTo>
                  <a:pt x="0" y="715"/>
                </a:moveTo>
                <a:cubicBezTo>
                  <a:pt x="66" y="708"/>
                  <a:pt x="329" y="742"/>
                  <a:pt x="398" y="670"/>
                </a:cubicBezTo>
                <a:cubicBezTo>
                  <a:pt x="467" y="598"/>
                  <a:pt x="407" y="386"/>
                  <a:pt x="416" y="281"/>
                </a:cubicBezTo>
                <a:cubicBezTo>
                  <a:pt x="425" y="176"/>
                  <a:pt x="399" y="82"/>
                  <a:pt x="452" y="41"/>
                </a:cubicBezTo>
                <a:cubicBezTo>
                  <a:pt x="505" y="0"/>
                  <a:pt x="676" y="34"/>
                  <a:pt x="735" y="32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45213" name="Text Box 93"/>
          <p:cNvSpPr txBox="1">
            <a:spLocks noChangeArrowheads="1"/>
          </p:cNvSpPr>
          <p:nvPr/>
        </p:nvSpPr>
        <p:spPr bwMode="auto">
          <a:xfrm>
            <a:off x="7321550" y="2495550"/>
            <a:ext cx="630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IGD</a:t>
            </a:r>
          </a:p>
        </p:txBody>
      </p:sp>
      <p:graphicFrame>
        <p:nvGraphicFramePr>
          <p:cNvPr id="43" name="Object 101"/>
          <p:cNvGraphicFramePr>
            <a:graphicFrameLocks noChangeAspect="1"/>
          </p:cNvGraphicFramePr>
          <p:nvPr/>
        </p:nvGraphicFramePr>
        <p:xfrm>
          <a:off x="5172075" y="2559050"/>
          <a:ext cx="563563" cy="469900"/>
        </p:xfrm>
        <a:graphic>
          <a:graphicData uri="http://schemas.openxmlformats.org/presentationml/2006/ole">
            <p:oleObj spid="_x0000_s434180" name="Clip" r:id="rId5" imgW="1305000" imgH="1085760" progId="">
              <p:embed/>
            </p:oleObj>
          </a:graphicData>
        </a:graphic>
      </p:graphicFrame>
      <p:sp>
        <p:nvSpPr>
          <p:cNvPr id="44" name="Text Box 102"/>
          <p:cNvSpPr txBox="1">
            <a:spLocks noChangeArrowheads="1"/>
          </p:cNvSpPr>
          <p:nvPr/>
        </p:nvSpPr>
        <p:spPr bwMode="auto">
          <a:xfrm>
            <a:off x="5046663" y="2187575"/>
            <a:ext cx="800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Client</a:t>
            </a:r>
          </a:p>
        </p:txBody>
      </p:sp>
      <p:sp>
        <p:nvSpPr>
          <p:cNvPr id="45" name="Text Box 103"/>
          <p:cNvSpPr txBox="1">
            <a:spLocks noChangeArrowheads="1"/>
          </p:cNvSpPr>
          <p:nvPr/>
        </p:nvSpPr>
        <p:spPr bwMode="auto">
          <a:xfrm>
            <a:off x="5781675" y="2268538"/>
            <a:ext cx="3968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?</a:t>
            </a:r>
          </a:p>
        </p:txBody>
      </p:sp>
      <p:sp>
        <p:nvSpPr>
          <p:cNvPr id="46" name="Line 104"/>
          <p:cNvSpPr>
            <a:spLocks noChangeShapeType="1"/>
          </p:cNvSpPr>
          <p:nvPr/>
        </p:nvSpPr>
        <p:spPr bwMode="auto">
          <a:xfrm>
            <a:off x="5653088" y="3019425"/>
            <a:ext cx="401637" cy="277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 </a:t>
            </a:r>
            <a:r>
              <a:rPr lang="en-US" dirty="0" smtClean="0"/>
              <a:t>Traversal Problem</a:t>
            </a:r>
            <a:endParaRPr lang="en-US" dirty="0"/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06525"/>
            <a:ext cx="7675563" cy="5159375"/>
          </a:xfrm>
        </p:spPr>
        <p:txBody>
          <a:bodyPr/>
          <a:lstStyle/>
          <a:p>
            <a:r>
              <a:rPr lang="en-US" sz="2400" dirty="0" smtClean="0">
                <a:solidFill>
                  <a:srgbClr val="009900"/>
                </a:solidFill>
              </a:rPr>
              <a:t>Solution </a:t>
            </a:r>
            <a:r>
              <a:rPr lang="en-US" sz="2400" dirty="0">
                <a:solidFill>
                  <a:srgbClr val="009900"/>
                </a:solidFill>
              </a:rPr>
              <a:t>3</a:t>
            </a:r>
            <a:r>
              <a:rPr lang="en-US" sz="2400" dirty="0"/>
              <a:t>: relaying (used in Skype)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err="1"/>
              <a:t>NATed</a:t>
            </a:r>
            <a:r>
              <a:rPr lang="en-US" sz="2400" dirty="0"/>
              <a:t> client establishes connection to relay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External client connects to relay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R</a:t>
            </a:r>
            <a:r>
              <a:rPr lang="en-US" sz="2400" dirty="0" smtClean="0"/>
              <a:t>elay </a:t>
            </a:r>
            <a:r>
              <a:rPr lang="en-US" sz="2400" dirty="0"/>
              <a:t>bridges packets between to connections</a:t>
            </a:r>
          </a:p>
          <a:p>
            <a:pPr>
              <a:buFont typeface="ZapfDingbats" pitchFamily="82" charset="2"/>
              <a:buNone/>
            </a:pPr>
            <a:endParaRPr lang="en-US" sz="2000" dirty="0"/>
          </a:p>
        </p:txBody>
      </p:sp>
      <p:sp>
        <p:nvSpPr>
          <p:cNvPr id="644112" name="Text Box 16"/>
          <p:cNvSpPr txBox="1">
            <a:spLocks noChangeArrowheads="1"/>
          </p:cNvSpPr>
          <p:nvPr/>
        </p:nvSpPr>
        <p:spPr bwMode="auto">
          <a:xfrm>
            <a:off x="4879975" y="5100638"/>
            <a:ext cx="10374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138.76.29.7</a:t>
            </a:r>
          </a:p>
        </p:txBody>
      </p:sp>
      <p:graphicFrame>
        <p:nvGraphicFramePr>
          <p:cNvPr id="644137" name="Object 41"/>
          <p:cNvGraphicFramePr>
            <a:graphicFrameLocks noChangeAspect="1"/>
          </p:cNvGraphicFramePr>
          <p:nvPr/>
        </p:nvGraphicFramePr>
        <p:xfrm>
          <a:off x="401638" y="4316413"/>
          <a:ext cx="563562" cy="469900"/>
        </p:xfrm>
        <a:graphic>
          <a:graphicData uri="http://schemas.openxmlformats.org/presentationml/2006/ole">
            <p:oleObj spid="_x0000_s435202" name="Clip" r:id="rId3" imgW="1305000" imgH="1085760" progId="">
              <p:embed/>
            </p:oleObj>
          </a:graphicData>
        </a:graphic>
      </p:graphicFrame>
      <p:sp>
        <p:nvSpPr>
          <p:cNvPr id="644138" name="Text Box 42"/>
          <p:cNvSpPr txBox="1">
            <a:spLocks noChangeArrowheads="1"/>
          </p:cNvSpPr>
          <p:nvPr/>
        </p:nvSpPr>
        <p:spPr bwMode="auto">
          <a:xfrm>
            <a:off x="260350" y="4722813"/>
            <a:ext cx="748923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Client</a:t>
            </a: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5929313" y="3625850"/>
            <a:ext cx="2470150" cy="2640013"/>
            <a:chOff x="3735" y="2284"/>
            <a:chExt cx="1556" cy="1663"/>
          </a:xfrm>
        </p:grpSpPr>
        <p:sp>
          <p:nvSpPr>
            <p:cNvPr id="644100" name="Freeform 4"/>
            <p:cNvSpPr>
              <a:spLocks/>
            </p:cNvSpPr>
            <p:nvPr/>
          </p:nvSpPr>
          <p:spPr bwMode="auto">
            <a:xfrm>
              <a:off x="4220" y="2380"/>
              <a:ext cx="1056" cy="1567"/>
            </a:xfrm>
            <a:custGeom>
              <a:avLst/>
              <a:gdLst/>
              <a:ahLst/>
              <a:cxnLst>
                <a:cxn ang="0">
                  <a:pos x="109" y="676"/>
                </a:cxn>
                <a:cxn ang="0">
                  <a:pos x="598" y="647"/>
                </a:cxn>
                <a:cxn ang="0">
                  <a:pos x="533" y="614"/>
                </a:cxn>
                <a:cxn ang="0">
                  <a:pos x="566" y="169"/>
                </a:cxn>
                <a:cxn ang="0">
                  <a:pos x="795" y="38"/>
                </a:cxn>
                <a:cxn ang="0">
                  <a:pos x="1013" y="90"/>
                </a:cxn>
                <a:cxn ang="0">
                  <a:pos x="987" y="579"/>
                </a:cxn>
                <a:cxn ang="0">
                  <a:pos x="1005" y="875"/>
                </a:cxn>
                <a:cxn ang="0">
                  <a:pos x="987" y="1451"/>
                </a:cxn>
                <a:cxn ang="0">
                  <a:pos x="592" y="1478"/>
                </a:cxn>
                <a:cxn ang="0">
                  <a:pos x="473" y="919"/>
                </a:cxn>
                <a:cxn ang="0">
                  <a:pos x="61" y="838"/>
                </a:cxn>
                <a:cxn ang="0">
                  <a:pos x="109" y="676"/>
                </a:cxn>
              </a:cxnLst>
              <a:rect l="0" t="0" r="r" b="b"/>
              <a:pathLst>
                <a:path w="1056" h="1567">
                  <a:moveTo>
                    <a:pt x="109" y="676"/>
                  </a:moveTo>
                  <a:cubicBezTo>
                    <a:pt x="199" y="644"/>
                    <a:pt x="527" y="657"/>
                    <a:pt x="598" y="647"/>
                  </a:cubicBezTo>
                  <a:cubicBezTo>
                    <a:pt x="669" y="637"/>
                    <a:pt x="538" y="694"/>
                    <a:pt x="533" y="614"/>
                  </a:cubicBezTo>
                  <a:cubicBezTo>
                    <a:pt x="527" y="534"/>
                    <a:pt x="522" y="265"/>
                    <a:pt x="566" y="169"/>
                  </a:cubicBezTo>
                  <a:cubicBezTo>
                    <a:pt x="610" y="73"/>
                    <a:pt x="721" y="51"/>
                    <a:pt x="795" y="38"/>
                  </a:cubicBezTo>
                  <a:cubicBezTo>
                    <a:pt x="869" y="25"/>
                    <a:pt x="981" y="0"/>
                    <a:pt x="1013" y="90"/>
                  </a:cubicBezTo>
                  <a:cubicBezTo>
                    <a:pt x="1045" y="180"/>
                    <a:pt x="988" y="448"/>
                    <a:pt x="987" y="579"/>
                  </a:cubicBezTo>
                  <a:cubicBezTo>
                    <a:pt x="986" y="710"/>
                    <a:pt x="1005" y="730"/>
                    <a:pt x="1005" y="875"/>
                  </a:cubicBezTo>
                  <a:cubicBezTo>
                    <a:pt x="1005" y="1020"/>
                    <a:pt x="1056" y="1351"/>
                    <a:pt x="987" y="1451"/>
                  </a:cubicBezTo>
                  <a:cubicBezTo>
                    <a:pt x="918" y="1551"/>
                    <a:pt x="678" y="1567"/>
                    <a:pt x="592" y="1478"/>
                  </a:cubicBezTo>
                  <a:cubicBezTo>
                    <a:pt x="506" y="1389"/>
                    <a:pt x="562" y="1026"/>
                    <a:pt x="473" y="919"/>
                  </a:cubicBezTo>
                  <a:cubicBezTo>
                    <a:pt x="384" y="812"/>
                    <a:pt x="122" y="878"/>
                    <a:pt x="61" y="838"/>
                  </a:cubicBezTo>
                  <a:cubicBezTo>
                    <a:pt x="0" y="798"/>
                    <a:pt x="26" y="710"/>
                    <a:pt x="109" y="676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graphicFrame>
          <p:nvGraphicFramePr>
            <p:cNvPr id="644101" name="Object 5"/>
            <p:cNvGraphicFramePr>
              <a:graphicFrameLocks noChangeAspect="1"/>
            </p:cNvGraphicFramePr>
            <p:nvPr/>
          </p:nvGraphicFramePr>
          <p:xfrm>
            <a:off x="4873" y="2980"/>
            <a:ext cx="365" cy="304"/>
          </p:xfrm>
          <a:graphic>
            <a:graphicData uri="http://schemas.openxmlformats.org/presentationml/2006/ole">
              <p:oleObj spid="_x0000_s435203" name="Clip" r:id="rId4" imgW="1305000" imgH="1085760" progId="">
                <p:embed/>
              </p:oleObj>
            </a:graphicData>
          </a:graphic>
        </p:graphicFrame>
        <p:graphicFrame>
          <p:nvGraphicFramePr>
            <p:cNvPr id="644102" name="Object 6"/>
            <p:cNvGraphicFramePr>
              <a:graphicFrameLocks noChangeAspect="1"/>
            </p:cNvGraphicFramePr>
            <p:nvPr/>
          </p:nvGraphicFramePr>
          <p:xfrm>
            <a:off x="4855" y="3462"/>
            <a:ext cx="355" cy="296"/>
          </p:xfrm>
          <a:graphic>
            <a:graphicData uri="http://schemas.openxmlformats.org/presentationml/2006/ole">
              <p:oleObj spid="_x0000_s435204" name="Clip" r:id="rId5" imgW="1305000" imgH="1085760" progId="">
                <p:embed/>
              </p:oleObj>
            </a:graphicData>
          </a:graphic>
        </p:graphicFrame>
        <p:sp>
          <p:nvSpPr>
            <p:cNvPr id="644103" name="Line 7"/>
            <p:cNvSpPr>
              <a:spLocks noChangeShapeType="1"/>
            </p:cNvSpPr>
            <p:nvPr/>
          </p:nvSpPr>
          <p:spPr bwMode="auto">
            <a:xfrm flipV="1">
              <a:off x="4263" y="3115"/>
              <a:ext cx="676" cy="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644104" name="Line 8"/>
            <p:cNvSpPr>
              <a:spLocks noChangeShapeType="1"/>
            </p:cNvSpPr>
            <p:nvPr/>
          </p:nvSpPr>
          <p:spPr bwMode="auto">
            <a:xfrm flipH="1">
              <a:off x="4792" y="2652"/>
              <a:ext cx="6" cy="9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644105" name="Line 9"/>
            <p:cNvSpPr>
              <a:spLocks noChangeShapeType="1"/>
            </p:cNvSpPr>
            <p:nvPr/>
          </p:nvSpPr>
          <p:spPr bwMode="auto">
            <a:xfrm>
              <a:off x="4795" y="2649"/>
              <a:ext cx="84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644106" name="Line 10"/>
            <p:cNvSpPr>
              <a:spLocks noChangeShapeType="1"/>
            </p:cNvSpPr>
            <p:nvPr/>
          </p:nvSpPr>
          <p:spPr bwMode="auto">
            <a:xfrm flipV="1">
              <a:off x="4799" y="3597"/>
              <a:ext cx="1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644107" name="Text Box 11"/>
            <p:cNvSpPr txBox="1">
              <a:spLocks noChangeArrowheads="1"/>
            </p:cNvSpPr>
            <p:nvPr/>
          </p:nvSpPr>
          <p:spPr bwMode="auto">
            <a:xfrm>
              <a:off x="4753" y="2726"/>
              <a:ext cx="48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/>
                <a:t>10.0.0.1</a:t>
              </a:r>
              <a:endParaRPr lang="en-US" sz="1200" dirty="0"/>
            </a:p>
          </p:txBody>
        </p:sp>
        <p:sp>
          <p:nvSpPr>
            <p:cNvPr id="644110" name="Line 14"/>
            <p:cNvSpPr>
              <a:spLocks noChangeShapeType="1"/>
            </p:cNvSpPr>
            <p:nvPr/>
          </p:nvSpPr>
          <p:spPr bwMode="auto">
            <a:xfrm flipH="1">
              <a:off x="3844" y="3170"/>
              <a:ext cx="54" cy="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644111" name="Text Box 15"/>
            <p:cNvSpPr txBox="1">
              <a:spLocks noChangeArrowheads="1"/>
            </p:cNvSpPr>
            <p:nvPr/>
          </p:nvSpPr>
          <p:spPr bwMode="auto">
            <a:xfrm>
              <a:off x="3918" y="3222"/>
              <a:ext cx="464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/>
                <a:t>NAT </a:t>
              </a:r>
            </a:p>
            <a:p>
              <a:pPr algn="ctr"/>
              <a:r>
                <a:rPr lang="en-US" sz="1800"/>
                <a:t>router</a:t>
              </a:r>
            </a:p>
          </p:txBody>
        </p:sp>
        <p:sp>
          <p:nvSpPr>
            <p:cNvPr id="644122" name="Line 26"/>
            <p:cNvSpPr>
              <a:spLocks noChangeShapeType="1"/>
            </p:cNvSpPr>
            <p:nvPr/>
          </p:nvSpPr>
          <p:spPr bwMode="auto">
            <a:xfrm>
              <a:off x="3735" y="3159"/>
              <a:ext cx="2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/>
            </a:p>
          </p:txBody>
        </p:sp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3935" y="3040"/>
              <a:ext cx="350" cy="194"/>
              <a:chOff x="3600" y="219"/>
              <a:chExt cx="360" cy="175"/>
            </a:xfrm>
          </p:grpSpPr>
          <p:sp>
            <p:nvSpPr>
              <p:cNvPr id="644124" name="Oval 2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644125" name="Line 2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644126" name="Line 3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644127" name="Rectangle 3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644128" name="Oval 3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grpSp>
            <p:nvGrpSpPr>
              <p:cNvPr id="4" name="Group 3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644130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44131" name="Line 3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44132" name="Line 3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grpSp>
            <p:nvGrpSpPr>
              <p:cNvPr id="5" name="Group 3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644134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44135" name="Line 3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44136" name="Line 4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</p:grpSp>
        <p:graphicFrame>
          <p:nvGraphicFramePr>
            <p:cNvPr id="644143" name="Object 47"/>
            <p:cNvGraphicFramePr>
              <a:graphicFrameLocks noChangeAspect="1"/>
            </p:cNvGraphicFramePr>
            <p:nvPr/>
          </p:nvGraphicFramePr>
          <p:xfrm>
            <a:off x="4804" y="2483"/>
            <a:ext cx="365" cy="304"/>
          </p:xfrm>
          <a:graphic>
            <a:graphicData uri="http://schemas.openxmlformats.org/presentationml/2006/ole">
              <p:oleObj spid="_x0000_s435205" name="Clip" r:id="rId6" imgW="1305000" imgH="1085760" progId="">
                <p:embed/>
              </p:oleObj>
            </a:graphicData>
          </a:graphic>
        </p:graphicFrame>
        <p:pic>
          <p:nvPicPr>
            <p:cNvPr id="644141" name="Picture 45" descr="kw_skype_logo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827" y="2284"/>
              <a:ext cx="464" cy="208"/>
            </a:xfrm>
            <a:prstGeom prst="rect">
              <a:avLst/>
            </a:prstGeom>
            <a:noFill/>
          </p:spPr>
        </p:pic>
      </p:grp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3252788" y="3370263"/>
            <a:ext cx="331787" cy="755650"/>
            <a:chOff x="4180" y="783"/>
            <a:chExt cx="150" cy="307"/>
          </a:xfrm>
        </p:grpSpPr>
        <p:sp>
          <p:nvSpPr>
            <p:cNvPr id="644145" name="AutoShape 49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644146" name="Rectangle 50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644147" name="Rectangle 51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644148" name="AutoShape 52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644149" name="Line 53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644150" name="Line 54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644151" name="Rectangle 55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644152" name="Rectangle 56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</p:grpSp>
      <p:pic>
        <p:nvPicPr>
          <p:cNvPr id="644142" name="Picture 46" descr="kw_skype_rela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86163" y="3328988"/>
            <a:ext cx="825500" cy="815975"/>
          </a:xfrm>
          <a:prstGeom prst="rect">
            <a:avLst/>
          </a:prstGeom>
          <a:noFill/>
        </p:spPr>
      </p:pic>
      <p:pic>
        <p:nvPicPr>
          <p:cNvPr id="644153" name="Picture 57" descr="kw_skype_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3663" y="3973513"/>
            <a:ext cx="736600" cy="330200"/>
          </a:xfrm>
          <a:prstGeom prst="rect">
            <a:avLst/>
          </a:prstGeom>
          <a:noFill/>
        </p:spPr>
      </p:pic>
      <p:sp>
        <p:nvSpPr>
          <p:cNvPr id="644154" name="Freeform 58"/>
          <p:cNvSpPr>
            <a:spLocks/>
          </p:cNvSpPr>
          <p:nvPr/>
        </p:nvSpPr>
        <p:spPr bwMode="auto">
          <a:xfrm>
            <a:off x="4141788" y="3948113"/>
            <a:ext cx="3714750" cy="1039812"/>
          </a:xfrm>
          <a:custGeom>
            <a:avLst/>
            <a:gdLst/>
            <a:ahLst/>
            <a:cxnLst>
              <a:cxn ang="0">
                <a:pos x="1597" y="61"/>
              </a:cxn>
              <a:cxn ang="0">
                <a:pos x="1376" y="78"/>
              </a:cxn>
              <a:cxn ang="0">
                <a:pos x="1303" y="531"/>
              </a:cxn>
              <a:cxn ang="0">
                <a:pos x="408" y="572"/>
              </a:cxn>
              <a:cxn ang="0">
                <a:pos x="0" y="36"/>
              </a:cxn>
            </a:cxnLst>
            <a:rect l="0" t="0" r="r" b="b"/>
            <a:pathLst>
              <a:path w="1597" h="655">
                <a:moveTo>
                  <a:pt x="1597" y="61"/>
                </a:moveTo>
                <a:cubicBezTo>
                  <a:pt x="1562" y="64"/>
                  <a:pt x="1425" y="0"/>
                  <a:pt x="1376" y="78"/>
                </a:cubicBezTo>
                <a:cubicBezTo>
                  <a:pt x="1327" y="156"/>
                  <a:pt x="1464" y="449"/>
                  <a:pt x="1303" y="531"/>
                </a:cubicBezTo>
                <a:cubicBezTo>
                  <a:pt x="1142" y="613"/>
                  <a:pt x="625" y="655"/>
                  <a:pt x="408" y="572"/>
                </a:cubicBezTo>
                <a:cubicBezTo>
                  <a:pt x="190" y="490"/>
                  <a:pt x="94" y="263"/>
                  <a:pt x="0" y="36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44155" name="Text Box 59"/>
          <p:cNvSpPr txBox="1">
            <a:spLocks noChangeArrowheads="1"/>
          </p:cNvSpPr>
          <p:nvPr/>
        </p:nvSpPr>
        <p:spPr bwMode="auto">
          <a:xfrm>
            <a:off x="5118100" y="3867150"/>
            <a:ext cx="19462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1.</a:t>
            </a:r>
            <a:r>
              <a:rPr lang="en-US" sz="1800"/>
              <a:t> connection to</a:t>
            </a:r>
          </a:p>
          <a:p>
            <a:r>
              <a:rPr lang="en-US" sz="1800"/>
              <a:t>relay initiated</a:t>
            </a:r>
          </a:p>
          <a:p>
            <a:r>
              <a:rPr lang="en-US" sz="1800"/>
              <a:t>by NATted host</a:t>
            </a:r>
          </a:p>
        </p:txBody>
      </p:sp>
      <p:sp>
        <p:nvSpPr>
          <p:cNvPr id="644156" name="Text Box 60"/>
          <p:cNvSpPr txBox="1">
            <a:spLocks noChangeArrowheads="1"/>
          </p:cNvSpPr>
          <p:nvPr/>
        </p:nvSpPr>
        <p:spPr bwMode="auto">
          <a:xfrm>
            <a:off x="914400" y="3603625"/>
            <a:ext cx="19462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2.</a:t>
            </a:r>
            <a:r>
              <a:rPr lang="en-US" sz="1800" dirty="0"/>
              <a:t> connection to</a:t>
            </a:r>
          </a:p>
          <a:p>
            <a:r>
              <a:rPr lang="en-US" sz="1800" dirty="0"/>
              <a:t>relay initiated</a:t>
            </a:r>
          </a:p>
          <a:p>
            <a:r>
              <a:rPr lang="en-US" sz="1800" dirty="0"/>
              <a:t>by client</a:t>
            </a:r>
          </a:p>
        </p:txBody>
      </p:sp>
      <p:sp>
        <p:nvSpPr>
          <p:cNvPr id="644157" name="Freeform 61"/>
          <p:cNvSpPr>
            <a:spLocks/>
          </p:cNvSpPr>
          <p:nvPr/>
        </p:nvSpPr>
        <p:spPr bwMode="auto">
          <a:xfrm>
            <a:off x="1033463" y="4073525"/>
            <a:ext cx="2798762" cy="511175"/>
          </a:xfrm>
          <a:custGeom>
            <a:avLst/>
            <a:gdLst/>
            <a:ahLst/>
            <a:cxnLst>
              <a:cxn ang="0">
                <a:pos x="0" y="305"/>
              </a:cxn>
              <a:cxn ang="0">
                <a:pos x="1091" y="305"/>
              </a:cxn>
              <a:cxn ang="0">
                <a:pos x="1597" y="201"/>
              </a:cxn>
              <a:cxn ang="0">
                <a:pos x="1763" y="0"/>
              </a:cxn>
            </a:cxnLst>
            <a:rect l="0" t="0" r="r" b="b"/>
            <a:pathLst>
              <a:path w="1763" h="322">
                <a:moveTo>
                  <a:pt x="0" y="305"/>
                </a:moveTo>
                <a:cubicBezTo>
                  <a:pt x="412" y="313"/>
                  <a:pt x="825" y="322"/>
                  <a:pt x="1091" y="305"/>
                </a:cubicBezTo>
                <a:cubicBezTo>
                  <a:pt x="1357" y="288"/>
                  <a:pt x="1485" y="252"/>
                  <a:pt x="1597" y="201"/>
                </a:cubicBezTo>
                <a:cubicBezTo>
                  <a:pt x="1709" y="150"/>
                  <a:pt x="1736" y="75"/>
                  <a:pt x="1763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44158" name="Freeform 62"/>
          <p:cNvSpPr>
            <a:spLocks/>
          </p:cNvSpPr>
          <p:nvPr/>
        </p:nvSpPr>
        <p:spPr bwMode="auto">
          <a:xfrm>
            <a:off x="3805238" y="3697288"/>
            <a:ext cx="360362" cy="420687"/>
          </a:xfrm>
          <a:custGeom>
            <a:avLst/>
            <a:gdLst/>
            <a:ahLst/>
            <a:cxnLst>
              <a:cxn ang="0">
                <a:pos x="0" y="265"/>
              </a:cxn>
              <a:cxn ang="0">
                <a:pos x="105" y="3"/>
              </a:cxn>
              <a:cxn ang="0">
                <a:pos x="227" y="247"/>
              </a:cxn>
            </a:cxnLst>
            <a:rect l="0" t="0" r="r" b="b"/>
            <a:pathLst>
              <a:path w="227" h="265">
                <a:moveTo>
                  <a:pt x="0" y="265"/>
                </a:moveTo>
                <a:cubicBezTo>
                  <a:pt x="33" y="135"/>
                  <a:pt x="67" y="6"/>
                  <a:pt x="105" y="3"/>
                </a:cubicBezTo>
                <a:cubicBezTo>
                  <a:pt x="143" y="0"/>
                  <a:pt x="185" y="123"/>
                  <a:pt x="227" y="247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44159" name="Text Box 63"/>
          <p:cNvSpPr txBox="1">
            <a:spLocks noChangeArrowheads="1"/>
          </p:cNvSpPr>
          <p:nvPr/>
        </p:nvSpPr>
        <p:spPr bwMode="auto">
          <a:xfrm>
            <a:off x="3186113" y="4584700"/>
            <a:ext cx="19462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3.</a:t>
            </a:r>
            <a:r>
              <a:rPr lang="en-US" sz="1800"/>
              <a:t> relaying </a:t>
            </a:r>
          </a:p>
          <a:p>
            <a:r>
              <a:rPr lang="en-US" sz="1800"/>
              <a:t>established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64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64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64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154" grpId="0" animBg="1"/>
      <p:bldP spid="644155" grpId="0"/>
      <p:bldP spid="644156" grpId="0"/>
      <p:bldP spid="644157" grpId="0" animBg="1"/>
      <p:bldP spid="644158" grpId="0" animBg="1"/>
      <p:bldP spid="644159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4: Network Layer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4. 1 Introduction</a:t>
            </a:r>
          </a:p>
          <a:p>
            <a:r>
              <a:rPr lang="en-US" sz="2400"/>
              <a:t>4.2 Virtual circuit and datagram networks</a:t>
            </a:r>
          </a:p>
          <a:p>
            <a:r>
              <a:rPr lang="en-US" sz="2400"/>
              <a:t>4.3 What’s inside a router</a:t>
            </a:r>
          </a:p>
          <a:p>
            <a:r>
              <a:rPr lang="en-US" sz="2400">
                <a:solidFill>
                  <a:srgbClr val="FF0000"/>
                </a:solidFill>
              </a:rPr>
              <a:t>4.4 IP: Internet Protocol</a:t>
            </a:r>
          </a:p>
          <a:p>
            <a:pPr lvl="1"/>
            <a:r>
              <a:rPr lang="en-US" sz="2000"/>
              <a:t>Datagram format</a:t>
            </a:r>
          </a:p>
          <a:p>
            <a:pPr lvl="1"/>
            <a:r>
              <a:rPr lang="en-US" sz="2000"/>
              <a:t>IPv4 addressing</a:t>
            </a:r>
          </a:p>
          <a:p>
            <a:pPr lvl="1"/>
            <a:r>
              <a:rPr lang="en-US" sz="2000">
                <a:solidFill>
                  <a:srgbClr val="FF0000"/>
                </a:solidFill>
              </a:rPr>
              <a:t>ICMP</a:t>
            </a:r>
          </a:p>
          <a:p>
            <a:pPr lvl="1"/>
            <a:r>
              <a:rPr lang="en-US" sz="2000"/>
              <a:t>IPv6</a:t>
            </a:r>
          </a:p>
        </p:txBody>
      </p:sp>
      <p:sp>
        <p:nvSpPr>
          <p:cNvPr id="5734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/>
              <a:t>4.5 Routing algorithms</a:t>
            </a:r>
          </a:p>
          <a:p>
            <a:pPr lvl="1"/>
            <a:r>
              <a:rPr lang="en-US" sz="2000" dirty="0"/>
              <a:t>Link state</a:t>
            </a:r>
          </a:p>
          <a:p>
            <a:pPr lvl="1"/>
            <a:r>
              <a:rPr lang="en-US" sz="2000" dirty="0"/>
              <a:t>Distance Vector</a:t>
            </a:r>
          </a:p>
          <a:p>
            <a:pPr lvl="1"/>
            <a:r>
              <a:rPr lang="en-US" sz="2000" dirty="0"/>
              <a:t>Hierarchical routing</a:t>
            </a:r>
          </a:p>
          <a:p>
            <a:r>
              <a:rPr lang="en-US" sz="2400" dirty="0"/>
              <a:t>4.6 Routing in the Internet</a:t>
            </a:r>
          </a:p>
          <a:p>
            <a:pPr lvl="1"/>
            <a:r>
              <a:rPr lang="en-US" sz="2000" dirty="0"/>
              <a:t>RIP</a:t>
            </a:r>
          </a:p>
          <a:p>
            <a:pPr lvl="1"/>
            <a:r>
              <a:rPr lang="en-US" sz="2000" dirty="0"/>
              <a:t>OSPF</a:t>
            </a:r>
          </a:p>
          <a:p>
            <a:pPr lvl="1"/>
            <a:r>
              <a:rPr lang="en-US" sz="2000" dirty="0"/>
              <a:t>BGP</a:t>
            </a:r>
          </a:p>
          <a:p>
            <a:r>
              <a:rPr lang="en-US" sz="2400" dirty="0"/>
              <a:t>4.7 Broadcast and multicast routing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24825" cy="1143000"/>
          </a:xfrm>
        </p:spPr>
        <p:txBody>
          <a:bodyPr/>
          <a:lstStyle/>
          <a:p>
            <a:r>
              <a:rPr lang="en-US" sz="3200"/>
              <a:t>ICMP: Internet Control Message Protocol</a:t>
            </a:r>
            <a:endParaRPr lang="en-US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000" dirty="0" smtClean="0"/>
              <a:t>Used </a:t>
            </a:r>
            <a:r>
              <a:rPr lang="en-US" sz="2000" dirty="0"/>
              <a:t>by hosts &amp; routers to communicate network-level information</a:t>
            </a:r>
          </a:p>
          <a:p>
            <a:pPr lvl="1"/>
            <a:r>
              <a:rPr lang="en-US" sz="1800" dirty="0"/>
              <a:t>error reporting: unreachable host, network, port, protocol</a:t>
            </a:r>
          </a:p>
          <a:p>
            <a:pPr lvl="1"/>
            <a:r>
              <a:rPr lang="en-US" sz="1800" dirty="0"/>
              <a:t>echo request/reply (used by ping)</a:t>
            </a:r>
          </a:p>
          <a:p>
            <a:r>
              <a:rPr lang="en-US" sz="2000" dirty="0" smtClean="0"/>
              <a:t>Network-layer </a:t>
            </a:r>
            <a:r>
              <a:rPr lang="en-US" sz="2000" dirty="0"/>
              <a:t>“above” IP:</a:t>
            </a:r>
          </a:p>
          <a:p>
            <a:pPr lvl="1"/>
            <a:r>
              <a:rPr lang="en-US" sz="1800" dirty="0"/>
              <a:t>ICMP </a:t>
            </a:r>
            <a:r>
              <a:rPr lang="en-US" sz="1800" dirty="0" err="1"/>
              <a:t>msgs</a:t>
            </a:r>
            <a:r>
              <a:rPr lang="en-US" sz="1800" dirty="0"/>
              <a:t> carried in IP </a:t>
            </a:r>
            <a:r>
              <a:rPr lang="en-US" sz="1800" dirty="0" err="1"/>
              <a:t>datagrams</a:t>
            </a:r>
            <a:endParaRPr lang="en-US" sz="1800" dirty="0"/>
          </a:p>
          <a:p>
            <a:r>
              <a:rPr lang="en-US" sz="1800" dirty="0">
                <a:solidFill>
                  <a:schemeClr val="accent2"/>
                </a:solidFill>
              </a:rPr>
              <a:t>ICMP message:</a:t>
            </a:r>
            <a:r>
              <a:rPr lang="en-US" sz="1800" dirty="0"/>
              <a:t> type, code plus first 8 bytes of IP datagram causing error</a:t>
            </a:r>
          </a:p>
        </p:txBody>
      </p:sp>
      <p:sp>
        <p:nvSpPr>
          <p:cNvPr id="183300" name="Text Box 4"/>
          <p:cNvSpPr txBox="1">
            <a:spLocks noChangeArrowheads="1"/>
          </p:cNvSpPr>
          <p:nvPr/>
        </p:nvSpPr>
        <p:spPr bwMode="auto">
          <a:xfrm>
            <a:off x="4584700" y="1760538"/>
            <a:ext cx="430117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u="sng" dirty="0">
                <a:latin typeface="Arial" charset="0"/>
              </a:rPr>
              <a:t>Type</a:t>
            </a:r>
            <a:r>
              <a:rPr lang="en-US" sz="1800" dirty="0">
                <a:latin typeface="Arial" charset="0"/>
              </a:rPr>
              <a:t>  </a:t>
            </a:r>
            <a:r>
              <a:rPr lang="en-US" sz="1800" u="sng" dirty="0">
                <a:latin typeface="Arial" charset="0"/>
              </a:rPr>
              <a:t>Code</a:t>
            </a:r>
            <a:r>
              <a:rPr lang="en-US" sz="1800" dirty="0">
                <a:latin typeface="Arial" charset="0"/>
              </a:rPr>
              <a:t>  </a:t>
            </a:r>
            <a:r>
              <a:rPr lang="en-US" sz="1800" u="sng" dirty="0">
                <a:latin typeface="Arial" charset="0"/>
              </a:rPr>
              <a:t>description</a:t>
            </a:r>
            <a:endParaRPr lang="en-US" sz="1800" dirty="0">
              <a:latin typeface="Arial" charset="0"/>
            </a:endParaRPr>
          </a:p>
          <a:p>
            <a:r>
              <a:rPr lang="en-US" sz="1800" dirty="0">
                <a:latin typeface="Arial" charset="0"/>
              </a:rPr>
              <a:t>0        0         echo reply (ping)</a:t>
            </a:r>
          </a:p>
          <a:p>
            <a:r>
              <a:rPr lang="en-US" sz="1800" dirty="0">
                <a:latin typeface="Arial" charset="0"/>
              </a:rPr>
              <a:t>3        0         </a:t>
            </a:r>
            <a:r>
              <a:rPr lang="en-US" sz="1800" dirty="0" err="1">
                <a:latin typeface="Arial" charset="0"/>
              </a:rPr>
              <a:t>dest</a:t>
            </a:r>
            <a:r>
              <a:rPr lang="en-US" sz="1800" dirty="0">
                <a:latin typeface="Arial" charset="0"/>
              </a:rPr>
              <a:t>. network unreachable</a:t>
            </a:r>
          </a:p>
          <a:p>
            <a:r>
              <a:rPr lang="en-US" sz="1800" dirty="0">
                <a:latin typeface="Arial" charset="0"/>
              </a:rPr>
              <a:t>3        1         </a:t>
            </a:r>
            <a:r>
              <a:rPr lang="en-US" sz="1800" dirty="0" err="1">
                <a:latin typeface="Arial" charset="0"/>
              </a:rPr>
              <a:t>dest</a:t>
            </a:r>
            <a:r>
              <a:rPr lang="en-US" sz="1800" dirty="0">
                <a:latin typeface="Arial" charset="0"/>
              </a:rPr>
              <a:t> host unreachable</a:t>
            </a:r>
          </a:p>
          <a:p>
            <a:r>
              <a:rPr lang="en-US" sz="1800" dirty="0">
                <a:latin typeface="Arial" charset="0"/>
              </a:rPr>
              <a:t>3        2         </a:t>
            </a:r>
            <a:r>
              <a:rPr lang="en-US" sz="1800" dirty="0" err="1">
                <a:latin typeface="Arial" charset="0"/>
              </a:rPr>
              <a:t>dest</a:t>
            </a:r>
            <a:r>
              <a:rPr lang="en-US" sz="1800" dirty="0">
                <a:latin typeface="Arial" charset="0"/>
              </a:rPr>
              <a:t> protocol unreachable</a:t>
            </a:r>
          </a:p>
          <a:p>
            <a:r>
              <a:rPr lang="en-US" sz="1800" dirty="0">
                <a:latin typeface="Arial" charset="0"/>
              </a:rPr>
              <a:t>3        3         </a:t>
            </a:r>
            <a:r>
              <a:rPr lang="en-US" sz="1800" dirty="0" err="1">
                <a:latin typeface="Arial" charset="0"/>
              </a:rPr>
              <a:t>dest</a:t>
            </a:r>
            <a:r>
              <a:rPr lang="en-US" sz="1800" dirty="0">
                <a:latin typeface="Arial" charset="0"/>
              </a:rPr>
              <a:t> port unreachable</a:t>
            </a:r>
          </a:p>
          <a:p>
            <a:r>
              <a:rPr lang="en-US" sz="1800" dirty="0">
                <a:latin typeface="Arial" charset="0"/>
              </a:rPr>
              <a:t>3        6         </a:t>
            </a:r>
            <a:r>
              <a:rPr lang="en-US" sz="1800" dirty="0" err="1">
                <a:latin typeface="Arial" charset="0"/>
              </a:rPr>
              <a:t>dest</a:t>
            </a:r>
            <a:r>
              <a:rPr lang="en-US" sz="1800" dirty="0">
                <a:latin typeface="Arial" charset="0"/>
              </a:rPr>
              <a:t> network unknown</a:t>
            </a:r>
          </a:p>
          <a:p>
            <a:r>
              <a:rPr lang="en-US" sz="1800" dirty="0">
                <a:latin typeface="Arial" charset="0"/>
              </a:rPr>
              <a:t>3        7         </a:t>
            </a:r>
            <a:r>
              <a:rPr lang="en-US" sz="1800" dirty="0" err="1">
                <a:latin typeface="Arial" charset="0"/>
              </a:rPr>
              <a:t>dest</a:t>
            </a:r>
            <a:r>
              <a:rPr lang="en-US" sz="1800" dirty="0">
                <a:latin typeface="Arial" charset="0"/>
              </a:rPr>
              <a:t> host unknown</a:t>
            </a:r>
          </a:p>
          <a:p>
            <a:r>
              <a:rPr lang="en-US" sz="1800" dirty="0">
                <a:latin typeface="Arial" charset="0"/>
              </a:rPr>
              <a:t>4        0         source quench (congestion</a:t>
            </a:r>
          </a:p>
          <a:p>
            <a:r>
              <a:rPr lang="en-US" sz="1800" dirty="0">
                <a:latin typeface="Arial" charset="0"/>
              </a:rPr>
              <a:t>                     control - not used)</a:t>
            </a:r>
          </a:p>
          <a:p>
            <a:r>
              <a:rPr lang="en-US" sz="1800" dirty="0">
                <a:latin typeface="Arial" charset="0"/>
              </a:rPr>
              <a:t>8        0         echo request (ping)</a:t>
            </a:r>
          </a:p>
          <a:p>
            <a:r>
              <a:rPr lang="en-US" sz="1800" dirty="0">
                <a:latin typeface="Arial" charset="0"/>
              </a:rPr>
              <a:t>9        0         route advertisement</a:t>
            </a:r>
          </a:p>
          <a:p>
            <a:r>
              <a:rPr lang="en-US" sz="1800" dirty="0">
                <a:latin typeface="Arial" charset="0"/>
              </a:rPr>
              <a:t>10      0         router discovery</a:t>
            </a:r>
          </a:p>
          <a:p>
            <a:r>
              <a:rPr lang="en-US" sz="1800" dirty="0">
                <a:latin typeface="Arial" charset="0"/>
              </a:rPr>
              <a:t>11      0         TTL expired</a:t>
            </a:r>
          </a:p>
          <a:p>
            <a:r>
              <a:rPr lang="en-US" sz="1800" dirty="0">
                <a:latin typeface="Arial" charset="0"/>
              </a:rPr>
              <a:t>12      0         bad IP header</a:t>
            </a:r>
          </a:p>
          <a:p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Traceroute and ICMP</a:t>
            </a:r>
          </a:p>
        </p:txBody>
      </p:sp>
      <p:sp>
        <p:nvSpPr>
          <p:cNvPr id="45158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3810000" cy="4267200"/>
          </a:xfrm>
        </p:spPr>
        <p:txBody>
          <a:bodyPr/>
          <a:lstStyle/>
          <a:p>
            <a:r>
              <a:rPr lang="en-US" sz="2400" dirty="0"/>
              <a:t>Source sends series of UDP segments to </a:t>
            </a:r>
            <a:r>
              <a:rPr lang="en-US" sz="2400" dirty="0" err="1"/>
              <a:t>dest</a:t>
            </a:r>
            <a:endParaRPr lang="en-US" sz="2400" dirty="0"/>
          </a:p>
          <a:p>
            <a:pPr lvl="1"/>
            <a:r>
              <a:rPr lang="en-US" sz="1800" dirty="0"/>
              <a:t>First has TTL =1</a:t>
            </a:r>
          </a:p>
          <a:p>
            <a:pPr lvl="1"/>
            <a:r>
              <a:rPr lang="en-US" sz="1800" dirty="0"/>
              <a:t>Second has TTL=2, etc.</a:t>
            </a:r>
          </a:p>
          <a:p>
            <a:pPr lvl="1"/>
            <a:r>
              <a:rPr lang="en-US" sz="1800" dirty="0"/>
              <a:t>Unlikely port number</a:t>
            </a:r>
          </a:p>
          <a:p>
            <a:r>
              <a:rPr lang="en-US" sz="2400" dirty="0"/>
              <a:t>When </a:t>
            </a:r>
            <a:r>
              <a:rPr lang="en-US" sz="2400" i="1" dirty="0"/>
              <a:t>n</a:t>
            </a:r>
            <a:r>
              <a:rPr lang="en-US" sz="2400" dirty="0"/>
              <a:t>th datagram arrives to </a:t>
            </a:r>
            <a:r>
              <a:rPr lang="en-US" sz="2400" i="1" dirty="0"/>
              <a:t>n</a:t>
            </a:r>
            <a:r>
              <a:rPr lang="en-US" sz="2400" dirty="0"/>
              <a:t>th router:</a:t>
            </a:r>
          </a:p>
          <a:p>
            <a:pPr lvl="1"/>
            <a:r>
              <a:rPr lang="en-US" sz="1800" dirty="0"/>
              <a:t>Router discards datagram</a:t>
            </a:r>
          </a:p>
          <a:p>
            <a:pPr lvl="1"/>
            <a:r>
              <a:rPr lang="en-US" sz="1800" dirty="0"/>
              <a:t>And sends to source </a:t>
            </a:r>
            <a:r>
              <a:rPr lang="en-US" sz="1800" dirty="0" smtClean="0"/>
              <a:t>ICMP </a:t>
            </a:r>
            <a:r>
              <a:rPr lang="en-US" sz="1800" dirty="0"/>
              <a:t>message (type 11, code 0)</a:t>
            </a:r>
          </a:p>
          <a:p>
            <a:pPr lvl="1"/>
            <a:r>
              <a:rPr lang="en-US" sz="1800" dirty="0"/>
              <a:t>Message includes name of </a:t>
            </a:r>
            <a:r>
              <a:rPr lang="en-US" sz="1800" dirty="0" smtClean="0"/>
              <a:t>router &amp; </a:t>
            </a:r>
            <a:r>
              <a:rPr lang="en-US" sz="1800" dirty="0"/>
              <a:t>IP address</a:t>
            </a:r>
          </a:p>
        </p:txBody>
      </p:sp>
      <p:sp>
        <p:nvSpPr>
          <p:cNvPr id="45158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76400"/>
            <a:ext cx="3810000" cy="4267200"/>
          </a:xfrm>
        </p:spPr>
        <p:txBody>
          <a:bodyPr/>
          <a:lstStyle/>
          <a:p>
            <a:r>
              <a:rPr lang="en-US" sz="2400" dirty="0"/>
              <a:t>When ICMP message arrives, source calculates RTT</a:t>
            </a:r>
          </a:p>
          <a:p>
            <a:r>
              <a:rPr lang="en-US" sz="2400" dirty="0" err="1"/>
              <a:t>Traceroute</a:t>
            </a:r>
            <a:r>
              <a:rPr lang="en-US" sz="2400" dirty="0"/>
              <a:t> does this 3 </a:t>
            </a:r>
            <a:r>
              <a:rPr lang="en-US" sz="2400" dirty="0" smtClean="0"/>
              <a:t>times for each router</a:t>
            </a:r>
            <a:endParaRPr lang="en-US" sz="2400" dirty="0"/>
          </a:p>
          <a:p>
            <a:pPr>
              <a:buFont typeface="ZapfDingbats" pitchFamily="82" charset="2"/>
              <a:buNone/>
            </a:pPr>
            <a:r>
              <a:rPr lang="en-US" sz="2000" u="sng" dirty="0">
                <a:solidFill>
                  <a:srgbClr val="FF0000"/>
                </a:solidFill>
              </a:rPr>
              <a:t>Stopping criterion</a:t>
            </a:r>
          </a:p>
          <a:p>
            <a:r>
              <a:rPr lang="en-US" sz="2000" dirty="0"/>
              <a:t>UDP segment eventually arrives at destination host</a:t>
            </a:r>
          </a:p>
          <a:p>
            <a:r>
              <a:rPr lang="en-US" sz="2000" dirty="0"/>
              <a:t>Destination returns ICMP “host unreachable” packet (type 3, code 3)</a:t>
            </a:r>
          </a:p>
          <a:p>
            <a:r>
              <a:rPr lang="en-US" sz="2000" dirty="0"/>
              <a:t>When source gets this ICMP, </a:t>
            </a:r>
            <a:r>
              <a:rPr lang="en-US" sz="2000" dirty="0" smtClean="0"/>
              <a:t>stops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4: Network Layer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4. 1 Introduction</a:t>
            </a:r>
          </a:p>
          <a:p>
            <a:r>
              <a:rPr lang="en-US" sz="2400"/>
              <a:t>4.2 Virtual circuit and datagram networks</a:t>
            </a:r>
          </a:p>
          <a:p>
            <a:r>
              <a:rPr lang="en-US" sz="2400"/>
              <a:t>4.3 What’s inside a router</a:t>
            </a:r>
          </a:p>
          <a:p>
            <a:r>
              <a:rPr lang="en-US" sz="2400">
                <a:solidFill>
                  <a:srgbClr val="FF0000"/>
                </a:solidFill>
              </a:rPr>
              <a:t>4.4 IP: Internet Protocol</a:t>
            </a:r>
          </a:p>
          <a:p>
            <a:pPr lvl="1"/>
            <a:r>
              <a:rPr lang="en-US" sz="2000"/>
              <a:t>Datagram format</a:t>
            </a:r>
          </a:p>
          <a:p>
            <a:pPr lvl="1"/>
            <a:r>
              <a:rPr lang="en-US" sz="2000"/>
              <a:t>IPv4 addressing</a:t>
            </a:r>
          </a:p>
          <a:p>
            <a:pPr lvl="1"/>
            <a:r>
              <a:rPr lang="en-US" sz="2000"/>
              <a:t>ICMP</a:t>
            </a:r>
          </a:p>
          <a:p>
            <a:pPr lvl="1"/>
            <a:r>
              <a:rPr lang="en-US" sz="2000">
                <a:solidFill>
                  <a:srgbClr val="FF0000"/>
                </a:solidFill>
              </a:rPr>
              <a:t>IPv6</a:t>
            </a:r>
          </a:p>
        </p:txBody>
      </p:sp>
      <p:sp>
        <p:nvSpPr>
          <p:cNvPr id="5744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/>
              <a:t>4.5 Routing algorithms</a:t>
            </a:r>
          </a:p>
          <a:p>
            <a:pPr lvl="1"/>
            <a:r>
              <a:rPr lang="en-US" sz="2000"/>
              <a:t>Link state</a:t>
            </a:r>
          </a:p>
          <a:p>
            <a:pPr lvl="1"/>
            <a:r>
              <a:rPr lang="en-US" sz="2000"/>
              <a:t>Distance Vector</a:t>
            </a:r>
          </a:p>
          <a:p>
            <a:pPr lvl="1"/>
            <a:r>
              <a:rPr lang="en-US" sz="2000"/>
              <a:t>Hierarchical routing</a:t>
            </a:r>
          </a:p>
          <a:p>
            <a:r>
              <a:rPr lang="en-US" sz="2400"/>
              <a:t>4.6 Routing in the Internet</a:t>
            </a:r>
          </a:p>
          <a:p>
            <a:pPr lvl="1"/>
            <a:r>
              <a:rPr lang="en-US" sz="2000"/>
              <a:t>RIP</a:t>
            </a:r>
          </a:p>
          <a:p>
            <a:pPr lvl="1"/>
            <a:r>
              <a:rPr lang="en-US" sz="2000"/>
              <a:t>OSPF</a:t>
            </a:r>
          </a:p>
          <a:p>
            <a:pPr lvl="1"/>
            <a:r>
              <a:rPr lang="en-US" sz="2000"/>
              <a:t>BGP</a:t>
            </a:r>
          </a:p>
          <a:p>
            <a:r>
              <a:rPr lang="en-US" sz="2400"/>
              <a:t>4.7 Broadcast and multicast routing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6"/>
          <p:cNvGrpSpPr>
            <a:grpSpLocks/>
          </p:cNvGrpSpPr>
          <p:nvPr/>
        </p:nvGrpSpPr>
        <p:grpSpPr bwMode="auto">
          <a:xfrm>
            <a:off x="1301750" y="1208088"/>
            <a:ext cx="5530850" cy="5245100"/>
            <a:chOff x="398" y="129"/>
            <a:chExt cx="3484" cy="3304"/>
          </a:xfrm>
        </p:grpSpPr>
        <p:sp>
          <p:nvSpPr>
            <p:cNvPr id="425986" name="Freeform 2"/>
            <p:cNvSpPr>
              <a:spLocks/>
            </p:cNvSpPr>
            <p:nvPr/>
          </p:nvSpPr>
          <p:spPr bwMode="auto">
            <a:xfrm>
              <a:off x="2031" y="2058"/>
              <a:ext cx="1794" cy="933"/>
            </a:xfrm>
            <a:custGeom>
              <a:avLst/>
              <a:gdLst/>
              <a:ahLst/>
              <a:cxnLst>
                <a:cxn ang="0">
                  <a:pos x="6" y="483"/>
                </a:cxn>
                <a:cxn ang="0">
                  <a:pos x="108" y="125"/>
                </a:cxn>
                <a:cxn ang="0">
                  <a:pos x="559" y="100"/>
                </a:cxn>
                <a:cxn ang="0">
                  <a:pos x="1128" y="29"/>
                </a:cxn>
                <a:cxn ang="0">
                  <a:pos x="1716" y="275"/>
                </a:cxn>
                <a:cxn ang="0">
                  <a:pos x="1596" y="827"/>
                </a:cxn>
                <a:cxn ang="0">
                  <a:pos x="1380" y="911"/>
                </a:cxn>
                <a:cxn ang="0">
                  <a:pos x="840" y="929"/>
                </a:cxn>
                <a:cxn ang="0">
                  <a:pos x="414" y="911"/>
                </a:cxn>
                <a:cxn ang="0">
                  <a:pos x="143" y="832"/>
                </a:cxn>
                <a:cxn ang="0">
                  <a:pos x="6" y="483"/>
                </a:cxn>
              </a:cxnLst>
              <a:rect l="0" t="0" r="r" b="b"/>
              <a:pathLst>
                <a:path w="1794" h="933">
                  <a:moveTo>
                    <a:pt x="6" y="483"/>
                  </a:moveTo>
                  <a:cubicBezTo>
                    <a:pt x="0" y="365"/>
                    <a:pt x="16" y="189"/>
                    <a:pt x="108" y="125"/>
                  </a:cubicBezTo>
                  <a:cubicBezTo>
                    <a:pt x="200" y="61"/>
                    <a:pt x="389" y="116"/>
                    <a:pt x="559" y="100"/>
                  </a:cubicBezTo>
                  <a:cubicBezTo>
                    <a:pt x="729" y="84"/>
                    <a:pt x="935" y="0"/>
                    <a:pt x="1128" y="29"/>
                  </a:cubicBezTo>
                  <a:cubicBezTo>
                    <a:pt x="1321" y="58"/>
                    <a:pt x="1638" y="142"/>
                    <a:pt x="1716" y="275"/>
                  </a:cubicBezTo>
                  <a:cubicBezTo>
                    <a:pt x="1794" y="408"/>
                    <a:pt x="1652" y="721"/>
                    <a:pt x="1596" y="827"/>
                  </a:cubicBezTo>
                  <a:cubicBezTo>
                    <a:pt x="1540" y="933"/>
                    <a:pt x="1506" y="894"/>
                    <a:pt x="1380" y="911"/>
                  </a:cubicBezTo>
                  <a:cubicBezTo>
                    <a:pt x="1254" y="928"/>
                    <a:pt x="1001" y="929"/>
                    <a:pt x="840" y="929"/>
                  </a:cubicBezTo>
                  <a:cubicBezTo>
                    <a:pt x="679" y="929"/>
                    <a:pt x="530" y="927"/>
                    <a:pt x="414" y="911"/>
                  </a:cubicBezTo>
                  <a:cubicBezTo>
                    <a:pt x="298" y="895"/>
                    <a:pt x="211" y="903"/>
                    <a:pt x="143" y="832"/>
                  </a:cubicBezTo>
                  <a:cubicBezTo>
                    <a:pt x="75" y="761"/>
                    <a:pt x="4" y="624"/>
                    <a:pt x="6" y="483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987" name="Freeform 3"/>
            <p:cNvSpPr>
              <a:spLocks/>
            </p:cNvSpPr>
            <p:nvPr/>
          </p:nvSpPr>
          <p:spPr bwMode="auto">
            <a:xfrm>
              <a:off x="1090" y="1594"/>
              <a:ext cx="1443" cy="8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5988" name="Rectangle 4"/>
            <p:cNvSpPr>
              <a:spLocks noChangeArrowheads="1"/>
            </p:cNvSpPr>
            <p:nvPr/>
          </p:nvSpPr>
          <p:spPr bwMode="auto">
            <a:xfrm>
              <a:off x="1084" y="129"/>
              <a:ext cx="1460" cy="147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989" name="Oval 5"/>
            <p:cNvSpPr>
              <a:spLocks noChangeArrowheads="1"/>
            </p:cNvSpPr>
            <p:nvPr/>
          </p:nvSpPr>
          <p:spPr bwMode="auto">
            <a:xfrm>
              <a:off x="1163" y="162"/>
              <a:ext cx="1320" cy="3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990" name="Freeform 6"/>
            <p:cNvSpPr>
              <a:spLocks/>
            </p:cNvSpPr>
            <p:nvPr/>
          </p:nvSpPr>
          <p:spPr bwMode="auto">
            <a:xfrm>
              <a:off x="2433" y="2249"/>
              <a:ext cx="342" cy="186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122" y="2359"/>
              <a:ext cx="316" cy="147"/>
              <a:chOff x="3600" y="219"/>
              <a:chExt cx="360" cy="175"/>
            </a:xfrm>
          </p:grpSpPr>
          <p:sp>
            <p:nvSpPr>
              <p:cNvPr id="425992" name="Oval 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993" name="Line 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994" name="Line 1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995" name="Rectangle 1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25996" name="Oval 1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1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25998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5999" name="Line 1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00" name="Line 1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26002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03" name="Line 1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04" name="Line 2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" name="Group 21"/>
            <p:cNvGrpSpPr>
              <a:grpSpLocks/>
            </p:cNvGrpSpPr>
            <p:nvPr/>
          </p:nvGrpSpPr>
          <p:grpSpPr bwMode="auto">
            <a:xfrm>
              <a:off x="2344" y="2761"/>
              <a:ext cx="316" cy="147"/>
              <a:chOff x="3600" y="219"/>
              <a:chExt cx="360" cy="175"/>
            </a:xfrm>
          </p:grpSpPr>
          <p:sp>
            <p:nvSpPr>
              <p:cNvPr id="426006" name="Oval 2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07" name="Line 2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08" name="Line 2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09" name="Rectangle 2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26010" name="Oval 2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" name="Group 2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26012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13" name="Line 2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14" name="Line 3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3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26016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17" name="Line 3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18" name="Line 3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" name="Group 35"/>
            <p:cNvGrpSpPr>
              <a:grpSpLocks/>
            </p:cNvGrpSpPr>
            <p:nvPr/>
          </p:nvGrpSpPr>
          <p:grpSpPr bwMode="auto">
            <a:xfrm>
              <a:off x="2769" y="2167"/>
              <a:ext cx="316" cy="147"/>
              <a:chOff x="3600" y="219"/>
              <a:chExt cx="360" cy="175"/>
            </a:xfrm>
          </p:grpSpPr>
          <p:sp>
            <p:nvSpPr>
              <p:cNvPr id="426020" name="Oval 3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21" name="Line 3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22" name="Line 3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23" name="Rectangle 3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26024" name="Oval 4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" name="Group 4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26026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27" name="Line 4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28" name="Line 4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4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26030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31" name="Line 4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32" name="Line 4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" name="Group 49"/>
            <p:cNvGrpSpPr>
              <a:grpSpLocks/>
            </p:cNvGrpSpPr>
            <p:nvPr/>
          </p:nvGrpSpPr>
          <p:grpSpPr bwMode="auto">
            <a:xfrm>
              <a:off x="2720" y="2586"/>
              <a:ext cx="315" cy="147"/>
              <a:chOff x="3600" y="219"/>
              <a:chExt cx="360" cy="175"/>
            </a:xfrm>
          </p:grpSpPr>
          <p:sp>
            <p:nvSpPr>
              <p:cNvPr id="426034" name="Oval 50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35" name="Line 51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36" name="Line 52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37" name="Rectangle 53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26038" name="Oval 54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" name="Group 55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26040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41" name="Line 5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42" name="Line 5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59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26044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45" name="Line 6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46" name="Line 6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" name="Group 63"/>
            <p:cNvGrpSpPr>
              <a:grpSpLocks/>
            </p:cNvGrpSpPr>
            <p:nvPr/>
          </p:nvGrpSpPr>
          <p:grpSpPr bwMode="auto">
            <a:xfrm>
              <a:off x="3120" y="2773"/>
              <a:ext cx="316" cy="147"/>
              <a:chOff x="3600" y="219"/>
              <a:chExt cx="360" cy="175"/>
            </a:xfrm>
          </p:grpSpPr>
          <p:sp>
            <p:nvSpPr>
              <p:cNvPr id="426048" name="Oval 64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49" name="Line 65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50" name="Line 66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51" name="Rectangle 67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26052" name="Oval 68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" name="Group 69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26054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55" name="Line 7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56" name="Line 7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73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26058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59" name="Line 7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60" name="Line 7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8" name="Group 77"/>
            <p:cNvGrpSpPr>
              <a:grpSpLocks/>
            </p:cNvGrpSpPr>
            <p:nvPr/>
          </p:nvGrpSpPr>
          <p:grpSpPr bwMode="auto">
            <a:xfrm>
              <a:off x="3400" y="2360"/>
              <a:ext cx="316" cy="147"/>
              <a:chOff x="3600" y="219"/>
              <a:chExt cx="360" cy="175"/>
            </a:xfrm>
          </p:grpSpPr>
          <p:sp>
            <p:nvSpPr>
              <p:cNvPr id="426062" name="Oval 7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63" name="Line 7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64" name="Line 8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65" name="Rectangle 8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26066" name="Oval 8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9" name="Group 8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26068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69" name="Line 8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70" name="Line 8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8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26072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73" name="Line 8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74" name="Line 9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26075" name="Freeform 91"/>
            <p:cNvSpPr>
              <a:spLocks/>
            </p:cNvSpPr>
            <p:nvPr/>
          </p:nvSpPr>
          <p:spPr bwMode="auto">
            <a:xfrm>
              <a:off x="3089" y="2245"/>
              <a:ext cx="318" cy="1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8" y="194"/>
                </a:cxn>
              </a:cxnLst>
              <a:rect l="0" t="0" r="r" b="b"/>
              <a:pathLst>
                <a:path w="318" h="194">
                  <a:moveTo>
                    <a:pt x="0" y="0"/>
                  </a:moveTo>
                  <a:lnTo>
                    <a:pt x="318" y="19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076" name="Freeform 92"/>
            <p:cNvSpPr>
              <a:spLocks/>
            </p:cNvSpPr>
            <p:nvPr/>
          </p:nvSpPr>
          <p:spPr bwMode="auto">
            <a:xfrm>
              <a:off x="2418" y="2492"/>
              <a:ext cx="303" cy="1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4" y="174"/>
                </a:cxn>
              </a:cxnLst>
              <a:rect l="0" t="0" r="r" b="b"/>
              <a:pathLst>
                <a:path w="294" h="174">
                  <a:moveTo>
                    <a:pt x="0" y="0"/>
                  </a:moveTo>
                  <a:lnTo>
                    <a:pt x="294" y="17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077" name="Freeform 93"/>
            <p:cNvSpPr>
              <a:spLocks/>
            </p:cNvSpPr>
            <p:nvPr/>
          </p:nvSpPr>
          <p:spPr bwMode="auto">
            <a:xfrm>
              <a:off x="3015" y="2477"/>
              <a:ext cx="396" cy="156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378" y="0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078" name="Freeform 94"/>
            <p:cNvSpPr>
              <a:spLocks/>
            </p:cNvSpPr>
            <p:nvPr/>
          </p:nvSpPr>
          <p:spPr bwMode="auto">
            <a:xfrm>
              <a:off x="3435" y="2511"/>
              <a:ext cx="130" cy="320"/>
            </a:xfrm>
            <a:custGeom>
              <a:avLst/>
              <a:gdLst/>
              <a:ahLst/>
              <a:cxnLst>
                <a:cxn ang="0">
                  <a:pos x="0" y="500"/>
                </a:cxn>
                <a:cxn ang="0">
                  <a:pos x="118" y="0"/>
                </a:cxn>
              </a:cxnLst>
              <a:rect l="0" t="0" r="r" b="b"/>
              <a:pathLst>
                <a:path w="118" h="500">
                  <a:moveTo>
                    <a:pt x="0" y="500"/>
                  </a:moveTo>
                  <a:lnTo>
                    <a:pt x="11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079" name="Freeform 95"/>
            <p:cNvSpPr>
              <a:spLocks/>
            </p:cNvSpPr>
            <p:nvPr/>
          </p:nvSpPr>
          <p:spPr bwMode="auto">
            <a:xfrm>
              <a:off x="2657" y="2847"/>
              <a:ext cx="464" cy="47"/>
            </a:xfrm>
            <a:custGeom>
              <a:avLst/>
              <a:gdLst/>
              <a:ahLst/>
              <a:cxnLst>
                <a:cxn ang="0">
                  <a:pos x="370" y="32"/>
                </a:cxn>
                <a:cxn ang="0">
                  <a:pos x="0" y="0"/>
                </a:cxn>
              </a:cxnLst>
              <a:rect l="0" t="0" r="r" b="b"/>
              <a:pathLst>
                <a:path w="370" h="32">
                  <a:moveTo>
                    <a:pt x="370" y="32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080" name="Freeform 96"/>
            <p:cNvSpPr>
              <a:spLocks/>
            </p:cNvSpPr>
            <p:nvPr/>
          </p:nvSpPr>
          <p:spPr bwMode="auto">
            <a:xfrm>
              <a:off x="2319" y="2507"/>
              <a:ext cx="122" cy="268"/>
            </a:xfrm>
            <a:custGeom>
              <a:avLst/>
              <a:gdLst/>
              <a:ahLst/>
              <a:cxnLst>
                <a:cxn ang="0">
                  <a:pos x="162" y="408"/>
                </a:cxn>
                <a:cxn ang="0">
                  <a:pos x="176" y="412"/>
                </a:cxn>
                <a:cxn ang="0">
                  <a:pos x="0" y="0"/>
                </a:cxn>
              </a:cxnLst>
              <a:rect l="0" t="0" r="r" b="b"/>
              <a:pathLst>
                <a:path w="176" h="412">
                  <a:moveTo>
                    <a:pt x="162" y="408"/>
                  </a:moveTo>
                  <a:lnTo>
                    <a:pt x="176" y="41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081" name="Rectangle 97"/>
            <p:cNvSpPr>
              <a:spLocks noChangeArrowheads="1"/>
            </p:cNvSpPr>
            <p:nvPr/>
          </p:nvSpPr>
          <p:spPr bwMode="auto">
            <a:xfrm>
              <a:off x="1128" y="2264"/>
              <a:ext cx="728" cy="1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082" name="Rectangle 98"/>
            <p:cNvSpPr>
              <a:spLocks noChangeArrowheads="1"/>
            </p:cNvSpPr>
            <p:nvPr/>
          </p:nvSpPr>
          <p:spPr bwMode="auto">
            <a:xfrm>
              <a:off x="1113" y="2279"/>
              <a:ext cx="723" cy="15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083" name="Line 99"/>
            <p:cNvSpPr>
              <a:spLocks noChangeShapeType="1"/>
            </p:cNvSpPr>
            <p:nvPr/>
          </p:nvSpPr>
          <p:spPr bwMode="auto">
            <a:xfrm>
              <a:off x="1759" y="2362"/>
              <a:ext cx="26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084" name="Text Box 100"/>
            <p:cNvSpPr txBox="1">
              <a:spLocks noChangeArrowheads="1"/>
            </p:cNvSpPr>
            <p:nvPr/>
          </p:nvSpPr>
          <p:spPr bwMode="auto">
            <a:xfrm>
              <a:off x="2390" y="218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1</a:t>
              </a:r>
            </a:p>
          </p:txBody>
        </p:sp>
        <p:sp>
          <p:nvSpPr>
            <p:cNvPr id="426085" name="Text Box 101"/>
            <p:cNvSpPr txBox="1">
              <a:spLocks noChangeArrowheads="1"/>
            </p:cNvSpPr>
            <p:nvPr/>
          </p:nvSpPr>
          <p:spPr bwMode="auto">
            <a:xfrm>
              <a:off x="2336" y="245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>
                  <a:latin typeface="Arial" charset="0"/>
                </a:rPr>
                <a:t>2</a:t>
              </a:r>
            </a:p>
          </p:txBody>
        </p:sp>
        <p:sp>
          <p:nvSpPr>
            <p:cNvPr id="426086" name="Text Box 102"/>
            <p:cNvSpPr txBox="1">
              <a:spLocks noChangeArrowheads="1"/>
            </p:cNvSpPr>
            <p:nvPr/>
          </p:nvSpPr>
          <p:spPr bwMode="auto">
            <a:xfrm>
              <a:off x="2178" y="250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>
                  <a:latin typeface="Arial" charset="0"/>
                </a:rPr>
                <a:t>3</a:t>
              </a:r>
            </a:p>
          </p:txBody>
        </p:sp>
        <p:sp>
          <p:nvSpPr>
            <p:cNvPr id="426088" name="Rectangle 104"/>
            <p:cNvSpPr>
              <a:spLocks noChangeArrowheads="1"/>
            </p:cNvSpPr>
            <p:nvPr/>
          </p:nvSpPr>
          <p:spPr bwMode="auto">
            <a:xfrm>
              <a:off x="1509" y="2281"/>
              <a:ext cx="269" cy="15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089" name="Text Box 105"/>
            <p:cNvSpPr txBox="1">
              <a:spLocks noChangeArrowheads="1"/>
            </p:cNvSpPr>
            <p:nvPr/>
          </p:nvSpPr>
          <p:spPr bwMode="auto">
            <a:xfrm>
              <a:off x="1479" y="2264"/>
              <a:ext cx="32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>
                  <a:latin typeface="Arial" charset="0"/>
                </a:rPr>
                <a:t>0111</a:t>
              </a:r>
            </a:p>
          </p:txBody>
        </p:sp>
        <p:sp>
          <p:nvSpPr>
            <p:cNvPr id="426090" name="Text Box 106"/>
            <p:cNvSpPr txBox="1">
              <a:spLocks noChangeArrowheads="1"/>
            </p:cNvSpPr>
            <p:nvPr/>
          </p:nvSpPr>
          <p:spPr bwMode="auto">
            <a:xfrm>
              <a:off x="398" y="1841"/>
              <a:ext cx="106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dirty="0">
                  <a:latin typeface="+mn-lt"/>
                </a:rPr>
                <a:t>value in arriving</a:t>
              </a:r>
            </a:p>
            <a:p>
              <a:pPr eaLnBrk="1" hangingPunct="1"/>
              <a:r>
                <a:rPr lang="en-US" sz="1600" dirty="0">
                  <a:latin typeface="+mn-lt"/>
                </a:rPr>
                <a:t>packet’s header</a:t>
              </a:r>
            </a:p>
          </p:txBody>
        </p:sp>
        <p:sp>
          <p:nvSpPr>
            <p:cNvPr id="426091" name="Line 107"/>
            <p:cNvSpPr>
              <a:spLocks noChangeShapeType="1"/>
            </p:cNvSpPr>
            <p:nvPr/>
          </p:nvSpPr>
          <p:spPr bwMode="auto">
            <a:xfrm flipH="1">
              <a:off x="1269" y="2444"/>
              <a:ext cx="8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6092" name="Text Box 108"/>
            <p:cNvSpPr txBox="1">
              <a:spLocks noChangeArrowheads="1"/>
            </p:cNvSpPr>
            <p:nvPr/>
          </p:nvSpPr>
          <p:spPr bwMode="auto">
            <a:xfrm>
              <a:off x="1244" y="261"/>
              <a:ext cx="11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routing algorithm</a:t>
              </a:r>
            </a:p>
          </p:txBody>
        </p:sp>
        <p:sp>
          <p:nvSpPr>
            <p:cNvPr id="426093" name="Rectangle 109"/>
            <p:cNvSpPr>
              <a:spLocks noChangeArrowheads="1"/>
            </p:cNvSpPr>
            <p:nvPr/>
          </p:nvSpPr>
          <p:spPr bwMode="auto">
            <a:xfrm>
              <a:off x="1197" y="732"/>
              <a:ext cx="1263" cy="80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094" name="Text Box 110"/>
            <p:cNvSpPr txBox="1">
              <a:spLocks noChangeArrowheads="1"/>
            </p:cNvSpPr>
            <p:nvPr/>
          </p:nvSpPr>
          <p:spPr bwMode="auto">
            <a:xfrm>
              <a:off x="1248" y="702"/>
              <a:ext cx="117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Arial" charset="0"/>
                </a:rPr>
                <a:t>local forwarding table</a:t>
              </a:r>
            </a:p>
          </p:txBody>
        </p:sp>
        <p:sp>
          <p:nvSpPr>
            <p:cNvPr id="426095" name="Text Box 111"/>
            <p:cNvSpPr txBox="1">
              <a:spLocks noChangeArrowheads="1"/>
            </p:cNvSpPr>
            <p:nvPr/>
          </p:nvSpPr>
          <p:spPr bwMode="auto">
            <a:xfrm>
              <a:off x="1174" y="858"/>
              <a:ext cx="7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header value</a:t>
              </a:r>
            </a:p>
          </p:txBody>
        </p:sp>
        <p:sp>
          <p:nvSpPr>
            <p:cNvPr id="426096" name="Text Box 112"/>
            <p:cNvSpPr txBox="1">
              <a:spLocks noChangeArrowheads="1"/>
            </p:cNvSpPr>
            <p:nvPr/>
          </p:nvSpPr>
          <p:spPr bwMode="auto">
            <a:xfrm>
              <a:off x="1846" y="859"/>
              <a:ext cx="6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output link</a:t>
              </a:r>
            </a:p>
          </p:txBody>
        </p:sp>
        <p:sp>
          <p:nvSpPr>
            <p:cNvPr id="426097" name="Line 113"/>
            <p:cNvSpPr>
              <a:spLocks noChangeShapeType="1"/>
            </p:cNvSpPr>
            <p:nvPr/>
          </p:nvSpPr>
          <p:spPr bwMode="auto">
            <a:xfrm>
              <a:off x="1908" y="866"/>
              <a:ext cx="5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6098" name="Text Box 114"/>
            <p:cNvSpPr txBox="1">
              <a:spLocks noChangeArrowheads="1"/>
            </p:cNvSpPr>
            <p:nvPr/>
          </p:nvSpPr>
          <p:spPr bwMode="auto">
            <a:xfrm>
              <a:off x="1587" y="1037"/>
              <a:ext cx="32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r>
                <a:rPr lang="en-US" sz="1200">
                  <a:latin typeface="Arial" charset="0"/>
                </a:rPr>
                <a:t>0100</a:t>
              </a:r>
            </a:p>
            <a:p>
              <a:pPr algn="r" eaLnBrk="1" hangingPunct="1"/>
              <a:r>
                <a:rPr lang="en-US" sz="1200">
                  <a:latin typeface="Arial" charset="0"/>
                </a:rPr>
                <a:t>0101</a:t>
              </a:r>
            </a:p>
            <a:p>
              <a:pPr algn="r" eaLnBrk="1" hangingPunct="1"/>
              <a:r>
                <a:rPr lang="en-US" sz="1200">
                  <a:latin typeface="Arial" charset="0"/>
                </a:rPr>
                <a:t>0111</a:t>
              </a:r>
            </a:p>
            <a:p>
              <a:pPr algn="r" eaLnBrk="1" hangingPunct="1"/>
              <a:r>
                <a:rPr lang="en-US" sz="1200">
                  <a:latin typeface="Arial" charset="0"/>
                </a:rPr>
                <a:t>1001</a:t>
              </a:r>
            </a:p>
          </p:txBody>
        </p:sp>
        <p:sp>
          <p:nvSpPr>
            <p:cNvPr id="426099" name="Text Box 115"/>
            <p:cNvSpPr txBox="1">
              <a:spLocks noChangeArrowheads="1"/>
            </p:cNvSpPr>
            <p:nvPr/>
          </p:nvSpPr>
          <p:spPr bwMode="auto">
            <a:xfrm>
              <a:off x="1918" y="1037"/>
              <a:ext cx="169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>
                  <a:latin typeface="Arial" charset="0"/>
                </a:rPr>
                <a:t>3</a:t>
              </a:r>
            </a:p>
            <a:p>
              <a:pPr algn="ctr" eaLnBrk="1" hangingPunct="1"/>
              <a:r>
                <a:rPr lang="en-US" sz="1200">
                  <a:latin typeface="Arial" charset="0"/>
                </a:rPr>
                <a:t>2</a:t>
              </a:r>
            </a:p>
            <a:p>
              <a:pPr algn="ctr" eaLnBrk="1" hangingPunct="1"/>
              <a:r>
                <a:rPr lang="en-US" sz="1200">
                  <a:latin typeface="Arial" charset="0"/>
                </a:rPr>
                <a:t>2</a:t>
              </a:r>
            </a:p>
            <a:p>
              <a:pPr algn="ctr" eaLnBrk="1" hangingPunct="1"/>
              <a:r>
                <a:rPr lang="en-US" sz="1200">
                  <a:latin typeface="Arial" charset="0"/>
                </a:rPr>
                <a:t>1</a:t>
              </a:r>
            </a:p>
          </p:txBody>
        </p:sp>
        <p:sp>
          <p:nvSpPr>
            <p:cNvPr id="426100" name="Line 116"/>
            <p:cNvSpPr>
              <a:spLocks noChangeShapeType="1"/>
            </p:cNvSpPr>
            <p:nvPr/>
          </p:nvSpPr>
          <p:spPr bwMode="auto">
            <a:xfrm>
              <a:off x="1197" y="1028"/>
              <a:ext cx="1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6101" name="Line 117"/>
            <p:cNvSpPr>
              <a:spLocks noChangeShapeType="1"/>
            </p:cNvSpPr>
            <p:nvPr/>
          </p:nvSpPr>
          <p:spPr bwMode="auto">
            <a:xfrm>
              <a:off x="1192" y="872"/>
              <a:ext cx="1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6102" name="AutoShape 118"/>
            <p:cNvSpPr>
              <a:spLocks noChangeArrowheads="1"/>
            </p:cNvSpPr>
            <p:nvPr/>
          </p:nvSpPr>
          <p:spPr bwMode="auto">
            <a:xfrm rot="5400000">
              <a:off x="1763" y="548"/>
              <a:ext cx="151" cy="172"/>
            </a:xfrm>
            <a:prstGeom prst="rightArrow">
              <a:avLst>
                <a:gd name="adj1" fmla="val 51167"/>
                <a:gd name="adj2" fmla="val 39736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103" name="Line 119"/>
            <p:cNvSpPr>
              <a:spLocks noChangeShapeType="1"/>
            </p:cNvSpPr>
            <p:nvPr/>
          </p:nvSpPr>
          <p:spPr bwMode="auto">
            <a:xfrm>
              <a:off x="1371" y="2086"/>
              <a:ext cx="229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6104" name="Freeform 120"/>
            <p:cNvSpPr>
              <a:spLocks/>
            </p:cNvSpPr>
            <p:nvPr/>
          </p:nvSpPr>
          <p:spPr bwMode="auto">
            <a:xfrm>
              <a:off x="2047" y="2395"/>
              <a:ext cx="554" cy="167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324" y="26"/>
                </a:cxn>
                <a:cxn ang="0">
                  <a:pos x="554" y="167"/>
                </a:cxn>
              </a:cxnLst>
              <a:rect l="0" t="0" r="r" b="b"/>
              <a:pathLst>
                <a:path w="554" h="167">
                  <a:moveTo>
                    <a:pt x="0" y="10"/>
                  </a:moveTo>
                  <a:cubicBezTo>
                    <a:pt x="102" y="0"/>
                    <a:pt x="240" y="5"/>
                    <a:pt x="324" y="26"/>
                  </a:cubicBezTo>
                  <a:cubicBezTo>
                    <a:pt x="416" y="52"/>
                    <a:pt x="502" y="120"/>
                    <a:pt x="554" y="167"/>
                  </a:cubicBezTo>
                </a:path>
              </a:pathLst>
            </a:custGeom>
            <a:noFill/>
            <a:ln w="5715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6105" name="Freeform 121"/>
            <p:cNvSpPr>
              <a:spLocks/>
            </p:cNvSpPr>
            <p:nvPr/>
          </p:nvSpPr>
          <p:spPr bwMode="auto">
            <a:xfrm flipH="1">
              <a:off x="3518" y="2127"/>
              <a:ext cx="364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6106" name="Freeform 122"/>
            <p:cNvSpPr>
              <a:spLocks/>
            </p:cNvSpPr>
            <p:nvPr/>
          </p:nvSpPr>
          <p:spPr bwMode="auto">
            <a:xfrm flipH="1">
              <a:off x="2881" y="1948"/>
              <a:ext cx="364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6107" name="Freeform 123"/>
            <p:cNvSpPr>
              <a:spLocks/>
            </p:cNvSpPr>
            <p:nvPr/>
          </p:nvSpPr>
          <p:spPr bwMode="auto">
            <a:xfrm flipH="1" flipV="1">
              <a:off x="3302" y="2922"/>
              <a:ext cx="342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6108" name="Freeform 124"/>
            <p:cNvSpPr>
              <a:spLocks/>
            </p:cNvSpPr>
            <p:nvPr/>
          </p:nvSpPr>
          <p:spPr bwMode="auto">
            <a:xfrm flipH="1" flipV="1">
              <a:off x="2452" y="2912"/>
              <a:ext cx="342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6109" name="Freeform 125"/>
            <p:cNvSpPr>
              <a:spLocks/>
            </p:cNvSpPr>
            <p:nvPr/>
          </p:nvSpPr>
          <p:spPr bwMode="auto">
            <a:xfrm flipH="1" flipV="1">
              <a:off x="2855" y="2728"/>
              <a:ext cx="342" cy="2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" name="Group 126"/>
            <p:cNvGrpSpPr>
              <a:grpSpLocks/>
            </p:cNvGrpSpPr>
            <p:nvPr/>
          </p:nvGrpSpPr>
          <p:grpSpPr bwMode="auto">
            <a:xfrm>
              <a:off x="2886" y="1668"/>
              <a:ext cx="347" cy="285"/>
              <a:chOff x="2886" y="1668"/>
              <a:chExt cx="347" cy="285"/>
            </a:xfrm>
          </p:grpSpPr>
          <p:sp>
            <p:nvSpPr>
              <p:cNvPr id="426111" name="Rectangle 127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12" name="Oval 128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13" name="Rectangle 129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14" name="Line 130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15" name="Line 131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16" name="Line 132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17" name="AutoShape 133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" name="Group 134"/>
            <p:cNvGrpSpPr>
              <a:grpSpLocks/>
            </p:cNvGrpSpPr>
            <p:nvPr/>
          </p:nvGrpSpPr>
          <p:grpSpPr bwMode="auto">
            <a:xfrm>
              <a:off x="3524" y="1840"/>
              <a:ext cx="347" cy="285"/>
              <a:chOff x="2886" y="1668"/>
              <a:chExt cx="347" cy="285"/>
            </a:xfrm>
          </p:grpSpPr>
          <p:sp>
            <p:nvSpPr>
              <p:cNvPr id="426119" name="Rectangle 135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20" name="Oval 136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21" name="Rectangle 137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22" name="Line 138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23" name="Line 139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24" name="Line 140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25" name="AutoShape 141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" name="Group 142"/>
            <p:cNvGrpSpPr>
              <a:grpSpLocks/>
            </p:cNvGrpSpPr>
            <p:nvPr/>
          </p:nvGrpSpPr>
          <p:grpSpPr bwMode="auto">
            <a:xfrm>
              <a:off x="3291" y="3148"/>
              <a:ext cx="347" cy="285"/>
              <a:chOff x="2886" y="1668"/>
              <a:chExt cx="347" cy="285"/>
            </a:xfrm>
          </p:grpSpPr>
          <p:sp>
            <p:nvSpPr>
              <p:cNvPr id="426127" name="Rectangle 143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28" name="Oval 144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29" name="Rectangle 145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30" name="Line 146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31" name="Line 147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32" name="Line 148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33" name="AutoShape 149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" name="Group 150"/>
            <p:cNvGrpSpPr>
              <a:grpSpLocks/>
            </p:cNvGrpSpPr>
            <p:nvPr/>
          </p:nvGrpSpPr>
          <p:grpSpPr bwMode="auto">
            <a:xfrm>
              <a:off x="2853" y="3010"/>
              <a:ext cx="347" cy="285"/>
              <a:chOff x="2886" y="1668"/>
              <a:chExt cx="347" cy="285"/>
            </a:xfrm>
          </p:grpSpPr>
          <p:sp>
            <p:nvSpPr>
              <p:cNvPr id="426135" name="Rectangle 151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36" name="Oval 152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37" name="Rectangle 153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38" name="Line 154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39" name="Line 155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40" name="Line 156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41" name="AutoShape 157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" name="Group 158"/>
            <p:cNvGrpSpPr>
              <a:grpSpLocks/>
            </p:cNvGrpSpPr>
            <p:nvPr/>
          </p:nvGrpSpPr>
          <p:grpSpPr bwMode="auto">
            <a:xfrm>
              <a:off x="2440" y="3131"/>
              <a:ext cx="347" cy="285"/>
              <a:chOff x="2886" y="1668"/>
              <a:chExt cx="347" cy="285"/>
            </a:xfrm>
          </p:grpSpPr>
          <p:sp>
            <p:nvSpPr>
              <p:cNvPr id="426143" name="Rectangle 159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44" name="Oval 160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45" name="Rectangle 161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46" name="Line 162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47" name="Line 163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48" name="Line 164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49" name="AutoShape 165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9" name="Title 168"/>
          <p:cNvSpPr>
            <a:spLocks noGrp="1"/>
          </p:cNvSpPr>
          <p:nvPr>
            <p:ph type="title"/>
          </p:nvPr>
        </p:nvSpPr>
        <p:spPr>
          <a:xfrm>
            <a:off x="533400" y="0"/>
            <a:ext cx="8610600" cy="1143000"/>
          </a:xfrm>
        </p:spPr>
        <p:txBody>
          <a:bodyPr/>
          <a:lstStyle/>
          <a:p>
            <a:r>
              <a:rPr lang="en-US" sz="3200" dirty="0" smtClean="0"/>
              <a:t>Interplay Between Routing and Forwarding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2275"/>
            <a:ext cx="7772400" cy="838200"/>
          </a:xfrm>
        </p:spPr>
        <p:txBody>
          <a:bodyPr/>
          <a:lstStyle/>
          <a:p>
            <a:r>
              <a:rPr lang="en-US"/>
              <a:t>IPv6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175" y="1401763"/>
            <a:ext cx="8205788" cy="51054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Initial motivation:</a:t>
            </a:r>
            <a:r>
              <a:rPr lang="en-US" i="1" dirty="0"/>
              <a:t> </a:t>
            </a:r>
            <a:r>
              <a:rPr lang="en-US" dirty="0"/>
              <a:t>32-bit address space soon to be completely allocated.  </a:t>
            </a:r>
          </a:p>
          <a:p>
            <a:r>
              <a:rPr lang="en-US" dirty="0"/>
              <a:t>Additional motivation:</a:t>
            </a:r>
          </a:p>
          <a:p>
            <a:pPr lvl="1"/>
            <a:r>
              <a:rPr lang="en-US" dirty="0"/>
              <a:t>header format helps speed processing/forwarding</a:t>
            </a:r>
          </a:p>
          <a:p>
            <a:pPr lvl="1"/>
            <a:r>
              <a:rPr lang="en-US" dirty="0"/>
              <a:t>header changes to facilitate </a:t>
            </a:r>
            <a:r>
              <a:rPr lang="en-US" dirty="0" err="1"/>
              <a:t>QoS</a:t>
            </a:r>
            <a:r>
              <a:rPr lang="en-US" dirty="0"/>
              <a:t> </a:t>
            </a:r>
          </a:p>
          <a:p>
            <a:r>
              <a:rPr lang="en-US" dirty="0">
                <a:solidFill>
                  <a:srgbClr val="FF0000"/>
                </a:solidFill>
              </a:rPr>
              <a:t>IPv6 datagram format: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fixed-length 40 byte header</a:t>
            </a:r>
          </a:p>
          <a:p>
            <a:pPr lvl="1"/>
            <a:r>
              <a:rPr lang="en-US" dirty="0"/>
              <a:t>no fragmentation allowed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dirty="0"/>
              <a:t>IPv6 </a:t>
            </a:r>
            <a:r>
              <a:rPr lang="en-US" dirty="0" smtClean="0"/>
              <a:t>Header</a:t>
            </a:r>
            <a:endParaRPr lang="en-US" dirty="0"/>
          </a:p>
        </p:txBody>
      </p:sp>
      <p:pic>
        <p:nvPicPr>
          <p:cNvPr id="416771" name="Picture 3" descr="471 ipv6 header form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048000"/>
            <a:ext cx="4865687" cy="3279775"/>
          </a:xfrm>
          <a:prstGeom prst="rect">
            <a:avLst/>
          </a:prstGeom>
          <a:noFill/>
        </p:spPr>
      </p:pic>
      <p:sp>
        <p:nvSpPr>
          <p:cNvPr id="416772" name="Rectangle 4"/>
          <p:cNvSpPr>
            <a:spLocks noChangeArrowheads="1"/>
          </p:cNvSpPr>
          <p:nvPr/>
        </p:nvSpPr>
        <p:spPr bwMode="auto">
          <a:xfrm>
            <a:off x="479425" y="1358900"/>
            <a:ext cx="770916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+mn-lt"/>
              </a:rPr>
              <a:t>Priority:</a:t>
            </a:r>
            <a:r>
              <a:rPr lang="en-US" sz="2400" dirty="0">
                <a:latin typeface="+mn-lt"/>
              </a:rPr>
              <a:t>  identify priority among </a:t>
            </a:r>
            <a:r>
              <a:rPr lang="en-US" sz="2400" dirty="0" err="1">
                <a:latin typeface="+mn-lt"/>
              </a:rPr>
              <a:t>datagrams</a:t>
            </a:r>
            <a:r>
              <a:rPr lang="en-US" sz="2400" dirty="0">
                <a:latin typeface="+mn-lt"/>
              </a:rPr>
              <a:t> in flow</a:t>
            </a:r>
          </a:p>
          <a:p>
            <a:r>
              <a:rPr lang="en-US" sz="2400" i="1" dirty="0">
                <a:solidFill>
                  <a:srgbClr val="FF0000"/>
                </a:solidFill>
                <a:latin typeface="+mn-lt"/>
              </a:rPr>
              <a:t>Flow Label:</a:t>
            </a:r>
            <a:r>
              <a:rPr lang="en-US" sz="2400" dirty="0">
                <a:latin typeface="+mn-lt"/>
              </a:rPr>
              <a:t> identify </a:t>
            </a:r>
            <a:r>
              <a:rPr lang="en-US" sz="2400" dirty="0" err="1">
                <a:latin typeface="+mn-lt"/>
              </a:rPr>
              <a:t>datagrams</a:t>
            </a:r>
            <a:r>
              <a:rPr lang="en-US" sz="2400" dirty="0">
                <a:latin typeface="+mn-lt"/>
              </a:rPr>
              <a:t> in same “</a:t>
            </a:r>
            <a:r>
              <a:rPr lang="en-US" sz="2400" dirty="0" smtClean="0">
                <a:latin typeface="+mn-lt"/>
              </a:rPr>
              <a:t>flow” </a:t>
            </a:r>
            <a:endParaRPr lang="en-US" sz="2400" dirty="0">
              <a:latin typeface="+mn-lt"/>
            </a:endParaRPr>
          </a:p>
          <a:p>
            <a:r>
              <a:rPr lang="en-US" sz="2400" dirty="0">
                <a:latin typeface="+mn-lt"/>
              </a:rPr>
              <a:t>                    (concept </a:t>
            </a:r>
            <a:r>
              <a:rPr lang="en-US" sz="2400" dirty="0" smtClean="0">
                <a:latin typeface="+mn-lt"/>
              </a:rPr>
              <a:t>of “</a:t>
            </a:r>
            <a:r>
              <a:rPr lang="en-US" sz="2400" dirty="0">
                <a:latin typeface="+mn-lt"/>
              </a:rPr>
              <a:t>flow” not well defined).</a:t>
            </a:r>
          </a:p>
          <a:p>
            <a:r>
              <a:rPr lang="en-US" sz="2400" i="1" dirty="0">
                <a:solidFill>
                  <a:srgbClr val="FF0000"/>
                </a:solidFill>
                <a:latin typeface="+mn-lt"/>
              </a:rPr>
              <a:t>Next header:</a:t>
            </a:r>
            <a:r>
              <a:rPr lang="en-US" sz="2400" dirty="0">
                <a:latin typeface="+mn-lt"/>
              </a:rPr>
              <a:t> identify upper layer protocol for data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dirty="0"/>
              <a:t>Other Changes from IPv4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105400"/>
          </a:xfrm>
        </p:spPr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Checksum</a:t>
            </a:r>
            <a:r>
              <a:rPr lang="en-US" dirty="0">
                <a:solidFill>
                  <a:srgbClr val="FF0000"/>
                </a:solidFill>
              </a:rPr>
              <a:t>:</a:t>
            </a:r>
            <a:r>
              <a:rPr lang="en-US" i="1" dirty="0"/>
              <a:t> </a:t>
            </a:r>
            <a:r>
              <a:rPr lang="en-US" dirty="0"/>
              <a:t>removed entirely to reduce processing time at each hop</a:t>
            </a:r>
          </a:p>
          <a:p>
            <a:r>
              <a:rPr lang="en-US" i="1" dirty="0">
                <a:solidFill>
                  <a:srgbClr val="FF0000"/>
                </a:solidFill>
              </a:rPr>
              <a:t>Options:</a:t>
            </a:r>
            <a:r>
              <a:rPr lang="en-US" dirty="0"/>
              <a:t> allowed, but outside of header, indicated by “Next Header” field</a:t>
            </a:r>
          </a:p>
          <a:p>
            <a:r>
              <a:rPr lang="en-US" i="1" dirty="0">
                <a:solidFill>
                  <a:srgbClr val="FF0000"/>
                </a:solidFill>
              </a:rPr>
              <a:t>ICMPv6:</a:t>
            </a:r>
            <a:r>
              <a:rPr lang="en-US" dirty="0"/>
              <a:t> new version of ICMP</a:t>
            </a:r>
          </a:p>
          <a:p>
            <a:pPr lvl="1"/>
            <a:r>
              <a:rPr lang="en-US" dirty="0"/>
              <a:t>additional message types, e.g. “Packet Too Big”</a:t>
            </a:r>
          </a:p>
          <a:p>
            <a:pPr lvl="1"/>
            <a:r>
              <a:rPr lang="en-US" dirty="0"/>
              <a:t>multicast group management </a:t>
            </a:r>
            <a:r>
              <a:rPr lang="en-US" dirty="0" smtClean="0"/>
              <a:t>functions</a:t>
            </a:r>
          </a:p>
          <a:p>
            <a:r>
              <a:rPr lang="en-US" dirty="0" smtClean="0"/>
              <a:t>To help transition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Tunneling:</a:t>
            </a:r>
            <a:r>
              <a:rPr lang="en-US" dirty="0" smtClean="0"/>
              <a:t> IPv6 carried as payload in IPv4 datagram among IPv4 routers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4: Network Layer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dirty="0"/>
              <a:t>4. 1 Introduction</a:t>
            </a:r>
          </a:p>
          <a:p>
            <a:r>
              <a:rPr lang="en-US" sz="2400" dirty="0"/>
              <a:t>4.2 Virtual circuit and datagram networks</a:t>
            </a:r>
          </a:p>
          <a:p>
            <a:r>
              <a:rPr lang="en-US" sz="2400" dirty="0"/>
              <a:t>4.3 What’s inside a router</a:t>
            </a:r>
          </a:p>
          <a:p>
            <a:r>
              <a:rPr lang="en-US" sz="2400" dirty="0"/>
              <a:t>4.4 IP: Internet Protocol</a:t>
            </a:r>
          </a:p>
          <a:p>
            <a:pPr lvl="1"/>
            <a:r>
              <a:rPr lang="en-US" sz="2000" dirty="0"/>
              <a:t>Datagram format</a:t>
            </a:r>
          </a:p>
          <a:p>
            <a:pPr lvl="1"/>
            <a:r>
              <a:rPr lang="en-US" sz="2000" dirty="0"/>
              <a:t>IPv4 addressing</a:t>
            </a:r>
          </a:p>
          <a:p>
            <a:pPr lvl="1"/>
            <a:r>
              <a:rPr lang="en-US" sz="2000" dirty="0"/>
              <a:t>ICMP</a:t>
            </a:r>
          </a:p>
          <a:p>
            <a:pPr lvl="1"/>
            <a:r>
              <a:rPr lang="en-US" sz="2000" dirty="0"/>
              <a:t>IPv6</a:t>
            </a:r>
          </a:p>
        </p:txBody>
      </p:sp>
      <p:sp>
        <p:nvSpPr>
          <p:cNvPr id="5263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0000"/>
                </a:solidFill>
              </a:rPr>
              <a:t>4.5 Routing algorithms</a:t>
            </a:r>
          </a:p>
          <a:p>
            <a:pPr lvl="1"/>
            <a:r>
              <a:rPr lang="en-US" sz="2000" dirty="0"/>
              <a:t>Link state</a:t>
            </a:r>
          </a:p>
          <a:p>
            <a:pPr lvl="1"/>
            <a:r>
              <a:rPr lang="en-US" sz="2000" dirty="0"/>
              <a:t>Distance Vector</a:t>
            </a:r>
          </a:p>
          <a:p>
            <a:pPr lvl="1"/>
            <a:r>
              <a:rPr lang="en-US" sz="2000" dirty="0"/>
              <a:t>Hierarchical routing</a:t>
            </a:r>
          </a:p>
          <a:p>
            <a:r>
              <a:rPr lang="en-US" sz="2400" dirty="0"/>
              <a:t>4.6 Routing in the Internet</a:t>
            </a:r>
          </a:p>
          <a:p>
            <a:pPr lvl="1"/>
            <a:r>
              <a:rPr lang="en-US" sz="2000" dirty="0"/>
              <a:t>RIP</a:t>
            </a:r>
          </a:p>
          <a:p>
            <a:pPr lvl="1"/>
            <a:r>
              <a:rPr lang="en-US" sz="2000" dirty="0"/>
              <a:t>OSPF</a:t>
            </a:r>
          </a:p>
          <a:p>
            <a:pPr lvl="1"/>
            <a:r>
              <a:rPr lang="en-US" sz="2000" dirty="0"/>
              <a:t>BGP</a:t>
            </a:r>
          </a:p>
          <a:p>
            <a:r>
              <a:rPr lang="en-US" sz="2400" dirty="0"/>
              <a:t>4.7 Broadcast and multicast routing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76E60AB8-B314-4464-9D24-B5DEA879A0C0}" type="slidenum">
              <a:rPr lang="en-US"/>
              <a:pPr/>
              <a:t>64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01750" y="1404938"/>
            <a:ext cx="5530850" cy="5245100"/>
            <a:chOff x="398" y="129"/>
            <a:chExt cx="3484" cy="3304"/>
          </a:xfrm>
        </p:grpSpPr>
        <p:sp>
          <p:nvSpPr>
            <p:cNvPr id="454659" name="Freeform 3"/>
            <p:cNvSpPr>
              <a:spLocks/>
            </p:cNvSpPr>
            <p:nvPr/>
          </p:nvSpPr>
          <p:spPr bwMode="auto">
            <a:xfrm>
              <a:off x="2031" y="2058"/>
              <a:ext cx="1794" cy="933"/>
            </a:xfrm>
            <a:custGeom>
              <a:avLst/>
              <a:gdLst/>
              <a:ahLst/>
              <a:cxnLst>
                <a:cxn ang="0">
                  <a:pos x="6" y="483"/>
                </a:cxn>
                <a:cxn ang="0">
                  <a:pos x="108" y="125"/>
                </a:cxn>
                <a:cxn ang="0">
                  <a:pos x="559" y="100"/>
                </a:cxn>
                <a:cxn ang="0">
                  <a:pos x="1128" y="29"/>
                </a:cxn>
                <a:cxn ang="0">
                  <a:pos x="1716" y="275"/>
                </a:cxn>
                <a:cxn ang="0">
                  <a:pos x="1596" y="827"/>
                </a:cxn>
                <a:cxn ang="0">
                  <a:pos x="1380" y="911"/>
                </a:cxn>
                <a:cxn ang="0">
                  <a:pos x="840" y="929"/>
                </a:cxn>
                <a:cxn ang="0">
                  <a:pos x="414" y="911"/>
                </a:cxn>
                <a:cxn ang="0">
                  <a:pos x="143" y="832"/>
                </a:cxn>
                <a:cxn ang="0">
                  <a:pos x="6" y="483"/>
                </a:cxn>
              </a:cxnLst>
              <a:rect l="0" t="0" r="r" b="b"/>
              <a:pathLst>
                <a:path w="1794" h="933">
                  <a:moveTo>
                    <a:pt x="6" y="483"/>
                  </a:moveTo>
                  <a:cubicBezTo>
                    <a:pt x="0" y="365"/>
                    <a:pt x="16" y="189"/>
                    <a:pt x="108" y="125"/>
                  </a:cubicBezTo>
                  <a:cubicBezTo>
                    <a:pt x="200" y="61"/>
                    <a:pt x="389" y="116"/>
                    <a:pt x="559" y="100"/>
                  </a:cubicBezTo>
                  <a:cubicBezTo>
                    <a:pt x="729" y="84"/>
                    <a:pt x="935" y="0"/>
                    <a:pt x="1128" y="29"/>
                  </a:cubicBezTo>
                  <a:cubicBezTo>
                    <a:pt x="1321" y="58"/>
                    <a:pt x="1638" y="142"/>
                    <a:pt x="1716" y="275"/>
                  </a:cubicBezTo>
                  <a:cubicBezTo>
                    <a:pt x="1794" y="408"/>
                    <a:pt x="1652" y="721"/>
                    <a:pt x="1596" y="827"/>
                  </a:cubicBezTo>
                  <a:cubicBezTo>
                    <a:pt x="1540" y="933"/>
                    <a:pt x="1506" y="894"/>
                    <a:pt x="1380" y="911"/>
                  </a:cubicBezTo>
                  <a:cubicBezTo>
                    <a:pt x="1254" y="928"/>
                    <a:pt x="1001" y="929"/>
                    <a:pt x="840" y="929"/>
                  </a:cubicBezTo>
                  <a:cubicBezTo>
                    <a:pt x="679" y="929"/>
                    <a:pt x="530" y="927"/>
                    <a:pt x="414" y="911"/>
                  </a:cubicBezTo>
                  <a:cubicBezTo>
                    <a:pt x="298" y="895"/>
                    <a:pt x="211" y="903"/>
                    <a:pt x="143" y="832"/>
                  </a:cubicBezTo>
                  <a:cubicBezTo>
                    <a:pt x="75" y="761"/>
                    <a:pt x="4" y="624"/>
                    <a:pt x="6" y="483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660" name="Freeform 4"/>
            <p:cNvSpPr>
              <a:spLocks/>
            </p:cNvSpPr>
            <p:nvPr/>
          </p:nvSpPr>
          <p:spPr bwMode="auto">
            <a:xfrm>
              <a:off x="1090" y="1594"/>
              <a:ext cx="1443" cy="8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4661" name="Rectangle 5"/>
            <p:cNvSpPr>
              <a:spLocks noChangeArrowheads="1"/>
            </p:cNvSpPr>
            <p:nvPr/>
          </p:nvSpPr>
          <p:spPr bwMode="auto">
            <a:xfrm>
              <a:off x="1084" y="129"/>
              <a:ext cx="1460" cy="147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662" name="Oval 6"/>
            <p:cNvSpPr>
              <a:spLocks noChangeArrowheads="1"/>
            </p:cNvSpPr>
            <p:nvPr/>
          </p:nvSpPr>
          <p:spPr bwMode="auto">
            <a:xfrm>
              <a:off x="1163" y="162"/>
              <a:ext cx="1320" cy="3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663" name="Freeform 7"/>
            <p:cNvSpPr>
              <a:spLocks/>
            </p:cNvSpPr>
            <p:nvPr/>
          </p:nvSpPr>
          <p:spPr bwMode="auto">
            <a:xfrm>
              <a:off x="2433" y="2249"/>
              <a:ext cx="342" cy="186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122" y="2359"/>
              <a:ext cx="316" cy="147"/>
              <a:chOff x="3600" y="219"/>
              <a:chExt cx="360" cy="175"/>
            </a:xfrm>
          </p:grpSpPr>
          <p:sp>
            <p:nvSpPr>
              <p:cNvPr id="454665" name="Oval 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666" name="Line 1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667" name="Line 1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668" name="Rectangle 1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54669" name="Oval 1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1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54671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672" name="Line 1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673" name="Line 1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54675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676" name="Line 2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677" name="Line 2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" name="Group 22"/>
            <p:cNvGrpSpPr>
              <a:grpSpLocks/>
            </p:cNvGrpSpPr>
            <p:nvPr/>
          </p:nvGrpSpPr>
          <p:grpSpPr bwMode="auto">
            <a:xfrm>
              <a:off x="2344" y="2761"/>
              <a:ext cx="316" cy="147"/>
              <a:chOff x="3600" y="219"/>
              <a:chExt cx="360" cy="175"/>
            </a:xfrm>
          </p:grpSpPr>
          <p:sp>
            <p:nvSpPr>
              <p:cNvPr id="454679" name="Oval 23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680" name="Line 24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681" name="Line 25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682" name="Rectangle 26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54683" name="Oval 27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" name="Group 28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54685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686" name="Line 3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687" name="Line 3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32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54689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690" name="Line 3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691" name="Line 3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" name="Group 36"/>
            <p:cNvGrpSpPr>
              <a:grpSpLocks/>
            </p:cNvGrpSpPr>
            <p:nvPr/>
          </p:nvGrpSpPr>
          <p:grpSpPr bwMode="auto">
            <a:xfrm>
              <a:off x="2769" y="2167"/>
              <a:ext cx="316" cy="147"/>
              <a:chOff x="3600" y="219"/>
              <a:chExt cx="360" cy="175"/>
            </a:xfrm>
          </p:grpSpPr>
          <p:sp>
            <p:nvSpPr>
              <p:cNvPr id="454693" name="Oval 3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694" name="Line 3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695" name="Line 3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696" name="Rectangle 40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54697" name="Oval 4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" name="Group 4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54699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700" name="Line 4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701" name="Line 4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4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54703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704" name="Line 4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705" name="Line 4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" name="Group 50"/>
            <p:cNvGrpSpPr>
              <a:grpSpLocks/>
            </p:cNvGrpSpPr>
            <p:nvPr/>
          </p:nvGrpSpPr>
          <p:grpSpPr bwMode="auto">
            <a:xfrm>
              <a:off x="2720" y="2586"/>
              <a:ext cx="315" cy="147"/>
              <a:chOff x="3600" y="219"/>
              <a:chExt cx="360" cy="175"/>
            </a:xfrm>
          </p:grpSpPr>
          <p:sp>
            <p:nvSpPr>
              <p:cNvPr id="454707" name="Oval 51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708" name="Line 52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709" name="Line 53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710" name="Rectangle 54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54711" name="Oval 55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" name="Group 56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54713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714" name="Line 5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715" name="Line 5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60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54717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718" name="Line 6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719" name="Line 6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" name="Group 64"/>
            <p:cNvGrpSpPr>
              <a:grpSpLocks/>
            </p:cNvGrpSpPr>
            <p:nvPr/>
          </p:nvGrpSpPr>
          <p:grpSpPr bwMode="auto">
            <a:xfrm>
              <a:off x="3120" y="2773"/>
              <a:ext cx="316" cy="147"/>
              <a:chOff x="3600" y="219"/>
              <a:chExt cx="360" cy="175"/>
            </a:xfrm>
          </p:grpSpPr>
          <p:sp>
            <p:nvSpPr>
              <p:cNvPr id="454721" name="Oval 65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722" name="Line 66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723" name="Line 67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724" name="Rectangle 68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54725" name="Oval 69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" name="Group 70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54727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728" name="Line 7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729" name="Line 7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74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54731" name="Line 7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732" name="Line 7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733" name="Line 7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8" name="Group 78"/>
            <p:cNvGrpSpPr>
              <a:grpSpLocks/>
            </p:cNvGrpSpPr>
            <p:nvPr/>
          </p:nvGrpSpPr>
          <p:grpSpPr bwMode="auto">
            <a:xfrm>
              <a:off x="3400" y="2360"/>
              <a:ext cx="316" cy="147"/>
              <a:chOff x="3600" y="219"/>
              <a:chExt cx="360" cy="175"/>
            </a:xfrm>
          </p:grpSpPr>
          <p:sp>
            <p:nvSpPr>
              <p:cNvPr id="454735" name="Oval 7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736" name="Line 8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737" name="Line 8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738" name="Rectangle 8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54739" name="Oval 8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9" name="Group 8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54741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742" name="Line 8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743" name="Line 8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8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54745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746" name="Line 9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747" name="Line 9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54748" name="Freeform 92"/>
            <p:cNvSpPr>
              <a:spLocks/>
            </p:cNvSpPr>
            <p:nvPr/>
          </p:nvSpPr>
          <p:spPr bwMode="auto">
            <a:xfrm>
              <a:off x="3089" y="2245"/>
              <a:ext cx="318" cy="1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8" y="194"/>
                </a:cxn>
              </a:cxnLst>
              <a:rect l="0" t="0" r="r" b="b"/>
              <a:pathLst>
                <a:path w="318" h="194">
                  <a:moveTo>
                    <a:pt x="0" y="0"/>
                  </a:moveTo>
                  <a:lnTo>
                    <a:pt x="318" y="19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49" name="Freeform 93"/>
            <p:cNvSpPr>
              <a:spLocks/>
            </p:cNvSpPr>
            <p:nvPr/>
          </p:nvSpPr>
          <p:spPr bwMode="auto">
            <a:xfrm>
              <a:off x="2418" y="2492"/>
              <a:ext cx="303" cy="1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4" y="174"/>
                </a:cxn>
              </a:cxnLst>
              <a:rect l="0" t="0" r="r" b="b"/>
              <a:pathLst>
                <a:path w="294" h="174">
                  <a:moveTo>
                    <a:pt x="0" y="0"/>
                  </a:moveTo>
                  <a:lnTo>
                    <a:pt x="294" y="17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50" name="Freeform 94"/>
            <p:cNvSpPr>
              <a:spLocks/>
            </p:cNvSpPr>
            <p:nvPr/>
          </p:nvSpPr>
          <p:spPr bwMode="auto">
            <a:xfrm>
              <a:off x="3015" y="2477"/>
              <a:ext cx="396" cy="156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378" y="0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51" name="Freeform 95"/>
            <p:cNvSpPr>
              <a:spLocks/>
            </p:cNvSpPr>
            <p:nvPr/>
          </p:nvSpPr>
          <p:spPr bwMode="auto">
            <a:xfrm>
              <a:off x="3435" y="2511"/>
              <a:ext cx="130" cy="320"/>
            </a:xfrm>
            <a:custGeom>
              <a:avLst/>
              <a:gdLst/>
              <a:ahLst/>
              <a:cxnLst>
                <a:cxn ang="0">
                  <a:pos x="0" y="500"/>
                </a:cxn>
                <a:cxn ang="0">
                  <a:pos x="118" y="0"/>
                </a:cxn>
              </a:cxnLst>
              <a:rect l="0" t="0" r="r" b="b"/>
              <a:pathLst>
                <a:path w="118" h="500">
                  <a:moveTo>
                    <a:pt x="0" y="500"/>
                  </a:moveTo>
                  <a:lnTo>
                    <a:pt x="11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52" name="Freeform 96"/>
            <p:cNvSpPr>
              <a:spLocks/>
            </p:cNvSpPr>
            <p:nvPr/>
          </p:nvSpPr>
          <p:spPr bwMode="auto">
            <a:xfrm>
              <a:off x="2657" y="2847"/>
              <a:ext cx="464" cy="47"/>
            </a:xfrm>
            <a:custGeom>
              <a:avLst/>
              <a:gdLst/>
              <a:ahLst/>
              <a:cxnLst>
                <a:cxn ang="0">
                  <a:pos x="370" y="32"/>
                </a:cxn>
                <a:cxn ang="0">
                  <a:pos x="0" y="0"/>
                </a:cxn>
              </a:cxnLst>
              <a:rect l="0" t="0" r="r" b="b"/>
              <a:pathLst>
                <a:path w="370" h="32">
                  <a:moveTo>
                    <a:pt x="370" y="32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53" name="Freeform 97"/>
            <p:cNvSpPr>
              <a:spLocks/>
            </p:cNvSpPr>
            <p:nvPr/>
          </p:nvSpPr>
          <p:spPr bwMode="auto">
            <a:xfrm>
              <a:off x="2319" y="2507"/>
              <a:ext cx="122" cy="268"/>
            </a:xfrm>
            <a:custGeom>
              <a:avLst/>
              <a:gdLst/>
              <a:ahLst/>
              <a:cxnLst>
                <a:cxn ang="0">
                  <a:pos x="162" y="408"/>
                </a:cxn>
                <a:cxn ang="0">
                  <a:pos x="176" y="412"/>
                </a:cxn>
                <a:cxn ang="0">
                  <a:pos x="0" y="0"/>
                </a:cxn>
              </a:cxnLst>
              <a:rect l="0" t="0" r="r" b="b"/>
              <a:pathLst>
                <a:path w="176" h="412">
                  <a:moveTo>
                    <a:pt x="162" y="408"/>
                  </a:moveTo>
                  <a:lnTo>
                    <a:pt x="176" y="41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54" name="Rectangle 98"/>
            <p:cNvSpPr>
              <a:spLocks noChangeArrowheads="1"/>
            </p:cNvSpPr>
            <p:nvPr/>
          </p:nvSpPr>
          <p:spPr bwMode="auto">
            <a:xfrm>
              <a:off x="1128" y="2264"/>
              <a:ext cx="728" cy="1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55" name="Rectangle 99"/>
            <p:cNvSpPr>
              <a:spLocks noChangeArrowheads="1"/>
            </p:cNvSpPr>
            <p:nvPr/>
          </p:nvSpPr>
          <p:spPr bwMode="auto">
            <a:xfrm>
              <a:off x="1113" y="2279"/>
              <a:ext cx="723" cy="15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56" name="Line 100"/>
            <p:cNvSpPr>
              <a:spLocks noChangeShapeType="1"/>
            </p:cNvSpPr>
            <p:nvPr/>
          </p:nvSpPr>
          <p:spPr bwMode="auto">
            <a:xfrm>
              <a:off x="1759" y="2362"/>
              <a:ext cx="26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57" name="Text Box 101"/>
            <p:cNvSpPr txBox="1">
              <a:spLocks noChangeArrowheads="1"/>
            </p:cNvSpPr>
            <p:nvPr/>
          </p:nvSpPr>
          <p:spPr bwMode="auto">
            <a:xfrm>
              <a:off x="2390" y="218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1</a:t>
              </a:r>
            </a:p>
          </p:txBody>
        </p:sp>
        <p:sp>
          <p:nvSpPr>
            <p:cNvPr id="454758" name="Text Box 102"/>
            <p:cNvSpPr txBox="1">
              <a:spLocks noChangeArrowheads="1"/>
            </p:cNvSpPr>
            <p:nvPr/>
          </p:nvSpPr>
          <p:spPr bwMode="auto">
            <a:xfrm>
              <a:off x="2336" y="245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>
                  <a:latin typeface="Arial" charset="0"/>
                </a:rPr>
                <a:t>2</a:t>
              </a:r>
            </a:p>
          </p:txBody>
        </p:sp>
        <p:sp>
          <p:nvSpPr>
            <p:cNvPr id="454759" name="Text Box 103"/>
            <p:cNvSpPr txBox="1">
              <a:spLocks noChangeArrowheads="1"/>
            </p:cNvSpPr>
            <p:nvPr/>
          </p:nvSpPr>
          <p:spPr bwMode="auto">
            <a:xfrm>
              <a:off x="2178" y="250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>
                  <a:latin typeface="Arial" charset="0"/>
                </a:rPr>
                <a:t>3</a:t>
              </a:r>
            </a:p>
          </p:txBody>
        </p:sp>
        <p:sp>
          <p:nvSpPr>
            <p:cNvPr id="454760" name="Rectangle 104"/>
            <p:cNvSpPr>
              <a:spLocks noChangeArrowheads="1"/>
            </p:cNvSpPr>
            <p:nvPr/>
          </p:nvSpPr>
          <p:spPr bwMode="auto">
            <a:xfrm>
              <a:off x="1509" y="2281"/>
              <a:ext cx="269" cy="15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61" name="Text Box 105"/>
            <p:cNvSpPr txBox="1">
              <a:spLocks noChangeArrowheads="1"/>
            </p:cNvSpPr>
            <p:nvPr/>
          </p:nvSpPr>
          <p:spPr bwMode="auto">
            <a:xfrm>
              <a:off x="1479" y="2264"/>
              <a:ext cx="32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>
                  <a:latin typeface="Arial" charset="0"/>
                </a:rPr>
                <a:t>0111</a:t>
              </a:r>
            </a:p>
          </p:txBody>
        </p:sp>
        <p:sp>
          <p:nvSpPr>
            <p:cNvPr id="454762" name="Text Box 106"/>
            <p:cNvSpPr txBox="1">
              <a:spLocks noChangeArrowheads="1"/>
            </p:cNvSpPr>
            <p:nvPr/>
          </p:nvSpPr>
          <p:spPr bwMode="auto">
            <a:xfrm>
              <a:off x="398" y="1841"/>
              <a:ext cx="101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>
                  <a:latin typeface="Arial" charset="0"/>
                </a:rPr>
                <a:t>value in arriving</a:t>
              </a:r>
            </a:p>
            <a:p>
              <a:pPr eaLnBrk="1" hangingPunct="1"/>
              <a:r>
                <a:rPr lang="en-US" sz="1600">
                  <a:latin typeface="Arial" charset="0"/>
                </a:rPr>
                <a:t>packet’s header</a:t>
              </a:r>
            </a:p>
          </p:txBody>
        </p:sp>
        <p:sp>
          <p:nvSpPr>
            <p:cNvPr id="454763" name="Line 107"/>
            <p:cNvSpPr>
              <a:spLocks noChangeShapeType="1"/>
            </p:cNvSpPr>
            <p:nvPr/>
          </p:nvSpPr>
          <p:spPr bwMode="auto">
            <a:xfrm flipH="1">
              <a:off x="1269" y="2444"/>
              <a:ext cx="8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4764" name="Text Box 108"/>
            <p:cNvSpPr txBox="1">
              <a:spLocks noChangeArrowheads="1"/>
            </p:cNvSpPr>
            <p:nvPr/>
          </p:nvSpPr>
          <p:spPr bwMode="auto">
            <a:xfrm>
              <a:off x="1244" y="261"/>
              <a:ext cx="11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routing algorithm</a:t>
              </a:r>
            </a:p>
          </p:txBody>
        </p:sp>
        <p:sp>
          <p:nvSpPr>
            <p:cNvPr id="454765" name="Rectangle 109"/>
            <p:cNvSpPr>
              <a:spLocks noChangeArrowheads="1"/>
            </p:cNvSpPr>
            <p:nvPr/>
          </p:nvSpPr>
          <p:spPr bwMode="auto">
            <a:xfrm>
              <a:off x="1197" y="732"/>
              <a:ext cx="1263" cy="80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66" name="Text Box 110"/>
            <p:cNvSpPr txBox="1">
              <a:spLocks noChangeArrowheads="1"/>
            </p:cNvSpPr>
            <p:nvPr/>
          </p:nvSpPr>
          <p:spPr bwMode="auto">
            <a:xfrm>
              <a:off x="1248" y="702"/>
              <a:ext cx="117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Arial" charset="0"/>
                </a:rPr>
                <a:t>local forwarding table</a:t>
              </a:r>
            </a:p>
          </p:txBody>
        </p:sp>
        <p:sp>
          <p:nvSpPr>
            <p:cNvPr id="454767" name="Text Box 111"/>
            <p:cNvSpPr txBox="1">
              <a:spLocks noChangeArrowheads="1"/>
            </p:cNvSpPr>
            <p:nvPr/>
          </p:nvSpPr>
          <p:spPr bwMode="auto">
            <a:xfrm>
              <a:off x="1174" y="858"/>
              <a:ext cx="7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header value</a:t>
              </a:r>
            </a:p>
          </p:txBody>
        </p:sp>
        <p:sp>
          <p:nvSpPr>
            <p:cNvPr id="454768" name="Text Box 112"/>
            <p:cNvSpPr txBox="1">
              <a:spLocks noChangeArrowheads="1"/>
            </p:cNvSpPr>
            <p:nvPr/>
          </p:nvSpPr>
          <p:spPr bwMode="auto">
            <a:xfrm>
              <a:off x="1846" y="859"/>
              <a:ext cx="6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output link</a:t>
              </a:r>
            </a:p>
          </p:txBody>
        </p:sp>
        <p:sp>
          <p:nvSpPr>
            <p:cNvPr id="454769" name="Line 113"/>
            <p:cNvSpPr>
              <a:spLocks noChangeShapeType="1"/>
            </p:cNvSpPr>
            <p:nvPr/>
          </p:nvSpPr>
          <p:spPr bwMode="auto">
            <a:xfrm>
              <a:off x="1908" y="866"/>
              <a:ext cx="5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4770" name="Text Box 114"/>
            <p:cNvSpPr txBox="1">
              <a:spLocks noChangeArrowheads="1"/>
            </p:cNvSpPr>
            <p:nvPr/>
          </p:nvSpPr>
          <p:spPr bwMode="auto">
            <a:xfrm>
              <a:off x="1587" y="1037"/>
              <a:ext cx="32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r>
                <a:rPr lang="en-US" sz="1200">
                  <a:latin typeface="Arial" charset="0"/>
                </a:rPr>
                <a:t>0100</a:t>
              </a:r>
            </a:p>
            <a:p>
              <a:pPr algn="r" eaLnBrk="1" hangingPunct="1"/>
              <a:r>
                <a:rPr lang="en-US" sz="1200">
                  <a:latin typeface="Arial" charset="0"/>
                </a:rPr>
                <a:t>0101</a:t>
              </a:r>
            </a:p>
            <a:p>
              <a:pPr algn="r" eaLnBrk="1" hangingPunct="1"/>
              <a:r>
                <a:rPr lang="en-US" sz="1200">
                  <a:latin typeface="Arial" charset="0"/>
                </a:rPr>
                <a:t>0111</a:t>
              </a:r>
            </a:p>
            <a:p>
              <a:pPr algn="r" eaLnBrk="1" hangingPunct="1"/>
              <a:r>
                <a:rPr lang="en-US" sz="1200">
                  <a:latin typeface="Arial" charset="0"/>
                </a:rPr>
                <a:t>1001</a:t>
              </a:r>
            </a:p>
          </p:txBody>
        </p:sp>
        <p:sp>
          <p:nvSpPr>
            <p:cNvPr id="454771" name="Text Box 115"/>
            <p:cNvSpPr txBox="1">
              <a:spLocks noChangeArrowheads="1"/>
            </p:cNvSpPr>
            <p:nvPr/>
          </p:nvSpPr>
          <p:spPr bwMode="auto">
            <a:xfrm>
              <a:off x="1918" y="1037"/>
              <a:ext cx="169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>
                  <a:latin typeface="Arial" charset="0"/>
                </a:rPr>
                <a:t>3</a:t>
              </a:r>
            </a:p>
            <a:p>
              <a:pPr algn="ctr" eaLnBrk="1" hangingPunct="1"/>
              <a:r>
                <a:rPr lang="en-US" sz="1200">
                  <a:latin typeface="Arial" charset="0"/>
                </a:rPr>
                <a:t>2</a:t>
              </a:r>
            </a:p>
            <a:p>
              <a:pPr algn="ctr" eaLnBrk="1" hangingPunct="1"/>
              <a:r>
                <a:rPr lang="en-US" sz="1200">
                  <a:latin typeface="Arial" charset="0"/>
                </a:rPr>
                <a:t>2</a:t>
              </a:r>
            </a:p>
            <a:p>
              <a:pPr algn="ctr" eaLnBrk="1" hangingPunct="1"/>
              <a:r>
                <a:rPr lang="en-US" sz="1200">
                  <a:latin typeface="Arial" charset="0"/>
                </a:rPr>
                <a:t>1</a:t>
              </a:r>
            </a:p>
          </p:txBody>
        </p:sp>
        <p:sp>
          <p:nvSpPr>
            <p:cNvPr id="454772" name="Line 116"/>
            <p:cNvSpPr>
              <a:spLocks noChangeShapeType="1"/>
            </p:cNvSpPr>
            <p:nvPr/>
          </p:nvSpPr>
          <p:spPr bwMode="auto">
            <a:xfrm>
              <a:off x="1197" y="1028"/>
              <a:ext cx="1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4773" name="Line 117"/>
            <p:cNvSpPr>
              <a:spLocks noChangeShapeType="1"/>
            </p:cNvSpPr>
            <p:nvPr/>
          </p:nvSpPr>
          <p:spPr bwMode="auto">
            <a:xfrm>
              <a:off x="1192" y="872"/>
              <a:ext cx="1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4774" name="AutoShape 118"/>
            <p:cNvSpPr>
              <a:spLocks noChangeArrowheads="1"/>
            </p:cNvSpPr>
            <p:nvPr/>
          </p:nvSpPr>
          <p:spPr bwMode="auto">
            <a:xfrm rot="5400000">
              <a:off x="1763" y="548"/>
              <a:ext cx="151" cy="172"/>
            </a:xfrm>
            <a:prstGeom prst="rightArrow">
              <a:avLst>
                <a:gd name="adj1" fmla="val 51167"/>
                <a:gd name="adj2" fmla="val 39736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75" name="Line 119"/>
            <p:cNvSpPr>
              <a:spLocks noChangeShapeType="1"/>
            </p:cNvSpPr>
            <p:nvPr/>
          </p:nvSpPr>
          <p:spPr bwMode="auto">
            <a:xfrm>
              <a:off x="1371" y="2086"/>
              <a:ext cx="229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4776" name="Freeform 120"/>
            <p:cNvSpPr>
              <a:spLocks/>
            </p:cNvSpPr>
            <p:nvPr/>
          </p:nvSpPr>
          <p:spPr bwMode="auto">
            <a:xfrm>
              <a:off x="2047" y="2395"/>
              <a:ext cx="554" cy="167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324" y="26"/>
                </a:cxn>
                <a:cxn ang="0">
                  <a:pos x="554" y="167"/>
                </a:cxn>
              </a:cxnLst>
              <a:rect l="0" t="0" r="r" b="b"/>
              <a:pathLst>
                <a:path w="554" h="167">
                  <a:moveTo>
                    <a:pt x="0" y="10"/>
                  </a:moveTo>
                  <a:cubicBezTo>
                    <a:pt x="102" y="0"/>
                    <a:pt x="240" y="5"/>
                    <a:pt x="324" y="26"/>
                  </a:cubicBezTo>
                  <a:cubicBezTo>
                    <a:pt x="416" y="52"/>
                    <a:pt x="502" y="120"/>
                    <a:pt x="554" y="167"/>
                  </a:cubicBezTo>
                </a:path>
              </a:pathLst>
            </a:custGeom>
            <a:noFill/>
            <a:ln w="5715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4777" name="Freeform 121"/>
            <p:cNvSpPr>
              <a:spLocks/>
            </p:cNvSpPr>
            <p:nvPr/>
          </p:nvSpPr>
          <p:spPr bwMode="auto">
            <a:xfrm flipH="1">
              <a:off x="3518" y="2127"/>
              <a:ext cx="364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4778" name="Freeform 122"/>
            <p:cNvSpPr>
              <a:spLocks/>
            </p:cNvSpPr>
            <p:nvPr/>
          </p:nvSpPr>
          <p:spPr bwMode="auto">
            <a:xfrm flipH="1">
              <a:off x="2881" y="1948"/>
              <a:ext cx="364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4779" name="Freeform 123"/>
            <p:cNvSpPr>
              <a:spLocks/>
            </p:cNvSpPr>
            <p:nvPr/>
          </p:nvSpPr>
          <p:spPr bwMode="auto">
            <a:xfrm flipH="1" flipV="1">
              <a:off x="3302" y="2922"/>
              <a:ext cx="342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4780" name="Freeform 124"/>
            <p:cNvSpPr>
              <a:spLocks/>
            </p:cNvSpPr>
            <p:nvPr/>
          </p:nvSpPr>
          <p:spPr bwMode="auto">
            <a:xfrm flipH="1" flipV="1">
              <a:off x="2452" y="2912"/>
              <a:ext cx="342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4781" name="Freeform 125"/>
            <p:cNvSpPr>
              <a:spLocks/>
            </p:cNvSpPr>
            <p:nvPr/>
          </p:nvSpPr>
          <p:spPr bwMode="auto">
            <a:xfrm flipH="1" flipV="1">
              <a:off x="2855" y="2728"/>
              <a:ext cx="342" cy="2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" name="Group 126"/>
            <p:cNvGrpSpPr>
              <a:grpSpLocks/>
            </p:cNvGrpSpPr>
            <p:nvPr/>
          </p:nvGrpSpPr>
          <p:grpSpPr bwMode="auto">
            <a:xfrm>
              <a:off x="2886" y="1668"/>
              <a:ext cx="347" cy="285"/>
              <a:chOff x="2886" y="1668"/>
              <a:chExt cx="347" cy="285"/>
            </a:xfrm>
          </p:grpSpPr>
          <p:sp>
            <p:nvSpPr>
              <p:cNvPr id="454783" name="Rectangle 127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784" name="Oval 128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785" name="Rectangle 129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786" name="Line 130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787" name="Line 131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788" name="Line 132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789" name="AutoShape 133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" name="Group 134"/>
            <p:cNvGrpSpPr>
              <a:grpSpLocks/>
            </p:cNvGrpSpPr>
            <p:nvPr/>
          </p:nvGrpSpPr>
          <p:grpSpPr bwMode="auto">
            <a:xfrm>
              <a:off x="3524" y="1840"/>
              <a:ext cx="347" cy="285"/>
              <a:chOff x="2886" y="1668"/>
              <a:chExt cx="347" cy="285"/>
            </a:xfrm>
          </p:grpSpPr>
          <p:sp>
            <p:nvSpPr>
              <p:cNvPr id="454791" name="Rectangle 135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792" name="Oval 136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793" name="Rectangle 137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794" name="Line 138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795" name="Line 139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796" name="Line 140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797" name="AutoShape 141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" name="Group 142"/>
            <p:cNvGrpSpPr>
              <a:grpSpLocks/>
            </p:cNvGrpSpPr>
            <p:nvPr/>
          </p:nvGrpSpPr>
          <p:grpSpPr bwMode="auto">
            <a:xfrm>
              <a:off x="3291" y="3148"/>
              <a:ext cx="347" cy="285"/>
              <a:chOff x="2886" y="1668"/>
              <a:chExt cx="347" cy="285"/>
            </a:xfrm>
          </p:grpSpPr>
          <p:sp>
            <p:nvSpPr>
              <p:cNvPr id="454799" name="Rectangle 143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800" name="Oval 144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801" name="Rectangle 145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802" name="Line 146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803" name="Line 147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804" name="Line 148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805" name="AutoShape 149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" name="Group 150"/>
            <p:cNvGrpSpPr>
              <a:grpSpLocks/>
            </p:cNvGrpSpPr>
            <p:nvPr/>
          </p:nvGrpSpPr>
          <p:grpSpPr bwMode="auto">
            <a:xfrm>
              <a:off x="2853" y="3010"/>
              <a:ext cx="347" cy="285"/>
              <a:chOff x="2886" y="1668"/>
              <a:chExt cx="347" cy="285"/>
            </a:xfrm>
          </p:grpSpPr>
          <p:sp>
            <p:nvSpPr>
              <p:cNvPr id="454807" name="Rectangle 151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808" name="Oval 152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809" name="Rectangle 153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810" name="Line 154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811" name="Line 155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812" name="Line 156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813" name="AutoShape 157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" name="Group 158"/>
            <p:cNvGrpSpPr>
              <a:grpSpLocks/>
            </p:cNvGrpSpPr>
            <p:nvPr/>
          </p:nvGrpSpPr>
          <p:grpSpPr bwMode="auto">
            <a:xfrm>
              <a:off x="2440" y="3131"/>
              <a:ext cx="347" cy="285"/>
              <a:chOff x="2886" y="1668"/>
              <a:chExt cx="347" cy="285"/>
            </a:xfrm>
          </p:grpSpPr>
          <p:sp>
            <p:nvSpPr>
              <p:cNvPr id="454815" name="Rectangle 159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816" name="Oval 160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817" name="Rectangle 161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818" name="Line 162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819" name="Line 163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820" name="Line 164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821" name="AutoShape 165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54822" name="Rectangle 166"/>
          <p:cNvSpPr>
            <a:spLocks noGrp="1" noChangeArrowheads="1"/>
          </p:cNvSpPr>
          <p:nvPr>
            <p:ph type="title"/>
          </p:nvPr>
        </p:nvSpPr>
        <p:spPr>
          <a:xfrm>
            <a:off x="249238" y="0"/>
            <a:ext cx="8894762" cy="1143000"/>
          </a:xfrm>
        </p:spPr>
        <p:txBody>
          <a:bodyPr/>
          <a:lstStyle/>
          <a:p>
            <a:r>
              <a:rPr lang="en-US" sz="3600" dirty="0"/>
              <a:t>Interplay between </a:t>
            </a:r>
            <a:r>
              <a:rPr lang="en-US" sz="3600" dirty="0" smtClean="0"/>
              <a:t>Routing, </a:t>
            </a:r>
            <a:r>
              <a:rPr lang="en-US" dirty="0" smtClean="0"/>
              <a:t>F</a:t>
            </a:r>
            <a:r>
              <a:rPr lang="en-US" sz="3600" dirty="0" smtClean="0"/>
              <a:t>orwarding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3124200" y="1219200"/>
            <a:ext cx="3571875" cy="2236788"/>
            <a:chOff x="3124200" y="1219200"/>
            <a:chExt cx="3571875" cy="2236788"/>
          </a:xfrm>
        </p:grpSpPr>
        <p:sp>
          <p:nvSpPr>
            <p:cNvPr id="456707" name="Freeform 3"/>
            <p:cNvSpPr>
              <a:spLocks/>
            </p:cNvSpPr>
            <p:nvPr/>
          </p:nvSpPr>
          <p:spPr bwMode="auto">
            <a:xfrm>
              <a:off x="3124200" y="1219200"/>
              <a:ext cx="3571875" cy="2236788"/>
            </a:xfrm>
            <a:custGeom>
              <a:avLst/>
              <a:gdLst/>
              <a:ahLst/>
              <a:cxnLst>
                <a:cxn ang="0">
                  <a:pos x="0" y="624"/>
                </a:cxn>
                <a:cxn ang="0">
                  <a:pos x="219" y="321"/>
                </a:cxn>
                <a:cxn ang="0">
                  <a:pos x="529" y="35"/>
                </a:cxn>
                <a:cxn ang="0">
                  <a:pos x="1551" y="111"/>
                </a:cxn>
                <a:cxn ang="0">
                  <a:pos x="1968" y="483"/>
                </a:cxn>
                <a:cxn ang="0">
                  <a:pos x="2199" y="906"/>
                </a:cxn>
                <a:cxn ang="0">
                  <a:pos x="1659" y="1314"/>
                </a:cxn>
                <a:cxn ang="0">
                  <a:pos x="993" y="1386"/>
                </a:cxn>
                <a:cxn ang="0">
                  <a:pos x="465" y="1356"/>
                </a:cxn>
                <a:cxn ang="0">
                  <a:pos x="102" y="1068"/>
                </a:cxn>
                <a:cxn ang="0">
                  <a:pos x="0" y="624"/>
                </a:cxn>
              </a:cxnLst>
              <a:rect l="0" t="0" r="r" b="b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08" name="Freeform 4"/>
            <p:cNvSpPr>
              <a:spLocks/>
            </p:cNvSpPr>
            <p:nvPr/>
          </p:nvSpPr>
          <p:spPr bwMode="auto">
            <a:xfrm>
              <a:off x="3657600" y="2090738"/>
              <a:ext cx="542925" cy="295275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09" name="Oval 5"/>
            <p:cNvSpPr>
              <a:spLocks noChangeArrowheads="1"/>
            </p:cNvSpPr>
            <p:nvPr/>
          </p:nvSpPr>
          <p:spPr bwMode="auto">
            <a:xfrm>
              <a:off x="3244850" y="2474913"/>
              <a:ext cx="496888" cy="1285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10" name="Line 6"/>
            <p:cNvSpPr>
              <a:spLocks noChangeShapeType="1"/>
            </p:cNvSpPr>
            <p:nvPr/>
          </p:nvSpPr>
          <p:spPr bwMode="auto">
            <a:xfrm>
              <a:off x="3244850" y="2463800"/>
              <a:ext cx="0" cy="79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11" name="Line 7"/>
            <p:cNvSpPr>
              <a:spLocks noChangeShapeType="1"/>
            </p:cNvSpPr>
            <p:nvPr/>
          </p:nvSpPr>
          <p:spPr bwMode="auto">
            <a:xfrm>
              <a:off x="3741738" y="2463800"/>
              <a:ext cx="0" cy="79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12" name="Rectangle 8"/>
            <p:cNvSpPr>
              <a:spLocks noChangeArrowheads="1"/>
            </p:cNvSpPr>
            <p:nvPr/>
          </p:nvSpPr>
          <p:spPr bwMode="auto">
            <a:xfrm>
              <a:off x="3244850" y="2463800"/>
              <a:ext cx="492125" cy="77788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6713" name="Oval 9"/>
            <p:cNvSpPr>
              <a:spLocks noChangeArrowheads="1"/>
            </p:cNvSpPr>
            <p:nvPr/>
          </p:nvSpPr>
          <p:spPr bwMode="auto">
            <a:xfrm>
              <a:off x="3240088" y="2370138"/>
              <a:ext cx="496888" cy="1508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14" name="Oval 10"/>
            <p:cNvSpPr>
              <a:spLocks noChangeArrowheads="1"/>
            </p:cNvSpPr>
            <p:nvPr/>
          </p:nvSpPr>
          <p:spPr bwMode="auto">
            <a:xfrm>
              <a:off x="3997325" y="3089275"/>
              <a:ext cx="496888" cy="1285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15" name="Line 11"/>
            <p:cNvSpPr>
              <a:spLocks noChangeShapeType="1"/>
            </p:cNvSpPr>
            <p:nvPr/>
          </p:nvSpPr>
          <p:spPr bwMode="auto">
            <a:xfrm>
              <a:off x="3997325" y="3078163"/>
              <a:ext cx="0" cy="79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16" name="Line 12"/>
            <p:cNvSpPr>
              <a:spLocks noChangeShapeType="1"/>
            </p:cNvSpPr>
            <p:nvPr/>
          </p:nvSpPr>
          <p:spPr bwMode="auto">
            <a:xfrm>
              <a:off x="4494213" y="3078163"/>
              <a:ext cx="0" cy="79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17" name="Rectangle 13"/>
            <p:cNvSpPr>
              <a:spLocks noChangeArrowheads="1"/>
            </p:cNvSpPr>
            <p:nvPr/>
          </p:nvSpPr>
          <p:spPr bwMode="auto">
            <a:xfrm>
              <a:off x="3997325" y="3078163"/>
              <a:ext cx="492125" cy="77788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6718" name="Oval 14"/>
            <p:cNvSpPr>
              <a:spLocks noChangeArrowheads="1"/>
            </p:cNvSpPr>
            <p:nvPr/>
          </p:nvSpPr>
          <p:spPr bwMode="auto">
            <a:xfrm>
              <a:off x="3992563" y="2984500"/>
              <a:ext cx="496888" cy="1508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19" name="Oval 15"/>
            <p:cNvSpPr>
              <a:spLocks noChangeArrowheads="1"/>
            </p:cNvSpPr>
            <p:nvPr/>
          </p:nvSpPr>
          <p:spPr bwMode="auto">
            <a:xfrm>
              <a:off x="3990975" y="1993900"/>
              <a:ext cx="496888" cy="1285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20" name="Line 16"/>
            <p:cNvSpPr>
              <a:spLocks noChangeShapeType="1"/>
            </p:cNvSpPr>
            <p:nvPr/>
          </p:nvSpPr>
          <p:spPr bwMode="auto">
            <a:xfrm>
              <a:off x="3990975" y="1982788"/>
              <a:ext cx="0" cy="79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21" name="Line 17"/>
            <p:cNvSpPr>
              <a:spLocks noChangeShapeType="1"/>
            </p:cNvSpPr>
            <p:nvPr/>
          </p:nvSpPr>
          <p:spPr bwMode="auto">
            <a:xfrm>
              <a:off x="4487863" y="1982788"/>
              <a:ext cx="0" cy="79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22" name="Rectangle 18"/>
            <p:cNvSpPr>
              <a:spLocks noChangeArrowheads="1"/>
            </p:cNvSpPr>
            <p:nvPr/>
          </p:nvSpPr>
          <p:spPr bwMode="auto">
            <a:xfrm>
              <a:off x="3990975" y="1982788"/>
              <a:ext cx="492125" cy="77788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6723" name="Oval 19"/>
            <p:cNvSpPr>
              <a:spLocks noChangeArrowheads="1"/>
            </p:cNvSpPr>
            <p:nvPr/>
          </p:nvSpPr>
          <p:spPr bwMode="auto">
            <a:xfrm>
              <a:off x="3986213" y="1889125"/>
              <a:ext cx="496888" cy="1508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24" name="Oval 20"/>
            <p:cNvSpPr>
              <a:spLocks noChangeArrowheads="1"/>
            </p:cNvSpPr>
            <p:nvPr/>
          </p:nvSpPr>
          <p:spPr bwMode="auto">
            <a:xfrm>
              <a:off x="5075238" y="1987550"/>
              <a:ext cx="495300" cy="1285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25" name="Line 21"/>
            <p:cNvSpPr>
              <a:spLocks noChangeShapeType="1"/>
            </p:cNvSpPr>
            <p:nvPr/>
          </p:nvSpPr>
          <p:spPr bwMode="auto">
            <a:xfrm>
              <a:off x="5075238" y="1976438"/>
              <a:ext cx="0" cy="79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26" name="Line 22"/>
            <p:cNvSpPr>
              <a:spLocks noChangeShapeType="1"/>
            </p:cNvSpPr>
            <p:nvPr/>
          </p:nvSpPr>
          <p:spPr bwMode="auto">
            <a:xfrm>
              <a:off x="5570538" y="1976438"/>
              <a:ext cx="0" cy="79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27" name="Rectangle 23"/>
            <p:cNvSpPr>
              <a:spLocks noChangeArrowheads="1"/>
            </p:cNvSpPr>
            <p:nvPr/>
          </p:nvSpPr>
          <p:spPr bwMode="auto">
            <a:xfrm>
              <a:off x="5075238" y="1976438"/>
              <a:ext cx="490538" cy="77788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6728" name="Oval 24"/>
            <p:cNvSpPr>
              <a:spLocks noChangeArrowheads="1"/>
            </p:cNvSpPr>
            <p:nvPr/>
          </p:nvSpPr>
          <p:spPr bwMode="auto">
            <a:xfrm>
              <a:off x="5080000" y="1887538"/>
              <a:ext cx="495300" cy="1508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29" name="Oval 25"/>
            <p:cNvSpPr>
              <a:spLocks noChangeArrowheads="1"/>
            </p:cNvSpPr>
            <p:nvPr/>
          </p:nvSpPr>
          <p:spPr bwMode="auto">
            <a:xfrm>
              <a:off x="5091113" y="3084513"/>
              <a:ext cx="496888" cy="1285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30" name="Line 26"/>
            <p:cNvSpPr>
              <a:spLocks noChangeShapeType="1"/>
            </p:cNvSpPr>
            <p:nvPr/>
          </p:nvSpPr>
          <p:spPr bwMode="auto">
            <a:xfrm>
              <a:off x="5091113" y="3073400"/>
              <a:ext cx="0" cy="79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31" name="Line 27"/>
            <p:cNvSpPr>
              <a:spLocks noChangeShapeType="1"/>
            </p:cNvSpPr>
            <p:nvPr/>
          </p:nvSpPr>
          <p:spPr bwMode="auto">
            <a:xfrm>
              <a:off x="5588000" y="3073400"/>
              <a:ext cx="0" cy="79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32" name="Rectangle 28"/>
            <p:cNvSpPr>
              <a:spLocks noChangeArrowheads="1"/>
            </p:cNvSpPr>
            <p:nvPr/>
          </p:nvSpPr>
          <p:spPr bwMode="auto">
            <a:xfrm>
              <a:off x="5091113" y="3073400"/>
              <a:ext cx="492125" cy="77788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6733" name="Oval 29"/>
            <p:cNvSpPr>
              <a:spLocks noChangeArrowheads="1"/>
            </p:cNvSpPr>
            <p:nvPr/>
          </p:nvSpPr>
          <p:spPr bwMode="auto">
            <a:xfrm>
              <a:off x="5086350" y="2979738"/>
              <a:ext cx="496888" cy="1508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34" name="Oval 30"/>
            <p:cNvSpPr>
              <a:spLocks noChangeArrowheads="1"/>
            </p:cNvSpPr>
            <p:nvPr/>
          </p:nvSpPr>
          <p:spPr bwMode="auto">
            <a:xfrm>
              <a:off x="5988050" y="2543175"/>
              <a:ext cx="496888" cy="1285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35" name="Line 31"/>
            <p:cNvSpPr>
              <a:spLocks noChangeShapeType="1"/>
            </p:cNvSpPr>
            <p:nvPr/>
          </p:nvSpPr>
          <p:spPr bwMode="auto">
            <a:xfrm>
              <a:off x="5988050" y="2532063"/>
              <a:ext cx="0" cy="79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36" name="Line 32"/>
            <p:cNvSpPr>
              <a:spLocks noChangeShapeType="1"/>
            </p:cNvSpPr>
            <p:nvPr/>
          </p:nvSpPr>
          <p:spPr bwMode="auto">
            <a:xfrm>
              <a:off x="6484938" y="2532063"/>
              <a:ext cx="0" cy="79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37" name="Rectangle 33"/>
            <p:cNvSpPr>
              <a:spLocks noChangeArrowheads="1"/>
            </p:cNvSpPr>
            <p:nvPr/>
          </p:nvSpPr>
          <p:spPr bwMode="auto">
            <a:xfrm>
              <a:off x="5988050" y="2532063"/>
              <a:ext cx="492125" cy="77788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6738" name="Oval 34"/>
            <p:cNvSpPr>
              <a:spLocks noChangeArrowheads="1"/>
            </p:cNvSpPr>
            <p:nvPr/>
          </p:nvSpPr>
          <p:spPr bwMode="auto">
            <a:xfrm>
              <a:off x="5983288" y="2438400"/>
              <a:ext cx="496888" cy="1508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39" name="Freeform 35"/>
            <p:cNvSpPr>
              <a:spLocks/>
            </p:cNvSpPr>
            <p:nvPr/>
          </p:nvSpPr>
          <p:spPr bwMode="auto">
            <a:xfrm>
              <a:off x="5338763" y="2133600"/>
              <a:ext cx="1588" cy="8286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22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40" name="Freeform 36"/>
            <p:cNvSpPr>
              <a:spLocks/>
            </p:cNvSpPr>
            <p:nvPr/>
          </p:nvSpPr>
          <p:spPr bwMode="auto">
            <a:xfrm>
              <a:off x="4238625" y="2143125"/>
              <a:ext cx="1588" cy="8524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37"/>
                </a:cxn>
              </a:cxnLst>
              <a:rect l="0" t="0" r="r" b="b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41" name="Freeform 37"/>
            <p:cNvSpPr>
              <a:spLocks/>
            </p:cNvSpPr>
            <p:nvPr/>
          </p:nvSpPr>
          <p:spPr bwMode="auto">
            <a:xfrm>
              <a:off x="4500563" y="2119313"/>
              <a:ext cx="800100" cy="952500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378" y="0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42" name="Freeform 38"/>
            <p:cNvSpPr>
              <a:spLocks/>
            </p:cNvSpPr>
            <p:nvPr/>
          </p:nvSpPr>
          <p:spPr bwMode="auto">
            <a:xfrm>
              <a:off x="5591175" y="2671763"/>
              <a:ext cx="581025" cy="428625"/>
            </a:xfrm>
            <a:custGeom>
              <a:avLst/>
              <a:gdLst/>
              <a:ahLst/>
              <a:cxnLst>
                <a:cxn ang="0">
                  <a:pos x="0" y="270"/>
                </a:cxn>
                <a:cxn ang="0">
                  <a:pos x="366" y="0"/>
                </a:cxn>
              </a:cxnLst>
              <a:rect l="0" t="0" r="r" b="b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43" name="Freeform 39"/>
            <p:cNvSpPr>
              <a:spLocks/>
            </p:cNvSpPr>
            <p:nvPr/>
          </p:nvSpPr>
          <p:spPr bwMode="auto">
            <a:xfrm>
              <a:off x="4510088" y="3119438"/>
              <a:ext cx="581025" cy="1588"/>
            </a:xfrm>
            <a:custGeom>
              <a:avLst/>
              <a:gdLst/>
              <a:ahLst/>
              <a:cxnLst>
                <a:cxn ang="0">
                  <a:pos x="366" y="0"/>
                </a:cxn>
                <a:cxn ang="0">
                  <a:pos x="0" y="0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44" name="Freeform 40"/>
            <p:cNvSpPr>
              <a:spLocks/>
            </p:cNvSpPr>
            <p:nvPr/>
          </p:nvSpPr>
          <p:spPr bwMode="auto">
            <a:xfrm>
              <a:off x="3571875" y="2605088"/>
              <a:ext cx="438150" cy="419100"/>
            </a:xfrm>
            <a:custGeom>
              <a:avLst/>
              <a:gdLst/>
              <a:ahLst/>
              <a:cxnLst>
                <a:cxn ang="0">
                  <a:pos x="276" y="264"/>
                </a:cxn>
                <a:cxn ang="0">
                  <a:pos x="0" y="0"/>
                </a:cxn>
              </a:cxnLst>
              <a:rect l="0" t="0" r="r" b="b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45" name="Freeform 41"/>
            <p:cNvSpPr>
              <a:spLocks/>
            </p:cNvSpPr>
            <p:nvPr/>
          </p:nvSpPr>
          <p:spPr bwMode="auto">
            <a:xfrm>
              <a:off x="4500563" y="2024063"/>
              <a:ext cx="581025" cy="1588"/>
            </a:xfrm>
            <a:custGeom>
              <a:avLst/>
              <a:gdLst/>
              <a:ahLst/>
              <a:cxnLst>
                <a:cxn ang="0">
                  <a:pos x="366" y="0"/>
                </a:cxn>
                <a:cxn ang="0">
                  <a:pos x="0" y="0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46" name="Freeform 42"/>
            <p:cNvSpPr>
              <a:spLocks/>
            </p:cNvSpPr>
            <p:nvPr/>
          </p:nvSpPr>
          <p:spPr bwMode="auto">
            <a:xfrm>
              <a:off x="5572125" y="2019300"/>
              <a:ext cx="628650" cy="423863"/>
            </a:xfrm>
            <a:custGeom>
              <a:avLst/>
              <a:gdLst/>
              <a:ahLst/>
              <a:cxnLst>
                <a:cxn ang="0">
                  <a:pos x="396" y="267"/>
                </a:cxn>
                <a:cxn ang="0">
                  <a:pos x="0" y="0"/>
                </a:cxn>
              </a:cxnLst>
              <a:rect l="0" t="0" r="r" b="b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47" name="Freeform 43"/>
            <p:cNvSpPr>
              <a:spLocks/>
            </p:cNvSpPr>
            <p:nvPr/>
          </p:nvSpPr>
          <p:spPr bwMode="auto">
            <a:xfrm>
              <a:off x="3481388" y="1338263"/>
              <a:ext cx="1762125" cy="1023938"/>
            </a:xfrm>
            <a:custGeom>
              <a:avLst/>
              <a:gdLst/>
              <a:ahLst/>
              <a:cxnLst>
                <a:cxn ang="0">
                  <a:pos x="1110" y="342"/>
                </a:cxn>
                <a:cxn ang="0">
                  <a:pos x="0" y="645"/>
                </a:cxn>
              </a:cxnLst>
              <a:rect l="0" t="0" r="r" b="b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44"/>
            <p:cNvGrpSpPr>
              <a:grpSpLocks/>
            </p:cNvGrpSpPr>
            <p:nvPr/>
          </p:nvGrpSpPr>
          <p:grpSpPr bwMode="auto">
            <a:xfrm>
              <a:off x="3327400" y="2293938"/>
              <a:ext cx="315913" cy="396875"/>
              <a:chOff x="2957" y="2429"/>
              <a:chExt cx="202" cy="250"/>
            </a:xfrm>
          </p:grpSpPr>
          <p:sp>
            <p:nvSpPr>
              <p:cNvPr id="456749" name="Rectangle 4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750" name="Text Box 46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u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4" name="Group 47"/>
            <p:cNvGrpSpPr>
              <a:grpSpLocks/>
            </p:cNvGrpSpPr>
            <p:nvPr/>
          </p:nvGrpSpPr>
          <p:grpSpPr bwMode="auto">
            <a:xfrm>
              <a:off x="5184775" y="2903538"/>
              <a:ext cx="315913" cy="396875"/>
              <a:chOff x="2957" y="2429"/>
              <a:chExt cx="202" cy="250"/>
            </a:xfrm>
          </p:grpSpPr>
          <p:sp>
            <p:nvSpPr>
              <p:cNvPr id="456752" name="Rectangle 4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753" name="Text Box 49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y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5" name="Group 50"/>
            <p:cNvGrpSpPr>
              <a:grpSpLocks/>
            </p:cNvGrpSpPr>
            <p:nvPr/>
          </p:nvGrpSpPr>
          <p:grpSpPr bwMode="auto">
            <a:xfrm>
              <a:off x="4079875" y="2851150"/>
              <a:ext cx="363538" cy="457200"/>
              <a:chOff x="2943" y="2399"/>
              <a:chExt cx="230" cy="288"/>
            </a:xfrm>
          </p:grpSpPr>
          <p:sp>
            <p:nvSpPr>
              <p:cNvPr id="456755" name="Rectangle 5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756" name="Text Box 52"/>
              <p:cNvSpPr txBox="1">
                <a:spLocks noChangeArrowheads="1"/>
              </p:cNvSpPr>
              <p:nvPr/>
            </p:nvSpPr>
            <p:spPr bwMode="auto">
              <a:xfrm>
                <a:off x="2943" y="2399"/>
                <a:ext cx="2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x</a:t>
                </a:r>
              </a:p>
            </p:txBody>
          </p:sp>
        </p:grpSp>
        <p:grpSp>
          <p:nvGrpSpPr>
            <p:cNvPr id="6" name="Group 53"/>
            <p:cNvGrpSpPr>
              <a:grpSpLocks/>
            </p:cNvGrpSpPr>
            <p:nvPr/>
          </p:nvGrpSpPr>
          <p:grpSpPr bwMode="auto">
            <a:xfrm>
              <a:off x="5154613" y="1808163"/>
              <a:ext cx="357188" cy="396875"/>
              <a:chOff x="2944" y="2429"/>
              <a:chExt cx="228" cy="250"/>
            </a:xfrm>
          </p:grpSpPr>
          <p:sp>
            <p:nvSpPr>
              <p:cNvPr id="456758" name="Rectangle 5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759" name="Text Box 55"/>
              <p:cNvSpPr txBox="1">
                <a:spLocks noChangeArrowheads="1"/>
              </p:cNvSpPr>
              <p:nvPr/>
            </p:nvSpPr>
            <p:spPr bwMode="auto">
              <a:xfrm>
                <a:off x="2944" y="2429"/>
                <a:ext cx="22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w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7" name="Group 56"/>
            <p:cNvGrpSpPr>
              <a:grpSpLocks/>
            </p:cNvGrpSpPr>
            <p:nvPr/>
          </p:nvGrpSpPr>
          <p:grpSpPr bwMode="auto">
            <a:xfrm>
              <a:off x="4092575" y="1808163"/>
              <a:ext cx="307975" cy="396875"/>
              <a:chOff x="2959" y="2429"/>
              <a:chExt cx="197" cy="250"/>
            </a:xfrm>
          </p:grpSpPr>
          <p:sp>
            <p:nvSpPr>
              <p:cNvPr id="456761" name="Rectangle 57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762" name="Text Box 58"/>
              <p:cNvSpPr txBox="1">
                <a:spLocks noChangeArrowheads="1"/>
              </p:cNvSpPr>
              <p:nvPr/>
            </p:nvSpPr>
            <p:spPr bwMode="auto">
              <a:xfrm>
                <a:off x="2959" y="2429"/>
                <a:ext cx="19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v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8" name="Group 59"/>
            <p:cNvGrpSpPr>
              <a:grpSpLocks/>
            </p:cNvGrpSpPr>
            <p:nvPr/>
          </p:nvGrpSpPr>
          <p:grpSpPr bwMode="auto">
            <a:xfrm>
              <a:off x="6076950" y="2312988"/>
              <a:ext cx="347663" cy="457200"/>
              <a:chOff x="2946" y="2399"/>
              <a:chExt cx="221" cy="288"/>
            </a:xfrm>
          </p:grpSpPr>
          <p:sp>
            <p:nvSpPr>
              <p:cNvPr id="456764" name="Rectangle 6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765" name="Text Box 61"/>
              <p:cNvSpPr txBox="1">
                <a:spLocks noChangeArrowheads="1"/>
              </p:cNvSpPr>
              <p:nvPr/>
            </p:nvSpPr>
            <p:spPr bwMode="auto">
              <a:xfrm>
                <a:off x="2946" y="2399"/>
                <a:ext cx="22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z</a:t>
                </a:r>
              </a:p>
            </p:txBody>
          </p:sp>
        </p:grpSp>
      </p:grpSp>
      <p:sp>
        <p:nvSpPr>
          <p:cNvPr id="456776" name="Text Box 72"/>
          <p:cNvSpPr txBox="1">
            <a:spLocks noChangeArrowheads="1"/>
          </p:cNvSpPr>
          <p:nvPr/>
        </p:nvSpPr>
        <p:spPr bwMode="auto">
          <a:xfrm>
            <a:off x="762000" y="3733800"/>
            <a:ext cx="816229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Arial" charset="0"/>
              </a:rPr>
              <a:t>Graph: </a:t>
            </a:r>
            <a:r>
              <a:rPr lang="en-US" sz="2000" dirty="0">
                <a:solidFill>
                  <a:srgbClr val="009900"/>
                </a:solidFill>
                <a:latin typeface="Arial" charset="0"/>
              </a:rPr>
              <a:t>G</a:t>
            </a:r>
            <a:r>
              <a:rPr lang="en-US" sz="2000" dirty="0">
                <a:latin typeface="Arial" charset="0"/>
              </a:rPr>
              <a:t> = (</a:t>
            </a:r>
            <a:r>
              <a:rPr lang="en-US" sz="2000" dirty="0">
                <a:solidFill>
                  <a:srgbClr val="C00000"/>
                </a:solidFill>
                <a:latin typeface="Arial" charset="0"/>
              </a:rPr>
              <a:t>N</a:t>
            </a:r>
            <a:r>
              <a:rPr lang="en-US" sz="2000" dirty="0">
                <a:latin typeface="Arial" charset="0"/>
              </a:rPr>
              <a:t>,</a:t>
            </a:r>
            <a:r>
              <a:rPr lang="en-US" sz="2000" dirty="0">
                <a:solidFill>
                  <a:srgbClr val="0070C0"/>
                </a:solidFill>
                <a:latin typeface="Arial" charset="0"/>
              </a:rPr>
              <a:t>E</a:t>
            </a:r>
            <a:r>
              <a:rPr lang="en-US" sz="2000" dirty="0" smtClean="0">
                <a:latin typeface="Arial" charset="0"/>
              </a:rPr>
              <a:t>)</a:t>
            </a:r>
            <a:endParaRPr lang="en-US" sz="2000" dirty="0">
              <a:latin typeface="Arial" charset="0"/>
            </a:endParaRPr>
          </a:p>
          <a:p>
            <a:pPr algn="ctr" eaLnBrk="1" hangingPunct="1"/>
            <a:r>
              <a:rPr lang="en-US" sz="2000" dirty="0">
                <a:solidFill>
                  <a:srgbClr val="C00000"/>
                </a:solidFill>
                <a:latin typeface="Arial" charset="0"/>
              </a:rPr>
              <a:t>N</a:t>
            </a:r>
            <a:r>
              <a:rPr lang="en-US" sz="2000" dirty="0">
                <a:latin typeface="Arial" charset="0"/>
              </a:rPr>
              <a:t> = set of routers = </a:t>
            </a:r>
            <a:r>
              <a:rPr lang="en-US" sz="2000" dirty="0" smtClean="0">
                <a:latin typeface="Arial" charset="0"/>
              </a:rPr>
              <a:t>{u</a:t>
            </a:r>
            <a:r>
              <a:rPr lang="en-US" sz="2000" dirty="0">
                <a:latin typeface="Arial" charset="0"/>
              </a:rPr>
              <a:t>, v, w, x, y, </a:t>
            </a:r>
            <a:r>
              <a:rPr lang="en-US" sz="2000" dirty="0" smtClean="0">
                <a:latin typeface="Arial" charset="0"/>
              </a:rPr>
              <a:t>z}</a:t>
            </a:r>
            <a:endParaRPr lang="en-US" sz="2000" dirty="0">
              <a:latin typeface="Arial" charset="0"/>
            </a:endParaRPr>
          </a:p>
          <a:p>
            <a:pPr algn="ctr" eaLnBrk="1" hangingPunct="1"/>
            <a:r>
              <a:rPr lang="en-US" sz="2000" dirty="0">
                <a:solidFill>
                  <a:srgbClr val="0070C0"/>
                </a:solidFill>
                <a:latin typeface="Arial" charset="0"/>
              </a:rPr>
              <a:t>E</a:t>
            </a:r>
            <a:r>
              <a:rPr lang="en-US" sz="2000" dirty="0">
                <a:latin typeface="Arial" charset="0"/>
              </a:rPr>
              <a:t> = set of links </a:t>
            </a:r>
            <a:r>
              <a:rPr lang="en-US" sz="2000" dirty="0" smtClean="0">
                <a:latin typeface="Arial" charset="0"/>
              </a:rPr>
              <a:t>={(</a:t>
            </a:r>
            <a:r>
              <a:rPr lang="en-US" sz="2000" dirty="0" err="1">
                <a:latin typeface="Arial" charset="0"/>
              </a:rPr>
              <a:t>u,v</a:t>
            </a:r>
            <a:r>
              <a:rPr lang="en-US" sz="2000" dirty="0">
                <a:latin typeface="Arial" charset="0"/>
              </a:rPr>
              <a:t>), (</a:t>
            </a:r>
            <a:r>
              <a:rPr lang="en-US" sz="2000" dirty="0" err="1">
                <a:latin typeface="Arial" charset="0"/>
              </a:rPr>
              <a:t>u,x</a:t>
            </a:r>
            <a:r>
              <a:rPr lang="en-US" sz="2000" dirty="0">
                <a:latin typeface="Arial" charset="0"/>
              </a:rPr>
              <a:t>), (</a:t>
            </a:r>
            <a:r>
              <a:rPr lang="en-US" sz="2000" dirty="0" err="1">
                <a:latin typeface="Arial" charset="0"/>
              </a:rPr>
              <a:t>v,x</a:t>
            </a:r>
            <a:r>
              <a:rPr lang="en-US" sz="2000" dirty="0">
                <a:latin typeface="Arial" charset="0"/>
              </a:rPr>
              <a:t>), (</a:t>
            </a:r>
            <a:r>
              <a:rPr lang="en-US" sz="2000" dirty="0" err="1">
                <a:latin typeface="Arial" charset="0"/>
              </a:rPr>
              <a:t>v,w</a:t>
            </a:r>
            <a:r>
              <a:rPr lang="en-US" sz="2000" dirty="0">
                <a:latin typeface="Arial" charset="0"/>
              </a:rPr>
              <a:t>), (</a:t>
            </a:r>
            <a:r>
              <a:rPr lang="en-US" sz="2000" dirty="0" err="1">
                <a:latin typeface="Arial" charset="0"/>
              </a:rPr>
              <a:t>x,w</a:t>
            </a:r>
            <a:r>
              <a:rPr lang="en-US" sz="2000" dirty="0">
                <a:latin typeface="Arial" charset="0"/>
              </a:rPr>
              <a:t>), (</a:t>
            </a:r>
            <a:r>
              <a:rPr lang="en-US" sz="2000" dirty="0" err="1">
                <a:latin typeface="Arial" charset="0"/>
              </a:rPr>
              <a:t>x,y</a:t>
            </a:r>
            <a:r>
              <a:rPr lang="en-US" sz="2000" dirty="0">
                <a:latin typeface="Arial" charset="0"/>
              </a:rPr>
              <a:t>), (</a:t>
            </a:r>
            <a:r>
              <a:rPr lang="en-US" sz="2000" dirty="0" err="1">
                <a:latin typeface="Arial" charset="0"/>
              </a:rPr>
              <a:t>w,y</a:t>
            </a:r>
            <a:r>
              <a:rPr lang="en-US" sz="2000" dirty="0">
                <a:latin typeface="Arial" charset="0"/>
              </a:rPr>
              <a:t>), (</a:t>
            </a:r>
            <a:r>
              <a:rPr lang="en-US" sz="2000" dirty="0" err="1">
                <a:latin typeface="Arial" charset="0"/>
              </a:rPr>
              <a:t>w,z</a:t>
            </a:r>
            <a:r>
              <a:rPr lang="en-US" sz="2000" dirty="0">
                <a:latin typeface="Arial" charset="0"/>
              </a:rPr>
              <a:t>), (</a:t>
            </a:r>
            <a:r>
              <a:rPr lang="en-US" sz="2000" dirty="0" err="1">
                <a:latin typeface="Arial" charset="0"/>
              </a:rPr>
              <a:t>y,z</a:t>
            </a:r>
            <a:r>
              <a:rPr lang="en-US" sz="2000" dirty="0" smtClean="0">
                <a:latin typeface="Arial" charset="0"/>
              </a:rPr>
              <a:t>)}</a:t>
            </a:r>
            <a:endParaRPr lang="en-US" sz="2000" dirty="0">
              <a:latin typeface="Arial" charset="0"/>
            </a:endParaRPr>
          </a:p>
        </p:txBody>
      </p:sp>
      <p:sp>
        <p:nvSpPr>
          <p:cNvPr id="456777" name="Rectangle 73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1143000"/>
          </a:xfrm>
        </p:spPr>
        <p:txBody>
          <a:bodyPr/>
          <a:lstStyle/>
          <a:p>
            <a:r>
              <a:rPr lang="en-US" dirty="0"/>
              <a:t>Graph </a:t>
            </a:r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456778" name="Text Box 74"/>
          <p:cNvSpPr txBox="1">
            <a:spLocks noChangeArrowheads="1"/>
          </p:cNvSpPr>
          <p:nvPr/>
        </p:nvSpPr>
        <p:spPr bwMode="auto">
          <a:xfrm>
            <a:off x="838200" y="5105400"/>
            <a:ext cx="6934200" cy="1323439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Remark: Graph abstraction is useful in other network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contexts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  <a:p>
            <a:pPr algn="ctr"/>
            <a:r>
              <a:rPr lang="en-US" sz="2000" dirty="0">
                <a:solidFill>
                  <a:srgbClr val="009900"/>
                </a:solidFill>
                <a:latin typeface="+mn-lt"/>
              </a:rPr>
              <a:t>Example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: P2P, where N is set of peers and E is set of TCP connections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r>
              <a:rPr lang="en-US" dirty="0"/>
              <a:t>Graph </a:t>
            </a:r>
            <a:r>
              <a:rPr lang="en-US" dirty="0" smtClean="0"/>
              <a:t>Abstraction</a:t>
            </a:r>
            <a:r>
              <a:rPr lang="en-US" dirty="0"/>
              <a:t>: </a:t>
            </a:r>
            <a:r>
              <a:rPr lang="en-US" dirty="0" smtClean="0"/>
              <a:t>Costs</a:t>
            </a:r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20750" y="1495425"/>
            <a:ext cx="3571875" cy="2236788"/>
            <a:chOff x="3162" y="1071"/>
            <a:chExt cx="2250" cy="1409"/>
          </a:xfrm>
        </p:grpSpPr>
        <p:sp>
          <p:nvSpPr>
            <p:cNvPr id="457732" name="Freeform 4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/>
              <a:ahLst/>
              <a:cxnLst>
                <a:cxn ang="0">
                  <a:pos x="0" y="624"/>
                </a:cxn>
                <a:cxn ang="0">
                  <a:pos x="219" y="321"/>
                </a:cxn>
                <a:cxn ang="0">
                  <a:pos x="529" y="35"/>
                </a:cxn>
                <a:cxn ang="0">
                  <a:pos x="1551" y="111"/>
                </a:cxn>
                <a:cxn ang="0">
                  <a:pos x="1968" y="483"/>
                </a:cxn>
                <a:cxn ang="0">
                  <a:pos x="2199" y="906"/>
                </a:cxn>
                <a:cxn ang="0">
                  <a:pos x="1659" y="1314"/>
                </a:cxn>
                <a:cxn ang="0">
                  <a:pos x="993" y="1386"/>
                </a:cxn>
                <a:cxn ang="0">
                  <a:pos x="465" y="1356"/>
                </a:cxn>
                <a:cxn ang="0">
                  <a:pos x="102" y="1068"/>
                </a:cxn>
                <a:cxn ang="0">
                  <a:pos x="0" y="624"/>
                </a:cxn>
              </a:cxnLst>
              <a:rect l="0" t="0" r="r" b="b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33" name="Freeform 5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34" name="Oval 6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35" name="Line 7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36" name="Line 8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37" name="Rectangle 9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7738" name="Oval 10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39" name="Oval 11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40" name="Line 12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41" name="Line 13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42" name="Rectangle 14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7743" name="Oval 15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44" name="Oval 16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45" name="Line 17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46" name="Line 18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47" name="Rectangle 19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7748" name="Oval 20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49" name="Oval 21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50" name="Line 22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51" name="Line 23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52" name="Rectangle 24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7753" name="Oval 25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54" name="Oval 26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55" name="Line 27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56" name="Line 28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57" name="Rectangle 29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7758" name="Oval 30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59" name="Oval 31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60" name="Line 32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61" name="Line 33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62" name="Rectangle 34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7763" name="Oval 35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64" name="Freeform 36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22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65" name="Freeform 37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37"/>
                </a:cxn>
              </a:cxnLst>
              <a:rect l="0" t="0" r="r" b="b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66" name="Freeform 38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378" y="0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67" name="Freeform 39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/>
              <a:ahLst/>
              <a:cxnLst>
                <a:cxn ang="0">
                  <a:pos x="0" y="270"/>
                </a:cxn>
                <a:cxn ang="0">
                  <a:pos x="366" y="0"/>
                </a:cxn>
              </a:cxnLst>
              <a:rect l="0" t="0" r="r" b="b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68" name="Freeform 40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/>
              <a:ahLst/>
              <a:cxnLst>
                <a:cxn ang="0">
                  <a:pos x="366" y="0"/>
                </a:cxn>
                <a:cxn ang="0">
                  <a:pos x="0" y="0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69" name="Freeform 41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/>
              <a:ahLst/>
              <a:cxnLst>
                <a:cxn ang="0">
                  <a:pos x="276" y="264"/>
                </a:cxn>
                <a:cxn ang="0">
                  <a:pos x="0" y="0"/>
                </a:cxn>
              </a:cxnLst>
              <a:rect l="0" t="0" r="r" b="b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70" name="Freeform 42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/>
              <a:ahLst/>
              <a:cxnLst>
                <a:cxn ang="0">
                  <a:pos x="366" y="0"/>
                </a:cxn>
                <a:cxn ang="0">
                  <a:pos x="0" y="0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71" name="Freeform 43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/>
              <a:ahLst/>
              <a:cxnLst>
                <a:cxn ang="0">
                  <a:pos x="396" y="267"/>
                </a:cxn>
                <a:cxn ang="0">
                  <a:pos x="0" y="0"/>
                </a:cxn>
              </a:cxnLst>
              <a:rect l="0" t="0" r="r" b="b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72" name="Freeform 44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/>
              <a:ahLst/>
              <a:cxnLst>
                <a:cxn ang="0">
                  <a:pos x="1110" y="342"/>
                </a:cxn>
                <a:cxn ang="0">
                  <a:pos x="0" y="645"/>
                </a:cxn>
              </a:cxnLst>
              <a:rect l="0" t="0" r="r" b="b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45"/>
            <p:cNvGrpSpPr>
              <a:grpSpLocks/>
            </p:cNvGrpSpPr>
            <p:nvPr/>
          </p:nvGrpSpPr>
          <p:grpSpPr bwMode="auto">
            <a:xfrm>
              <a:off x="3290" y="1748"/>
              <a:ext cx="199" cy="250"/>
              <a:chOff x="2957" y="2429"/>
              <a:chExt cx="202" cy="250"/>
            </a:xfrm>
          </p:grpSpPr>
          <p:sp>
            <p:nvSpPr>
              <p:cNvPr id="457774" name="Rectangle 4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775" name="Text Box 47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u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4" name="Group 48"/>
            <p:cNvGrpSpPr>
              <a:grpSpLocks/>
            </p:cNvGrpSpPr>
            <p:nvPr/>
          </p:nvGrpSpPr>
          <p:grpSpPr bwMode="auto">
            <a:xfrm>
              <a:off x="4460" y="2132"/>
              <a:ext cx="199" cy="250"/>
              <a:chOff x="2957" y="2429"/>
              <a:chExt cx="202" cy="250"/>
            </a:xfrm>
          </p:grpSpPr>
          <p:sp>
            <p:nvSpPr>
              <p:cNvPr id="457777" name="Rectangle 4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778" name="Text Box 50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y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5" name="Group 51"/>
            <p:cNvGrpSpPr>
              <a:grpSpLocks/>
            </p:cNvGrpSpPr>
            <p:nvPr/>
          </p:nvGrpSpPr>
          <p:grpSpPr bwMode="auto">
            <a:xfrm>
              <a:off x="3764" y="2099"/>
              <a:ext cx="229" cy="288"/>
              <a:chOff x="2943" y="2399"/>
              <a:chExt cx="230" cy="288"/>
            </a:xfrm>
          </p:grpSpPr>
          <p:sp>
            <p:nvSpPr>
              <p:cNvPr id="457780" name="Rectangle 5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781" name="Text Box 53"/>
              <p:cNvSpPr txBox="1">
                <a:spLocks noChangeArrowheads="1"/>
              </p:cNvSpPr>
              <p:nvPr/>
            </p:nvSpPr>
            <p:spPr bwMode="auto">
              <a:xfrm>
                <a:off x="2943" y="2399"/>
                <a:ext cx="2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x</a:t>
                </a:r>
              </a:p>
            </p:txBody>
          </p:sp>
        </p:grpSp>
        <p:grpSp>
          <p:nvGrpSpPr>
            <p:cNvPr id="6" name="Group 54"/>
            <p:cNvGrpSpPr>
              <a:grpSpLocks/>
            </p:cNvGrpSpPr>
            <p:nvPr/>
          </p:nvGrpSpPr>
          <p:grpSpPr bwMode="auto">
            <a:xfrm>
              <a:off x="4441" y="1442"/>
              <a:ext cx="225" cy="250"/>
              <a:chOff x="2944" y="2429"/>
              <a:chExt cx="228" cy="250"/>
            </a:xfrm>
          </p:grpSpPr>
          <p:sp>
            <p:nvSpPr>
              <p:cNvPr id="457783" name="Rectangle 5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784" name="Text Box 56"/>
              <p:cNvSpPr txBox="1">
                <a:spLocks noChangeArrowheads="1"/>
              </p:cNvSpPr>
              <p:nvPr/>
            </p:nvSpPr>
            <p:spPr bwMode="auto">
              <a:xfrm>
                <a:off x="2944" y="2429"/>
                <a:ext cx="22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w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7" name="Group 57"/>
            <p:cNvGrpSpPr>
              <a:grpSpLocks/>
            </p:cNvGrpSpPr>
            <p:nvPr/>
          </p:nvGrpSpPr>
          <p:grpSpPr bwMode="auto">
            <a:xfrm>
              <a:off x="3772" y="1442"/>
              <a:ext cx="194" cy="250"/>
              <a:chOff x="2959" y="2429"/>
              <a:chExt cx="197" cy="250"/>
            </a:xfrm>
          </p:grpSpPr>
          <p:sp>
            <p:nvSpPr>
              <p:cNvPr id="457786" name="Rectangle 5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787" name="Text Box 59"/>
              <p:cNvSpPr txBox="1">
                <a:spLocks noChangeArrowheads="1"/>
              </p:cNvSpPr>
              <p:nvPr/>
            </p:nvSpPr>
            <p:spPr bwMode="auto">
              <a:xfrm>
                <a:off x="2959" y="2429"/>
                <a:ext cx="19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v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8" name="Group 60"/>
            <p:cNvGrpSpPr>
              <a:grpSpLocks/>
            </p:cNvGrpSpPr>
            <p:nvPr/>
          </p:nvGrpSpPr>
          <p:grpSpPr bwMode="auto">
            <a:xfrm>
              <a:off x="5022" y="1760"/>
              <a:ext cx="219" cy="288"/>
              <a:chOff x="2946" y="2399"/>
              <a:chExt cx="221" cy="288"/>
            </a:xfrm>
          </p:grpSpPr>
          <p:sp>
            <p:nvSpPr>
              <p:cNvPr id="457789" name="Rectangle 6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790" name="Text Box 62"/>
              <p:cNvSpPr txBox="1">
                <a:spLocks noChangeArrowheads="1"/>
              </p:cNvSpPr>
              <p:nvPr/>
            </p:nvSpPr>
            <p:spPr bwMode="auto">
              <a:xfrm>
                <a:off x="2946" y="2399"/>
                <a:ext cx="22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z</a:t>
                </a:r>
              </a:p>
            </p:txBody>
          </p:sp>
        </p:grpSp>
        <p:sp>
          <p:nvSpPr>
            <p:cNvPr id="457791" name="Text Box 63"/>
            <p:cNvSpPr txBox="1">
              <a:spLocks noChangeArrowheads="1"/>
            </p:cNvSpPr>
            <p:nvPr/>
          </p:nvSpPr>
          <p:spPr bwMode="auto">
            <a:xfrm>
              <a:off x="3489" y="1571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7792" name="Text Box 64"/>
            <p:cNvSpPr txBox="1">
              <a:spLocks noChangeArrowheads="1"/>
            </p:cNvSpPr>
            <p:nvPr/>
          </p:nvSpPr>
          <p:spPr bwMode="auto">
            <a:xfrm>
              <a:off x="3837" y="179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7793" name="Text Box 65"/>
            <p:cNvSpPr txBox="1">
              <a:spLocks noChangeArrowheads="1"/>
            </p:cNvSpPr>
            <p:nvPr/>
          </p:nvSpPr>
          <p:spPr bwMode="auto">
            <a:xfrm>
              <a:off x="3413" y="2003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7794" name="Text Box 66"/>
            <p:cNvSpPr txBox="1">
              <a:spLocks noChangeArrowheads="1"/>
            </p:cNvSpPr>
            <p:nvPr/>
          </p:nvSpPr>
          <p:spPr bwMode="auto">
            <a:xfrm>
              <a:off x="4221" y="1883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7795" name="Text Box 67"/>
            <p:cNvSpPr txBox="1">
              <a:spLocks noChangeArrowheads="1"/>
            </p:cNvSpPr>
            <p:nvPr/>
          </p:nvSpPr>
          <p:spPr bwMode="auto">
            <a:xfrm>
              <a:off x="4169" y="2237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7796" name="Text Box 68"/>
            <p:cNvSpPr txBox="1">
              <a:spLocks noChangeArrowheads="1"/>
            </p:cNvSpPr>
            <p:nvPr/>
          </p:nvSpPr>
          <p:spPr bwMode="auto">
            <a:xfrm>
              <a:off x="4529" y="180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7797" name="Text Box 69"/>
            <p:cNvSpPr txBox="1">
              <a:spLocks noChangeArrowheads="1"/>
            </p:cNvSpPr>
            <p:nvPr/>
          </p:nvSpPr>
          <p:spPr bwMode="auto">
            <a:xfrm>
              <a:off x="4878" y="2072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7798" name="Text Box 70"/>
            <p:cNvSpPr txBox="1">
              <a:spLocks noChangeArrowheads="1"/>
            </p:cNvSpPr>
            <p:nvPr/>
          </p:nvSpPr>
          <p:spPr bwMode="auto">
            <a:xfrm>
              <a:off x="4851" y="153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7799" name="Text Box 71"/>
            <p:cNvSpPr txBox="1">
              <a:spLocks noChangeArrowheads="1"/>
            </p:cNvSpPr>
            <p:nvPr/>
          </p:nvSpPr>
          <p:spPr bwMode="auto">
            <a:xfrm>
              <a:off x="4116" y="138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7800" name="Text Box 72"/>
            <p:cNvSpPr txBox="1">
              <a:spLocks noChangeArrowheads="1"/>
            </p:cNvSpPr>
            <p:nvPr/>
          </p:nvSpPr>
          <p:spPr bwMode="auto">
            <a:xfrm>
              <a:off x="3765" y="1118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457801" name="Text Box 73"/>
          <p:cNvSpPr txBox="1">
            <a:spLocks noChangeArrowheads="1"/>
          </p:cNvSpPr>
          <p:nvPr/>
        </p:nvSpPr>
        <p:spPr bwMode="auto">
          <a:xfrm>
            <a:off x="4800600" y="1371600"/>
            <a:ext cx="41148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sz="2000" dirty="0"/>
              <a:t> c(</a:t>
            </a:r>
            <a:r>
              <a:rPr lang="en-US" sz="2000" dirty="0" err="1"/>
              <a:t>x,x</a:t>
            </a:r>
            <a:r>
              <a:rPr lang="en-US" sz="2000" dirty="0"/>
              <a:t>’) = cost of link (</a:t>
            </a:r>
            <a:r>
              <a:rPr lang="en-US" sz="2000" dirty="0" err="1"/>
              <a:t>x,x</a:t>
            </a:r>
            <a:r>
              <a:rPr lang="en-US" sz="2000" dirty="0"/>
              <a:t>’)</a:t>
            </a:r>
          </a:p>
          <a:p>
            <a:r>
              <a:rPr lang="en-US" sz="2000" dirty="0" smtClean="0"/>
              <a:t>   </a:t>
            </a:r>
            <a:r>
              <a:rPr lang="en-US" sz="2000" dirty="0"/>
              <a:t>- e.g</a:t>
            </a:r>
            <a:r>
              <a:rPr lang="en-US" sz="2000" dirty="0" smtClean="0"/>
              <a:t>. </a:t>
            </a:r>
            <a:r>
              <a:rPr lang="en-US" sz="2000" dirty="0"/>
              <a:t>c(</a:t>
            </a:r>
            <a:r>
              <a:rPr lang="en-US" sz="2000" dirty="0" err="1"/>
              <a:t>w,z</a:t>
            </a:r>
            <a:r>
              <a:rPr lang="en-US" sz="2000" dirty="0"/>
              <a:t>) = 5</a:t>
            </a:r>
          </a:p>
          <a:p>
            <a:pPr>
              <a:buFontTx/>
              <a:buChar char="•"/>
            </a:pPr>
            <a:r>
              <a:rPr lang="en-US" sz="2000" dirty="0" smtClean="0"/>
              <a:t> </a:t>
            </a:r>
            <a:r>
              <a:rPr lang="en-US" sz="2000" dirty="0" smtClean="0">
                <a:latin typeface="+mn-lt"/>
              </a:rPr>
              <a:t>Cost </a:t>
            </a:r>
            <a:r>
              <a:rPr lang="en-US" sz="2000" dirty="0">
                <a:latin typeface="+mn-lt"/>
              </a:rPr>
              <a:t>could always be 1, or </a:t>
            </a:r>
          </a:p>
          <a:p>
            <a:r>
              <a:rPr lang="en-US" sz="2000" dirty="0">
                <a:latin typeface="+mn-lt"/>
              </a:rPr>
              <a:t>inversely related to bandwidth,</a:t>
            </a:r>
          </a:p>
          <a:p>
            <a:r>
              <a:rPr lang="en-US" sz="2000" dirty="0">
                <a:latin typeface="+mn-lt"/>
              </a:rPr>
              <a:t>or inversely related to </a:t>
            </a:r>
          </a:p>
          <a:p>
            <a:r>
              <a:rPr lang="en-US" sz="2000" dirty="0" smtClean="0">
                <a:latin typeface="+mn-lt"/>
              </a:rPr>
              <a:t>congestion (queuing)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 Note – cost of 1 means route is </a:t>
            </a:r>
            <a:r>
              <a:rPr lang="en-US" sz="2000" dirty="0" smtClean="0">
                <a:latin typeface="+mn-lt"/>
              </a:rPr>
              <a:t>number of hops </a:t>
            </a:r>
            <a:r>
              <a:rPr lang="en-US" sz="2000" dirty="0" smtClean="0">
                <a:latin typeface="+mn-lt"/>
              </a:rPr>
              <a:t>(common metric)</a:t>
            </a:r>
            <a:endParaRPr lang="en-US" sz="2000" dirty="0">
              <a:latin typeface="+mn-lt"/>
            </a:endParaRPr>
          </a:p>
        </p:txBody>
      </p:sp>
      <p:sp>
        <p:nvSpPr>
          <p:cNvPr id="457802" name="Text Box 74"/>
          <p:cNvSpPr txBox="1">
            <a:spLocks noChangeArrowheads="1"/>
          </p:cNvSpPr>
          <p:nvPr/>
        </p:nvSpPr>
        <p:spPr bwMode="auto">
          <a:xfrm>
            <a:off x="925513" y="4232275"/>
            <a:ext cx="71689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Cost of path (x</a:t>
            </a:r>
            <a:r>
              <a:rPr lang="en-US" sz="2000" baseline="-25000" dirty="0"/>
              <a:t>1</a:t>
            </a:r>
            <a:r>
              <a:rPr lang="en-US" sz="2000" dirty="0"/>
              <a:t>, x</a:t>
            </a:r>
            <a:r>
              <a:rPr lang="en-US" sz="2000" baseline="-25000" dirty="0"/>
              <a:t>2</a:t>
            </a:r>
            <a:r>
              <a:rPr lang="en-US" sz="2000" dirty="0"/>
              <a:t>, x</a:t>
            </a:r>
            <a:r>
              <a:rPr lang="en-US" sz="2000" baseline="-25000" dirty="0"/>
              <a:t>3</a:t>
            </a:r>
            <a:r>
              <a:rPr lang="en-US" sz="2000" dirty="0"/>
              <a:t>,…, </a:t>
            </a:r>
            <a:r>
              <a:rPr lang="en-US" sz="2000" dirty="0" err="1"/>
              <a:t>x</a:t>
            </a:r>
            <a:r>
              <a:rPr lang="en-US" sz="2000" baseline="-25000" dirty="0" err="1"/>
              <a:t>p</a:t>
            </a:r>
            <a:r>
              <a:rPr lang="en-US" sz="2000" dirty="0"/>
              <a:t>) = c(x</a:t>
            </a:r>
            <a:r>
              <a:rPr lang="en-US" sz="2000" baseline="-25000" dirty="0"/>
              <a:t>1</a:t>
            </a:r>
            <a:r>
              <a:rPr lang="en-US" sz="2000" dirty="0"/>
              <a:t>,x</a:t>
            </a:r>
            <a:r>
              <a:rPr lang="en-US" sz="2000" baseline="-25000" dirty="0"/>
              <a:t>2</a:t>
            </a:r>
            <a:r>
              <a:rPr lang="en-US" sz="2000" dirty="0"/>
              <a:t>) + c(x</a:t>
            </a:r>
            <a:r>
              <a:rPr lang="en-US" sz="2000" baseline="-25000" dirty="0"/>
              <a:t>2</a:t>
            </a:r>
            <a:r>
              <a:rPr lang="en-US" sz="2000" dirty="0"/>
              <a:t>,x</a:t>
            </a:r>
            <a:r>
              <a:rPr lang="en-US" sz="2000" baseline="-25000" dirty="0"/>
              <a:t>3</a:t>
            </a:r>
            <a:r>
              <a:rPr lang="en-US" sz="2000" dirty="0"/>
              <a:t>) + … + c(x</a:t>
            </a:r>
            <a:r>
              <a:rPr lang="en-US" sz="2000" baseline="-25000" dirty="0"/>
              <a:t>p-1</a:t>
            </a:r>
            <a:r>
              <a:rPr lang="en-US" sz="2000" dirty="0"/>
              <a:t>,x</a:t>
            </a:r>
            <a:r>
              <a:rPr lang="en-US" sz="2000" baseline="-25000" dirty="0"/>
              <a:t>p</a:t>
            </a:r>
            <a:r>
              <a:rPr lang="en-US" sz="2000" dirty="0"/>
              <a:t>)  </a:t>
            </a:r>
          </a:p>
        </p:txBody>
      </p:sp>
      <p:sp>
        <p:nvSpPr>
          <p:cNvPr id="457803" name="Text Box 75"/>
          <p:cNvSpPr txBox="1">
            <a:spLocks noChangeArrowheads="1"/>
          </p:cNvSpPr>
          <p:nvPr/>
        </p:nvSpPr>
        <p:spPr bwMode="auto">
          <a:xfrm>
            <a:off x="990600" y="5029200"/>
            <a:ext cx="6856364" cy="40011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Question: What’s the least-cost path between u and z ?</a:t>
            </a:r>
          </a:p>
        </p:txBody>
      </p:sp>
      <p:sp>
        <p:nvSpPr>
          <p:cNvPr id="457804" name="Text Box 76"/>
          <p:cNvSpPr txBox="1">
            <a:spLocks noChangeArrowheads="1"/>
          </p:cNvSpPr>
          <p:nvPr/>
        </p:nvSpPr>
        <p:spPr bwMode="auto">
          <a:xfrm>
            <a:off x="1037889" y="5638800"/>
            <a:ext cx="6761787" cy="40011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+mn-lt"/>
              </a:rPr>
              <a:t>Routing algorithm: algorithm that finds least-cost path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sz="3600" dirty="0"/>
              <a:t>Routing Algorithm </a:t>
            </a:r>
            <a:r>
              <a:rPr lang="en-US" sz="3600" dirty="0" smtClean="0"/>
              <a:t>Classification</a:t>
            </a:r>
            <a:endParaRPr lang="en-US" dirty="0"/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390525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FF0000"/>
                </a:solidFill>
              </a:rPr>
              <a:t>Global or decentralized information?</a:t>
            </a:r>
            <a:endParaRPr lang="en-US" sz="2400" dirty="0"/>
          </a:p>
          <a:p>
            <a:pPr>
              <a:buFont typeface="ZapfDingbats" pitchFamily="82" charset="2"/>
              <a:buNone/>
            </a:pPr>
            <a:r>
              <a:rPr lang="en-US" sz="2000" dirty="0">
                <a:solidFill>
                  <a:schemeClr val="accent2"/>
                </a:solidFill>
              </a:rPr>
              <a:t>Global:</a:t>
            </a:r>
            <a:endParaRPr lang="en-US" sz="2000" dirty="0"/>
          </a:p>
          <a:p>
            <a:r>
              <a:rPr lang="en-US" sz="2000" dirty="0" smtClean="0"/>
              <a:t>All </a:t>
            </a:r>
            <a:r>
              <a:rPr lang="en-US" sz="2000" dirty="0"/>
              <a:t>routers have complete topology, link cost info</a:t>
            </a:r>
          </a:p>
          <a:p>
            <a:r>
              <a:rPr lang="en-US" sz="2000" dirty="0">
                <a:solidFill>
                  <a:srgbClr val="009900"/>
                </a:solidFill>
              </a:rPr>
              <a:t>“link state” </a:t>
            </a:r>
            <a:r>
              <a:rPr lang="en-US" sz="2000" dirty="0">
                <a:solidFill>
                  <a:srgbClr val="FF0000"/>
                </a:solidFill>
              </a:rPr>
              <a:t>algorithms</a:t>
            </a:r>
          </a:p>
          <a:p>
            <a:pPr>
              <a:buFont typeface="ZapfDingbats" pitchFamily="82" charset="2"/>
              <a:buNone/>
            </a:pPr>
            <a:r>
              <a:rPr lang="en-US" sz="2000" dirty="0">
                <a:solidFill>
                  <a:schemeClr val="accent2"/>
                </a:solidFill>
              </a:rPr>
              <a:t>Decentralized:</a:t>
            </a:r>
            <a:r>
              <a:rPr lang="en-US" sz="2000" dirty="0"/>
              <a:t> </a:t>
            </a:r>
          </a:p>
          <a:p>
            <a:r>
              <a:rPr lang="en-US" sz="2000" dirty="0" smtClean="0"/>
              <a:t>Router </a:t>
            </a:r>
            <a:r>
              <a:rPr lang="en-US" sz="2000" dirty="0"/>
              <a:t>knows physically-connected neighbors, link costs to neighbors</a:t>
            </a:r>
          </a:p>
          <a:p>
            <a:r>
              <a:rPr lang="en-US" sz="2000" dirty="0" smtClean="0"/>
              <a:t>Iterative </a:t>
            </a:r>
            <a:r>
              <a:rPr lang="en-US" sz="2000" dirty="0"/>
              <a:t>process of computation, exchange of info with neighbors</a:t>
            </a:r>
          </a:p>
          <a:p>
            <a:r>
              <a:rPr lang="en-US" sz="2000" dirty="0" smtClean="0">
                <a:solidFill>
                  <a:srgbClr val="009900"/>
                </a:solidFill>
              </a:rPr>
              <a:t>“distance </a:t>
            </a:r>
            <a:r>
              <a:rPr lang="en-US" sz="2000" dirty="0">
                <a:solidFill>
                  <a:srgbClr val="009900"/>
                </a:solidFill>
              </a:rPr>
              <a:t>vector” </a:t>
            </a:r>
            <a:r>
              <a:rPr lang="en-US" sz="2000" dirty="0">
                <a:solidFill>
                  <a:srgbClr val="FF0000"/>
                </a:solidFill>
              </a:rPr>
              <a:t>algorithms</a:t>
            </a:r>
          </a:p>
        </p:txBody>
      </p:sp>
      <p:sp>
        <p:nvSpPr>
          <p:cNvPr id="4618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38700" y="1381125"/>
            <a:ext cx="38100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FF0000"/>
                </a:solidFill>
              </a:rPr>
              <a:t>Static or dynamic?</a:t>
            </a:r>
          </a:p>
          <a:p>
            <a:pPr>
              <a:buFont typeface="ZapfDingbats" pitchFamily="82" charset="2"/>
              <a:buNone/>
            </a:pPr>
            <a:r>
              <a:rPr lang="en-US" sz="2000" dirty="0">
                <a:solidFill>
                  <a:schemeClr val="accent2"/>
                </a:solidFill>
              </a:rPr>
              <a:t>Static:</a:t>
            </a:r>
            <a:r>
              <a:rPr lang="en-US" sz="2000" dirty="0"/>
              <a:t> </a:t>
            </a:r>
          </a:p>
          <a:p>
            <a:r>
              <a:rPr lang="en-US" sz="2000" dirty="0" smtClean="0"/>
              <a:t>Routes </a:t>
            </a:r>
            <a:r>
              <a:rPr lang="en-US" sz="2000" dirty="0"/>
              <a:t>change slowly over time</a:t>
            </a:r>
          </a:p>
          <a:p>
            <a:pPr>
              <a:buFont typeface="ZapfDingbats" pitchFamily="82" charset="2"/>
              <a:buNone/>
            </a:pPr>
            <a:r>
              <a:rPr lang="en-US" sz="2000" dirty="0">
                <a:solidFill>
                  <a:schemeClr val="accent2"/>
                </a:solidFill>
              </a:rPr>
              <a:t>Dynamic:</a:t>
            </a:r>
            <a:r>
              <a:rPr lang="en-US" sz="2000" dirty="0"/>
              <a:t> </a:t>
            </a:r>
          </a:p>
          <a:p>
            <a:r>
              <a:rPr lang="en-US" sz="2000" dirty="0" smtClean="0"/>
              <a:t>Routes </a:t>
            </a:r>
            <a:r>
              <a:rPr lang="en-US" sz="2000" dirty="0"/>
              <a:t>change more quickly</a:t>
            </a:r>
          </a:p>
          <a:p>
            <a:pPr lvl="1"/>
            <a:r>
              <a:rPr lang="en-US" sz="2000" dirty="0" smtClean="0"/>
              <a:t>Periodic </a:t>
            </a:r>
            <a:r>
              <a:rPr lang="en-US" sz="2000" dirty="0"/>
              <a:t>update</a:t>
            </a:r>
          </a:p>
          <a:p>
            <a:pPr lvl="1"/>
            <a:r>
              <a:rPr lang="en-US" sz="2000" dirty="0" smtClean="0"/>
              <a:t>In </a:t>
            </a:r>
            <a:r>
              <a:rPr lang="en-US" sz="2000" dirty="0"/>
              <a:t>response to link cost changes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4: Network Layer</a:t>
            </a:r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4. 1 Introduction</a:t>
            </a:r>
          </a:p>
          <a:p>
            <a:r>
              <a:rPr lang="en-US" sz="2400"/>
              <a:t>4.2 Virtual circuit and datagram networks</a:t>
            </a:r>
          </a:p>
          <a:p>
            <a:r>
              <a:rPr lang="en-US" sz="2400"/>
              <a:t>4.3 What’s inside a router</a:t>
            </a:r>
          </a:p>
          <a:p>
            <a:r>
              <a:rPr lang="en-US" sz="2400"/>
              <a:t>4.4 IP: Internet Protocol</a:t>
            </a:r>
          </a:p>
          <a:p>
            <a:pPr lvl="1"/>
            <a:r>
              <a:rPr lang="en-US" sz="2000"/>
              <a:t>Datagram format</a:t>
            </a:r>
          </a:p>
          <a:p>
            <a:pPr lvl="1"/>
            <a:r>
              <a:rPr lang="en-US" sz="2000"/>
              <a:t>IPv4 addressing</a:t>
            </a:r>
          </a:p>
          <a:p>
            <a:pPr lvl="1"/>
            <a:r>
              <a:rPr lang="en-US" sz="2000"/>
              <a:t>ICMP</a:t>
            </a:r>
          </a:p>
          <a:p>
            <a:pPr lvl="1"/>
            <a:r>
              <a:rPr lang="en-US" sz="2000"/>
              <a:t>IPv6</a:t>
            </a:r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>
                <a:solidFill>
                  <a:srgbClr val="FF0000"/>
                </a:solidFill>
              </a:rPr>
              <a:t>4.5 Routing algorithms</a:t>
            </a:r>
          </a:p>
          <a:p>
            <a:pPr lvl="1"/>
            <a:r>
              <a:rPr lang="en-US" sz="2000">
                <a:solidFill>
                  <a:srgbClr val="FF0000"/>
                </a:solidFill>
              </a:rPr>
              <a:t>Link state</a:t>
            </a:r>
          </a:p>
          <a:p>
            <a:pPr lvl="1"/>
            <a:r>
              <a:rPr lang="en-US" sz="2000"/>
              <a:t>Distance Vector</a:t>
            </a:r>
          </a:p>
          <a:p>
            <a:pPr lvl="1"/>
            <a:r>
              <a:rPr lang="en-US" sz="2000"/>
              <a:t>Hierarchical routing</a:t>
            </a:r>
          </a:p>
          <a:p>
            <a:r>
              <a:rPr lang="en-US" sz="2400"/>
              <a:t>4.6 Routing in the Internet</a:t>
            </a:r>
          </a:p>
          <a:p>
            <a:pPr lvl="1"/>
            <a:r>
              <a:rPr lang="en-US" sz="2000"/>
              <a:t>RIP</a:t>
            </a:r>
          </a:p>
          <a:p>
            <a:pPr lvl="1"/>
            <a:r>
              <a:rPr lang="en-US" sz="2000"/>
              <a:t>OSPF</a:t>
            </a:r>
          </a:p>
          <a:p>
            <a:pPr lvl="1"/>
            <a:r>
              <a:rPr lang="en-US" sz="2000"/>
              <a:t>BGP</a:t>
            </a:r>
          </a:p>
          <a:p>
            <a:r>
              <a:rPr lang="en-US" sz="2400"/>
              <a:t>4.7 Broadcast and multicast routing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 Link-State Routing Algorithm</a:t>
            </a:r>
            <a:endParaRPr lang="en-US" dirty="0"/>
          </a:p>
        </p:txBody>
      </p:sp>
      <p:sp>
        <p:nvSpPr>
          <p:cNvPr id="4628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153400" cy="4267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dirty="0" err="1">
                <a:solidFill>
                  <a:srgbClr val="FF0000"/>
                </a:solidFill>
              </a:rPr>
              <a:t>Dijkstra’s</a:t>
            </a:r>
            <a:r>
              <a:rPr lang="en-US" dirty="0">
                <a:solidFill>
                  <a:srgbClr val="FF0000"/>
                </a:solidFill>
              </a:rPr>
              <a:t> algorithm</a:t>
            </a:r>
            <a:endParaRPr lang="en-US" dirty="0"/>
          </a:p>
          <a:p>
            <a:r>
              <a:rPr lang="en-US" sz="2400" dirty="0" smtClean="0"/>
              <a:t>Network topology (</a:t>
            </a:r>
            <a:r>
              <a:rPr lang="en-US" sz="2400" dirty="0" err="1" smtClean="0"/>
              <a:t>groph</a:t>
            </a:r>
            <a:r>
              <a:rPr lang="en-US" sz="2400" dirty="0" smtClean="0"/>
              <a:t>), </a:t>
            </a:r>
            <a:r>
              <a:rPr lang="en-US" sz="2400" dirty="0"/>
              <a:t>link costs known to all nodes</a:t>
            </a:r>
          </a:p>
          <a:p>
            <a:pPr lvl="1"/>
            <a:r>
              <a:rPr lang="en-US" sz="2400" dirty="0" smtClean="0"/>
              <a:t>Accomplished </a:t>
            </a:r>
            <a:r>
              <a:rPr lang="en-US" sz="2400" dirty="0"/>
              <a:t>via “link state broadcast” </a:t>
            </a:r>
          </a:p>
          <a:p>
            <a:pPr lvl="1"/>
            <a:r>
              <a:rPr lang="en-US" sz="2400" dirty="0" smtClean="0"/>
              <a:t>All </a:t>
            </a:r>
            <a:r>
              <a:rPr lang="en-US" sz="2400" dirty="0"/>
              <a:t>nodes have same info</a:t>
            </a:r>
          </a:p>
          <a:p>
            <a:r>
              <a:rPr lang="en-US" sz="2400" dirty="0" smtClean="0"/>
              <a:t>Compute </a:t>
            </a:r>
            <a:r>
              <a:rPr lang="en-US" sz="2400" dirty="0"/>
              <a:t>least cost paths from one node </a:t>
            </a:r>
            <a:r>
              <a:rPr lang="en-US" sz="2400" dirty="0" smtClean="0"/>
              <a:t>(“source”) </a:t>
            </a:r>
            <a:r>
              <a:rPr lang="en-US" sz="2400" dirty="0"/>
              <a:t>to all other nodes</a:t>
            </a:r>
          </a:p>
          <a:p>
            <a:pPr lvl="1"/>
            <a:r>
              <a:rPr lang="en-US" sz="2400" dirty="0" smtClean="0"/>
              <a:t>Gives </a:t>
            </a:r>
            <a:r>
              <a:rPr lang="en-US" sz="2400" dirty="0">
                <a:solidFill>
                  <a:schemeClr val="accent2"/>
                </a:solidFill>
              </a:rPr>
              <a:t>forwarding table</a:t>
            </a:r>
            <a:r>
              <a:rPr lang="en-US" sz="2400" dirty="0"/>
              <a:t> for that </a:t>
            </a:r>
            <a:r>
              <a:rPr lang="en-US" sz="2400" dirty="0" smtClean="0"/>
              <a:t>node</a:t>
            </a:r>
          </a:p>
          <a:p>
            <a:r>
              <a:rPr lang="en-US" dirty="0" smtClean="0"/>
              <a:t>Can be efficient (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O(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, </a:t>
            </a:r>
            <a:r>
              <a:rPr lang="en-US" i="1" dirty="0" smtClean="0"/>
              <a:t>n</a:t>
            </a:r>
            <a:r>
              <a:rPr lang="en-US" dirty="0" smtClean="0"/>
              <a:t> = # nodes)</a:t>
            </a:r>
          </a:p>
          <a:p>
            <a:pPr lvl="1"/>
            <a:endParaRPr lang="en-US" sz="2400" dirty="0"/>
          </a:p>
          <a:p>
            <a:pPr algn="ctr">
              <a:buNone/>
            </a:pPr>
            <a:r>
              <a:rPr lang="en-US" sz="2400" dirty="0" smtClean="0"/>
              <a:t>(See 4.5.1 for details and example)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Connection </a:t>
            </a:r>
            <a:r>
              <a:rPr lang="en-US" dirty="0" smtClean="0"/>
              <a:t>Setup</a:t>
            </a:r>
            <a:endParaRPr lang="en-US" dirty="0"/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0075" cy="4648200"/>
          </a:xfrm>
        </p:spPr>
        <p:txBody>
          <a:bodyPr/>
          <a:lstStyle/>
          <a:p>
            <a:r>
              <a:rPr lang="en-US" sz="2400" dirty="0" smtClean="0"/>
              <a:t>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important function in </a:t>
            </a:r>
            <a:r>
              <a:rPr lang="en-US" sz="2400" i="1" dirty="0"/>
              <a:t>some</a:t>
            </a:r>
            <a:r>
              <a:rPr lang="en-US" sz="2400" dirty="0"/>
              <a:t> network architectures:</a:t>
            </a:r>
          </a:p>
          <a:p>
            <a:pPr lvl="1"/>
            <a:r>
              <a:rPr lang="en-US" dirty="0"/>
              <a:t>ATM, frame relay, X.25</a:t>
            </a:r>
          </a:p>
          <a:p>
            <a:r>
              <a:rPr lang="en-US" sz="2400" dirty="0" smtClean="0"/>
              <a:t>Before </a:t>
            </a:r>
            <a:r>
              <a:rPr lang="en-US" sz="2400" dirty="0" err="1"/>
              <a:t>datagrams</a:t>
            </a:r>
            <a:r>
              <a:rPr lang="en-US" sz="2400" dirty="0"/>
              <a:t> flow, two end hosts </a:t>
            </a:r>
            <a:r>
              <a:rPr lang="en-US" sz="2400" i="1" dirty="0"/>
              <a:t>and</a:t>
            </a:r>
            <a:r>
              <a:rPr lang="en-US" sz="2400" dirty="0"/>
              <a:t> intervening routers establish virtual connection</a:t>
            </a:r>
          </a:p>
          <a:p>
            <a:pPr lvl="1"/>
            <a:r>
              <a:rPr lang="en-US" dirty="0"/>
              <a:t>routers get involved</a:t>
            </a:r>
          </a:p>
          <a:p>
            <a:r>
              <a:rPr lang="en-US" sz="2400" dirty="0" smtClean="0"/>
              <a:t>Network </a:t>
            </a:r>
            <a:r>
              <a:rPr lang="en-US" sz="2400" dirty="0" err="1"/>
              <a:t>vs</a:t>
            </a:r>
            <a:r>
              <a:rPr lang="en-US" sz="2400" dirty="0"/>
              <a:t> </a:t>
            </a:r>
            <a:r>
              <a:rPr lang="en-US" sz="2400" dirty="0" smtClean="0"/>
              <a:t>Transport </a:t>
            </a:r>
            <a:r>
              <a:rPr lang="en-US" sz="2400" dirty="0"/>
              <a:t>L</a:t>
            </a:r>
            <a:r>
              <a:rPr lang="en-US" sz="2400" dirty="0" smtClean="0"/>
              <a:t>ayer </a:t>
            </a:r>
            <a:r>
              <a:rPr lang="en-US" sz="2400" dirty="0"/>
              <a:t>connection service: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network:</a:t>
            </a:r>
            <a:r>
              <a:rPr lang="en-US" dirty="0"/>
              <a:t> between two hosts (may also involve intervening routers in case of </a:t>
            </a:r>
            <a:r>
              <a:rPr lang="en-US" dirty="0" smtClean="0"/>
              <a:t>Virtual Circuits (VCs))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transport:</a:t>
            </a:r>
            <a:r>
              <a:rPr lang="en-US" dirty="0"/>
              <a:t> between two processes</a:t>
            </a:r>
          </a:p>
          <a:p>
            <a:pPr>
              <a:buFont typeface="ZapfDingbats" pitchFamily="82" charset="2"/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6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sz="3600" dirty="0" err="1"/>
              <a:t>Dijkstra’s</a:t>
            </a:r>
            <a:r>
              <a:rPr lang="en-US" sz="3600" dirty="0"/>
              <a:t> </a:t>
            </a:r>
            <a:r>
              <a:rPr lang="en-US" sz="3600" dirty="0" smtClean="0"/>
              <a:t>Algorithm - Output Example</a:t>
            </a:r>
            <a:endParaRPr lang="en-US" sz="3600" dirty="0"/>
          </a:p>
        </p:txBody>
      </p:sp>
      <p:grpSp>
        <p:nvGrpSpPr>
          <p:cNvPr id="2" name="Group 77"/>
          <p:cNvGrpSpPr>
            <a:grpSpLocks/>
          </p:cNvGrpSpPr>
          <p:nvPr/>
        </p:nvGrpSpPr>
        <p:grpSpPr bwMode="auto">
          <a:xfrm>
            <a:off x="1219200" y="2209800"/>
            <a:ext cx="3244850" cy="1500187"/>
            <a:chOff x="1385" y="1287"/>
            <a:chExt cx="2044" cy="945"/>
          </a:xfrm>
        </p:grpSpPr>
        <p:sp>
          <p:nvSpPr>
            <p:cNvPr id="617479" name="Freeform 7"/>
            <p:cNvSpPr>
              <a:spLocks/>
            </p:cNvSpPr>
            <p:nvPr/>
          </p:nvSpPr>
          <p:spPr bwMode="auto">
            <a:xfrm>
              <a:off x="1648" y="1465"/>
              <a:ext cx="342" cy="186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80" name="Oval 8"/>
            <p:cNvSpPr>
              <a:spLocks noChangeArrowheads="1"/>
            </p:cNvSpPr>
            <p:nvPr/>
          </p:nvSpPr>
          <p:spPr bwMode="auto">
            <a:xfrm>
              <a:off x="1388" y="1707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81" name="Line 9"/>
            <p:cNvSpPr>
              <a:spLocks noChangeShapeType="1"/>
            </p:cNvSpPr>
            <p:nvPr/>
          </p:nvSpPr>
          <p:spPr bwMode="auto">
            <a:xfrm>
              <a:off x="1388" y="1700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82" name="Line 10"/>
            <p:cNvSpPr>
              <a:spLocks noChangeShapeType="1"/>
            </p:cNvSpPr>
            <p:nvPr/>
          </p:nvSpPr>
          <p:spPr bwMode="auto">
            <a:xfrm>
              <a:off x="1701" y="1700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83" name="Rectangle 11"/>
            <p:cNvSpPr>
              <a:spLocks noChangeArrowheads="1"/>
            </p:cNvSpPr>
            <p:nvPr/>
          </p:nvSpPr>
          <p:spPr bwMode="auto">
            <a:xfrm>
              <a:off x="1388" y="1700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7484" name="Oval 12"/>
            <p:cNvSpPr>
              <a:spLocks noChangeArrowheads="1"/>
            </p:cNvSpPr>
            <p:nvPr/>
          </p:nvSpPr>
          <p:spPr bwMode="auto">
            <a:xfrm>
              <a:off x="1385" y="1641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85" name="Oval 13"/>
            <p:cNvSpPr>
              <a:spLocks noChangeArrowheads="1"/>
            </p:cNvSpPr>
            <p:nvPr/>
          </p:nvSpPr>
          <p:spPr bwMode="auto">
            <a:xfrm>
              <a:off x="1862" y="209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86" name="Line 14"/>
            <p:cNvSpPr>
              <a:spLocks noChangeShapeType="1"/>
            </p:cNvSpPr>
            <p:nvPr/>
          </p:nvSpPr>
          <p:spPr bwMode="auto">
            <a:xfrm>
              <a:off x="1862" y="208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87" name="Line 15"/>
            <p:cNvSpPr>
              <a:spLocks noChangeShapeType="1"/>
            </p:cNvSpPr>
            <p:nvPr/>
          </p:nvSpPr>
          <p:spPr bwMode="auto">
            <a:xfrm>
              <a:off x="2175" y="208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88" name="Rectangle 16"/>
            <p:cNvSpPr>
              <a:spLocks noChangeArrowheads="1"/>
            </p:cNvSpPr>
            <p:nvPr/>
          </p:nvSpPr>
          <p:spPr bwMode="auto">
            <a:xfrm>
              <a:off x="1862" y="2087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7489" name="Oval 17"/>
            <p:cNvSpPr>
              <a:spLocks noChangeArrowheads="1"/>
            </p:cNvSpPr>
            <p:nvPr/>
          </p:nvSpPr>
          <p:spPr bwMode="auto">
            <a:xfrm>
              <a:off x="1859" y="202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90" name="Oval 18"/>
            <p:cNvSpPr>
              <a:spLocks noChangeArrowheads="1"/>
            </p:cNvSpPr>
            <p:nvPr/>
          </p:nvSpPr>
          <p:spPr bwMode="auto">
            <a:xfrm>
              <a:off x="1858" y="140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91" name="Line 19"/>
            <p:cNvSpPr>
              <a:spLocks noChangeShapeType="1"/>
            </p:cNvSpPr>
            <p:nvPr/>
          </p:nvSpPr>
          <p:spPr bwMode="auto">
            <a:xfrm>
              <a:off x="1858" y="139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92" name="Line 20"/>
            <p:cNvSpPr>
              <a:spLocks noChangeShapeType="1"/>
            </p:cNvSpPr>
            <p:nvPr/>
          </p:nvSpPr>
          <p:spPr bwMode="auto">
            <a:xfrm>
              <a:off x="2171" y="139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93" name="Rectangle 21"/>
            <p:cNvSpPr>
              <a:spLocks noChangeArrowheads="1"/>
            </p:cNvSpPr>
            <p:nvPr/>
          </p:nvSpPr>
          <p:spPr bwMode="auto">
            <a:xfrm>
              <a:off x="1858" y="1397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7494" name="Oval 22"/>
            <p:cNvSpPr>
              <a:spLocks noChangeArrowheads="1"/>
            </p:cNvSpPr>
            <p:nvPr/>
          </p:nvSpPr>
          <p:spPr bwMode="auto">
            <a:xfrm>
              <a:off x="1855" y="133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95" name="Oval 23"/>
            <p:cNvSpPr>
              <a:spLocks noChangeArrowheads="1"/>
            </p:cNvSpPr>
            <p:nvPr/>
          </p:nvSpPr>
          <p:spPr bwMode="auto">
            <a:xfrm>
              <a:off x="2541" y="1400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96" name="Line 24"/>
            <p:cNvSpPr>
              <a:spLocks noChangeShapeType="1"/>
            </p:cNvSpPr>
            <p:nvPr/>
          </p:nvSpPr>
          <p:spPr bwMode="auto">
            <a:xfrm>
              <a:off x="2541" y="139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97" name="Line 25"/>
            <p:cNvSpPr>
              <a:spLocks noChangeShapeType="1"/>
            </p:cNvSpPr>
            <p:nvPr/>
          </p:nvSpPr>
          <p:spPr bwMode="auto">
            <a:xfrm>
              <a:off x="2853" y="139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98" name="Rectangle 26"/>
            <p:cNvSpPr>
              <a:spLocks noChangeArrowheads="1"/>
            </p:cNvSpPr>
            <p:nvPr/>
          </p:nvSpPr>
          <p:spPr bwMode="auto">
            <a:xfrm>
              <a:off x="2541" y="1393"/>
              <a:ext cx="309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7499" name="Oval 27"/>
            <p:cNvSpPr>
              <a:spLocks noChangeArrowheads="1"/>
            </p:cNvSpPr>
            <p:nvPr/>
          </p:nvSpPr>
          <p:spPr bwMode="auto">
            <a:xfrm>
              <a:off x="2544" y="1337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00" name="Oval 28"/>
            <p:cNvSpPr>
              <a:spLocks noChangeArrowheads="1"/>
            </p:cNvSpPr>
            <p:nvPr/>
          </p:nvSpPr>
          <p:spPr bwMode="auto">
            <a:xfrm>
              <a:off x="2551" y="2091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01" name="Line 29"/>
            <p:cNvSpPr>
              <a:spLocks noChangeShapeType="1"/>
            </p:cNvSpPr>
            <p:nvPr/>
          </p:nvSpPr>
          <p:spPr bwMode="auto">
            <a:xfrm>
              <a:off x="2551" y="20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02" name="Line 30"/>
            <p:cNvSpPr>
              <a:spLocks noChangeShapeType="1"/>
            </p:cNvSpPr>
            <p:nvPr/>
          </p:nvSpPr>
          <p:spPr bwMode="auto">
            <a:xfrm>
              <a:off x="2864" y="20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03" name="Rectangle 31"/>
            <p:cNvSpPr>
              <a:spLocks noChangeArrowheads="1"/>
            </p:cNvSpPr>
            <p:nvPr/>
          </p:nvSpPr>
          <p:spPr bwMode="auto">
            <a:xfrm>
              <a:off x="2551" y="2084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7504" name="Oval 32"/>
            <p:cNvSpPr>
              <a:spLocks noChangeArrowheads="1"/>
            </p:cNvSpPr>
            <p:nvPr/>
          </p:nvSpPr>
          <p:spPr bwMode="auto">
            <a:xfrm>
              <a:off x="2548" y="2025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05" name="Oval 33"/>
            <p:cNvSpPr>
              <a:spLocks noChangeArrowheads="1"/>
            </p:cNvSpPr>
            <p:nvPr/>
          </p:nvSpPr>
          <p:spPr bwMode="auto">
            <a:xfrm>
              <a:off x="3116" y="175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06" name="Line 34"/>
            <p:cNvSpPr>
              <a:spLocks noChangeShapeType="1"/>
            </p:cNvSpPr>
            <p:nvPr/>
          </p:nvSpPr>
          <p:spPr bwMode="auto">
            <a:xfrm>
              <a:off x="3116" y="174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07" name="Line 35"/>
            <p:cNvSpPr>
              <a:spLocks noChangeShapeType="1"/>
            </p:cNvSpPr>
            <p:nvPr/>
          </p:nvSpPr>
          <p:spPr bwMode="auto">
            <a:xfrm>
              <a:off x="3429" y="174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08" name="Rectangle 36"/>
            <p:cNvSpPr>
              <a:spLocks noChangeArrowheads="1"/>
            </p:cNvSpPr>
            <p:nvPr/>
          </p:nvSpPr>
          <p:spPr bwMode="auto">
            <a:xfrm>
              <a:off x="3116" y="1743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7509" name="Oval 37"/>
            <p:cNvSpPr>
              <a:spLocks noChangeArrowheads="1"/>
            </p:cNvSpPr>
            <p:nvPr/>
          </p:nvSpPr>
          <p:spPr bwMode="auto">
            <a:xfrm>
              <a:off x="3113" y="168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10" name="Freeform 38"/>
            <p:cNvSpPr>
              <a:spLocks/>
            </p:cNvSpPr>
            <p:nvPr/>
          </p:nvSpPr>
          <p:spPr bwMode="auto">
            <a:xfrm>
              <a:off x="2707" y="1492"/>
              <a:ext cx="1" cy="5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22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13" name="Freeform 41"/>
            <p:cNvSpPr>
              <a:spLocks/>
            </p:cNvSpPr>
            <p:nvPr/>
          </p:nvSpPr>
          <p:spPr bwMode="auto">
            <a:xfrm>
              <a:off x="2866" y="1831"/>
              <a:ext cx="366" cy="270"/>
            </a:xfrm>
            <a:custGeom>
              <a:avLst/>
              <a:gdLst/>
              <a:ahLst/>
              <a:cxnLst>
                <a:cxn ang="0">
                  <a:pos x="0" y="270"/>
                </a:cxn>
                <a:cxn ang="0">
                  <a:pos x="366" y="0"/>
                </a:cxn>
              </a:cxnLst>
              <a:rect l="0" t="0" r="r" b="b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14" name="Freeform 42"/>
            <p:cNvSpPr>
              <a:spLocks/>
            </p:cNvSpPr>
            <p:nvPr/>
          </p:nvSpPr>
          <p:spPr bwMode="auto">
            <a:xfrm>
              <a:off x="2185" y="2113"/>
              <a:ext cx="366" cy="1"/>
            </a:xfrm>
            <a:custGeom>
              <a:avLst/>
              <a:gdLst/>
              <a:ahLst/>
              <a:cxnLst>
                <a:cxn ang="0">
                  <a:pos x="366" y="0"/>
                </a:cxn>
                <a:cxn ang="0">
                  <a:pos x="0" y="0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15" name="Freeform 43"/>
            <p:cNvSpPr>
              <a:spLocks/>
            </p:cNvSpPr>
            <p:nvPr/>
          </p:nvSpPr>
          <p:spPr bwMode="auto">
            <a:xfrm>
              <a:off x="1594" y="1789"/>
              <a:ext cx="276" cy="264"/>
            </a:xfrm>
            <a:custGeom>
              <a:avLst/>
              <a:gdLst/>
              <a:ahLst/>
              <a:cxnLst>
                <a:cxn ang="0">
                  <a:pos x="276" y="264"/>
                </a:cxn>
                <a:cxn ang="0">
                  <a:pos x="0" y="0"/>
                </a:cxn>
              </a:cxnLst>
              <a:rect l="0" t="0" r="r" b="b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47"/>
            <p:cNvGrpSpPr>
              <a:grpSpLocks/>
            </p:cNvGrpSpPr>
            <p:nvPr/>
          </p:nvGrpSpPr>
          <p:grpSpPr bwMode="auto">
            <a:xfrm>
              <a:off x="1440" y="1593"/>
              <a:ext cx="199" cy="250"/>
              <a:chOff x="2957" y="2429"/>
              <a:chExt cx="202" cy="250"/>
            </a:xfrm>
          </p:grpSpPr>
          <p:sp>
            <p:nvSpPr>
              <p:cNvPr id="617520" name="Rectangle 4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521" name="Text Box 49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u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4" name="Group 50"/>
            <p:cNvGrpSpPr>
              <a:grpSpLocks/>
            </p:cNvGrpSpPr>
            <p:nvPr/>
          </p:nvGrpSpPr>
          <p:grpSpPr bwMode="auto">
            <a:xfrm>
              <a:off x="2610" y="1977"/>
              <a:ext cx="199" cy="250"/>
              <a:chOff x="2957" y="2429"/>
              <a:chExt cx="202" cy="250"/>
            </a:xfrm>
          </p:grpSpPr>
          <p:sp>
            <p:nvSpPr>
              <p:cNvPr id="617523" name="Rectangle 5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524" name="Text Box 52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y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5" name="Group 53"/>
            <p:cNvGrpSpPr>
              <a:grpSpLocks/>
            </p:cNvGrpSpPr>
            <p:nvPr/>
          </p:nvGrpSpPr>
          <p:grpSpPr bwMode="auto">
            <a:xfrm>
              <a:off x="1914" y="1944"/>
              <a:ext cx="229" cy="288"/>
              <a:chOff x="2943" y="2399"/>
              <a:chExt cx="230" cy="288"/>
            </a:xfrm>
          </p:grpSpPr>
          <p:sp>
            <p:nvSpPr>
              <p:cNvPr id="617526" name="Rectangle 5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527" name="Text Box 55"/>
              <p:cNvSpPr txBox="1">
                <a:spLocks noChangeArrowheads="1"/>
              </p:cNvSpPr>
              <p:nvPr/>
            </p:nvSpPr>
            <p:spPr bwMode="auto">
              <a:xfrm>
                <a:off x="2943" y="2399"/>
                <a:ext cx="2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x</a:t>
                </a:r>
              </a:p>
            </p:txBody>
          </p:sp>
        </p:grpSp>
        <p:grpSp>
          <p:nvGrpSpPr>
            <p:cNvPr id="6" name="Group 56"/>
            <p:cNvGrpSpPr>
              <a:grpSpLocks/>
            </p:cNvGrpSpPr>
            <p:nvPr/>
          </p:nvGrpSpPr>
          <p:grpSpPr bwMode="auto">
            <a:xfrm>
              <a:off x="2591" y="1287"/>
              <a:ext cx="225" cy="250"/>
              <a:chOff x="2944" y="2429"/>
              <a:chExt cx="228" cy="250"/>
            </a:xfrm>
          </p:grpSpPr>
          <p:sp>
            <p:nvSpPr>
              <p:cNvPr id="617529" name="Rectangle 57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530" name="Text Box 58"/>
              <p:cNvSpPr txBox="1">
                <a:spLocks noChangeArrowheads="1"/>
              </p:cNvSpPr>
              <p:nvPr/>
            </p:nvSpPr>
            <p:spPr bwMode="auto">
              <a:xfrm>
                <a:off x="2944" y="2429"/>
                <a:ext cx="22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w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7" name="Group 59"/>
            <p:cNvGrpSpPr>
              <a:grpSpLocks/>
            </p:cNvGrpSpPr>
            <p:nvPr/>
          </p:nvGrpSpPr>
          <p:grpSpPr bwMode="auto">
            <a:xfrm>
              <a:off x="1922" y="1287"/>
              <a:ext cx="194" cy="250"/>
              <a:chOff x="2959" y="2429"/>
              <a:chExt cx="197" cy="250"/>
            </a:xfrm>
          </p:grpSpPr>
          <p:sp>
            <p:nvSpPr>
              <p:cNvPr id="617532" name="Rectangle 6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533" name="Text Box 61"/>
              <p:cNvSpPr txBox="1">
                <a:spLocks noChangeArrowheads="1"/>
              </p:cNvSpPr>
              <p:nvPr/>
            </p:nvSpPr>
            <p:spPr bwMode="auto">
              <a:xfrm>
                <a:off x="2959" y="2429"/>
                <a:ext cx="19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v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8" name="Group 62"/>
            <p:cNvGrpSpPr>
              <a:grpSpLocks/>
            </p:cNvGrpSpPr>
            <p:nvPr/>
          </p:nvGrpSpPr>
          <p:grpSpPr bwMode="auto">
            <a:xfrm>
              <a:off x="3172" y="1605"/>
              <a:ext cx="219" cy="288"/>
              <a:chOff x="2946" y="2399"/>
              <a:chExt cx="221" cy="288"/>
            </a:xfrm>
          </p:grpSpPr>
          <p:sp>
            <p:nvSpPr>
              <p:cNvPr id="617535" name="Rectangle 6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536" name="Text Box 64"/>
              <p:cNvSpPr txBox="1">
                <a:spLocks noChangeArrowheads="1"/>
              </p:cNvSpPr>
              <p:nvPr/>
            </p:nvSpPr>
            <p:spPr bwMode="auto">
              <a:xfrm>
                <a:off x="2946" y="2399"/>
                <a:ext cx="22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z</a:t>
                </a:r>
              </a:p>
            </p:txBody>
          </p:sp>
        </p:grpSp>
      </p:grpSp>
      <p:sp>
        <p:nvSpPr>
          <p:cNvPr id="617548" name="Text Box 76"/>
          <p:cNvSpPr txBox="1">
            <a:spLocks noChangeArrowheads="1"/>
          </p:cNvSpPr>
          <p:nvPr/>
        </p:nvSpPr>
        <p:spPr bwMode="auto">
          <a:xfrm>
            <a:off x="609600" y="1524000"/>
            <a:ext cx="46490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u="sng" dirty="0" smtClean="0">
                <a:solidFill>
                  <a:srgbClr val="FF0000"/>
                </a:solidFill>
                <a:latin typeface="+mn-lt"/>
              </a:rPr>
              <a:t>From </a:t>
            </a:r>
            <a:r>
              <a:rPr lang="en-US" sz="2000" b="1" i="1" u="sng" dirty="0" smtClean="0">
                <a:solidFill>
                  <a:srgbClr val="009900"/>
                </a:solidFill>
                <a:latin typeface="+mn-lt"/>
              </a:rPr>
              <a:t>u</a:t>
            </a:r>
            <a:r>
              <a:rPr lang="en-US" sz="2000" u="sng" dirty="0" smtClean="0">
                <a:solidFill>
                  <a:srgbClr val="FF0000"/>
                </a:solidFill>
                <a:latin typeface="+mn-lt"/>
              </a:rPr>
              <a:t>, resulting </a:t>
            </a:r>
            <a:r>
              <a:rPr lang="en-US" sz="2000" u="sng" dirty="0">
                <a:solidFill>
                  <a:srgbClr val="FF0000"/>
                </a:solidFill>
                <a:latin typeface="+mn-lt"/>
              </a:rPr>
              <a:t>shortest-path </a:t>
            </a:r>
            <a:r>
              <a:rPr lang="en-US" sz="2000" u="sng" dirty="0" smtClean="0">
                <a:solidFill>
                  <a:srgbClr val="FF0000"/>
                </a:solidFill>
                <a:latin typeface="+mn-lt"/>
              </a:rPr>
              <a:t>tree:</a:t>
            </a:r>
            <a:endParaRPr lang="en-US" sz="2000" u="sng" dirty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9" name="Group 100"/>
          <p:cNvGrpSpPr>
            <a:grpSpLocks/>
          </p:cNvGrpSpPr>
          <p:nvPr/>
        </p:nvGrpSpPr>
        <p:grpSpPr bwMode="auto">
          <a:xfrm>
            <a:off x="5029200" y="3581400"/>
            <a:ext cx="2319337" cy="2274887"/>
            <a:chOff x="259" y="2771"/>
            <a:chExt cx="1461" cy="1433"/>
          </a:xfrm>
        </p:grpSpPr>
        <p:sp>
          <p:nvSpPr>
            <p:cNvPr id="617551" name="Line 79"/>
            <p:cNvSpPr>
              <a:spLocks noChangeShapeType="1"/>
            </p:cNvSpPr>
            <p:nvPr/>
          </p:nvSpPr>
          <p:spPr bwMode="auto">
            <a:xfrm>
              <a:off x="1152" y="2880"/>
              <a:ext cx="8" cy="13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617552" name="Line 80"/>
            <p:cNvSpPr>
              <a:spLocks noChangeShapeType="1"/>
            </p:cNvSpPr>
            <p:nvPr/>
          </p:nvSpPr>
          <p:spPr bwMode="auto">
            <a:xfrm>
              <a:off x="357" y="3058"/>
              <a:ext cx="1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617553" name="Text Box 81"/>
            <p:cNvSpPr txBox="1">
              <a:spLocks noChangeArrowheads="1"/>
            </p:cNvSpPr>
            <p:nvPr/>
          </p:nvSpPr>
          <p:spPr bwMode="auto">
            <a:xfrm>
              <a:off x="883" y="3063"/>
              <a:ext cx="19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v</a:t>
              </a:r>
            </a:p>
          </p:txBody>
        </p:sp>
        <p:sp>
          <p:nvSpPr>
            <p:cNvPr id="617554" name="Text Box 82"/>
            <p:cNvSpPr txBox="1">
              <a:spLocks noChangeArrowheads="1"/>
            </p:cNvSpPr>
            <p:nvPr/>
          </p:nvSpPr>
          <p:spPr bwMode="auto">
            <a:xfrm>
              <a:off x="876" y="3250"/>
              <a:ext cx="19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x</a:t>
              </a:r>
            </a:p>
          </p:txBody>
        </p:sp>
        <p:sp>
          <p:nvSpPr>
            <p:cNvPr id="617562" name="Text Box 90"/>
            <p:cNvSpPr txBox="1">
              <a:spLocks noChangeArrowheads="1"/>
            </p:cNvSpPr>
            <p:nvPr/>
          </p:nvSpPr>
          <p:spPr bwMode="auto">
            <a:xfrm>
              <a:off x="890" y="3485"/>
              <a:ext cx="19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y</a:t>
              </a:r>
            </a:p>
          </p:txBody>
        </p:sp>
        <p:sp>
          <p:nvSpPr>
            <p:cNvPr id="617563" name="Text Box 91"/>
            <p:cNvSpPr txBox="1">
              <a:spLocks noChangeArrowheads="1"/>
            </p:cNvSpPr>
            <p:nvPr/>
          </p:nvSpPr>
          <p:spPr bwMode="auto">
            <a:xfrm>
              <a:off x="875" y="3720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w</a:t>
              </a:r>
            </a:p>
          </p:txBody>
        </p:sp>
        <p:sp>
          <p:nvSpPr>
            <p:cNvPr id="617564" name="Text Box 92"/>
            <p:cNvSpPr txBox="1">
              <a:spLocks noChangeArrowheads="1"/>
            </p:cNvSpPr>
            <p:nvPr/>
          </p:nvSpPr>
          <p:spPr bwMode="auto">
            <a:xfrm>
              <a:off x="884" y="3946"/>
              <a:ext cx="18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z</a:t>
              </a:r>
            </a:p>
          </p:txBody>
        </p:sp>
        <p:sp>
          <p:nvSpPr>
            <p:cNvPr id="617565" name="Text Box 93"/>
            <p:cNvSpPr txBox="1">
              <a:spLocks noChangeArrowheads="1"/>
            </p:cNvSpPr>
            <p:nvPr/>
          </p:nvSpPr>
          <p:spPr bwMode="auto">
            <a:xfrm>
              <a:off x="1248" y="3047"/>
              <a:ext cx="42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(u,v)</a:t>
              </a:r>
            </a:p>
          </p:txBody>
        </p:sp>
        <p:sp>
          <p:nvSpPr>
            <p:cNvPr id="617566" name="Text Box 94"/>
            <p:cNvSpPr txBox="1">
              <a:spLocks noChangeArrowheads="1"/>
            </p:cNvSpPr>
            <p:nvPr/>
          </p:nvSpPr>
          <p:spPr bwMode="auto">
            <a:xfrm>
              <a:off x="1249" y="3249"/>
              <a:ext cx="42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(u,x)</a:t>
              </a:r>
            </a:p>
          </p:txBody>
        </p:sp>
        <p:sp>
          <p:nvSpPr>
            <p:cNvPr id="617567" name="Text Box 95"/>
            <p:cNvSpPr txBox="1">
              <a:spLocks noChangeArrowheads="1"/>
            </p:cNvSpPr>
            <p:nvPr/>
          </p:nvSpPr>
          <p:spPr bwMode="auto">
            <a:xfrm>
              <a:off x="1248" y="3500"/>
              <a:ext cx="42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(u,x)</a:t>
              </a:r>
            </a:p>
          </p:txBody>
        </p:sp>
        <p:sp>
          <p:nvSpPr>
            <p:cNvPr id="617568" name="Text Box 96"/>
            <p:cNvSpPr txBox="1">
              <a:spLocks noChangeArrowheads="1"/>
            </p:cNvSpPr>
            <p:nvPr/>
          </p:nvSpPr>
          <p:spPr bwMode="auto">
            <a:xfrm>
              <a:off x="1264" y="3718"/>
              <a:ext cx="42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(</a:t>
              </a:r>
              <a:r>
                <a:rPr lang="en-US" sz="2000" dirty="0" err="1"/>
                <a:t>u,x</a:t>
              </a:r>
              <a:r>
                <a:rPr lang="en-US" sz="2000" dirty="0"/>
                <a:t>)</a:t>
              </a:r>
            </a:p>
          </p:txBody>
        </p:sp>
        <p:sp>
          <p:nvSpPr>
            <p:cNvPr id="617569" name="Text Box 97"/>
            <p:cNvSpPr txBox="1">
              <a:spLocks noChangeArrowheads="1"/>
            </p:cNvSpPr>
            <p:nvPr/>
          </p:nvSpPr>
          <p:spPr bwMode="auto">
            <a:xfrm>
              <a:off x="1254" y="3952"/>
              <a:ext cx="42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(u,x)</a:t>
              </a:r>
            </a:p>
          </p:txBody>
        </p:sp>
        <p:sp>
          <p:nvSpPr>
            <p:cNvPr id="617570" name="Text Box 98"/>
            <p:cNvSpPr txBox="1">
              <a:spLocks noChangeArrowheads="1"/>
            </p:cNvSpPr>
            <p:nvPr/>
          </p:nvSpPr>
          <p:spPr bwMode="auto">
            <a:xfrm>
              <a:off x="259" y="2771"/>
              <a:ext cx="82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destination</a:t>
              </a:r>
            </a:p>
          </p:txBody>
        </p:sp>
        <p:sp>
          <p:nvSpPr>
            <p:cNvPr id="617571" name="Text Box 99"/>
            <p:cNvSpPr txBox="1">
              <a:spLocks noChangeArrowheads="1"/>
            </p:cNvSpPr>
            <p:nvPr/>
          </p:nvSpPr>
          <p:spPr bwMode="auto">
            <a:xfrm>
              <a:off x="1232" y="2794"/>
              <a:ext cx="36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link</a:t>
              </a:r>
            </a:p>
          </p:txBody>
        </p:sp>
      </p:grpSp>
      <p:sp>
        <p:nvSpPr>
          <p:cNvPr id="617573" name="Text Box 101"/>
          <p:cNvSpPr txBox="1">
            <a:spLocks noChangeArrowheads="1"/>
          </p:cNvSpPr>
          <p:nvPr/>
        </p:nvSpPr>
        <p:spPr bwMode="auto">
          <a:xfrm>
            <a:off x="838200" y="4724400"/>
            <a:ext cx="39308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u="sng" dirty="0">
                <a:solidFill>
                  <a:srgbClr val="FF0000"/>
                </a:solidFill>
                <a:latin typeface="+mn-lt"/>
              </a:rPr>
              <a:t>Resulting forwarding table in </a:t>
            </a:r>
            <a:r>
              <a:rPr lang="en-US" sz="2000" b="1" i="1" u="sng" dirty="0">
                <a:solidFill>
                  <a:srgbClr val="009900"/>
                </a:solidFill>
                <a:latin typeface="+mn-lt"/>
              </a:rPr>
              <a:t>u</a:t>
            </a:r>
            <a:r>
              <a:rPr lang="en-US" sz="2000" u="sng" dirty="0">
                <a:solidFill>
                  <a:srgbClr val="FF0000"/>
                </a:solidFill>
                <a:latin typeface="+mn-lt"/>
              </a:rPr>
              <a:t>:</a:t>
            </a:r>
          </a:p>
        </p:txBody>
      </p:sp>
      <p:grpSp>
        <p:nvGrpSpPr>
          <p:cNvPr id="76" name="Group 3"/>
          <p:cNvGrpSpPr>
            <a:grpSpLocks/>
          </p:cNvGrpSpPr>
          <p:nvPr/>
        </p:nvGrpSpPr>
        <p:grpSpPr bwMode="auto">
          <a:xfrm>
            <a:off x="5943600" y="914400"/>
            <a:ext cx="2886075" cy="1779588"/>
            <a:chOff x="3162" y="1071"/>
            <a:chExt cx="2250" cy="1409"/>
          </a:xfrm>
        </p:grpSpPr>
        <p:sp>
          <p:nvSpPr>
            <p:cNvPr id="77" name="Freeform 4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/>
              <a:ahLst/>
              <a:cxnLst>
                <a:cxn ang="0">
                  <a:pos x="0" y="624"/>
                </a:cxn>
                <a:cxn ang="0">
                  <a:pos x="219" y="321"/>
                </a:cxn>
                <a:cxn ang="0">
                  <a:pos x="529" y="35"/>
                </a:cxn>
                <a:cxn ang="0">
                  <a:pos x="1551" y="111"/>
                </a:cxn>
                <a:cxn ang="0">
                  <a:pos x="1968" y="483"/>
                </a:cxn>
                <a:cxn ang="0">
                  <a:pos x="2199" y="906"/>
                </a:cxn>
                <a:cxn ang="0">
                  <a:pos x="1659" y="1314"/>
                </a:cxn>
                <a:cxn ang="0">
                  <a:pos x="993" y="1386"/>
                </a:cxn>
                <a:cxn ang="0">
                  <a:pos x="465" y="1356"/>
                </a:cxn>
                <a:cxn ang="0">
                  <a:pos x="102" y="1068"/>
                </a:cxn>
                <a:cxn ang="0">
                  <a:pos x="0" y="624"/>
                </a:cxn>
              </a:cxnLst>
              <a:rect l="0" t="0" r="r" b="b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Freeform 5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Oval 6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7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8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9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3" name="Oval 10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Oval 11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12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13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Rectangle 14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8" name="Oval 15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Oval 16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Line 17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Line 18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Rectangle 19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3" name="Oval 20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Oval 21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22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23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Rectangle 24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8" name="Oval 25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Oval 26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Line 27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28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Rectangle 29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" name="Oval 30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Oval 31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Line 32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Line 33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Rectangle 34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8" name="Oval 35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Freeform 36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22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Freeform 37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37"/>
                </a:cxn>
              </a:cxnLst>
              <a:rect l="0" t="0" r="r" b="b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Freeform 38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378" y="0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Freeform 39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/>
              <a:ahLst/>
              <a:cxnLst>
                <a:cxn ang="0">
                  <a:pos x="0" y="270"/>
                </a:cxn>
                <a:cxn ang="0">
                  <a:pos x="366" y="0"/>
                </a:cxn>
              </a:cxnLst>
              <a:rect l="0" t="0" r="r" b="b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Freeform 40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/>
              <a:ahLst/>
              <a:cxnLst>
                <a:cxn ang="0">
                  <a:pos x="366" y="0"/>
                </a:cxn>
                <a:cxn ang="0">
                  <a:pos x="0" y="0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Freeform 41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/>
              <a:ahLst/>
              <a:cxnLst>
                <a:cxn ang="0">
                  <a:pos x="276" y="264"/>
                </a:cxn>
                <a:cxn ang="0">
                  <a:pos x="0" y="0"/>
                </a:cxn>
              </a:cxnLst>
              <a:rect l="0" t="0" r="r" b="b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Freeform 42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/>
              <a:ahLst/>
              <a:cxnLst>
                <a:cxn ang="0">
                  <a:pos x="366" y="0"/>
                </a:cxn>
                <a:cxn ang="0">
                  <a:pos x="0" y="0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Freeform 43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/>
              <a:ahLst/>
              <a:cxnLst>
                <a:cxn ang="0">
                  <a:pos x="396" y="267"/>
                </a:cxn>
                <a:cxn ang="0">
                  <a:pos x="0" y="0"/>
                </a:cxn>
              </a:cxnLst>
              <a:rect l="0" t="0" r="r" b="b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Freeform 44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/>
              <a:ahLst/>
              <a:cxnLst>
                <a:cxn ang="0">
                  <a:pos x="1110" y="342"/>
                </a:cxn>
                <a:cxn ang="0">
                  <a:pos x="0" y="645"/>
                </a:cxn>
              </a:cxnLst>
              <a:rect l="0" t="0" r="r" b="b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8" name="Group 45"/>
            <p:cNvGrpSpPr>
              <a:grpSpLocks/>
            </p:cNvGrpSpPr>
            <p:nvPr/>
          </p:nvGrpSpPr>
          <p:grpSpPr bwMode="auto">
            <a:xfrm>
              <a:off x="3290" y="1748"/>
              <a:ext cx="199" cy="250"/>
              <a:chOff x="2957" y="2429"/>
              <a:chExt cx="202" cy="250"/>
            </a:xfrm>
          </p:grpSpPr>
          <p:sp>
            <p:nvSpPr>
              <p:cNvPr id="144" name="Rectangle 4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" name="Text Box 47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u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19" name="Group 48"/>
            <p:cNvGrpSpPr>
              <a:grpSpLocks/>
            </p:cNvGrpSpPr>
            <p:nvPr/>
          </p:nvGrpSpPr>
          <p:grpSpPr bwMode="auto">
            <a:xfrm>
              <a:off x="4460" y="2132"/>
              <a:ext cx="199" cy="250"/>
              <a:chOff x="2957" y="2429"/>
              <a:chExt cx="202" cy="250"/>
            </a:xfrm>
          </p:grpSpPr>
          <p:sp>
            <p:nvSpPr>
              <p:cNvPr id="142" name="Rectangle 4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" name="Text Box 50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y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20" name="Group 51"/>
            <p:cNvGrpSpPr>
              <a:grpSpLocks/>
            </p:cNvGrpSpPr>
            <p:nvPr/>
          </p:nvGrpSpPr>
          <p:grpSpPr bwMode="auto">
            <a:xfrm>
              <a:off x="3751" y="2099"/>
              <a:ext cx="228" cy="288"/>
              <a:chOff x="2943" y="2399"/>
              <a:chExt cx="230" cy="288"/>
            </a:xfrm>
          </p:grpSpPr>
          <p:sp>
            <p:nvSpPr>
              <p:cNvPr id="140" name="Rectangle 5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" name="Text Box 53"/>
              <p:cNvSpPr txBox="1">
                <a:spLocks noChangeArrowheads="1"/>
              </p:cNvSpPr>
              <p:nvPr/>
            </p:nvSpPr>
            <p:spPr bwMode="auto">
              <a:xfrm>
                <a:off x="2943" y="2399"/>
                <a:ext cx="2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x</a:t>
                </a:r>
              </a:p>
            </p:txBody>
          </p:sp>
        </p:grpSp>
        <p:grpSp>
          <p:nvGrpSpPr>
            <p:cNvPr id="121" name="Group 54"/>
            <p:cNvGrpSpPr>
              <a:grpSpLocks/>
            </p:cNvGrpSpPr>
            <p:nvPr/>
          </p:nvGrpSpPr>
          <p:grpSpPr bwMode="auto">
            <a:xfrm>
              <a:off x="4441" y="1442"/>
              <a:ext cx="225" cy="250"/>
              <a:chOff x="2944" y="2429"/>
              <a:chExt cx="228" cy="250"/>
            </a:xfrm>
          </p:grpSpPr>
          <p:sp>
            <p:nvSpPr>
              <p:cNvPr id="138" name="Rectangle 5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" name="Text Box 56"/>
              <p:cNvSpPr txBox="1">
                <a:spLocks noChangeArrowheads="1"/>
              </p:cNvSpPr>
              <p:nvPr/>
            </p:nvSpPr>
            <p:spPr bwMode="auto">
              <a:xfrm>
                <a:off x="2944" y="2429"/>
                <a:ext cx="22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w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22" name="Group 57"/>
            <p:cNvGrpSpPr>
              <a:grpSpLocks/>
            </p:cNvGrpSpPr>
            <p:nvPr/>
          </p:nvGrpSpPr>
          <p:grpSpPr bwMode="auto">
            <a:xfrm>
              <a:off x="3772" y="1442"/>
              <a:ext cx="194" cy="250"/>
              <a:chOff x="2959" y="2429"/>
              <a:chExt cx="197" cy="250"/>
            </a:xfrm>
          </p:grpSpPr>
          <p:sp>
            <p:nvSpPr>
              <p:cNvPr id="136" name="Rectangle 5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Text Box 59"/>
              <p:cNvSpPr txBox="1">
                <a:spLocks noChangeArrowheads="1"/>
              </p:cNvSpPr>
              <p:nvPr/>
            </p:nvSpPr>
            <p:spPr bwMode="auto">
              <a:xfrm>
                <a:off x="2959" y="2429"/>
                <a:ext cx="19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v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23" name="Group 60"/>
            <p:cNvGrpSpPr>
              <a:grpSpLocks/>
            </p:cNvGrpSpPr>
            <p:nvPr/>
          </p:nvGrpSpPr>
          <p:grpSpPr bwMode="auto">
            <a:xfrm>
              <a:off x="5022" y="1760"/>
              <a:ext cx="219" cy="288"/>
              <a:chOff x="2946" y="2399"/>
              <a:chExt cx="221" cy="288"/>
            </a:xfrm>
          </p:grpSpPr>
          <p:sp>
            <p:nvSpPr>
              <p:cNvPr id="134" name="Rectangle 6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" name="Text Box 62"/>
              <p:cNvSpPr txBox="1">
                <a:spLocks noChangeArrowheads="1"/>
              </p:cNvSpPr>
              <p:nvPr/>
            </p:nvSpPr>
            <p:spPr bwMode="auto">
              <a:xfrm>
                <a:off x="2946" y="2399"/>
                <a:ext cx="22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z</a:t>
                </a:r>
              </a:p>
            </p:txBody>
          </p:sp>
        </p:grpSp>
        <p:sp>
          <p:nvSpPr>
            <p:cNvPr id="124" name="Text Box 63"/>
            <p:cNvSpPr txBox="1">
              <a:spLocks noChangeArrowheads="1"/>
            </p:cNvSpPr>
            <p:nvPr/>
          </p:nvSpPr>
          <p:spPr bwMode="auto">
            <a:xfrm>
              <a:off x="3489" y="1571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" name="Text Box 64"/>
            <p:cNvSpPr txBox="1">
              <a:spLocks noChangeArrowheads="1"/>
            </p:cNvSpPr>
            <p:nvPr/>
          </p:nvSpPr>
          <p:spPr bwMode="auto">
            <a:xfrm>
              <a:off x="3837" y="179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" name="Text Box 65"/>
            <p:cNvSpPr txBox="1">
              <a:spLocks noChangeArrowheads="1"/>
            </p:cNvSpPr>
            <p:nvPr/>
          </p:nvSpPr>
          <p:spPr bwMode="auto">
            <a:xfrm>
              <a:off x="3413" y="2003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7" name="Text Box 66"/>
            <p:cNvSpPr txBox="1">
              <a:spLocks noChangeArrowheads="1"/>
            </p:cNvSpPr>
            <p:nvPr/>
          </p:nvSpPr>
          <p:spPr bwMode="auto">
            <a:xfrm>
              <a:off x="4221" y="1883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8" name="Text Box 67"/>
            <p:cNvSpPr txBox="1">
              <a:spLocks noChangeArrowheads="1"/>
            </p:cNvSpPr>
            <p:nvPr/>
          </p:nvSpPr>
          <p:spPr bwMode="auto">
            <a:xfrm>
              <a:off x="4169" y="2237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9" name="Text Box 68"/>
            <p:cNvSpPr txBox="1">
              <a:spLocks noChangeArrowheads="1"/>
            </p:cNvSpPr>
            <p:nvPr/>
          </p:nvSpPr>
          <p:spPr bwMode="auto">
            <a:xfrm>
              <a:off x="4529" y="180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0" name="Text Box 69"/>
            <p:cNvSpPr txBox="1">
              <a:spLocks noChangeArrowheads="1"/>
            </p:cNvSpPr>
            <p:nvPr/>
          </p:nvSpPr>
          <p:spPr bwMode="auto">
            <a:xfrm>
              <a:off x="4878" y="2072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1" name="Text Box 70"/>
            <p:cNvSpPr txBox="1">
              <a:spLocks noChangeArrowheads="1"/>
            </p:cNvSpPr>
            <p:nvPr/>
          </p:nvSpPr>
          <p:spPr bwMode="auto">
            <a:xfrm>
              <a:off x="4851" y="153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2" name="Text Box 71"/>
            <p:cNvSpPr txBox="1">
              <a:spLocks noChangeArrowheads="1"/>
            </p:cNvSpPr>
            <p:nvPr/>
          </p:nvSpPr>
          <p:spPr bwMode="auto">
            <a:xfrm>
              <a:off x="4116" y="138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3" name="Text Box 72"/>
            <p:cNvSpPr txBox="1">
              <a:spLocks noChangeArrowheads="1"/>
            </p:cNvSpPr>
            <p:nvPr/>
          </p:nvSpPr>
          <p:spPr bwMode="auto">
            <a:xfrm>
              <a:off x="3765" y="1118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</p:grpSp>
      <p:cxnSp>
        <p:nvCxnSpPr>
          <p:cNvPr id="147" name="Straight Arrow Connector 146"/>
          <p:cNvCxnSpPr/>
          <p:nvPr/>
        </p:nvCxnSpPr>
        <p:spPr bwMode="auto">
          <a:xfrm rot="10800000" flipV="1">
            <a:off x="4876800" y="2362200"/>
            <a:ext cx="990600" cy="3810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State Updates via Flooding</a:t>
            </a:r>
            <a:endParaRPr lang="en-US" dirty="0"/>
          </a:p>
        </p:txBody>
      </p:sp>
      <p:sp>
        <p:nvSpPr>
          <p:cNvPr id="526341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8229600" cy="4267200"/>
          </a:xfrm>
        </p:spPr>
        <p:txBody>
          <a:bodyPr/>
          <a:lstStyle/>
          <a:p>
            <a:r>
              <a:rPr lang="en-US" sz="2400" dirty="0" smtClean="0"/>
              <a:t>Send link information (cost, connection) to neighbors</a:t>
            </a:r>
          </a:p>
          <a:p>
            <a:r>
              <a:rPr lang="en-US" sz="2400" dirty="0" smtClean="0"/>
              <a:t>For each incoming packet, send to every </a:t>
            </a:r>
            <a:r>
              <a:rPr lang="en-US" sz="2400" dirty="0"/>
              <a:t>outgoing link</a:t>
            </a:r>
          </a:p>
          <a:p>
            <a:pPr lvl="1"/>
            <a:r>
              <a:rPr lang="en-US" sz="2400" dirty="0"/>
              <a:t>P</a:t>
            </a:r>
            <a:r>
              <a:rPr lang="en-US" sz="2400" dirty="0" smtClean="0"/>
              <a:t>roblems</a:t>
            </a:r>
            <a:r>
              <a:rPr lang="en-US" sz="2400" dirty="0"/>
              <a:t>?</a:t>
            </a:r>
          </a:p>
          <a:p>
            <a:pPr lvl="1">
              <a:buNone/>
            </a:pPr>
            <a:r>
              <a:rPr lang="en-US" sz="2200" b="1" dirty="0" smtClean="0">
                <a:sym typeface="Wingdings" pitchFamily="2" charset="2"/>
              </a:rPr>
              <a:t> </a:t>
            </a:r>
            <a:r>
              <a:rPr lang="en-US" sz="2200" b="1" dirty="0" smtClean="0"/>
              <a:t>Vast</a:t>
            </a:r>
            <a:r>
              <a:rPr lang="en-US" sz="2200" dirty="0" smtClean="0"/>
              <a:t> </a:t>
            </a:r>
            <a:r>
              <a:rPr lang="en-US" sz="2200" dirty="0"/>
              <a:t>numbers of duplicate packets</a:t>
            </a:r>
          </a:p>
          <a:p>
            <a:pPr lvl="2"/>
            <a:r>
              <a:rPr lang="en-US" sz="2200" dirty="0" smtClean="0"/>
              <a:t>Infinite</a:t>
            </a:r>
            <a:r>
              <a:rPr lang="en-US" sz="2200" dirty="0"/>
              <a:t>, actually, unless we stop.  How?</a:t>
            </a:r>
          </a:p>
          <a:p>
            <a:r>
              <a:rPr lang="en-US" sz="2400" i="1" dirty="0"/>
              <a:t>Hop count</a:t>
            </a:r>
            <a:r>
              <a:rPr lang="en-US" sz="2400" dirty="0"/>
              <a:t>: decrease each hop</a:t>
            </a:r>
          </a:p>
          <a:p>
            <a:r>
              <a:rPr lang="en-US" sz="2400" i="1" dirty="0"/>
              <a:t>Sequence number</a:t>
            </a:r>
            <a:r>
              <a:rPr lang="en-US" sz="2400" dirty="0"/>
              <a:t>: don’t flood twice</a:t>
            </a:r>
          </a:p>
          <a:p>
            <a:r>
              <a:rPr lang="en-US" sz="2400" i="1" dirty="0"/>
              <a:t>Selective flooding</a:t>
            </a:r>
            <a:r>
              <a:rPr lang="en-US" sz="2400" dirty="0"/>
              <a:t>: send only in about the right direction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4: Network Layer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dirty="0"/>
              <a:t>4. 1 Introduction</a:t>
            </a:r>
          </a:p>
          <a:p>
            <a:r>
              <a:rPr lang="en-US" sz="2400" dirty="0"/>
              <a:t>4.2 Virtual circuit and datagram networks</a:t>
            </a:r>
          </a:p>
          <a:p>
            <a:r>
              <a:rPr lang="en-US" sz="2400" dirty="0"/>
              <a:t>4.3 What’s inside a router</a:t>
            </a:r>
          </a:p>
          <a:p>
            <a:r>
              <a:rPr lang="en-US" sz="2400" dirty="0"/>
              <a:t>4.4 IP: Internet Protocol</a:t>
            </a:r>
          </a:p>
          <a:p>
            <a:pPr lvl="1"/>
            <a:r>
              <a:rPr lang="en-US" sz="2000" dirty="0"/>
              <a:t>Datagram format</a:t>
            </a:r>
          </a:p>
          <a:p>
            <a:pPr lvl="1"/>
            <a:r>
              <a:rPr lang="en-US" sz="2000" dirty="0"/>
              <a:t>IPv4 addressing</a:t>
            </a:r>
          </a:p>
          <a:p>
            <a:pPr lvl="1"/>
            <a:r>
              <a:rPr lang="en-US" sz="2000" dirty="0"/>
              <a:t>ICMP</a:t>
            </a:r>
          </a:p>
          <a:p>
            <a:pPr lvl="1"/>
            <a:r>
              <a:rPr lang="en-US" sz="2000" dirty="0"/>
              <a:t>IPv6</a:t>
            </a:r>
          </a:p>
        </p:txBody>
      </p:sp>
      <p:sp>
        <p:nvSpPr>
          <p:cNvPr id="58163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0000"/>
                </a:solidFill>
              </a:rPr>
              <a:t>4.5 Routing algorithms</a:t>
            </a:r>
          </a:p>
          <a:p>
            <a:pPr lvl="1"/>
            <a:r>
              <a:rPr lang="en-US" sz="2000" dirty="0"/>
              <a:t>Link state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Distance </a:t>
            </a:r>
            <a:r>
              <a:rPr lang="en-US" sz="2000" dirty="0" smtClean="0">
                <a:solidFill>
                  <a:srgbClr val="FF0000"/>
                </a:solidFill>
              </a:rPr>
              <a:t>vector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2000" dirty="0"/>
              <a:t>Hierarchical routing</a:t>
            </a:r>
          </a:p>
          <a:p>
            <a:r>
              <a:rPr lang="en-US" sz="2400" dirty="0"/>
              <a:t>4.6 Routing in the Internet</a:t>
            </a:r>
          </a:p>
          <a:p>
            <a:pPr lvl="1"/>
            <a:r>
              <a:rPr lang="en-US" sz="2000" dirty="0"/>
              <a:t>RIP</a:t>
            </a:r>
          </a:p>
          <a:p>
            <a:pPr lvl="1"/>
            <a:r>
              <a:rPr lang="en-US" sz="2000" dirty="0"/>
              <a:t>OSPF</a:t>
            </a:r>
          </a:p>
          <a:p>
            <a:pPr lvl="1"/>
            <a:r>
              <a:rPr lang="en-US" sz="2000" dirty="0"/>
              <a:t>BGP</a:t>
            </a:r>
          </a:p>
          <a:p>
            <a:r>
              <a:rPr lang="en-US" sz="2400" dirty="0"/>
              <a:t>4.7 Broadcast and multicast routing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Distance Vector Algorithm </a:t>
            </a:r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95337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u="sng" dirty="0">
                <a:solidFill>
                  <a:srgbClr val="FF0000"/>
                </a:solidFill>
              </a:rPr>
              <a:t>Bellman-Ford </a:t>
            </a:r>
            <a:r>
              <a:rPr lang="en-US" u="sng" dirty="0" smtClean="0">
                <a:solidFill>
                  <a:srgbClr val="FF0000"/>
                </a:solidFill>
              </a:rPr>
              <a:t>equation</a:t>
            </a:r>
            <a:endParaRPr lang="en-US" u="sng" dirty="0">
              <a:solidFill>
                <a:srgbClr val="FF0000"/>
              </a:solidFill>
            </a:endParaRPr>
          </a:p>
          <a:p>
            <a:pPr>
              <a:buFont typeface="ZapfDingbats" pitchFamily="82" charset="2"/>
              <a:buNone/>
            </a:pPr>
            <a:r>
              <a:rPr lang="en-US" dirty="0"/>
              <a:t>Define</a:t>
            </a:r>
          </a:p>
          <a:p>
            <a:pPr>
              <a:buFont typeface="ZapfDingbats" pitchFamily="82" charset="2"/>
              <a:buNone/>
            </a:pPr>
            <a:r>
              <a:rPr lang="en-US" dirty="0" err="1"/>
              <a:t>d</a:t>
            </a:r>
            <a:r>
              <a:rPr lang="en-US" baseline="-25000" dirty="0" err="1"/>
              <a:t>x</a:t>
            </a:r>
            <a:r>
              <a:rPr lang="en-US" dirty="0"/>
              <a:t>(y) := cost of least-cost path from </a:t>
            </a:r>
            <a:r>
              <a:rPr lang="en-US" i="1" dirty="0"/>
              <a:t>x</a:t>
            </a:r>
            <a:r>
              <a:rPr lang="en-US" dirty="0"/>
              <a:t> to </a:t>
            </a:r>
            <a:r>
              <a:rPr lang="en-US" i="1" dirty="0"/>
              <a:t>y</a:t>
            </a:r>
          </a:p>
          <a:p>
            <a:pPr>
              <a:buFont typeface="ZapfDingbats" pitchFamily="82" charset="2"/>
              <a:buNone/>
            </a:pPr>
            <a:endParaRPr lang="en-US" dirty="0"/>
          </a:p>
          <a:p>
            <a:pPr>
              <a:buFont typeface="ZapfDingbats" pitchFamily="82" charset="2"/>
              <a:buNone/>
            </a:pPr>
            <a:r>
              <a:rPr lang="en-US" dirty="0"/>
              <a:t>Then</a:t>
            </a:r>
          </a:p>
          <a:p>
            <a:pPr>
              <a:buFont typeface="ZapfDingbats" pitchFamily="82" charset="2"/>
              <a:buNone/>
            </a:pPr>
            <a:endParaRPr lang="en-US" dirty="0"/>
          </a:p>
          <a:p>
            <a:pPr>
              <a:buFont typeface="ZapfDingbats" pitchFamily="82" charset="2"/>
              <a:buNone/>
            </a:pPr>
            <a:r>
              <a:rPr lang="en-US" dirty="0" err="1">
                <a:solidFill>
                  <a:srgbClr val="FF0000"/>
                </a:solidFill>
              </a:rPr>
              <a:t>d</a:t>
            </a:r>
            <a:r>
              <a:rPr lang="en-US" baseline="-25000" dirty="0" err="1">
                <a:solidFill>
                  <a:srgbClr val="FF0000"/>
                </a:solidFill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(y) = min {c(</a:t>
            </a:r>
            <a:r>
              <a:rPr lang="en-US" dirty="0" err="1">
                <a:solidFill>
                  <a:srgbClr val="FF0000"/>
                </a:solidFill>
              </a:rPr>
              <a:t>x,v</a:t>
            </a:r>
            <a:r>
              <a:rPr lang="en-US" dirty="0">
                <a:solidFill>
                  <a:srgbClr val="FF0000"/>
                </a:solidFill>
              </a:rPr>
              <a:t>) + </a:t>
            </a:r>
            <a:r>
              <a:rPr lang="en-US" dirty="0" err="1">
                <a:solidFill>
                  <a:srgbClr val="FF0000"/>
                </a:solidFill>
              </a:rPr>
              <a:t>d</a:t>
            </a:r>
            <a:r>
              <a:rPr lang="en-US" baseline="-25000" dirty="0" err="1">
                <a:solidFill>
                  <a:srgbClr val="FF0000"/>
                </a:solidFill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(y</a:t>
            </a:r>
            <a:r>
              <a:rPr lang="en-US" dirty="0" smtClean="0">
                <a:solidFill>
                  <a:srgbClr val="FF0000"/>
                </a:solidFill>
              </a:rPr>
              <a:t>)}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ZapfDingbats" pitchFamily="82" charset="2"/>
              <a:buNone/>
            </a:pPr>
            <a:endParaRPr lang="en-US" dirty="0"/>
          </a:p>
          <a:p>
            <a:pPr>
              <a:buFont typeface="ZapfDingbats" pitchFamily="82" charset="2"/>
              <a:buNone/>
            </a:pPr>
            <a:r>
              <a:rPr lang="en-US" dirty="0"/>
              <a:t>where </a:t>
            </a:r>
            <a:r>
              <a:rPr lang="en-US" dirty="0" smtClean="0"/>
              <a:t>min{} </a:t>
            </a:r>
            <a:r>
              <a:rPr lang="en-US" dirty="0"/>
              <a:t>is taken over all neighbors </a:t>
            </a:r>
            <a:r>
              <a:rPr lang="en-US" i="1" dirty="0"/>
              <a:t>v</a:t>
            </a:r>
            <a:r>
              <a:rPr lang="en-US" dirty="0"/>
              <a:t> of </a:t>
            </a:r>
            <a:r>
              <a:rPr lang="en-US" i="1" dirty="0"/>
              <a:t>x</a:t>
            </a:r>
          </a:p>
        </p:txBody>
      </p:sp>
      <p:sp>
        <p:nvSpPr>
          <p:cNvPr id="466948" name="Rectangle 4"/>
          <p:cNvSpPr>
            <a:spLocks noChangeArrowheads="1"/>
          </p:cNvSpPr>
          <p:nvPr/>
        </p:nvSpPr>
        <p:spPr bwMode="auto">
          <a:xfrm>
            <a:off x="871538" y="4533900"/>
            <a:ext cx="4662487" cy="6699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6949" name="Text Box 5"/>
          <p:cNvSpPr txBox="1">
            <a:spLocks noChangeArrowheads="1"/>
          </p:cNvSpPr>
          <p:nvPr/>
        </p:nvSpPr>
        <p:spPr bwMode="auto">
          <a:xfrm>
            <a:off x="2324100" y="4876800"/>
            <a:ext cx="295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Bellman-Ford </a:t>
            </a:r>
            <a:r>
              <a:rPr lang="en-US" dirty="0" smtClean="0"/>
              <a:t>Example </a:t>
            </a:r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76225" y="1470025"/>
            <a:ext cx="3571875" cy="2236788"/>
            <a:chOff x="3162" y="1071"/>
            <a:chExt cx="2250" cy="1409"/>
          </a:xfrm>
        </p:grpSpPr>
        <p:sp>
          <p:nvSpPr>
            <p:cNvPr id="467972" name="Freeform 4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/>
              <a:ahLst/>
              <a:cxnLst>
                <a:cxn ang="0">
                  <a:pos x="0" y="624"/>
                </a:cxn>
                <a:cxn ang="0">
                  <a:pos x="219" y="321"/>
                </a:cxn>
                <a:cxn ang="0">
                  <a:pos x="529" y="35"/>
                </a:cxn>
                <a:cxn ang="0">
                  <a:pos x="1551" y="111"/>
                </a:cxn>
                <a:cxn ang="0">
                  <a:pos x="1968" y="483"/>
                </a:cxn>
                <a:cxn ang="0">
                  <a:pos x="2199" y="906"/>
                </a:cxn>
                <a:cxn ang="0">
                  <a:pos x="1659" y="1314"/>
                </a:cxn>
                <a:cxn ang="0">
                  <a:pos x="993" y="1386"/>
                </a:cxn>
                <a:cxn ang="0">
                  <a:pos x="465" y="1356"/>
                </a:cxn>
                <a:cxn ang="0">
                  <a:pos x="102" y="1068"/>
                </a:cxn>
                <a:cxn ang="0">
                  <a:pos x="0" y="624"/>
                </a:cxn>
              </a:cxnLst>
              <a:rect l="0" t="0" r="r" b="b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73" name="Freeform 5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74" name="Oval 6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75" name="Line 7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76" name="Line 8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77" name="Rectangle 9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7978" name="Oval 10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79" name="Oval 11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80" name="Line 12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81" name="Line 13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82" name="Rectangle 14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7983" name="Oval 15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84" name="Oval 16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85" name="Line 17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86" name="Line 18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87" name="Rectangle 19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7988" name="Oval 20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89" name="Oval 21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90" name="Line 22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91" name="Line 23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92" name="Rectangle 24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7993" name="Oval 25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94" name="Oval 26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95" name="Line 27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96" name="Line 28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97" name="Rectangle 29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7998" name="Oval 30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99" name="Oval 31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000" name="Line 32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001" name="Line 33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002" name="Rectangle 34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8003" name="Oval 35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004" name="Freeform 36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22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005" name="Freeform 37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37"/>
                </a:cxn>
              </a:cxnLst>
              <a:rect l="0" t="0" r="r" b="b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006" name="Freeform 38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378" y="0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007" name="Freeform 39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/>
              <a:ahLst/>
              <a:cxnLst>
                <a:cxn ang="0">
                  <a:pos x="0" y="270"/>
                </a:cxn>
                <a:cxn ang="0">
                  <a:pos x="366" y="0"/>
                </a:cxn>
              </a:cxnLst>
              <a:rect l="0" t="0" r="r" b="b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008" name="Freeform 40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/>
              <a:ahLst/>
              <a:cxnLst>
                <a:cxn ang="0">
                  <a:pos x="366" y="0"/>
                </a:cxn>
                <a:cxn ang="0">
                  <a:pos x="0" y="0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009" name="Freeform 41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/>
              <a:ahLst/>
              <a:cxnLst>
                <a:cxn ang="0">
                  <a:pos x="276" y="264"/>
                </a:cxn>
                <a:cxn ang="0">
                  <a:pos x="0" y="0"/>
                </a:cxn>
              </a:cxnLst>
              <a:rect l="0" t="0" r="r" b="b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010" name="Freeform 42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/>
              <a:ahLst/>
              <a:cxnLst>
                <a:cxn ang="0">
                  <a:pos x="366" y="0"/>
                </a:cxn>
                <a:cxn ang="0">
                  <a:pos x="0" y="0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011" name="Freeform 43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/>
              <a:ahLst/>
              <a:cxnLst>
                <a:cxn ang="0">
                  <a:pos x="396" y="267"/>
                </a:cxn>
                <a:cxn ang="0">
                  <a:pos x="0" y="0"/>
                </a:cxn>
              </a:cxnLst>
              <a:rect l="0" t="0" r="r" b="b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012" name="Freeform 44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/>
              <a:ahLst/>
              <a:cxnLst>
                <a:cxn ang="0">
                  <a:pos x="1110" y="342"/>
                </a:cxn>
                <a:cxn ang="0">
                  <a:pos x="0" y="645"/>
                </a:cxn>
              </a:cxnLst>
              <a:rect l="0" t="0" r="r" b="b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45"/>
            <p:cNvGrpSpPr>
              <a:grpSpLocks/>
            </p:cNvGrpSpPr>
            <p:nvPr/>
          </p:nvGrpSpPr>
          <p:grpSpPr bwMode="auto">
            <a:xfrm>
              <a:off x="3290" y="1748"/>
              <a:ext cx="199" cy="250"/>
              <a:chOff x="2957" y="2429"/>
              <a:chExt cx="202" cy="250"/>
            </a:xfrm>
          </p:grpSpPr>
          <p:sp>
            <p:nvSpPr>
              <p:cNvPr id="468014" name="Rectangle 4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8015" name="Text Box 47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u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4" name="Group 48"/>
            <p:cNvGrpSpPr>
              <a:grpSpLocks/>
            </p:cNvGrpSpPr>
            <p:nvPr/>
          </p:nvGrpSpPr>
          <p:grpSpPr bwMode="auto">
            <a:xfrm>
              <a:off x="4460" y="2132"/>
              <a:ext cx="199" cy="250"/>
              <a:chOff x="2957" y="2429"/>
              <a:chExt cx="202" cy="250"/>
            </a:xfrm>
          </p:grpSpPr>
          <p:sp>
            <p:nvSpPr>
              <p:cNvPr id="468017" name="Rectangle 4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8018" name="Text Box 50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y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5" name="Group 51"/>
            <p:cNvGrpSpPr>
              <a:grpSpLocks/>
            </p:cNvGrpSpPr>
            <p:nvPr/>
          </p:nvGrpSpPr>
          <p:grpSpPr bwMode="auto">
            <a:xfrm>
              <a:off x="3764" y="2099"/>
              <a:ext cx="229" cy="288"/>
              <a:chOff x="2943" y="2399"/>
              <a:chExt cx="230" cy="288"/>
            </a:xfrm>
          </p:grpSpPr>
          <p:sp>
            <p:nvSpPr>
              <p:cNvPr id="468020" name="Rectangle 5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8021" name="Text Box 53"/>
              <p:cNvSpPr txBox="1">
                <a:spLocks noChangeArrowheads="1"/>
              </p:cNvSpPr>
              <p:nvPr/>
            </p:nvSpPr>
            <p:spPr bwMode="auto">
              <a:xfrm>
                <a:off x="2943" y="2399"/>
                <a:ext cx="2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x</a:t>
                </a:r>
              </a:p>
            </p:txBody>
          </p:sp>
        </p:grpSp>
        <p:grpSp>
          <p:nvGrpSpPr>
            <p:cNvPr id="6" name="Group 54"/>
            <p:cNvGrpSpPr>
              <a:grpSpLocks/>
            </p:cNvGrpSpPr>
            <p:nvPr/>
          </p:nvGrpSpPr>
          <p:grpSpPr bwMode="auto">
            <a:xfrm>
              <a:off x="4441" y="1442"/>
              <a:ext cx="225" cy="250"/>
              <a:chOff x="2944" y="2429"/>
              <a:chExt cx="228" cy="250"/>
            </a:xfrm>
          </p:grpSpPr>
          <p:sp>
            <p:nvSpPr>
              <p:cNvPr id="468023" name="Rectangle 5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8024" name="Text Box 56"/>
              <p:cNvSpPr txBox="1">
                <a:spLocks noChangeArrowheads="1"/>
              </p:cNvSpPr>
              <p:nvPr/>
            </p:nvSpPr>
            <p:spPr bwMode="auto">
              <a:xfrm>
                <a:off x="2944" y="2429"/>
                <a:ext cx="22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w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7" name="Group 57"/>
            <p:cNvGrpSpPr>
              <a:grpSpLocks/>
            </p:cNvGrpSpPr>
            <p:nvPr/>
          </p:nvGrpSpPr>
          <p:grpSpPr bwMode="auto">
            <a:xfrm>
              <a:off x="3772" y="1442"/>
              <a:ext cx="194" cy="250"/>
              <a:chOff x="2959" y="2429"/>
              <a:chExt cx="197" cy="250"/>
            </a:xfrm>
          </p:grpSpPr>
          <p:sp>
            <p:nvSpPr>
              <p:cNvPr id="468026" name="Rectangle 5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8027" name="Text Box 59"/>
              <p:cNvSpPr txBox="1">
                <a:spLocks noChangeArrowheads="1"/>
              </p:cNvSpPr>
              <p:nvPr/>
            </p:nvSpPr>
            <p:spPr bwMode="auto">
              <a:xfrm>
                <a:off x="2959" y="2429"/>
                <a:ext cx="19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v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8" name="Group 60"/>
            <p:cNvGrpSpPr>
              <a:grpSpLocks/>
            </p:cNvGrpSpPr>
            <p:nvPr/>
          </p:nvGrpSpPr>
          <p:grpSpPr bwMode="auto">
            <a:xfrm>
              <a:off x="5022" y="1760"/>
              <a:ext cx="219" cy="288"/>
              <a:chOff x="2946" y="2399"/>
              <a:chExt cx="221" cy="288"/>
            </a:xfrm>
          </p:grpSpPr>
          <p:sp>
            <p:nvSpPr>
              <p:cNvPr id="468029" name="Rectangle 6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8030" name="Text Box 62"/>
              <p:cNvSpPr txBox="1">
                <a:spLocks noChangeArrowheads="1"/>
              </p:cNvSpPr>
              <p:nvPr/>
            </p:nvSpPr>
            <p:spPr bwMode="auto">
              <a:xfrm>
                <a:off x="2946" y="2399"/>
                <a:ext cx="22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z</a:t>
                </a:r>
              </a:p>
            </p:txBody>
          </p:sp>
        </p:grpSp>
        <p:sp>
          <p:nvSpPr>
            <p:cNvPr id="468031" name="Text Box 63"/>
            <p:cNvSpPr txBox="1">
              <a:spLocks noChangeArrowheads="1"/>
            </p:cNvSpPr>
            <p:nvPr/>
          </p:nvSpPr>
          <p:spPr bwMode="auto">
            <a:xfrm>
              <a:off x="3489" y="1571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8032" name="Text Box 64"/>
            <p:cNvSpPr txBox="1">
              <a:spLocks noChangeArrowheads="1"/>
            </p:cNvSpPr>
            <p:nvPr/>
          </p:nvSpPr>
          <p:spPr bwMode="auto">
            <a:xfrm>
              <a:off x="3837" y="179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8033" name="Text Box 65"/>
            <p:cNvSpPr txBox="1">
              <a:spLocks noChangeArrowheads="1"/>
            </p:cNvSpPr>
            <p:nvPr/>
          </p:nvSpPr>
          <p:spPr bwMode="auto">
            <a:xfrm>
              <a:off x="3413" y="2003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8034" name="Text Box 66"/>
            <p:cNvSpPr txBox="1">
              <a:spLocks noChangeArrowheads="1"/>
            </p:cNvSpPr>
            <p:nvPr/>
          </p:nvSpPr>
          <p:spPr bwMode="auto">
            <a:xfrm>
              <a:off x="4221" y="1883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8035" name="Text Box 67"/>
            <p:cNvSpPr txBox="1">
              <a:spLocks noChangeArrowheads="1"/>
            </p:cNvSpPr>
            <p:nvPr/>
          </p:nvSpPr>
          <p:spPr bwMode="auto">
            <a:xfrm>
              <a:off x="4169" y="2237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8036" name="Text Box 68"/>
            <p:cNvSpPr txBox="1">
              <a:spLocks noChangeArrowheads="1"/>
            </p:cNvSpPr>
            <p:nvPr/>
          </p:nvSpPr>
          <p:spPr bwMode="auto">
            <a:xfrm>
              <a:off x="4529" y="180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8037" name="Text Box 69"/>
            <p:cNvSpPr txBox="1">
              <a:spLocks noChangeArrowheads="1"/>
            </p:cNvSpPr>
            <p:nvPr/>
          </p:nvSpPr>
          <p:spPr bwMode="auto">
            <a:xfrm>
              <a:off x="4878" y="2072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8038" name="Text Box 70"/>
            <p:cNvSpPr txBox="1">
              <a:spLocks noChangeArrowheads="1"/>
            </p:cNvSpPr>
            <p:nvPr/>
          </p:nvSpPr>
          <p:spPr bwMode="auto">
            <a:xfrm>
              <a:off x="4851" y="153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8039" name="Text Box 71"/>
            <p:cNvSpPr txBox="1">
              <a:spLocks noChangeArrowheads="1"/>
            </p:cNvSpPr>
            <p:nvPr/>
          </p:nvSpPr>
          <p:spPr bwMode="auto">
            <a:xfrm>
              <a:off x="4116" y="138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8040" name="Text Box 72"/>
            <p:cNvSpPr txBox="1">
              <a:spLocks noChangeArrowheads="1"/>
            </p:cNvSpPr>
            <p:nvPr/>
          </p:nvSpPr>
          <p:spPr bwMode="auto">
            <a:xfrm>
              <a:off x="3765" y="1118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468041" name="Text Box 73"/>
          <p:cNvSpPr txBox="1">
            <a:spLocks noChangeArrowheads="1"/>
          </p:cNvSpPr>
          <p:nvPr/>
        </p:nvSpPr>
        <p:spPr bwMode="auto">
          <a:xfrm>
            <a:off x="4267200" y="1524000"/>
            <a:ext cx="377379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Neighbors of u:</a:t>
            </a:r>
          </a:p>
          <a:p>
            <a:pPr algn="ctr"/>
            <a:r>
              <a:rPr lang="en-US" sz="2400" dirty="0" err="1" smtClean="0"/>
              <a:t>d</a:t>
            </a:r>
            <a:r>
              <a:rPr lang="en-US" sz="2400" baseline="-25000" dirty="0" err="1" smtClean="0"/>
              <a:t>v</a:t>
            </a:r>
            <a:r>
              <a:rPr lang="en-US" sz="2400" dirty="0" smtClean="0"/>
              <a:t>(z</a:t>
            </a:r>
            <a:r>
              <a:rPr lang="en-US" sz="2400" dirty="0"/>
              <a:t>) = 5, </a:t>
            </a:r>
            <a:r>
              <a:rPr lang="en-US" sz="2400" dirty="0" err="1"/>
              <a:t>d</a:t>
            </a:r>
            <a:r>
              <a:rPr lang="en-US" sz="2400" baseline="-25000" dirty="0" err="1"/>
              <a:t>x</a:t>
            </a:r>
            <a:r>
              <a:rPr lang="en-US" sz="2400" dirty="0"/>
              <a:t>(z) = 3, </a:t>
            </a:r>
            <a:r>
              <a:rPr lang="en-US" sz="2400" dirty="0" err="1"/>
              <a:t>d</a:t>
            </a:r>
            <a:r>
              <a:rPr lang="en-US" sz="2400" baseline="-25000" dirty="0" err="1"/>
              <a:t>w</a:t>
            </a:r>
            <a:r>
              <a:rPr lang="en-US" sz="2400" dirty="0"/>
              <a:t>(z) = 3</a:t>
            </a:r>
          </a:p>
        </p:txBody>
      </p:sp>
      <p:sp>
        <p:nvSpPr>
          <p:cNvPr id="468042" name="Text Box 74"/>
          <p:cNvSpPr txBox="1">
            <a:spLocks noChangeArrowheads="1"/>
          </p:cNvSpPr>
          <p:nvPr/>
        </p:nvSpPr>
        <p:spPr bwMode="auto">
          <a:xfrm>
            <a:off x="4275138" y="2935288"/>
            <a:ext cx="395172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d</a:t>
            </a:r>
            <a:r>
              <a:rPr lang="en-US" sz="2400" baseline="-25000" dirty="0"/>
              <a:t>u</a:t>
            </a:r>
            <a:r>
              <a:rPr lang="en-US" sz="2400" dirty="0"/>
              <a:t>(z) = min </a:t>
            </a:r>
            <a:r>
              <a:rPr lang="en-US" sz="2400" dirty="0" smtClean="0"/>
              <a:t>{c(</a:t>
            </a:r>
            <a:r>
              <a:rPr lang="en-US" sz="2400" dirty="0" err="1" smtClean="0"/>
              <a:t>u,v</a:t>
            </a:r>
            <a:r>
              <a:rPr lang="en-US" sz="2400" dirty="0"/>
              <a:t>) + </a:t>
            </a:r>
            <a:r>
              <a:rPr lang="en-US" sz="2400" dirty="0" err="1"/>
              <a:t>d</a:t>
            </a:r>
            <a:r>
              <a:rPr lang="en-US" sz="2400" baseline="-25000" dirty="0" err="1"/>
              <a:t>v</a:t>
            </a:r>
            <a:r>
              <a:rPr lang="en-US" sz="2400" dirty="0"/>
              <a:t>(z),</a:t>
            </a:r>
          </a:p>
          <a:p>
            <a:r>
              <a:rPr lang="en-US" sz="2400" dirty="0"/>
              <a:t>                    c(</a:t>
            </a:r>
            <a:r>
              <a:rPr lang="en-US" sz="2400" dirty="0" err="1"/>
              <a:t>u,x</a:t>
            </a:r>
            <a:r>
              <a:rPr lang="en-US" sz="2400" dirty="0"/>
              <a:t>) + </a:t>
            </a:r>
            <a:r>
              <a:rPr lang="en-US" sz="2400" dirty="0" err="1"/>
              <a:t>d</a:t>
            </a:r>
            <a:r>
              <a:rPr lang="en-US" sz="2400" baseline="-25000" dirty="0" err="1"/>
              <a:t>x</a:t>
            </a:r>
            <a:r>
              <a:rPr lang="en-US" sz="2400" dirty="0"/>
              <a:t>(z),</a:t>
            </a:r>
          </a:p>
          <a:p>
            <a:r>
              <a:rPr lang="en-US" sz="2400" dirty="0"/>
              <a:t>                    c(</a:t>
            </a:r>
            <a:r>
              <a:rPr lang="en-US" sz="2400" dirty="0" err="1"/>
              <a:t>u,w</a:t>
            </a:r>
            <a:r>
              <a:rPr lang="en-US" sz="2400" dirty="0"/>
              <a:t>) + </a:t>
            </a:r>
            <a:r>
              <a:rPr lang="en-US" sz="2400" dirty="0" err="1"/>
              <a:t>d</a:t>
            </a:r>
            <a:r>
              <a:rPr lang="en-US" sz="2400" baseline="-25000" dirty="0" err="1"/>
              <a:t>w</a:t>
            </a:r>
            <a:r>
              <a:rPr lang="en-US" sz="2400" dirty="0"/>
              <a:t>(z</a:t>
            </a:r>
            <a:r>
              <a:rPr lang="en-US" sz="2400" dirty="0" smtClean="0"/>
              <a:t>)}</a:t>
            </a:r>
            <a:endParaRPr lang="en-US" sz="2400" dirty="0"/>
          </a:p>
          <a:p>
            <a:r>
              <a:rPr lang="en-US" sz="2400" dirty="0"/>
              <a:t>         = min {2 + 5,</a:t>
            </a:r>
          </a:p>
          <a:p>
            <a:r>
              <a:rPr lang="en-US" sz="2400" dirty="0"/>
              <a:t>                    1 + 3,</a:t>
            </a:r>
          </a:p>
          <a:p>
            <a:r>
              <a:rPr lang="en-US" sz="2400" dirty="0"/>
              <a:t>                    5 + 3}  = </a:t>
            </a:r>
            <a:r>
              <a:rPr lang="en-US" sz="2400" dirty="0" smtClean="0"/>
              <a:t>4 (via x)</a:t>
            </a:r>
            <a:endParaRPr lang="en-US" sz="2400" dirty="0"/>
          </a:p>
        </p:txBody>
      </p:sp>
      <p:sp>
        <p:nvSpPr>
          <p:cNvPr id="468043" name="Text Box 75"/>
          <p:cNvSpPr txBox="1">
            <a:spLocks noChangeArrowheads="1"/>
          </p:cNvSpPr>
          <p:nvPr/>
        </p:nvSpPr>
        <p:spPr bwMode="auto">
          <a:xfrm>
            <a:off x="685800" y="4953000"/>
            <a:ext cx="5029200" cy="1569660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Node that achieves minimum is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next hop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in shortest path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(via x above) 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  <a:ea typeface="MS Mincho" pitchFamily="49" charset="-128"/>
              </a:rPr>
              <a:t>➜ </a:t>
            </a:r>
            <a:r>
              <a:rPr lang="en-US" dirty="0" smtClean="0">
                <a:solidFill>
                  <a:srgbClr val="FF0000"/>
                </a:solidFill>
                <a:latin typeface="+mn-lt"/>
                <a:ea typeface="MS Mincho" pitchFamily="49" charset="-128"/>
              </a:rPr>
              <a:t>that goes in </a:t>
            </a:r>
            <a:r>
              <a:rPr lang="en-US" i="1" dirty="0" smtClean="0">
                <a:solidFill>
                  <a:srgbClr val="FF0000"/>
                </a:solidFill>
                <a:latin typeface="+mn-lt"/>
              </a:rPr>
              <a:t>forwarding </a:t>
            </a:r>
            <a:r>
              <a:rPr lang="en-US" i="1" dirty="0">
                <a:solidFill>
                  <a:srgbClr val="FF0000"/>
                </a:solidFill>
                <a:latin typeface="+mn-lt"/>
              </a:rPr>
              <a:t>table</a:t>
            </a:r>
          </a:p>
        </p:txBody>
      </p:sp>
      <p:sp>
        <p:nvSpPr>
          <p:cNvPr id="468044" name="Text Box 76"/>
          <p:cNvSpPr txBox="1">
            <a:spLocks noChangeArrowheads="1"/>
          </p:cNvSpPr>
          <p:nvPr/>
        </p:nvSpPr>
        <p:spPr bwMode="auto">
          <a:xfrm>
            <a:off x="3862388" y="2473325"/>
            <a:ext cx="2759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B-F equation says: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Vector </a:t>
            </a:r>
            <a:r>
              <a:rPr lang="en-US" dirty="0" smtClean="0"/>
              <a:t>Algorithm - State </a:t>
            </a:r>
            <a:endParaRPr lang="en-US" dirty="0"/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D</a:t>
            </a:r>
            <a:r>
              <a:rPr lang="en-US" baseline="-25000" dirty="0" err="1">
                <a:solidFill>
                  <a:srgbClr val="FF0000"/>
                </a:solidFill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(y)</a:t>
            </a:r>
            <a:r>
              <a:rPr lang="en-US" dirty="0"/>
              <a:t> = estimate of least cost from </a:t>
            </a:r>
            <a:r>
              <a:rPr lang="en-US" i="1" dirty="0"/>
              <a:t>x</a:t>
            </a:r>
            <a:r>
              <a:rPr lang="en-US" dirty="0"/>
              <a:t> to </a:t>
            </a:r>
            <a:r>
              <a:rPr lang="en-US" i="1" dirty="0"/>
              <a:t>y</a:t>
            </a:r>
          </a:p>
          <a:p>
            <a:r>
              <a:rPr lang="en-US" dirty="0"/>
              <a:t>Node x knows cost to each neighbor </a:t>
            </a:r>
            <a:r>
              <a:rPr lang="en-US" i="1" dirty="0" smtClean="0"/>
              <a:t>v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c(</a:t>
            </a:r>
            <a:r>
              <a:rPr lang="en-US" dirty="0" err="1" smtClean="0">
                <a:solidFill>
                  <a:srgbClr val="FF0000"/>
                </a:solidFill>
              </a:rPr>
              <a:t>x,v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r>
              <a:rPr lang="en-US" dirty="0"/>
              <a:t>Node </a:t>
            </a:r>
            <a:r>
              <a:rPr lang="en-US" i="1" dirty="0"/>
              <a:t>x</a:t>
            </a:r>
            <a:r>
              <a:rPr lang="en-US" dirty="0"/>
              <a:t> maintains </a:t>
            </a:r>
            <a:r>
              <a:rPr lang="en-US" dirty="0" smtClean="0"/>
              <a:t>distance vector</a:t>
            </a:r>
          </a:p>
          <a:p>
            <a:pPr lvl="1"/>
            <a:r>
              <a:rPr lang="en-US" b="1" dirty="0" err="1" smtClean="0">
                <a:solidFill>
                  <a:srgbClr val="FF0000"/>
                </a:solidFill>
              </a:rPr>
              <a:t>D</a:t>
            </a:r>
            <a:r>
              <a:rPr lang="en-US" baseline="-25000" dirty="0" err="1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[</a:t>
            </a:r>
            <a:r>
              <a:rPr lang="en-US" dirty="0" err="1">
                <a:solidFill>
                  <a:srgbClr val="FF0000"/>
                </a:solidFill>
              </a:rPr>
              <a:t>D</a:t>
            </a:r>
            <a:r>
              <a:rPr lang="en-US" baseline="-25000" dirty="0" err="1">
                <a:solidFill>
                  <a:srgbClr val="FF0000"/>
                </a:solidFill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(y): y </a:t>
            </a:r>
            <a:r>
              <a:rPr lang="ru-RU" dirty="0">
                <a:solidFill>
                  <a:srgbClr val="FF0000"/>
                </a:solidFill>
              </a:rPr>
              <a:t>є</a:t>
            </a:r>
            <a:r>
              <a:rPr lang="en-US" dirty="0">
                <a:solidFill>
                  <a:srgbClr val="FF0000"/>
                </a:solidFill>
              </a:rPr>
              <a:t> N ]</a:t>
            </a:r>
          </a:p>
          <a:p>
            <a:r>
              <a:rPr lang="en-US" dirty="0"/>
              <a:t>Node </a:t>
            </a:r>
            <a:r>
              <a:rPr lang="en-US" i="1" dirty="0"/>
              <a:t>x</a:t>
            </a:r>
            <a:r>
              <a:rPr lang="en-US" dirty="0"/>
              <a:t> also maintains its neighbors’ distance </a:t>
            </a:r>
            <a:r>
              <a:rPr lang="en-US" dirty="0" smtClean="0"/>
              <a:t>vectors</a:t>
            </a:r>
            <a:endParaRPr lang="en-US" dirty="0"/>
          </a:p>
          <a:p>
            <a:pPr lvl="1"/>
            <a:r>
              <a:rPr lang="en-US" dirty="0"/>
              <a:t>For each neighbor </a:t>
            </a:r>
            <a:r>
              <a:rPr lang="en-US" i="1" dirty="0"/>
              <a:t>v</a:t>
            </a:r>
            <a:r>
              <a:rPr lang="en-US" dirty="0"/>
              <a:t>, x maintains </a:t>
            </a:r>
            <a:br>
              <a:rPr lang="en-US" dirty="0"/>
            </a:br>
            <a:r>
              <a:rPr lang="en-US" b="1" dirty="0" err="1">
                <a:solidFill>
                  <a:srgbClr val="FF0000"/>
                </a:solidFill>
              </a:rPr>
              <a:t>D</a:t>
            </a:r>
            <a:r>
              <a:rPr lang="en-US" baseline="-25000" dirty="0" err="1">
                <a:solidFill>
                  <a:srgbClr val="FF0000"/>
                </a:solidFill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 = [</a:t>
            </a:r>
            <a:r>
              <a:rPr lang="en-US" dirty="0" err="1">
                <a:solidFill>
                  <a:srgbClr val="FF0000"/>
                </a:solidFill>
              </a:rPr>
              <a:t>D</a:t>
            </a:r>
            <a:r>
              <a:rPr lang="en-US" baseline="-25000" dirty="0" err="1">
                <a:solidFill>
                  <a:srgbClr val="FF0000"/>
                </a:solidFill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(y): y </a:t>
            </a:r>
            <a:r>
              <a:rPr lang="ru-RU" dirty="0">
                <a:solidFill>
                  <a:srgbClr val="FF0000"/>
                </a:solidFill>
              </a:rPr>
              <a:t>є</a:t>
            </a:r>
            <a:r>
              <a:rPr lang="en-US" dirty="0">
                <a:solidFill>
                  <a:srgbClr val="FF0000"/>
                </a:solidFill>
              </a:rPr>
              <a:t> N ]</a:t>
            </a:r>
            <a:endParaRPr lang="en-US" dirty="0"/>
          </a:p>
          <a:p>
            <a:pPr>
              <a:buFont typeface="ZapfDingbats" pitchFamily="82" charset="2"/>
              <a:buNone/>
            </a:pP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</a:t>
            </a:r>
            <a:r>
              <a:rPr lang="en-US" dirty="0" smtClean="0"/>
              <a:t>Vector Algorithm - Idea</a:t>
            </a:r>
            <a:endParaRPr lang="en-US" dirty="0"/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24145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From </a:t>
            </a:r>
            <a:r>
              <a:rPr lang="en-US" dirty="0"/>
              <a:t>time-to-time, each node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 sends </a:t>
            </a:r>
            <a:r>
              <a:rPr lang="en-US" dirty="0"/>
              <a:t>its own distance </a:t>
            </a:r>
            <a:r>
              <a:rPr lang="en-US" dirty="0" smtClean="0"/>
              <a:t>vector (</a:t>
            </a:r>
            <a:r>
              <a:rPr lang="en-US" dirty="0" err="1" smtClean="0">
                <a:solidFill>
                  <a:srgbClr val="FF0000"/>
                </a:solidFill>
              </a:rPr>
              <a:t>D</a:t>
            </a:r>
            <a:r>
              <a:rPr lang="en-US" baseline="-25000" dirty="0" err="1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) </a:t>
            </a:r>
            <a:r>
              <a:rPr lang="en-US" dirty="0"/>
              <a:t>estimate to neighbors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Asynchronous (next slide)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When a node 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 receives new DV estimate from neighbor, it updates its own DV using B-F equation:</a:t>
            </a:r>
          </a:p>
        </p:txBody>
      </p:sp>
      <p:sp>
        <p:nvSpPr>
          <p:cNvPr id="470020" name="Rectangle 4"/>
          <p:cNvSpPr>
            <a:spLocks noChangeArrowheads="1"/>
          </p:cNvSpPr>
          <p:nvPr/>
        </p:nvSpPr>
        <p:spPr bwMode="auto">
          <a:xfrm>
            <a:off x="990600" y="4495800"/>
            <a:ext cx="64748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i="1" dirty="0" err="1">
                <a:solidFill>
                  <a:srgbClr val="FF0000"/>
                </a:solidFill>
                <a:cs typeface="Times New Roman" pitchFamily="18" charset="0"/>
              </a:rPr>
              <a:t>D</a:t>
            </a:r>
            <a:r>
              <a:rPr lang="en-US" sz="2400" i="1" baseline="-30000" dirty="0" err="1">
                <a:solidFill>
                  <a:srgbClr val="FF0000"/>
                </a:solidFill>
                <a:cs typeface="Times New Roman" pitchFamily="18" charset="0"/>
              </a:rPr>
              <a:t>x</a:t>
            </a:r>
            <a:r>
              <a:rPr lang="en-US" sz="2400" i="1" dirty="0">
                <a:solidFill>
                  <a:srgbClr val="FF0000"/>
                </a:solidFill>
                <a:cs typeface="Times New Roman" pitchFamily="18" charset="0"/>
              </a:rPr>
              <a:t>(y) </a:t>
            </a:r>
            <a:r>
              <a:rPr lang="en-US" sz="2400" i="1" dirty="0">
                <a:solidFill>
                  <a:srgbClr val="FF0000"/>
                </a:solidFill>
                <a:ea typeface="Times New Roman" pitchFamily="18" charset="0"/>
                <a:cs typeface="Times" pitchFamily="18" charset="0"/>
              </a:rPr>
              <a:t>←</a:t>
            </a:r>
            <a:r>
              <a:rPr lang="en-US" sz="2400" i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cs typeface="Times New Roman" pitchFamily="18" charset="0"/>
              </a:rPr>
              <a:t>min</a:t>
            </a:r>
            <a:r>
              <a:rPr lang="en-US" sz="2400" i="1" baseline="-30000" dirty="0" err="1">
                <a:solidFill>
                  <a:srgbClr val="FF0000"/>
                </a:solidFill>
                <a:cs typeface="Times New Roman" pitchFamily="18" charset="0"/>
              </a:rPr>
              <a:t>v</a:t>
            </a:r>
            <a:r>
              <a:rPr lang="en-US" sz="2400" i="1" dirty="0">
                <a:solidFill>
                  <a:srgbClr val="FF0000"/>
                </a:solidFill>
                <a:cs typeface="Times New Roman" pitchFamily="18" charset="0"/>
              </a:rPr>
              <a:t>{c(</a:t>
            </a:r>
            <a:r>
              <a:rPr lang="en-US" sz="2400" i="1" dirty="0" err="1">
                <a:solidFill>
                  <a:srgbClr val="FF0000"/>
                </a:solidFill>
                <a:cs typeface="Times New Roman" pitchFamily="18" charset="0"/>
              </a:rPr>
              <a:t>x,v</a:t>
            </a:r>
            <a:r>
              <a:rPr lang="en-US" sz="2400" i="1" dirty="0">
                <a:solidFill>
                  <a:srgbClr val="FF0000"/>
                </a:solidFill>
                <a:cs typeface="Times New Roman" pitchFamily="18" charset="0"/>
              </a:rPr>
              <a:t>) + </a:t>
            </a:r>
            <a:r>
              <a:rPr lang="en-US" sz="2400" i="1" dirty="0" err="1">
                <a:solidFill>
                  <a:srgbClr val="FF0000"/>
                </a:solidFill>
                <a:cs typeface="Times New Roman" pitchFamily="18" charset="0"/>
              </a:rPr>
              <a:t>D</a:t>
            </a:r>
            <a:r>
              <a:rPr lang="en-US" sz="2400" i="1" baseline="-30000" dirty="0" err="1">
                <a:solidFill>
                  <a:srgbClr val="FF0000"/>
                </a:solidFill>
                <a:cs typeface="Times New Roman" pitchFamily="18" charset="0"/>
              </a:rPr>
              <a:t>v</a:t>
            </a:r>
            <a:r>
              <a:rPr lang="en-US" sz="2400" i="1" dirty="0">
                <a:solidFill>
                  <a:srgbClr val="FF0000"/>
                </a:solidFill>
                <a:cs typeface="Times New Roman" pitchFamily="18" charset="0"/>
              </a:rPr>
              <a:t>(y)} </a:t>
            </a:r>
            <a:r>
              <a:rPr lang="en-US" sz="2400" i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cs typeface="Times New Roman" pitchFamily="18" charset="0"/>
              </a:rPr>
              <a:t>for each node y </a:t>
            </a:r>
            <a:r>
              <a:rPr lang="en-US" sz="2400" i="1" dirty="0">
                <a:solidFill>
                  <a:srgbClr val="FF0000"/>
                </a:solidFill>
                <a:ea typeface="MS Mincho" pitchFamily="49" charset="-128"/>
              </a:rPr>
              <a:t>∊</a:t>
            </a:r>
            <a:r>
              <a:rPr lang="en-US" sz="2400" i="1" dirty="0">
                <a:solidFill>
                  <a:srgbClr val="FF0000"/>
                </a:solidFill>
                <a:cs typeface="Times New Roman" pitchFamily="18" charset="0"/>
              </a:rPr>
              <a:t> N</a:t>
            </a:r>
          </a:p>
        </p:txBody>
      </p:sp>
      <p:sp>
        <p:nvSpPr>
          <p:cNvPr id="470021" name="Rectangle 5"/>
          <p:cNvSpPr>
            <a:spLocks noChangeArrowheads="1"/>
          </p:cNvSpPr>
          <p:nvPr/>
        </p:nvSpPr>
        <p:spPr bwMode="auto">
          <a:xfrm>
            <a:off x="533400" y="5105400"/>
            <a:ext cx="777240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9900"/>
              </a:buClr>
              <a:buSzPct val="125000"/>
              <a:buFont typeface="Arial" pitchFamily="34" charset="0"/>
              <a:buChar char="•"/>
            </a:pPr>
            <a:r>
              <a:rPr lang="en-US" sz="2800" dirty="0">
                <a:latin typeface="+mn-lt"/>
              </a:rPr>
              <a:t>Under </a:t>
            </a:r>
            <a:r>
              <a:rPr lang="en-US" sz="2800" dirty="0" smtClean="0">
                <a:latin typeface="+mn-lt"/>
              </a:rPr>
              <a:t>most conditions estimate </a:t>
            </a:r>
            <a:r>
              <a:rPr lang="en-US" sz="2800" i="1" dirty="0" err="1">
                <a:solidFill>
                  <a:srgbClr val="FF0000"/>
                </a:solidFill>
                <a:latin typeface="+mn-lt"/>
                <a:cs typeface="Times New Roman" pitchFamily="18" charset="0"/>
              </a:rPr>
              <a:t>D</a:t>
            </a:r>
            <a:r>
              <a:rPr lang="en-US" sz="2800" i="1" baseline="-30000" dirty="0" err="1">
                <a:solidFill>
                  <a:srgbClr val="FF0000"/>
                </a:solidFill>
                <a:latin typeface="+mn-lt"/>
                <a:cs typeface="Times New Roman" pitchFamily="18" charset="0"/>
              </a:rPr>
              <a:t>x</a:t>
            </a:r>
            <a:r>
              <a:rPr lang="en-US" sz="2800" i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(y)</a:t>
            </a:r>
            <a:r>
              <a:rPr lang="en-US" sz="2800" i="1" dirty="0">
                <a:latin typeface="+mn-lt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+mn-lt"/>
                <a:cs typeface="Times New Roman" pitchFamily="18" charset="0"/>
              </a:rPr>
              <a:t>converges </a:t>
            </a:r>
            <a:r>
              <a:rPr lang="en-US" sz="2800" i="1" dirty="0">
                <a:latin typeface="+mn-lt"/>
                <a:cs typeface="Times New Roman" pitchFamily="18" charset="0"/>
              </a:rPr>
              <a:t>to the actual least cost </a:t>
            </a:r>
            <a:r>
              <a:rPr lang="en-US" sz="2800" dirty="0" err="1">
                <a:solidFill>
                  <a:srgbClr val="FF0000"/>
                </a:solidFill>
                <a:latin typeface="+mn-lt"/>
              </a:rPr>
              <a:t>d</a:t>
            </a:r>
            <a:r>
              <a:rPr lang="en-US" sz="2800" baseline="-25000" dirty="0" err="1">
                <a:solidFill>
                  <a:srgbClr val="FF0000"/>
                </a:solidFill>
                <a:latin typeface="+mn-lt"/>
              </a:rPr>
              <a:t>x</a:t>
            </a:r>
            <a:r>
              <a:rPr lang="en-US" sz="2800" dirty="0">
                <a:solidFill>
                  <a:srgbClr val="FF0000"/>
                </a:solidFill>
                <a:latin typeface="+mn-lt"/>
              </a:rPr>
              <a:t>(y)</a:t>
            </a:r>
            <a:r>
              <a:rPr lang="en-US" sz="2800" dirty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153400" cy="1143000"/>
          </a:xfrm>
        </p:spPr>
        <p:txBody>
          <a:bodyPr/>
          <a:lstStyle/>
          <a:p>
            <a:r>
              <a:rPr lang="en-US" dirty="0"/>
              <a:t>Distance Vector Algorithm </a:t>
            </a:r>
            <a:r>
              <a:rPr lang="en-US" dirty="0" smtClean="0"/>
              <a:t>- Updates</a:t>
            </a:r>
            <a:endParaRPr lang="en-US" sz="4000" dirty="0"/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1975" y="1362075"/>
            <a:ext cx="378142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FF0000"/>
                </a:solidFill>
              </a:rPr>
              <a:t>Iterative, asynchronous: </a:t>
            </a:r>
            <a:r>
              <a:rPr lang="en-US" sz="2000" dirty="0" smtClean="0"/>
              <a:t>each </a:t>
            </a:r>
            <a:r>
              <a:rPr lang="en-US" sz="2000" dirty="0"/>
              <a:t>local iteration caused by: </a:t>
            </a:r>
          </a:p>
          <a:p>
            <a:r>
              <a:rPr lang="en-US" sz="2000" dirty="0" smtClean="0"/>
              <a:t>Local </a:t>
            </a:r>
            <a:r>
              <a:rPr lang="en-US" sz="2000" dirty="0"/>
              <a:t>link cost change </a:t>
            </a:r>
          </a:p>
          <a:p>
            <a:r>
              <a:rPr lang="en-US" sz="2000" dirty="0"/>
              <a:t>DV update message from neighbor</a:t>
            </a:r>
          </a:p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FF0000"/>
                </a:solidFill>
              </a:rPr>
              <a:t>Distributed:</a:t>
            </a:r>
            <a:endParaRPr lang="en-US" sz="2400" dirty="0"/>
          </a:p>
          <a:p>
            <a:r>
              <a:rPr lang="en-US" sz="2000" dirty="0" smtClean="0"/>
              <a:t>Each </a:t>
            </a:r>
            <a:r>
              <a:rPr lang="en-US" sz="2000" dirty="0"/>
              <a:t>node notifies neighbors </a:t>
            </a:r>
            <a:r>
              <a:rPr lang="en-US" sz="2000" i="1" dirty="0"/>
              <a:t>only</a:t>
            </a:r>
            <a:r>
              <a:rPr lang="en-US" sz="2000" dirty="0"/>
              <a:t> when its DV changes</a:t>
            </a:r>
          </a:p>
          <a:p>
            <a:pPr lvl="1"/>
            <a:r>
              <a:rPr lang="en-US" sz="1800" dirty="0"/>
              <a:t>neighbors then notify their neighbors if necessary</a:t>
            </a:r>
            <a:endParaRPr lang="en-US" sz="20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229225" y="1762125"/>
            <a:ext cx="3552825" cy="4141788"/>
            <a:chOff x="3354" y="954"/>
            <a:chExt cx="2238" cy="2609"/>
          </a:xfrm>
        </p:grpSpPr>
        <p:sp>
          <p:nvSpPr>
            <p:cNvPr id="471045" name="Text Box 5"/>
            <p:cNvSpPr txBox="1">
              <a:spLocks noChangeArrowheads="1"/>
            </p:cNvSpPr>
            <p:nvPr/>
          </p:nvSpPr>
          <p:spPr bwMode="auto">
            <a:xfrm>
              <a:off x="3372" y="954"/>
              <a:ext cx="2220" cy="2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400" dirty="0">
                <a:latin typeface="Times New Roman" pitchFamily="18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sz="2400" i="1" dirty="0">
                  <a:solidFill>
                    <a:schemeClr val="accent2"/>
                  </a:solidFill>
                  <a:latin typeface="Arial" charset="0"/>
                </a:rPr>
                <a:t>wait</a:t>
              </a:r>
              <a:r>
                <a:rPr lang="en-US" sz="2000" dirty="0">
                  <a:latin typeface="Arial" charset="0"/>
                </a:rPr>
                <a:t> for (change in local link cost or </a:t>
              </a:r>
              <a:r>
                <a:rPr lang="en-US" sz="2000" dirty="0" err="1">
                  <a:latin typeface="Arial" charset="0"/>
                </a:rPr>
                <a:t>msg</a:t>
              </a:r>
              <a:r>
                <a:rPr lang="en-US" sz="2000" dirty="0">
                  <a:latin typeface="Arial" charset="0"/>
                </a:rPr>
                <a:t> from neighbor)</a:t>
              </a:r>
            </a:p>
            <a:p>
              <a:pPr>
                <a:spcBef>
                  <a:spcPct val="50000"/>
                </a:spcBef>
              </a:pPr>
              <a:endParaRPr lang="en-US" sz="2000" dirty="0"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sz="2400" i="1" dirty="0" err="1">
                  <a:solidFill>
                    <a:schemeClr val="accent2"/>
                  </a:solidFill>
                  <a:latin typeface="Arial" charset="0"/>
                </a:rPr>
                <a:t>recompute</a:t>
              </a:r>
              <a:r>
                <a:rPr lang="en-US" sz="2000" dirty="0">
                  <a:latin typeface="Arial" charset="0"/>
                </a:rPr>
                <a:t> estimates</a:t>
              </a:r>
            </a:p>
            <a:p>
              <a:pPr>
                <a:spcBef>
                  <a:spcPct val="50000"/>
                </a:spcBef>
              </a:pPr>
              <a:endParaRPr lang="en-US" sz="2000" dirty="0"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sz="2000" dirty="0">
                  <a:latin typeface="Arial" charset="0"/>
                </a:rPr>
                <a:t>if DV to any </a:t>
              </a:r>
              <a:r>
                <a:rPr lang="en-US" sz="2000" dirty="0" err="1">
                  <a:latin typeface="Arial" charset="0"/>
                </a:rPr>
                <a:t>dest</a:t>
              </a:r>
              <a:r>
                <a:rPr lang="en-US" sz="2000" dirty="0">
                  <a:latin typeface="Arial" charset="0"/>
                </a:rPr>
                <a:t> has changed, </a:t>
              </a:r>
              <a:r>
                <a:rPr lang="en-US" sz="2400" i="1" dirty="0">
                  <a:solidFill>
                    <a:schemeClr val="accent2"/>
                  </a:solidFill>
                  <a:latin typeface="Arial" charset="0"/>
                </a:rPr>
                <a:t>notify</a:t>
              </a:r>
              <a:r>
                <a:rPr lang="en-US" sz="2000" dirty="0">
                  <a:latin typeface="Arial" charset="0"/>
                </a:rPr>
                <a:t> neighbors </a:t>
              </a:r>
              <a:endParaRPr lang="en-US" sz="2400" dirty="0">
                <a:latin typeface="Arial" charset="0"/>
              </a:endParaRPr>
            </a:p>
            <a:p>
              <a:pPr algn="ctr">
                <a:spcBef>
                  <a:spcPct val="50000"/>
                </a:spcBef>
              </a:pP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471046" name="Line 6"/>
            <p:cNvSpPr>
              <a:spLocks noChangeShapeType="1"/>
            </p:cNvSpPr>
            <p:nvPr/>
          </p:nvSpPr>
          <p:spPr bwMode="auto">
            <a:xfrm>
              <a:off x="4344" y="1776"/>
              <a:ext cx="0" cy="37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047" name="Line 7"/>
            <p:cNvSpPr>
              <a:spLocks noChangeShapeType="1"/>
            </p:cNvSpPr>
            <p:nvPr/>
          </p:nvSpPr>
          <p:spPr bwMode="auto">
            <a:xfrm>
              <a:off x="4338" y="2418"/>
              <a:ext cx="0" cy="37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048" name="Freeform 8"/>
            <p:cNvSpPr>
              <a:spLocks/>
            </p:cNvSpPr>
            <p:nvPr/>
          </p:nvSpPr>
          <p:spPr bwMode="auto">
            <a:xfrm>
              <a:off x="3354" y="1212"/>
              <a:ext cx="978" cy="2256"/>
            </a:xfrm>
            <a:custGeom>
              <a:avLst/>
              <a:gdLst/>
              <a:ahLst/>
              <a:cxnLst>
                <a:cxn ang="0">
                  <a:pos x="960" y="2010"/>
                </a:cxn>
                <a:cxn ang="0">
                  <a:pos x="961" y="2256"/>
                </a:cxn>
                <a:cxn ang="0">
                  <a:pos x="0" y="2256"/>
                </a:cxn>
                <a:cxn ang="0">
                  <a:pos x="0" y="0"/>
                </a:cxn>
                <a:cxn ang="0">
                  <a:pos x="978" y="0"/>
                </a:cxn>
                <a:cxn ang="0">
                  <a:pos x="978" y="155"/>
                </a:cxn>
              </a:cxnLst>
              <a:rect l="0" t="0" r="r" b="b"/>
              <a:pathLst>
                <a:path w="978" h="2256">
                  <a:moveTo>
                    <a:pt x="960" y="2010"/>
                  </a:moveTo>
                  <a:lnTo>
                    <a:pt x="961" y="2256"/>
                  </a:lnTo>
                  <a:lnTo>
                    <a:pt x="0" y="2256"/>
                  </a:lnTo>
                  <a:lnTo>
                    <a:pt x="0" y="0"/>
                  </a:lnTo>
                  <a:lnTo>
                    <a:pt x="978" y="0"/>
                  </a:lnTo>
                  <a:lnTo>
                    <a:pt x="978" y="155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1049" name="Text Box 9"/>
          <p:cNvSpPr txBox="1">
            <a:spLocks noChangeArrowheads="1"/>
          </p:cNvSpPr>
          <p:nvPr/>
        </p:nvSpPr>
        <p:spPr bwMode="auto">
          <a:xfrm>
            <a:off x="4876800" y="1676400"/>
            <a:ext cx="171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+mn-lt"/>
              </a:rPr>
              <a:t>Each node: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200" dirty="0"/>
              <a:t>Distance </a:t>
            </a:r>
            <a:r>
              <a:rPr lang="en-US" sz="3200" dirty="0" smtClean="0"/>
              <a:t>Vector Algorithm - Link Cost Changes</a:t>
            </a:r>
            <a:endParaRPr lang="en-US" dirty="0"/>
          </a:p>
        </p:txBody>
      </p:sp>
      <p:sp>
        <p:nvSpPr>
          <p:cNvPr id="473091" name="Rectangle 3"/>
          <p:cNvSpPr>
            <a:spLocks noChangeArrowheads="1"/>
          </p:cNvSpPr>
          <p:nvPr/>
        </p:nvSpPr>
        <p:spPr bwMode="auto">
          <a:xfrm>
            <a:off x="552450" y="1400175"/>
            <a:ext cx="486727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dirty="0">
                <a:solidFill>
                  <a:srgbClr val="FF0000"/>
                </a:solidFill>
                <a:latin typeface="+mn-lt"/>
              </a:rPr>
              <a:t>Link cost changes:</a:t>
            </a:r>
            <a:endParaRPr lang="en-US" sz="20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009900"/>
              </a:buClr>
              <a:buSzPct val="81000"/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N</a:t>
            </a:r>
            <a:r>
              <a:rPr lang="en-US" sz="2000" dirty="0" smtClean="0">
                <a:latin typeface="+mn-lt"/>
              </a:rPr>
              <a:t>ode </a:t>
            </a:r>
            <a:r>
              <a:rPr lang="en-US" sz="2000" dirty="0">
                <a:latin typeface="+mn-lt"/>
              </a:rPr>
              <a:t>detects local link cost change </a:t>
            </a:r>
          </a:p>
          <a:p>
            <a:pPr marL="342900" indent="-342900">
              <a:spcBef>
                <a:spcPct val="20000"/>
              </a:spcBef>
              <a:buClr>
                <a:srgbClr val="009900"/>
              </a:buClr>
              <a:buSzPct val="81000"/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U</a:t>
            </a:r>
            <a:r>
              <a:rPr lang="en-US" sz="2000" dirty="0" smtClean="0">
                <a:latin typeface="+mn-lt"/>
              </a:rPr>
              <a:t>pdates </a:t>
            </a:r>
            <a:r>
              <a:rPr lang="en-US" sz="2000" dirty="0">
                <a:latin typeface="+mn-lt"/>
              </a:rPr>
              <a:t>routing info, recalculates 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distance vector</a:t>
            </a:r>
          </a:p>
          <a:p>
            <a:pPr marL="342900" indent="-342900">
              <a:spcBef>
                <a:spcPct val="20000"/>
              </a:spcBef>
              <a:buClr>
                <a:srgbClr val="009900"/>
              </a:buClr>
              <a:buSzPct val="81000"/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I</a:t>
            </a:r>
            <a:r>
              <a:rPr lang="en-US" sz="2000" dirty="0" smtClean="0">
                <a:latin typeface="+mn-lt"/>
              </a:rPr>
              <a:t>f </a:t>
            </a:r>
            <a:r>
              <a:rPr lang="en-US" sz="2000" dirty="0">
                <a:latin typeface="+mn-lt"/>
              </a:rPr>
              <a:t>DV changes, notify neighbors </a:t>
            </a:r>
            <a:endParaRPr lang="en-US" sz="2400" dirty="0">
              <a:latin typeface="+mn-lt"/>
            </a:endParaRPr>
          </a:p>
        </p:txBody>
      </p:sp>
      <p:sp>
        <p:nvSpPr>
          <p:cNvPr id="473092" name="Text Box 4"/>
          <p:cNvSpPr txBox="1">
            <a:spLocks noChangeArrowheads="1"/>
          </p:cNvSpPr>
          <p:nvPr/>
        </p:nvSpPr>
        <p:spPr bwMode="auto">
          <a:xfrm>
            <a:off x="533400" y="4038600"/>
            <a:ext cx="118494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+mn-lt"/>
              </a:rPr>
              <a:t>“good</a:t>
            </a:r>
          </a:p>
          <a:p>
            <a:r>
              <a:rPr lang="en-US" sz="2400" dirty="0">
                <a:solidFill>
                  <a:schemeClr val="accent2"/>
                </a:solidFill>
                <a:latin typeface="+mn-lt"/>
              </a:rPr>
              <a:t>news </a:t>
            </a:r>
          </a:p>
          <a:p>
            <a:r>
              <a:rPr lang="en-US" sz="2400" dirty="0">
                <a:solidFill>
                  <a:schemeClr val="accent2"/>
                </a:solidFill>
                <a:latin typeface="+mn-lt"/>
              </a:rPr>
              <a:t>travels</a:t>
            </a:r>
          </a:p>
          <a:p>
            <a:r>
              <a:rPr lang="en-US" sz="2400" dirty="0">
                <a:solidFill>
                  <a:schemeClr val="accent2"/>
                </a:solidFill>
                <a:latin typeface="+mn-lt"/>
              </a:rPr>
              <a:t>fast”</a:t>
            </a:r>
            <a:endParaRPr lang="en-US" sz="1600" dirty="0">
              <a:solidFill>
                <a:schemeClr val="accent2"/>
              </a:solidFill>
              <a:latin typeface="+mn-lt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838825" y="1609725"/>
            <a:ext cx="2184400" cy="1314450"/>
            <a:chOff x="3625" y="1076"/>
            <a:chExt cx="1376" cy="828"/>
          </a:xfrm>
        </p:grpSpPr>
        <p:sp>
          <p:nvSpPr>
            <p:cNvPr id="473094" name="Freeform 6"/>
            <p:cNvSpPr>
              <a:spLocks/>
            </p:cNvSpPr>
            <p:nvPr/>
          </p:nvSpPr>
          <p:spPr bwMode="auto">
            <a:xfrm>
              <a:off x="3625" y="1140"/>
              <a:ext cx="1376" cy="764"/>
            </a:xfrm>
            <a:custGeom>
              <a:avLst/>
              <a:gdLst/>
              <a:ahLst/>
              <a:cxnLst>
                <a:cxn ang="0">
                  <a:pos x="113" y="348"/>
                </a:cxn>
                <a:cxn ang="0">
                  <a:pos x="395" y="162"/>
                </a:cxn>
                <a:cxn ang="0">
                  <a:pos x="710" y="9"/>
                </a:cxn>
                <a:cxn ang="0">
                  <a:pos x="1160" y="219"/>
                </a:cxn>
                <a:cxn ang="0">
                  <a:pos x="1367" y="510"/>
                </a:cxn>
                <a:cxn ang="0">
                  <a:pos x="1103" y="726"/>
                </a:cxn>
                <a:cxn ang="0">
                  <a:pos x="578" y="738"/>
                </a:cxn>
                <a:cxn ang="0">
                  <a:pos x="77" y="630"/>
                </a:cxn>
                <a:cxn ang="0">
                  <a:pos x="113" y="348"/>
                </a:cxn>
              </a:cxnLst>
              <a:rect l="0" t="0" r="r" b="b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3095" name="Freeform 7"/>
            <p:cNvSpPr>
              <a:spLocks/>
            </p:cNvSpPr>
            <p:nvPr/>
          </p:nvSpPr>
          <p:spPr bwMode="auto">
            <a:xfrm>
              <a:off x="3984" y="1404"/>
              <a:ext cx="222" cy="180"/>
            </a:xfrm>
            <a:custGeom>
              <a:avLst/>
              <a:gdLst/>
              <a:ahLst/>
              <a:cxnLst>
                <a:cxn ang="0">
                  <a:pos x="0" y="180"/>
                </a:cxn>
                <a:cxn ang="0">
                  <a:pos x="222" y="0"/>
                </a:cxn>
              </a:cxnLst>
              <a:rect l="0" t="0" r="r" b="b"/>
              <a:pathLst>
                <a:path w="222" h="180">
                  <a:moveTo>
                    <a:pt x="0" y="180"/>
                  </a:move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3096" name="Oval 8"/>
            <p:cNvSpPr>
              <a:spLocks noChangeArrowheads="1"/>
            </p:cNvSpPr>
            <p:nvPr/>
          </p:nvSpPr>
          <p:spPr bwMode="auto">
            <a:xfrm>
              <a:off x="3724" y="164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3097" name="Line 9"/>
            <p:cNvSpPr>
              <a:spLocks noChangeShapeType="1"/>
            </p:cNvSpPr>
            <p:nvPr/>
          </p:nvSpPr>
          <p:spPr bwMode="auto">
            <a:xfrm>
              <a:off x="3724" y="163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3098" name="Line 10"/>
            <p:cNvSpPr>
              <a:spLocks noChangeShapeType="1"/>
            </p:cNvSpPr>
            <p:nvPr/>
          </p:nvSpPr>
          <p:spPr bwMode="auto">
            <a:xfrm>
              <a:off x="4037" y="163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3099" name="Rectangle 11"/>
            <p:cNvSpPr>
              <a:spLocks noChangeArrowheads="1"/>
            </p:cNvSpPr>
            <p:nvPr/>
          </p:nvSpPr>
          <p:spPr bwMode="auto">
            <a:xfrm>
              <a:off x="3724" y="1633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73100" name="Oval 12"/>
            <p:cNvSpPr>
              <a:spLocks noChangeArrowheads="1"/>
            </p:cNvSpPr>
            <p:nvPr/>
          </p:nvSpPr>
          <p:spPr bwMode="auto">
            <a:xfrm>
              <a:off x="3721" y="157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3101" name="Freeform 13"/>
            <p:cNvSpPr>
              <a:spLocks/>
            </p:cNvSpPr>
            <p:nvPr/>
          </p:nvSpPr>
          <p:spPr bwMode="auto">
            <a:xfrm>
              <a:off x="4389" y="1404"/>
              <a:ext cx="216" cy="1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6" y="189"/>
                </a:cxn>
              </a:cxnLst>
              <a:rect l="0" t="0" r="r" b="b"/>
              <a:pathLst>
                <a:path w="216" h="189">
                  <a:moveTo>
                    <a:pt x="0" y="0"/>
                  </a:moveTo>
                  <a:lnTo>
                    <a:pt x="216" y="1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3102" name="Freeform 14"/>
            <p:cNvSpPr>
              <a:spLocks/>
            </p:cNvSpPr>
            <p:nvPr/>
          </p:nvSpPr>
          <p:spPr bwMode="auto">
            <a:xfrm>
              <a:off x="4041" y="1668"/>
              <a:ext cx="540" cy="3"/>
            </a:xfrm>
            <a:custGeom>
              <a:avLst/>
              <a:gdLst/>
              <a:ahLst/>
              <a:cxnLst>
                <a:cxn ang="0">
                  <a:pos x="540" y="3"/>
                </a:cxn>
                <a:cxn ang="0">
                  <a:pos x="0" y="0"/>
                </a:cxn>
              </a:cxnLst>
              <a:rect l="0" t="0" r="r" b="b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3770" y="1526"/>
              <a:ext cx="210" cy="250"/>
              <a:chOff x="2951" y="2429"/>
              <a:chExt cx="213" cy="250"/>
            </a:xfrm>
          </p:grpSpPr>
          <p:sp>
            <p:nvSpPr>
              <p:cNvPr id="473104" name="Rectangle 1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3105" name="Text Box 17"/>
              <p:cNvSpPr txBox="1">
                <a:spLocks noChangeArrowheads="1"/>
              </p:cNvSpPr>
              <p:nvPr/>
            </p:nvSpPr>
            <p:spPr bwMode="auto">
              <a:xfrm>
                <a:off x="2951" y="2429"/>
                <a:ext cx="21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x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4566" y="1538"/>
              <a:ext cx="316" cy="250"/>
              <a:chOff x="1740" y="2306"/>
              <a:chExt cx="316" cy="250"/>
            </a:xfrm>
          </p:grpSpPr>
          <p:sp>
            <p:nvSpPr>
              <p:cNvPr id="473107" name="Oval 19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3108" name="Line 20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3109" name="Line 21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3110" name="Rectangle 22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73111" name="Oval 23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" name="Group 24"/>
              <p:cNvGrpSpPr>
                <a:grpSpLocks/>
              </p:cNvGrpSpPr>
              <p:nvPr/>
            </p:nvGrpSpPr>
            <p:grpSpPr bwMode="auto">
              <a:xfrm>
                <a:off x="1800" y="2306"/>
                <a:ext cx="202" cy="250"/>
                <a:chOff x="2955" y="2429"/>
                <a:chExt cx="205" cy="250"/>
              </a:xfrm>
            </p:grpSpPr>
            <p:sp>
              <p:nvSpPr>
                <p:cNvPr id="473113" name="Rectangle 25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3114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955" y="2429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z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473115" name="Text Box 27"/>
            <p:cNvSpPr txBox="1">
              <a:spLocks noChangeArrowheads="1"/>
            </p:cNvSpPr>
            <p:nvPr/>
          </p:nvSpPr>
          <p:spPr bwMode="auto">
            <a:xfrm>
              <a:off x="4469" y="132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73116" name="Text Box 28"/>
            <p:cNvSpPr txBox="1">
              <a:spLocks noChangeArrowheads="1"/>
            </p:cNvSpPr>
            <p:nvPr/>
          </p:nvSpPr>
          <p:spPr bwMode="auto">
            <a:xfrm>
              <a:off x="3930" y="132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73117" name="Text Box 29"/>
            <p:cNvSpPr txBox="1">
              <a:spLocks noChangeArrowheads="1"/>
            </p:cNvSpPr>
            <p:nvPr/>
          </p:nvSpPr>
          <p:spPr bwMode="auto">
            <a:xfrm>
              <a:off x="4171" y="1658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50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4146" y="1214"/>
              <a:ext cx="316" cy="250"/>
              <a:chOff x="1740" y="2306"/>
              <a:chExt cx="316" cy="250"/>
            </a:xfrm>
          </p:grpSpPr>
          <p:sp>
            <p:nvSpPr>
              <p:cNvPr id="473119" name="Oval 31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3120" name="Line 32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3121" name="Line 33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3122" name="Rectangle 34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73123" name="Oval 35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" name="Group 36"/>
              <p:cNvGrpSpPr>
                <a:grpSpLocks/>
              </p:cNvGrpSpPr>
              <p:nvPr/>
            </p:nvGrpSpPr>
            <p:grpSpPr bwMode="auto">
              <a:xfrm>
                <a:off x="1802" y="2306"/>
                <a:ext cx="199" cy="250"/>
                <a:chOff x="2957" y="2429"/>
                <a:chExt cx="202" cy="250"/>
              </a:xfrm>
            </p:grpSpPr>
            <p:sp>
              <p:nvSpPr>
                <p:cNvPr id="473125" name="Rectangle 3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3126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957" y="2429"/>
                  <a:ext cx="20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y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473127" name="Text Box 39"/>
            <p:cNvSpPr txBox="1">
              <a:spLocks noChangeArrowheads="1"/>
            </p:cNvSpPr>
            <p:nvPr/>
          </p:nvSpPr>
          <p:spPr bwMode="auto">
            <a:xfrm>
              <a:off x="3839" y="1076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73128" name="Line 40"/>
            <p:cNvSpPr>
              <a:spLocks noChangeShapeType="1"/>
            </p:cNvSpPr>
            <p:nvPr/>
          </p:nvSpPr>
          <p:spPr bwMode="auto">
            <a:xfrm flipH="1" flipV="1">
              <a:off x="3948" y="1272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3129" name="Rectangle 41"/>
          <p:cNvSpPr>
            <a:spLocks noChangeArrowheads="1"/>
          </p:cNvSpPr>
          <p:nvPr/>
        </p:nvSpPr>
        <p:spPr bwMode="auto">
          <a:xfrm>
            <a:off x="1877391" y="3429000"/>
            <a:ext cx="654057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228600" algn="l"/>
                <a:tab pos="457200" algn="l"/>
              </a:tabLst>
            </a:pPr>
            <a:r>
              <a:rPr lang="en-US" sz="1800" dirty="0">
                <a:latin typeface="+mn-lt"/>
              </a:rPr>
              <a:t>At time </a:t>
            </a:r>
            <a:r>
              <a:rPr lang="en-US" sz="1800" i="1" dirty="0">
                <a:latin typeface="+mn-lt"/>
              </a:rPr>
              <a:t>t</a:t>
            </a:r>
            <a:r>
              <a:rPr lang="en-US" sz="1800" i="1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, </a:t>
            </a:r>
            <a:r>
              <a:rPr lang="en-US" sz="1800" i="1" dirty="0" smtClean="0">
                <a:solidFill>
                  <a:srgbClr val="FF0000"/>
                </a:solidFill>
                <a:latin typeface="+mn-lt"/>
              </a:rPr>
              <a:t>Y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>
                <a:latin typeface="+mn-lt"/>
              </a:rPr>
              <a:t>detects the link-cost change, updates its DV, 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800" dirty="0">
                <a:latin typeface="+mn-lt"/>
              </a:rPr>
              <a:t>and informs its neighbors.</a:t>
            </a:r>
          </a:p>
          <a:p>
            <a:pPr>
              <a:tabLst>
                <a:tab pos="228600" algn="l"/>
                <a:tab pos="457200" algn="l"/>
              </a:tabLst>
            </a:pPr>
            <a:endParaRPr lang="en-US" sz="1800" dirty="0">
              <a:latin typeface="+mn-lt"/>
            </a:endParaRPr>
          </a:p>
        </p:txBody>
      </p:sp>
      <p:sp>
        <p:nvSpPr>
          <p:cNvPr id="473130" name="Rectangle 42"/>
          <p:cNvSpPr>
            <a:spLocks noChangeArrowheads="1"/>
          </p:cNvSpPr>
          <p:nvPr/>
        </p:nvSpPr>
        <p:spPr bwMode="auto">
          <a:xfrm>
            <a:off x="1890091" y="4121150"/>
            <a:ext cx="725390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228600" algn="l"/>
                <a:tab pos="457200" algn="l"/>
              </a:tabLst>
            </a:pPr>
            <a:r>
              <a:rPr lang="en-US" sz="1800" dirty="0">
                <a:latin typeface="+mn-lt"/>
              </a:rPr>
              <a:t>At time </a:t>
            </a:r>
            <a:r>
              <a:rPr lang="en-US" sz="1800" i="1" dirty="0">
                <a:latin typeface="+mn-lt"/>
              </a:rPr>
              <a:t>t</a:t>
            </a:r>
            <a:r>
              <a:rPr lang="en-US" sz="1800" i="1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, </a:t>
            </a:r>
            <a:r>
              <a:rPr lang="en-US" sz="1800" b="1" i="1" dirty="0" smtClean="0">
                <a:solidFill>
                  <a:srgbClr val="009900"/>
                </a:solidFill>
                <a:latin typeface="+mn-lt"/>
              </a:rPr>
              <a:t>Z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>
                <a:latin typeface="+mn-lt"/>
              </a:rPr>
              <a:t>receives the update from </a:t>
            </a:r>
            <a:r>
              <a:rPr lang="en-US" sz="1800" i="1" dirty="0" smtClean="0">
                <a:solidFill>
                  <a:srgbClr val="FF0000"/>
                </a:solidFill>
                <a:latin typeface="+mn-lt"/>
              </a:rPr>
              <a:t>Y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>
                <a:latin typeface="+mn-lt"/>
              </a:rPr>
              <a:t>and updates its table. 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800" dirty="0">
                <a:latin typeface="+mn-lt"/>
              </a:rPr>
              <a:t>It computes a new least cost to </a:t>
            </a:r>
            <a:r>
              <a:rPr lang="en-US" sz="1800" i="1" dirty="0" smtClean="0">
                <a:solidFill>
                  <a:srgbClr val="00B0F0"/>
                </a:solidFill>
                <a:latin typeface="+mn-lt"/>
              </a:rPr>
              <a:t>X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>
                <a:latin typeface="+mn-lt"/>
              </a:rPr>
              <a:t>and sends its neighbors its DV.</a:t>
            </a:r>
          </a:p>
          <a:p>
            <a:pPr>
              <a:tabLst>
                <a:tab pos="228600" algn="l"/>
                <a:tab pos="457200" algn="l"/>
              </a:tabLst>
            </a:pPr>
            <a:endParaRPr lang="en-US" sz="1800" dirty="0">
              <a:latin typeface="+mn-lt"/>
            </a:endParaRPr>
          </a:p>
        </p:txBody>
      </p:sp>
      <p:sp>
        <p:nvSpPr>
          <p:cNvPr id="473131" name="Rectangle 43"/>
          <p:cNvSpPr>
            <a:spLocks noChangeArrowheads="1"/>
          </p:cNvSpPr>
          <p:nvPr/>
        </p:nvSpPr>
        <p:spPr bwMode="auto">
          <a:xfrm>
            <a:off x="1923429" y="4896257"/>
            <a:ext cx="708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228600" algn="l"/>
                <a:tab pos="457200" algn="l"/>
              </a:tabLst>
            </a:pPr>
            <a:r>
              <a:rPr lang="en-US" sz="1800" dirty="0">
                <a:latin typeface="+mn-lt"/>
              </a:rPr>
              <a:t>At time </a:t>
            </a:r>
            <a:r>
              <a:rPr lang="en-US" sz="1800" i="1" dirty="0">
                <a:latin typeface="+mn-lt"/>
              </a:rPr>
              <a:t>t</a:t>
            </a:r>
            <a:r>
              <a:rPr lang="en-US" sz="1800" i="1" baseline="-25000" dirty="0">
                <a:latin typeface="+mn-lt"/>
              </a:rPr>
              <a:t>2</a:t>
            </a:r>
            <a:r>
              <a:rPr lang="en-US" sz="1800" dirty="0">
                <a:latin typeface="+mn-lt"/>
              </a:rPr>
              <a:t>,</a:t>
            </a:r>
            <a:r>
              <a:rPr lang="en-US" sz="18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800" i="1" dirty="0" smtClean="0">
                <a:solidFill>
                  <a:srgbClr val="FF0000"/>
                </a:solidFill>
                <a:latin typeface="+mn-lt"/>
              </a:rPr>
              <a:t>Y</a:t>
            </a:r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800" dirty="0">
                <a:latin typeface="+mn-lt"/>
              </a:rPr>
              <a:t>receives </a:t>
            </a:r>
            <a:r>
              <a:rPr lang="en-US" sz="1800" b="1" i="1" dirty="0" smtClean="0">
                <a:solidFill>
                  <a:srgbClr val="009900"/>
                </a:solidFill>
                <a:latin typeface="+mn-lt"/>
              </a:rPr>
              <a:t>Z</a:t>
            </a:r>
            <a:r>
              <a:rPr lang="en-US" sz="1800" dirty="0" smtClean="0">
                <a:latin typeface="+mn-lt"/>
              </a:rPr>
              <a:t>’s </a:t>
            </a:r>
            <a:r>
              <a:rPr lang="en-US" sz="1800" dirty="0">
                <a:latin typeface="+mn-lt"/>
              </a:rPr>
              <a:t>update and updates its distance table. 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800" i="1" dirty="0" smtClean="0">
                <a:solidFill>
                  <a:srgbClr val="FF0000"/>
                </a:solidFill>
                <a:latin typeface="+mn-lt"/>
              </a:rPr>
              <a:t>Y</a:t>
            </a:r>
            <a:r>
              <a:rPr lang="en-US" sz="1800" dirty="0" smtClean="0">
                <a:latin typeface="+mn-lt"/>
              </a:rPr>
              <a:t>’s </a:t>
            </a:r>
            <a:r>
              <a:rPr lang="en-US" sz="1800" dirty="0">
                <a:latin typeface="+mn-lt"/>
              </a:rPr>
              <a:t>least costs do not change and hence </a:t>
            </a:r>
            <a:r>
              <a:rPr lang="en-US" sz="1800" i="1" dirty="0" smtClean="0">
                <a:solidFill>
                  <a:srgbClr val="FF0000"/>
                </a:solidFill>
                <a:latin typeface="+mn-lt"/>
              </a:rPr>
              <a:t>Y</a:t>
            </a:r>
            <a:r>
              <a:rPr lang="en-US" sz="1800" dirty="0" smtClean="0">
                <a:latin typeface="+mn-lt"/>
              </a:rPr>
              <a:t>  </a:t>
            </a:r>
            <a:r>
              <a:rPr lang="en-US" sz="1800" dirty="0">
                <a:latin typeface="+mn-lt"/>
              </a:rPr>
              <a:t>does </a:t>
            </a:r>
            <a:r>
              <a:rPr lang="en-US" sz="1800" i="1" dirty="0">
                <a:latin typeface="+mn-lt"/>
              </a:rPr>
              <a:t>not</a:t>
            </a:r>
            <a:r>
              <a:rPr lang="en-US" sz="1800" dirty="0">
                <a:latin typeface="+mn-lt"/>
              </a:rPr>
              <a:t> send any 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800" dirty="0">
                <a:latin typeface="+mn-lt"/>
              </a:rPr>
              <a:t>message to </a:t>
            </a:r>
            <a:r>
              <a:rPr lang="en-US" sz="1800" b="1" i="1" dirty="0" smtClean="0">
                <a:solidFill>
                  <a:srgbClr val="009900"/>
                </a:solidFill>
                <a:latin typeface="+mn-lt"/>
              </a:rPr>
              <a:t>Z</a:t>
            </a:r>
            <a:r>
              <a:rPr lang="en-US" sz="1800" dirty="0" smtClean="0">
                <a:latin typeface="+mn-lt"/>
              </a:rPr>
              <a:t>. </a:t>
            </a:r>
            <a:endParaRPr lang="en-US" sz="1800" dirty="0">
              <a:latin typeface="+mn-lt"/>
            </a:endParaRPr>
          </a:p>
          <a:p>
            <a:pPr>
              <a:tabLst>
                <a:tab pos="228600" algn="l"/>
                <a:tab pos="457200" algn="l"/>
              </a:tabLst>
            </a:pPr>
            <a:endParaRPr lang="en-US" sz="1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129" grpId="0"/>
      <p:bldP spid="473130" grpId="0"/>
      <p:bldP spid="473131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Distance Vector Algorithm - Link Cost Changes</a:t>
            </a:r>
            <a:endParaRPr lang="en-US" dirty="0"/>
          </a:p>
        </p:txBody>
      </p:sp>
      <p:sp>
        <p:nvSpPr>
          <p:cNvPr id="474115" name="Rectangle 3"/>
          <p:cNvSpPr>
            <a:spLocks noChangeArrowheads="1"/>
          </p:cNvSpPr>
          <p:nvPr/>
        </p:nvSpPr>
        <p:spPr bwMode="auto">
          <a:xfrm>
            <a:off x="838200" y="1524000"/>
            <a:ext cx="3810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9900"/>
              </a:buClr>
              <a:buSzPct val="85000"/>
            </a:pPr>
            <a:r>
              <a:rPr lang="en-US" sz="2400" dirty="0">
                <a:solidFill>
                  <a:srgbClr val="FF0000"/>
                </a:solidFill>
                <a:latin typeface="+mn-lt"/>
              </a:rPr>
              <a:t>Link cost changes:</a:t>
            </a:r>
            <a:endParaRPr lang="en-US" sz="20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009900"/>
              </a:buClr>
              <a:buSzPct val="85000"/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Good </a:t>
            </a:r>
            <a:r>
              <a:rPr lang="en-US" dirty="0">
                <a:latin typeface="+mn-lt"/>
              </a:rPr>
              <a:t>news travels fast </a:t>
            </a:r>
          </a:p>
          <a:p>
            <a:pPr marL="342900" indent="-342900">
              <a:spcBef>
                <a:spcPct val="20000"/>
              </a:spcBef>
              <a:buClr>
                <a:srgbClr val="009900"/>
              </a:buClr>
              <a:buSzPct val="85000"/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Bad </a:t>
            </a:r>
            <a:r>
              <a:rPr lang="en-US" dirty="0">
                <a:latin typeface="+mn-lt"/>
              </a:rPr>
              <a:t>news travels </a:t>
            </a:r>
            <a:r>
              <a:rPr lang="en-US" dirty="0" smtClean="0">
                <a:latin typeface="+mn-lt"/>
              </a:rPr>
              <a:t>slowly</a:t>
            </a:r>
            <a:endParaRPr lang="en-US" dirty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009900"/>
              </a:buClr>
              <a:buSzPct val="85000"/>
              <a:buFont typeface="Arial" pitchFamily="34" charset="0"/>
              <a:buChar char="•"/>
            </a:pPr>
            <a:r>
              <a:rPr lang="en-US" sz="2200" dirty="0" smtClean="0">
                <a:latin typeface="+mn-lt"/>
              </a:rPr>
              <a:t>Right, 44 </a:t>
            </a:r>
            <a:r>
              <a:rPr lang="en-US" sz="2200" dirty="0">
                <a:latin typeface="+mn-lt"/>
              </a:rPr>
              <a:t>iterations before algorithm </a:t>
            </a:r>
            <a:r>
              <a:rPr lang="en-US" sz="2200" dirty="0" smtClean="0">
                <a:latin typeface="+mn-lt"/>
              </a:rPr>
              <a:t>stabilizes (see text</a:t>
            </a:r>
            <a:r>
              <a:rPr lang="en-US" sz="2200" dirty="0" smtClean="0">
                <a:latin typeface="+mn-lt"/>
              </a:rPr>
              <a:t>)</a:t>
            </a:r>
          </a:p>
          <a:p>
            <a:pPr marL="800100" lvl="1" indent="-342900">
              <a:spcBef>
                <a:spcPct val="20000"/>
              </a:spcBef>
              <a:buClr>
                <a:srgbClr val="009900"/>
              </a:buClr>
              <a:buSzPct val="85000"/>
              <a:buFont typeface="Arial" pitchFamily="34" charset="0"/>
              <a:buChar char="•"/>
            </a:pPr>
            <a:r>
              <a:rPr lang="en-US" sz="2200" dirty="0" smtClean="0">
                <a:latin typeface="+mn-lt"/>
              </a:rPr>
              <a:t>“Count </a:t>
            </a:r>
            <a:r>
              <a:rPr lang="en-US" sz="2200" dirty="0" smtClean="0">
                <a:latin typeface="+mn-lt"/>
              </a:rPr>
              <a:t>to infinity” problem!</a:t>
            </a:r>
            <a:endParaRPr lang="en-US" sz="220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009900"/>
              </a:buClr>
              <a:buSzPct val="85000"/>
              <a:buFont typeface="Arial" pitchFamily="34" charset="0"/>
              <a:buChar char="•"/>
            </a:pPr>
            <a:endParaRPr lang="en-US" sz="2200" dirty="0">
              <a:latin typeface="+mn-lt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89563" y="1600200"/>
            <a:ext cx="2184400" cy="1314450"/>
            <a:chOff x="3805" y="938"/>
            <a:chExt cx="1376" cy="828"/>
          </a:xfrm>
        </p:grpSpPr>
        <p:sp>
          <p:nvSpPr>
            <p:cNvPr id="474117" name="Freeform 5"/>
            <p:cNvSpPr>
              <a:spLocks/>
            </p:cNvSpPr>
            <p:nvPr/>
          </p:nvSpPr>
          <p:spPr bwMode="auto">
            <a:xfrm>
              <a:off x="3805" y="1002"/>
              <a:ext cx="1376" cy="764"/>
            </a:xfrm>
            <a:custGeom>
              <a:avLst/>
              <a:gdLst/>
              <a:ahLst/>
              <a:cxnLst>
                <a:cxn ang="0">
                  <a:pos x="113" y="348"/>
                </a:cxn>
                <a:cxn ang="0">
                  <a:pos x="395" y="162"/>
                </a:cxn>
                <a:cxn ang="0">
                  <a:pos x="710" y="9"/>
                </a:cxn>
                <a:cxn ang="0">
                  <a:pos x="1160" y="219"/>
                </a:cxn>
                <a:cxn ang="0">
                  <a:pos x="1367" y="510"/>
                </a:cxn>
                <a:cxn ang="0">
                  <a:pos x="1103" y="726"/>
                </a:cxn>
                <a:cxn ang="0">
                  <a:pos x="578" y="738"/>
                </a:cxn>
                <a:cxn ang="0">
                  <a:pos x="77" y="630"/>
                </a:cxn>
                <a:cxn ang="0">
                  <a:pos x="113" y="348"/>
                </a:cxn>
              </a:cxnLst>
              <a:rect l="0" t="0" r="r" b="b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118" name="Freeform 6"/>
            <p:cNvSpPr>
              <a:spLocks/>
            </p:cNvSpPr>
            <p:nvPr/>
          </p:nvSpPr>
          <p:spPr bwMode="auto">
            <a:xfrm>
              <a:off x="4164" y="1266"/>
              <a:ext cx="222" cy="180"/>
            </a:xfrm>
            <a:custGeom>
              <a:avLst/>
              <a:gdLst/>
              <a:ahLst/>
              <a:cxnLst>
                <a:cxn ang="0">
                  <a:pos x="0" y="180"/>
                </a:cxn>
                <a:cxn ang="0">
                  <a:pos x="222" y="0"/>
                </a:cxn>
              </a:cxnLst>
              <a:rect l="0" t="0" r="r" b="b"/>
              <a:pathLst>
                <a:path w="222" h="180">
                  <a:moveTo>
                    <a:pt x="0" y="180"/>
                  </a:move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119" name="Oval 7"/>
            <p:cNvSpPr>
              <a:spLocks noChangeArrowheads="1"/>
            </p:cNvSpPr>
            <p:nvPr/>
          </p:nvSpPr>
          <p:spPr bwMode="auto">
            <a:xfrm>
              <a:off x="3904" y="150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120" name="Line 8"/>
            <p:cNvSpPr>
              <a:spLocks noChangeShapeType="1"/>
            </p:cNvSpPr>
            <p:nvPr/>
          </p:nvSpPr>
          <p:spPr bwMode="auto">
            <a:xfrm>
              <a:off x="3904" y="1495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121" name="Line 9"/>
            <p:cNvSpPr>
              <a:spLocks noChangeShapeType="1"/>
            </p:cNvSpPr>
            <p:nvPr/>
          </p:nvSpPr>
          <p:spPr bwMode="auto">
            <a:xfrm>
              <a:off x="4217" y="1495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122" name="Rectangle 10"/>
            <p:cNvSpPr>
              <a:spLocks noChangeArrowheads="1"/>
            </p:cNvSpPr>
            <p:nvPr/>
          </p:nvSpPr>
          <p:spPr bwMode="auto">
            <a:xfrm>
              <a:off x="3904" y="149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74123" name="Oval 11"/>
            <p:cNvSpPr>
              <a:spLocks noChangeArrowheads="1"/>
            </p:cNvSpPr>
            <p:nvPr/>
          </p:nvSpPr>
          <p:spPr bwMode="auto">
            <a:xfrm>
              <a:off x="3901" y="143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124" name="Freeform 12"/>
            <p:cNvSpPr>
              <a:spLocks/>
            </p:cNvSpPr>
            <p:nvPr/>
          </p:nvSpPr>
          <p:spPr bwMode="auto">
            <a:xfrm>
              <a:off x="4569" y="1266"/>
              <a:ext cx="216" cy="1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6" y="189"/>
                </a:cxn>
              </a:cxnLst>
              <a:rect l="0" t="0" r="r" b="b"/>
              <a:pathLst>
                <a:path w="216" h="189">
                  <a:moveTo>
                    <a:pt x="0" y="0"/>
                  </a:moveTo>
                  <a:lnTo>
                    <a:pt x="216" y="1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125" name="Freeform 13"/>
            <p:cNvSpPr>
              <a:spLocks/>
            </p:cNvSpPr>
            <p:nvPr/>
          </p:nvSpPr>
          <p:spPr bwMode="auto">
            <a:xfrm>
              <a:off x="4221" y="1530"/>
              <a:ext cx="540" cy="3"/>
            </a:xfrm>
            <a:custGeom>
              <a:avLst/>
              <a:gdLst/>
              <a:ahLst/>
              <a:cxnLst>
                <a:cxn ang="0">
                  <a:pos x="540" y="3"/>
                </a:cxn>
                <a:cxn ang="0">
                  <a:pos x="0" y="0"/>
                </a:cxn>
              </a:cxnLst>
              <a:rect l="0" t="0" r="r" b="b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3950" y="1388"/>
              <a:ext cx="210" cy="250"/>
              <a:chOff x="2951" y="2429"/>
              <a:chExt cx="213" cy="250"/>
            </a:xfrm>
          </p:grpSpPr>
          <p:sp>
            <p:nvSpPr>
              <p:cNvPr id="474127" name="Rectangle 1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4128" name="Text Box 16"/>
              <p:cNvSpPr txBox="1">
                <a:spLocks noChangeArrowheads="1"/>
              </p:cNvSpPr>
              <p:nvPr/>
            </p:nvSpPr>
            <p:spPr bwMode="auto">
              <a:xfrm>
                <a:off x="2951" y="2429"/>
                <a:ext cx="21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x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4746" y="1400"/>
              <a:ext cx="316" cy="250"/>
              <a:chOff x="1740" y="2306"/>
              <a:chExt cx="316" cy="250"/>
            </a:xfrm>
          </p:grpSpPr>
          <p:sp>
            <p:nvSpPr>
              <p:cNvPr id="474130" name="Oval 18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4131" name="Line 19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4132" name="Line 20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4133" name="Rectangle 21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74134" name="Oval 22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" name="Group 23"/>
              <p:cNvGrpSpPr>
                <a:grpSpLocks/>
              </p:cNvGrpSpPr>
              <p:nvPr/>
            </p:nvGrpSpPr>
            <p:grpSpPr bwMode="auto">
              <a:xfrm>
                <a:off x="1800" y="2306"/>
                <a:ext cx="202" cy="250"/>
                <a:chOff x="2955" y="2429"/>
                <a:chExt cx="205" cy="250"/>
              </a:xfrm>
            </p:grpSpPr>
            <p:sp>
              <p:nvSpPr>
                <p:cNvPr id="474136" name="Rectangle 24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413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955" y="2429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z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474138" name="Text Box 26"/>
            <p:cNvSpPr txBox="1">
              <a:spLocks noChangeArrowheads="1"/>
            </p:cNvSpPr>
            <p:nvPr/>
          </p:nvSpPr>
          <p:spPr bwMode="auto">
            <a:xfrm>
              <a:off x="4649" y="1190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74139" name="Text Box 27"/>
            <p:cNvSpPr txBox="1">
              <a:spLocks noChangeArrowheads="1"/>
            </p:cNvSpPr>
            <p:nvPr/>
          </p:nvSpPr>
          <p:spPr bwMode="auto">
            <a:xfrm>
              <a:off x="4110" y="1187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74140" name="Text Box 28"/>
            <p:cNvSpPr txBox="1">
              <a:spLocks noChangeArrowheads="1"/>
            </p:cNvSpPr>
            <p:nvPr/>
          </p:nvSpPr>
          <p:spPr bwMode="auto">
            <a:xfrm>
              <a:off x="4351" y="1520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50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" name="Group 29"/>
            <p:cNvGrpSpPr>
              <a:grpSpLocks/>
            </p:cNvGrpSpPr>
            <p:nvPr/>
          </p:nvGrpSpPr>
          <p:grpSpPr bwMode="auto">
            <a:xfrm>
              <a:off x="4326" y="1076"/>
              <a:ext cx="316" cy="250"/>
              <a:chOff x="1740" y="2306"/>
              <a:chExt cx="316" cy="250"/>
            </a:xfrm>
          </p:grpSpPr>
          <p:sp>
            <p:nvSpPr>
              <p:cNvPr id="474142" name="Oval 30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4143" name="Line 31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4144" name="Line 32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4145" name="Rectangle 33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74146" name="Oval 34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" name="Group 35"/>
              <p:cNvGrpSpPr>
                <a:grpSpLocks/>
              </p:cNvGrpSpPr>
              <p:nvPr/>
            </p:nvGrpSpPr>
            <p:grpSpPr bwMode="auto">
              <a:xfrm>
                <a:off x="1802" y="2306"/>
                <a:ext cx="199" cy="250"/>
                <a:chOff x="2957" y="2429"/>
                <a:chExt cx="202" cy="250"/>
              </a:xfrm>
            </p:grpSpPr>
            <p:sp>
              <p:nvSpPr>
                <p:cNvPr id="474148" name="Rectangle 3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4149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957" y="2429"/>
                  <a:ext cx="20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y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474150" name="Text Box 38"/>
            <p:cNvSpPr txBox="1">
              <a:spLocks noChangeArrowheads="1"/>
            </p:cNvSpPr>
            <p:nvPr/>
          </p:nvSpPr>
          <p:spPr bwMode="auto">
            <a:xfrm>
              <a:off x="3964" y="938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</a:rPr>
                <a:t>60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74151" name="Line 39"/>
            <p:cNvSpPr>
              <a:spLocks noChangeShapeType="1"/>
            </p:cNvSpPr>
            <p:nvPr/>
          </p:nvSpPr>
          <p:spPr bwMode="auto">
            <a:xfrm flipH="1" flipV="1">
              <a:off x="4128" y="1134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4876800" y="3352800"/>
            <a:ext cx="3810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9900"/>
              </a:buClr>
              <a:buSzPct val="85000"/>
            </a:pP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“Poisoned” 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reverse:</a:t>
            </a:r>
            <a:r>
              <a:rPr lang="en-US" sz="2000" dirty="0">
                <a:latin typeface="+mn-lt"/>
              </a:rPr>
              <a:t> </a:t>
            </a:r>
          </a:p>
          <a:p>
            <a:pPr marL="342900" indent="-342900">
              <a:spcBef>
                <a:spcPct val="20000"/>
              </a:spcBef>
              <a:buClr>
                <a:srgbClr val="009900"/>
              </a:buClr>
              <a:buSzPct val="85000"/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If Z routes through Y to get to X :</a:t>
            </a:r>
          </a:p>
          <a:p>
            <a:pPr marL="742950" lvl="1" indent="-285750">
              <a:spcBef>
                <a:spcPct val="20000"/>
              </a:spcBef>
              <a:buClr>
                <a:srgbClr val="009900"/>
              </a:buClr>
              <a:buSzPct val="75000"/>
              <a:buFont typeface="Arial" pitchFamily="34" charset="0"/>
              <a:buChar char="•"/>
            </a:pPr>
            <a:r>
              <a:rPr lang="en-US" sz="1800" dirty="0">
                <a:latin typeface="+mn-lt"/>
              </a:rPr>
              <a:t>Z tells Y its (Z’s) distance to X is infinite (so Y won’t route to X via Z)</a:t>
            </a:r>
          </a:p>
          <a:p>
            <a:pPr marL="342900" indent="-342900">
              <a:spcBef>
                <a:spcPct val="20000"/>
              </a:spcBef>
              <a:buClr>
                <a:srgbClr val="009900"/>
              </a:buClr>
              <a:buSzPct val="85000"/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(Will not always completely </a:t>
            </a:r>
            <a:r>
              <a:rPr lang="en-US" sz="2000" dirty="0">
                <a:latin typeface="+mn-lt"/>
              </a:rPr>
              <a:t>solve count to </a:t>
            </a:r>
            <a:r>
              <a:rPr lang="en-US" sz="2000" dirty="0" smtClean="0">
                <a:latin typeface="+mn-lt"/>
              </a:rPr>
              <a:t>infinity problem )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r>
              <a:rPr lang="en-US" dirty="0"/>
              <a:t>Network </a:t>
            </a:r>
            <a:r>
              <a:rPr lang="en-US" dirty="0" smtClean="0"/>
              <a:t>Service Model</a:t>
            </a:r>
            <a:endParaRPr lang="en-US" dirty="0"/>
          </a:p>
        </p:txBody>
      </p:sp>
      <p:sp>
        <p:nvSpPr>
          <p:cNvPr id="108557" name="Rectangle 13"/>
          <p:cNvSpPr>
            <a:spLocks noChangeArrowheads="1"/>
          </p:cNvSpPr>
          <p:nvPr/>
        </p:nvSpPr>
        <p:spPr bwMode="auto">
          <a:xfrm>
            <a:off x="609600" y="1430338"/>
            <a:ext cx="75549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dirty="0">
                <a:solidFill>
                  <a:srgbClr val="FF0000"/>
                </a:solidFill>
                <a:latin typeface="+mn-lt"/>
              </a:rPr>
              <a:t>Q:</a:t>
            </a:r>
            <a:r>
              <a:rPr lang="en-US" sz="2400" dirty="0">
                <a:latin typeface="+mn-lt"/>
              </a:rPr>
              <a:t> What </a:t>
            </a:r>
            <a:r>
              <a:rPr lang="en-US" sz="2400" i="1" dirty="0">
                <a:solidFill>
                  <a:schemeClr val="accent2"/>
                </a:solidFill>
                <a:latin typeface="+mn-lt"/>
              </a:rPr>
              <a:t>service model</a:t>
            </a:r>
            <a:r>
              <a:rPr lang="en-US" sz="2400" dirty="0">
                <a:latin typeface="+mn-lt"/>
              </a:rPr>
              <a:t> for “channel” transporting </a:t>
            </a:r>
            <a:r>
              <a:rPr lang="en-US" sz="2400" dirty="0" err="1">
                <a:latin typeface="+mn-lt"/>
              </a:rPr>
              <a:t>datagrams</a:t>
            </a:r>
            <a:r>
              <a:rPr lang="en-US" sz="2400" dirty="0">
                <a:latin typeface="+mn-lt"/>
              </a:rPr>
              <a:t> from sender to receiver?</a:t>
            </a:r>
          </a:p>
        </p:txBody>
      </p:sp>
      <p:sp>
        <p:nvSpPr>
          <p:cNvPr id="108559" name="Rectangle 15"/>
          <p:cNvSpPr>
            <a:spLocks noGrp="1" noChangeArrowheads="1"/>
          </p:cNvSpPr>
          <p:nvPr>
            <p:ph type="body" sz="half" idx="1"/>
          </p:nvPr>
        </p:nvSpPr>
        <p:spPr>
          <a:xfrm>
            <a:off x="761999" y="2424113"/>
            <a:ext cx="3657601" cy="37719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dirty="0">
                <a:solidFill>
                  <a:srgbClr val="FF0000"/>
                </a:solidFill>
              </a:rPr>
              <a:t>Example services for individual </a:t>
            </a:r>
            <a:r>
              <a:rPr lang="en-US" sz="2400" u="sng" dirty="0" err="1">
                <a:solidFill>
                  <a:srgbClr val="FF0000"/>
                </a:solidFill>
              </a:rPr>
              <a:t>datagrams</a:t>
            </a:r>
            <a:r>
              <a:rPr lang="en-US" sz="2400" u="sng" dirty="0">
                <a:solidFill>
                  <a:srgbClr val="FF0000"/>
                </a:solidFill>
              </a:rPr>
              <a:t>:</a:t>
            </a:r>
          </a:p>
          <a:p>
            <a:r>
              <a:rPr lang="en-US" sz="2400" dirty="0"/>
              <a:t>G</a:t>
            </a:r>
            <a:r>
              <a:rPr lang="en-US" sz="2400" dirty="0" smtClean="0"/>
              <a:t>uaranteed </a:t>
            </a:r>
            <a:r>
              <a:rPr lang="en-US" sz="2400" dirty="0"/>
              <a:t>delivery</a:t>
            </a:r>
          </a:p>
          <a:p>
            <a:r>
              <a:rPr lang="en-US" sz="2400" dirty="0"/>
              <a:t>G</a:t>
            </a:r>
            <a:r>
              <a:rPr lang="en-US" sz="2400" dirty="0" smtClean="0"/>
              <a:t>uaranteed </a:t>
            </a:r>
            <a:r>
              <a:rPr lang="en-US" sz="2400" dirty="0"/>
              <a:t>delivery with less than 40 </a:t>
            </a:r>
            <a:r>
              <a:rPr lang="en-US" sz="2400" dirty="0" err="1"/>
              <a:t>msec</a:t>
            </a:r>
            <a:r>
              <a:rPr lang="en-US" sz="2400" dirty="0"/>
              <a:t> delay</a:t>
            </a:r>
          </a:p>
        </p:txBody>
      </p:sp>
      <p:sp>
        <p:nvSpPr>
          <p:cNvPr id="108560" name="Rectangle 16"/>
          <p:cNvSpPr>
            <a:spLocks noGrp="1" noChangeArrowheads="1"/>
          </p:cNvSpPr>
          <p:nvPr>
            <p:ph type="body" sz="half" idx="2"/>
          </p:nvPr>
        </p:nvSpPr>
        <p:spPr>
          <a:xfrm>
            <a:off x="4559300" y="2424113"/>
            <a:ext cx="4127500" cy="368617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dirty="0">
                <a:solidFill>
                  <a:srgbClr val="FF0000"/>
                </a:solidFill>
              </a:rPr>
              <a:t>Example services for a flow of </a:t>
            </a:r>
            <a:r>
              <a:rPr lang="en-US" sz="2400" u="sng" dirty="0" err="1">
                <a:solidFill>
                  <a:srgbClr val="FF0000"/>
                </a:solidFill>
              </a:rPr>
              <a:t>datagrams</a:t>
            </a:r>
            <a:r>
              <a:rPr lang="en-US" sz="2400" u="sng" dirty="0">
                <a:solidFill>
                  <a:srgbClr val="FF0000"/>
                </a:solidFill>
              </a:rPr>
              <a:t>:</a:t>
            </a:r>
          </a:p>
          <a:p>
            <a:r>
              <a:rPr lang="en-US" sz="2400" dirty="0"/>
              <a:t>I</a:t>
            </a:r>
            <a:r>
              <a:rPr lang="en-US" sz="2400" dirty="0" smtClean="0"/>
              <a:t>n-order </a:t>
            </a:r>
            <a:r>
              <a:rPr lang="en-US" sz="2400" dirty="0"/>
              <a:t>datagram delivery</a:t>
            </a:r>
          </a:p>
          <a:p>
            <a:r>
              <a:rPr lang="en-US" sz="2400" dirty="0"/>
              <a:t>G</a:t>
            </a:r>
            <a:r>
              <a:rPr lang="en-US" sz="2400" dirty="0" smtClean="0"/>
              <a:t>uaranteed </a:t>
            </a:r>
            <a:r>
              <a:rPr lang="en-US" sz="2400" dirty="0"/>
              <a:t>minimum bandwidth to flow</a:t>
            </a:r>
          </a:p>
          <a:p>
            <a:r>
              <a:rPr lang="en-US" sz="2400" dirty="0"/>
              <a:t>R</a:t>
            </a:r>
            <a:r>
              <a:rPr lang="en-US" sz="2400" dirty="0" smtClean="0"/>
              <a:t>estrictions </a:t>
            </a:r>
            <a:r>
              <a:rPr lang="en-US" sz="2400" dirty="0"/>
              <a:t>on changes in inter-packet spacing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1143000"/>
          </a:xfrm>
        </p:spPr>
        <p:txBody>
          <a:bodyPr/>
          <a:lstStyle/>
          <a:p>
            <a:r>
              <a:rPr lang="en-US" sz="3200" dirty="0"/>
              <a:t>Comparison of LS and DV algorithms</a:t>
            </a:r>
            <a:endParaRPr lang="en-US" sz="4000" dirty="0"/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3875" y="1295400"/>
            <a:ext cx="402907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FF0000"/>
                </a:solidFill>
              </a:rPr>
              <a:t>Message complexity</a:t>
            </a:r>
            <a:endParaRPr lang="en-US" sz="2400" dirty="0"/>
          </a:p>
          <a:p>
            <a:r>
              <a:rPr lang="en-US" sz="2000" u="sng" dirty="0">
                <a:solidFill>
                  <a:srgbClr val="FF0000"/>
                </a:solidFill>
              </a:rPr>
              <a:t>LS:</a:t>
            </a:r>
            <a:r>
              <a:rPr lang="en-US" sz="2000" dirty="0"/>
              <a:t> with </a:t>
            </a:r>
            <a:r>
              <a:rPr lang="en-US" sz="2000" i="1" dirty="0">
                <a:solidFill>
                  <a:srgbClr val="009900"/>
                </a:solidFill>
              </a:rPr>
              <a:t>n</a:t>
            </a:r>
            <a:r>
              <a:rPr lang="en-US" sz="2000" dirty="0"/>
              <a:t> nodes, </a:t>
            </a:r>
            <a:r>
              <a:rPr lang="en-US" sz="2000" i="1" dirty="0">
                <a:solidFill>
                  <a:srgbClr val="009900"/>
                </a:solidFill>
              </a:rPr>
              <a:t>E</a:t>
            </a:r>
            <a:r>
              <a:rPr lang="en-US" sz="2000" dirty="0"/>
              <a:t> links, O(</a:t>
            </a:r>
            <a:r>
              <a:rPr lang="en-US" sz="2000" dirty="0" err="1">
                <a:solidFill>
                  <a:srgbClr val="009900"/>
                </a:solidFill>
              </a:rPr>
              <a:t>nE</a:t>
            </a:r>
            <a:r>
              <a:rPr lang="en-US" sz="2000" dirty="0"/>
              <a:t>) </a:t>
            </a:r>
            <a:r>
              <a:rPr lang="en-US" sz="2000" dirty="0" err="1"/>
              <a:t>msgs</a:t>
            </a:r>
            <a:r>
              <a:rPr lang="en-US" sz="2000" dirty="0"/>
              <a:t> sent  </a:t>
            </a:r>
          </a:p>
          <a:p>
            <a:r>
              <a:rPr lang="en-US" sz="2000" u="sng" dirty="0">
                <a:solidFill>
                  <a:srgbClr val="FF0000"/>
                </a:solidFill>
              </a:rPr>
              <a:t>DV: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exchange between neighbors only</a:t>
            </a:r>
          </a:p>
          <a:p>
            <a:pPr>
              <a:spcBef>
                <a:spcPct val="50000"/>
              </a:spcBef>
              <a:buFont typeface="ZapfDingbats" pitchFamily="82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Speed </a:t>
            </a:r>
            <a:r>
              <a:rPr lang="en-US" sz="2400" dirty="0">
                <a:solidFill>
                  <a:srgbClr val="FF0000"/>
                </a:solidFill>
              </a:rPr>
              <a:t>of Convergence</a:t>
            </a:r>
            <a:endParaRPr lang="en-US" sz="2400" dirty="0"/>
          </a:p>
          <a:p>
            <a:r>
              <a:rPr lang="en-US" sz="2000" u="sng" dirty="0">
                <a:solidFill>
                  <a:srgbClr val="FF0000"/>
                </a:solidFill>
              </a:rPr>
              <a:t>LS:</a:t>
            </a:r>
            <a:r>
              <a:rPr lang="en-US" sz="2000" dirty="0"/>
              <a:t> O(</a:t>
            </a:r>
            <a:r>
              <a:rPr lang="en-US" sz="2000" dirty="0">
                <a:solidFill>
                  <a:srgbClr val="009900"/>
                </a:solidFill>
              </a:rPr>
              <a:t>n</a:t>
            </a:r>
            <a:r>
              <a:rPr lang="en-US" sz="2000" b="1" baseline="30000" dirty="0">
                <a:solidFill>
                  <a:srgbClr val="009900"/>
                </a:solidFill>
              </a:rPr>
              <a:t>2</a:t>
            </a:r>
            <a:r>
              <a:rPr lang="en-US" sz="2000" dirty="0"/>
              <a:t>) algorithm requires O(</a:t>
            </a:r>
            <a:r>
              <a:rPr lang="en-US" sz="2000" dirty="0" err="1">
                <a:solidFill>
                  <a:srgbClr val="009900"/>
                </a:solidFill>
              </a:rPr>
              <a:t>nE</a:t>
            </a:r>
            <a:r>
              <a:rPr lang="en-US" sz="2000" dirty="0"/>
              <a:t>) </a:t>
            </a:r>
            <a:r>
              <a:rPr lang="en-US" sz="2000" dirty="0" err="1"/>
              <a:t>msgs</a:t>
            </a:r>
            <a:endParaRPr lang="en-US" sz="2000" dirty="0"/>
          </a:p>
          <a:p>
            <a:pPr lvl="1"/>
            <a:r>
              <a:rPr lang="en-US" sz="2000" dirty="0"/>
              <a:t>may have oscillations</a:t>
            </a:r>
            <a:endParaRPr lang="en-US" sz="1800" dirty="0"/>
          </a:p>
          <a:p>
            <a:r>
              <a:rPr lang="en-US" sz="2000" u="sng" dirty="0">
                <a:solidFill>
                  <a:srgbClr val="FF0000"/>
                </a:solidFill>
              </a:rPr>
              <a:t>DV:</a:t>
            </a:r>
            <a:r>
              <a:rPr lang="en-US" sz="2000" dirty="0"/>
              <a:t> convergence time varies</a:t>
            </a:r>
          </a:p>
          <a:p>
            <a:pPr lvl="1"/>
            <a:r>
              <a:rPr lang="en-US" sz="2000" dirty="0"/>
              <a:t>may be routing loops</a:t>
            </a:r>
          </a:p>
          <a:p>
            <a:pPr lvl="1"/>
            <a:r>
              <a:rPr lang="en-US" sz="2000" dirty="0"/>
              <a:t>count-to-infinity problem</a:t>
            </a:r>
            <a:endParaRPr lang="en-US" sz="1800" dirty="0"/>
          </a:p>
        </p:txBody>
      </p:sp>
      <p:sp>
        <p:nvSpPr>
          <p:cNvPr id="4761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43450" y="1295400"/>
            <a:ext cx="401002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FF0000"/>
                </a:solidFill>
              </a:rPr>
              <a:t>Robustness:</a:t>
            </a:r>
            <a:r>
              <a:rPr lang="en-US" sz="2400" dirty="0"/>
              <a:t> what happens if router malfunctions?</a:t>
            </a:r>
          </a:p>
          <a:p>
            <a:pPr>
              <a:buFont typeface="ZapfDingbats" pitchFamily="82" charset="2"/>
              <a:buNone/>
            </a:pPr>
            <a:r>
              <a:rPr lang="en-US" sz="2200" u="sng" dirty="0">
                <a:solidFill>
                  <a:srgbClr val="FF0000"/>
                </a:solidFill>
              </a:rPr>
              <a:t>LS:</a:t>
            </a:r>
            <a:r>
              <a:rPr lang="en-US" sz="2200" dirty="0"/>
              <a:t> </a:t>
            </a:r>
          </a:p>
          <a:p>
            <a:pPr lvl="1"/>
            <a:r>
              <a:rPr lang="en-US" sz="2000" dirty="0"/>
              <a:t>node can advertise incorrect </a:t>
            </a:r>
            <a:r>
              <a:rPr lang="en-US" sz="2000" i="1" dirty="0">
                <a:solidFill>
                  <a:schemeClr val="accent2"/>
                </a:solidFill>
              </a:rPr>
              <a:t>link</a:t>
            </a:r>
            <a:r>
              <a:rPr lang="en-US" sz="2000" dirty="0"/>
              <a:t> cost</a:t>
            </a:r>
          </a:p>
          <a:p>
            <a:pPr lvl="1"/>
            <a:r>
              <a:rPr lang="en-US" sz="2000" dirty="0"/>
              <a:t>each node computes only its </a:t>
            </a:r>
            <a:r>
              <a:rPr lang="en-US" sz="2000" i="1" dirty="0"/>
              <a:t>own</a:t>
            </a:r>
            <a:r>
              <a:rPr lang="en-US" sz="2000" dirty="0"/>
              <a:t> </a:t>
            </a:r>
            <a:r>
              <a:rPr lang="en-US" sz="2000" dirty="0" smtClean="0"/>
              <a:t>table</a:t>
            </a:r>
          </a:p>
          <a:p>
            <a:pPr lvl="2"/>
            <a:r>
              <a:rPr lang="en-US" sz="1600" dirty="0" smtClean="0"/>
              <a:t>Somewhat limits damage</a:t>
            </a:r>
            <a:endParaRPr lang="en-US" sz="1600" dirty="0"/>
          </a:p>
          <a:p>
            <a:pPr>
              <a:buFont typeface="ZapfDingbats" pitchFamily="82" charset="2"/>
              <a:buNone/>
            </a:pPr>
            <a:r>
              <a:rPr lang="en-US" sz="2200" u="sng" dirty="0">
                <a:solidFill>
                  <a:srgbClr val="FF0000"/>
                </a:solidFill>
              </a:rPr>
              <a:t>DV:</a:t>
            </a:r>
            <a:endParaRPr lang="en-US" sz="2200" dirty="0"/>
          </a:p>
          <a:p>
            <a:pPr lvl="1"/>
            <a:r>
              <a:rPr lang="en-US" sz="2000" dirty="0"/>
              <a:t>DV node can advertise incorrect </a:t>
            </a:r>
            <a:r>
              <a:rPr lang="en-US" sz="2000" i="1" dirty="0">
                <a:solidFill>
                  <a:schemeClr val="accent2"/>
                </a:solidFill>
              </a:rPr>
              <a:t>path</a:t>
            </a:r>
            <a:r>
              <a:rPr lang="en-US" sz="2000" dirty="0"/>
              <a:t> cost</a:t>
            </a:r>
          </a:p>
          <a:p>
            <a:pPr lvl="1"/>
            <a:r>
              <a:rPr lang="en-US" sz="2000" dirty="0" smtClean="0"/>
              <a:t>Each </a:t>
            </a:r>
            <a:r>
              <a:rPr lang="en-US" sz="2000" dirty="0"/>
              <a:t>node’s table used by others </a:t>
            </a:r>
          </a:p>
          <a:p>
            <a:pPr lvl="2"/>
            <a:r>
              <a:rPr lang="en-US" sz="1600" dirty="0" smtClean="0"/>
              <a:t>errors </a:t>
            </a:r>
            <a:r>
              <a:rPr lang="en-US" sz="1600" dirty="0"/>
              <a:t>propagate thru network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4: Network Layer</a:t>
            </a:r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4. 1 Introduction</a:t>
            </a:r>
          </a:p>
          <a:p>
            <a:r>
              <a:rPr lang="en-US" sz="2400"/>
              <a:t>4.2 Virtual circuit and datagram networks</a:t>
            </a:r>
          </a:p>
          <a:p>
            <a:r>
              <a:rPr lang="en-US" sz="2400"/>
              <a:t>4.3 What’s inside a router</a:t>
            </a:r>
          </a:p>
          <a:p>
            <a:r>
              <a:rPr lang="en-US" sz="2400"/>
              <a:t>4.4 IP: Internet Protocol</a:t>
            </a:r>
          </a:p>
          <a:p>
            <a:pPr lvl="1"/>
            <a:r>
              <a:rPr lang="en-US" sz="2000"/>
              <a:t>Datagram format</a:t>
            </a:r>
          </a:p>
          <a:p>
            <a:pPr lvl="1"/>
            <a:r>
              <a:rPr lang="en-US" sz="2000"/>
              <a:t>IPv4 addressing</a:t>
            </a:r>
          </a:p>
          <a:p>
            <a:pPr lvl="1"/>
            <a:r>
              <a:rPr lang="en-US" sz="2000"/>
              <a:t>ICMP</a:t>
            </a:r>
          </a:p>
          <a:p>
            <a:pPr lvl="1"/>
            <a:r>
              <a:rPr lang="en-US" sz="2000"/>
              <a:t>IPv6</a:t>
            </a:r>
          </a:p>
        </p:txBody>
      </p:sp>
      <p:sp>
        <p:nvSpPr>
          <p:cNvPr id="5826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0000"/>
                </a:solidFill>
              </a:rPr>
              <a:t>4.5 Routing algorithms</a:t>
            </a:r>
          </a:p>
          <a:p>
            <a:pPr lvl="1"/>
            <a:r>
              <a:rPr lang="en-US" sz="2000" dirty="0"/>
              <a:t>Link state</a:t>
            </a:r>
          </a:p>
          <a:p>
            <a:pPr lvl="1"/>
            <a:r>
              <a:rPr lang="en-US" sz="2000" dirty="0"/>
              <a:t>Distance Vector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Hierarchical routing</a:t>
            </a:r>
          </a:p>
          <a:p>
            <a:r>
              <a:rPr lang="en-US" sz="2400" dirty="0"/>
              <a:t>4.6 Routing in the Internet</a:t>
            </a:r>
          </a:p>
          <a:p>
            <a:pPr lvl="1"/>
            <a:r>
              <a:rPr lang="en-US" sz="2000" dirty="0"/>
              <a:t>RIP</a:t>
            </a:r>
          </a:p>
          <a:p>
            <a:pPr lvl="1"/>
            <a:r>
              <a:rPr lang="en-US" sz="2000" dirty="0"/>
              <a:t>OSPF</a:t>
            </a:r>
          </a:p>
          <a:p>
            <a:pPr lvl="1"/>
            <a:r>
              <a:rPr lang="en-US" sz="2000" dirty="0"/>
              <a:t>BGP</a:t>
            </a:r>
          </a:p>
          <a:p>
            <a:r>
              <a:rPr lang="en-US" sz="2400" dirty="0"/>
              <a:t>4.7 Broadcast and multicast routing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Hierarchical Routing</a:t>
            </a:r>
            <a:endParaRPr lang="en-US"/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3467100"/>
            <a:ext cx="3810000" cy="22669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Scale</a:t>
            </a:r>
            <a:r>
              <a:rPr lang="en-US" sz="2400" dirty="0">
                <a:solidFill>
                  <a:srgbClr val="FF0000"/>
                </a:solidFill>
              </a:rPr>
              <a:t>:</a:t>
            </a:r>
            <a:r>
              <a:rPr lang="en-US" sz="2400" dirty="0"/>
              <a:t> with 200 million destinations:</a:t>
            </a:r>
          </a:p>
          <a:p>
            <a:r>
              <a:rPr lang="en-US" sz="2000" dirty="0" smtClean="0"/>
              <a:t>Can’t </a:t>
            </a:r>
            <a:r>
              <a:rPr lang="en-US" sz="2000" dirty="0"/>
              <a:t>store all </a:t>
            </a:r>
            <a:r>
              <a:rPr lang="en-US" sz="2000" dirty="0" err="1"/>
              <a:t>dest’s</a:t>
            </a:r>
            <a:r>
              <a:rPr lang="en-US" sz="2000" dirty="0"/>
              <a:t> in routing tables!</a:t>
            </a:r>
          </a:p>
          <a:p>
            <a:r>
              <a:rPr lang="en-US" sz="2000" dirty="0" smtClean="0"/>
              <a:t>Routing </a:t>
            </a:r>
            <a:r>
              <a:rPr lang="en-US" sz="2000" dirty="0"/>
              <a:t>table exchange would swamp links!</a:t>
            </a:r>
            <a:r>
              <a:rPr lang="en-US" sz="2400" dirty="0"/>
              <a:t> 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782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48175" y="3467100"/>
            <a:ext cx="4019550" cy="2514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Administrative </a:t>
            </a:r>
            <a:r>
              <a:rPr lang="en-US" sz="2400" dirty="0">
                <a:solidFill>
                  <a:srgbClr val="FF0000"/>
                </a:solidFill>
              </a:rPr>
              <a:t>autonomy</a:t>
            </a:r>
            <a:endParaRPr lang="en-US" sz="2400" dirty="0"/>
          </a:p>
          <a:p>
            <a:r>
              <a:rPr lang="en-US" sz="2000" dirty="0"/>
              <a:t>internet = network of networks</a:t>
            </a:r>
          </a:p>
          <a:p>
            <a:r>
              <a:rPr lang="en-US" sz="2000" dirty="0" smtClean="0"/>
              <a:t>Each </a:t>
            </a:r>
            <a:r>
              <a:rPr lang="en-US" sz="2000" dirty="0"/>
              <a:t>network admin may want to control routing in its own network</a:t>
            </a:r>
          </a:p>
        </p:txBody>
      </p:sp>
      <p:sp>
        <p:nvSpPr>
          <p:cNvPr id="478213" name="Rectangle 5"/>
          <p:cNvSpPr>
            <a:spLocks noChangeArrowheads="1"/>
          </p:cNvSpPr>
          <p:nvPr/>
        </p:nvSpPr>
        <p:spPr bwMode="auto">
          <a:xfrm>
            <a:off x="1752600" y="1371600"/>
            <a:ext cx="65436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dirty="0">
                <a:latin typeface="+mn-lt"/>
              </a:rPr>
              <a:t>Our routing study thus far - idealization </a:t>
            </a:r>
          </a:p>
          <a:p>
            <a:pPr marL="342900" indent="-342900">
              <a:spcBef>
                <a:spcPct val="20000"/>
              </a:spcBef>
              <a:buClr>
                <a:srgbClr val="009900"/>
              </a:buClr>
              <a:buSzPct val="100000"/>
              <a:buFont typeface="Arial" pitchFamily="34" charset="0"/>
              <a:buChar char="•"/>
            </a:pPr>
            <a:r>
              <a:rPr lang="en-US" sz="2400" dirty="0">
                <a:latin typeface="+mn-lt"/>
              </a:rPr>
              <a:t>all routers identical</a:t>
            </a:r>
          </a:p>
          <a:p>
            <a:pPr marL="342900" indent="-342900">
              <a:spcBef>
                <a:spcPct val="20000"/>
              </a:spcBef>
              <a:buClr>
                <a:srgbClr val="009900"/>
              </a:buClr>
              <a:buSzPct val="100000"/>
              <a:buFont typeface="Arial" pitchFamily="34" charset="0"/>
              <a:buChar char="•"/>
            </a:pPr>
            <a:r>
              <a:rPr lang="en-US" sz="2400" dirty="0">
                <a:latin typeface="+mn-lt"/>
              </a:rPr>
              <a:t>network “flat”</a:t>
            </a:r>
          </a:p>
          <a:p>
            <a:pPr marL="342900" indent="-342900">
              <a:spcBef>
                <a:spcPct val="20000"/>
              </a:spcBef>
              <a:buClr>
                <a:srgbClr val="009900"/>
              </a:buClr>
              <a:buSzPct val="100000"/>
              <a:buFont typeface="Arial" pitchFamily="34" charset="0"/>
              <a:buChar char="•"/>
            </a:pPr>
            <a:r>
              <a:rPr lang="en-US" sz="2400" i="1" dirty="0">
                <a:latin typeface="+mn-lt"/>
              </a:rPr>
              <a:t>… not</a:t>
            </a:r>
            <a:r>
              <a:rPr lang="en-US" sz="2400" dirty="0">
                <a:latin typeface="+mn-lt"/>
              </a:rPr>
              <a:t> true in 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Hierarchical Routing</a:t>
            </a:r>
            <a:endParaRPr lang="en-US"/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4" y="1495425"/>
            <a:ext cx="4105275" cy="4210050"/>
          </a:xfrm>
        </p:spPr>
        <p:txBody>
          <a:bodyPr/>
          <a:lstStyle/>
          <a:p>
            <a:r>
              <a:rPr lang="en-US" sz="2400" dirty="0" smtClean="0"/>
              <a:t>Aggregate </a:t>
            </a:r>
            <a:r>
              <a:rPr lang="en-US" sz="2400" dirty="0"/>
              <a:t>routers into regions,</a:t>
            </a:r>
            <a:r>
              <a:rPr lang="en-US" sz="2400" dirty="0">
                <a:solidFill>
                  <a:srgbClr val="FF0000"/>
                </a:solidFill>
              </a:rPr>
              <a:t> “autonomous systems” (AS)</a:t>
            </a:r>
          </a:p>
          <a:p>
            <a:r>
              <a:rPr lang="en-US" sz="2400" dirty="0" smtClean="0"/>
              <a:t>Routers </a:t>
            </a:r>
            <a:r>
              <a:rPr lang="en-US" sz="2400" dirty="0"/>
              <a:t>in same AS run same routing protocol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“intra-AS” routing</a:t>
            </a:r>
            <a:r>
              <a:rPr lang="en-US" sz="2000" dirty="0"/>
              <a:t> protocol</a:t>
            </a:r>
          </a:p>
          <a:p>
            <a:pPr lvl="1"/>
            <a:r>
              <a:rPr lang="en-US" sz="2000" dirty="0" smtClean="0"/>
              <a:t>Routers </a:t>
            </a:r>
            <a:r>
              <a:rPr lang="en-US" sz="2000" dirty="0"/>
              <a:t>in different AS can run </a:t>
            </a:r>
            <a:r>
              <a:rPr lang="en-US" sz="2000" i="1" dirty="0"/>
              <a:t>different</a:t>
            </a:r>
            <a:r>
              <a:rPr lang="en-US" sz="2000" dirty="0"/>
              <a:t> intra-AS routing protocol</a:t>
            </a:r>
          </a:p>
        </p:txBody>
      </p:sp>
      <p:sp>
        <p:nvSpPr>
          <p:cNvPr id="479242" name="Rectangle 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dirty="0">
                <a:solidFill>
                  <a:srgbClr val="FF0000"/>
                </a:solidFill>
              </a:rPr>
              <a:t>Gateway router</a:t>
            </a:r>
          </a:p>
          <a:p>
            <a:r>
              <a:rPr lang="en-US" sz="2400" dirty="0"/>
              <a:t>Direct link to router in another 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3"/>
          <p:cNvGrpSpPr>
            <a:grpSpLocks/>
          </p:cNvGrpSpPr>
          <p:nvPr/>
        </p:nvGrpSpPr>
        <p:grpSpPr bwMode="auto">
          <a:xfrm>
            <a:off x="271463" y="1343025"/>
            <a:ext cx="6178550" cy="4376738"/>
            <a:chOff x="0" y="878"/>
            <a:chExt cx="4232" cy="2968"/>
          </a:xfrm>
        </p:grpSpPr>
        <p:sp>
          <p:nvSpPr>
            <p:cNvPr id="584706" name="Freeform 2"/>
            <p:cNvSpPr>
              <a:spLocks/>
            </p:cNvSpPr>
            <p:nvPr/>
          </p:nvSpPr>
          <p:spPr bwMode="auto">
            <a:xfrm>
              <a:off x="2621" y="1050"/>
              <a:ext cx="1611" cy="1025"/>
            </a:xfrm>
            <a:custGeom>
              <a:avLst/>
              <a:gdLst/>
              <a:ahLst/>
              <a:cxnLst>
                <a:cxn ang="0">
                  <a:pos x="56" y="162"/>
                </a:cxn>
                <a:cxn ang="0">
                  <a:pos x="368" y="14"/>
                </a:cxn>
                <a:cxn ang="0">
                  <a:pos x="940" y="79"/>
                </a:cxn>
                <a:cxn ang="0">
                  <a:pos x="1144" y="239"/>
                </a:cxn>
                <a:cxn ang="0">
                  <a:pos x="1048" y="451"/>
                </a:cxn>
                <a:cxn ang="0">
                  <a:pos x="586" y="541"/>
                </a:cxn>
                <a:cxn ang="0">
                  <a:pos x="88" y="439"/>
                </a:cxn>
                <a:cxn ang="0">
                  <a:pos x="56" y="162"/>
                </a:cxn>
              </a:cxnLst>
              <a:rect l="0" t="0" r="r" b="b"/>
              <a:pathLst>
                <a:path w="1162" h="543">
                  <a:moveTo>
                    <a:pt x="56" y="162"/>
                  </a:moveTo>
                  <a:cubicBezTo>
                    <a:pt x="115" y="100"/>
                    <a:pt x="221" y="28"/>
                    <a:pt x="368" y="14"/>
                  </a:cubicBezTo>
                  <a:cubicBezTo>
                    <a:pt x="515" y="0"/>
                    <a:pt x="811" y="42"/>
                    <a:pt x="940" y="79"/>
                  </a:cubicBezTo>
                  <a:cubicBezTo>
                    <a:pt x="1069" y="116"/>
                    <a:pt x="1126" y="177"/>
                    <a:pt x="1144" y="239"/>
                  </a:cubicBezTo>
                  <a:cubicBezTo>
                    <a:pt x="1162" y="301"/>
                    <a:pt x="1141" y="401"/>
                    <a:pt x="1048" y="451"/>
                  </a:cubicBezTo>
                  <a:cubicBezTo>
                    <a:pt x="955" y="501"/>
                    <a:pt x="746" y="543"/>
                    <a:pt x="586" y="541"/>
                  </a:cubicBezTo>
                  <a:cubicBezTo>
                    <a:pt x="426" y="539"/>
                    <a:pt x="176" y="502"/>
                    <a:pt x="88" y="439"/>
                  </a:cubicBezTo>
                  <a:cubicBezTo>
                    <a:pt x="0" y="376"/>
                    <a:pt x="63" y="220"/>
                    <a:pt x="56" y="162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07" name="Freeform 3"/>
            <p:cNvSpPr>
              <a:spLocks/>
            </p:cNvSpPr>
            <p:nvPr/>
          </p:nvSpPr>
          <p:spPr bwMode="auto">
            <a:xfrm>
              <a:off x="0" y="878"/>
              <a:ext cx="1255" cy="1016"/>
            </a:xfrm>
            <a:custGeom>
              <a:avLst/>
              <a:gdLst/>
              <a:ahLst/>
              <a:cxnLst>
                <a:cxn ang="0">
                  <a:pos x="88" y="181"/>
                </a:cxn>
                <a:cxn ang="0">
                  <a:pos x="180" y="89"/>
                </a:cxn>
                <a:cxn ang="0">
                  <a:pos x="448" y="49"/>
                </a:cxn>
                <a:cxn ang="0">
                  <a:pos x="988" y="25"/>
                </a:cxn>
                <a:cxn ang="0">
                  <a:pos x="1181" y="197"/>
                </a:cxn>
                <a:cxn ang="0">
                  <a:pos x="889" y="413"/>
                </a:cxn>
                <a:cxn ang="0">
                  <a:pos x="307" y="425"/>
                </a:cxn>
                <a:cxn ang="0">
                  <a:pos x="36" y="337"/>
                </a:cxn>
                <a:cxn ang="0">
                  <a:pos x="88" y="181"/>
                </a:cxn>
              </a:cxnLst>
              <a:rect l="0" t="0" r="r" b="b"/>
              <a:pathLst>
                <a:path w="1198" h="451">
                  <a:moveTo>
                    <a:pt x="88" y="181"/>
                  </a:moveTo>
                  <a:cubicBezTo>
                    <a:pt x="159" y="143"/>
                    <a:pt x="120" y="111"/>
                    <a:pt x="180" y="89"/>
                  </a:cubicBezTo>
                  <a:cubicBezTo>
                    <a:pt x="240" y="67"/>
                    <a:pt x="313" y="60"/>
                    <a:pt x="448" y="49"/>
                  </a:cubicBezTo>
                  <a:cubicBezTo>
                    <a:pt x="583" y="38"/>
                    <a:pt x="866" y="0"/>
                    <a:pt x="988" y="25"/>
                  </a:cubicBezTo>
                  <a:cubicBezTo>
                    <a:pt x="1110" y="50"/>
                    <a:pt x="1198" y="132"/>
                    <a:pt x="1181" y="197"/>
                  </a:cubicBezTo>
                  <a:cubicBezTo>
                    <a:pt x="1164" y="262"/>
                    <a:pt x="1034" y="375"/>
                    <a:pt x="889" y="413"/>
                  </a:cubicBezTo>
                  <a:cubicBezTo>
                    <a:pt x="744" y="451"/>
                    <a:pt x="449" y="438"/>
                    <a:pt x="307" y="425"/>
                  </a:cubicBezTo>
                  <a:cubicBezTo>
                    <a:pt x="165" y="412"/>
                    <a:pt x="72" y="378"/>
                    <a:pt x="36" y="337"/>
                  </a:cubicBezTo>
                  <a:cubicBezTo>
                    <a:pt x="0" y="296"/>
                    <a:pt x="77" y="213"/>
                    <a:pt x="88" y="181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08" name="Freeform 4"/>
            <p:cNvSpPr>
              <a:spLocks/>
            </p:cNvSpPr>
            <p:nvPr/>
          </p:nvSpPr>
          <p:spPr bwMode="auto">
            <a:xfrm>
              <a:off x="810" y="1611"/>
              <a:ext cx="2007" cy="792"/>
            </a:xfrm>
            <a:custGeom>
              <a:avLst/>
              <a:gdLst/>
              <a:ahLst/>
              <a:cxnLst>
                <a:cxn ang="0">
                  <a:pos x="155" y="224"/>
                </a:cxn>
                <a:cxn ang="0">
                  <a:pos x="407" y="74"/>
                </a:cxn>
                <a:cxn ang="0">
                  <a:pos x="785" y="20"/>
                </a:cxn>
                <a:cxn ang="0">
                  <a:pos x="1157" y="194"/>
                </a:cxn>
                <a:cxn ang="0">
                  <a:pos x="1564" y="428"/>
                </a:cxn>
                <a:cxn ang="0">
                  <a:pos x="1272" y="644"/>
                </a:cxn>
                <a:cxn ang="0">
                  <a:pos x="690" y="656"/>
                </a:cxn>
                <a:cxn ang="0">
                  <a:pos x="89" y="596"/>
                </a:cxn>
                <a:cxn ang="0">
                  <a:pos x="155" y="224"/>
                </a:cxn>
              </a:cxnLst>
              <a:rect l="0" t="0" r="r" b="b"/>
              <a:pathLst>
                <a:path w="1583" h="682">
                  <a:moveTo>
                    <a:pt x="155" y="224"/>
                  </a:moveTo>
                  <a:cubicBezTo>
                    <a:pt x="208" y="137"/>
                    <a:pt x="302" y="108"/>
                    <a:pt x="407" y="74"/>
                  </a:cubicBezTo>
                  <a:cubicBezTo>
                    <a:pt x="512" y="40"/>
                    <a:pt x="660" y="0"/>
                    <a:pt x="785" y="20"/>
                  </a:cubicBezTo>
                  <a:cubicBezTo>
                    <a:pt x="910" y="40"/>
                    <a:pt x="1027" y="126"/>
                    <a:pt x="1157" y="194"/>
                  </a:cubicBezTo>
                  <a:cubicBezTo>
                    <a:pt x="1287" y="262"/>
                    <a:pt x="1545" y="353"/>
                    <a:pt x="1564" y="428"/>
                  </a:cubicBezTo>
                  <a:cubicBezTo>
                    <a:pt x="1583" y="503"/>
                    <a:pt x="1417" y="606"/>
                    <a:pt x="1272" y="644"/>
                  </a:cubicBezTo>
                  <a:cubicBezTo>
                    <a:pt x="1127" y="682"/>
                    <a:pt x="887" y="664"/>
                    <a:pt x="690" y="656"/>
                  </a:cubicBezTo>
                  <a:cubicBezTo>
                    <a:pt x="493" y="648"/>
                    <a:pt x="178" y="668"/>
                    <a:pt x="89" y="596"/>
                  </a:cubicBezTo>
                  <a:cubicBezTo>
                    <a:pt x="0" y="524"/>
                    <a:pt x="102" y="311"/>
                    <a:pt x="155" y="224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09" name="Oval 5"/>
            <p:cNvSpPr>
              <a:spLocks noChangeArrowheads="1"/>
            </p:cNvSpPr>
            <p:nvPr/>
          </p:nvSpPr>
          <p:spPr bwMode="auto">
            <a:xfrm>
              <a:off x="261" y="161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10" name="Line 6"/>
            <p:cNvSpPr>
              <a:spLocks noChangeShapeType="1"/>
            </p:cNvSpPr>
            <p:nvPr/>
          </p:nvSpPr>
          <p:spPr bwMode="auto">
            <a:xfrm>
              <a:off x="261" y="160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11" name="Line 7"/>
            <p:cNvSpPr>
              <a:spLocks noChangeShapeType="1"/>
            </p:cNvSpPr>
            <p:nvPr/>
          </p:nvSpPr>
          <p:spPr bwMode="auto">
            <a:xfrm>
              <a:off x="574" y="160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12" name="Rectangle 8"/>
            <p:cNvSpPr>
              <a:spLocks noChangeArrowheads="1"/>
            </p:cNvSpPr>
            <p:nvPr/>
          </p:nvSpPr>
          <p:spPr bwMode="auto">
            <a:xfrm>
              <a:off x="261" y="1603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84713" name="Oval 9"/>
            <p:cNvSpPr>
              <a:spLocks noChangeArrowheads="1"/>
            </p:cNvSpPr>
            <p:nvPr/>
          </p:nvSpPr>
          <p:spPr bwMode="auto">
            <a:xfrm>
              <a:off x="258" y="154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14" name="Rectangle 10"/>
            <p:cNvSpPr>
              <a:spLocks noChangeArrowheads="1"/>
            </p:cNvSpPr>
            <p:nvPr/>
          </p:nvSpPr>
          <p:spPr bwMode="auto">
            <a:xfrm>
              <a:off x="345" y="1557"/>
              <a:ext cx="141" cy="124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15" name="Text Box 11"/>
            <p:cNvSpPr txBox="1">
              <a:spLocks noChangeArrowheads="1"/>
            </p:cNvSpPr>
            <p:nvPr/>
          </p:nvSpPr>
          <p:spPr bwMode="auto">
            <a:xfrm>
              <a:off x="251" y="1496"/>
              <a:ext cx="33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3b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84716" name="Oval 12"/>
            <p:cNvSpPr>
              <a:spLocks noChangeArrowheads="1"/>
            </p:cNvSpPr>
            <p:nvPr/>
          </p:nvSpPr>
          <p:spPr bwMode="auto">
            <a:xfrm>
              <a:off x="1479" y="221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17" name="Line 13"/>
            <p:cNvSpPr>
              <a:spLocks noChangeShapeType="1"/>
            </p:cNvSpPr>
            <p:nvPr/>
          </p:nvSpPr>
          <p:spPr bwMode="auto">
            <a:xfrm>
              <a:off x="1479" y="22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18" name="Line 14"/>
            <p:cNvSpPr>
              <a:spLocks noChangeShapeType="1"/>
            </p:cNvSpPr>
            <p:nvPr/>
          </p:nvSpPr>
          <p:spPr bwMode="auto">
            <a:xfrm>
              <a:off x="1792" y="22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19" name="Rectangle 15"/>
            <p:cNvSpPr>
              <a:spLocks noChangeArrowheads="1"/>
            </p:cNvSpPr>
            <p:nvPr/>
          </p:nvSpPr>
          <p:spPr bwMode="auto">
            <a:xfrm>
              <a:off x="1479" y="220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84720" name="Oval 16"/>
            <p:cNvSpPr>
              <a:spLocks noChangeArrowheads="1"/>
            </p:cNvSpPr>
            <p:nvPr/>
          </p:nvSpPr>
          <p:spPr bwMode="auto">
            <a:xfrm>
              <a:off x="1476" y="215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1485" y="2096"/>
              <a:ext cx="307" cy="269"/>
              <a:chOff x="2904" y="2429"/>
              <a:chExt cx="309" cy="269"/>
            </a:xfrm>
          </p:grpSpPr>
          <p:sp>
            <p:nvSpPr>
              <p:cNvPr id="584722" name="Rectangle 1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23" name="Text Box 19"/>
              <p:cNvSpPr txBox="1">
                <a:spLocks noChangeArrowheads="1"/>
              </p:cNvSpPr>
              <p:nvPr/>
            </p:nvSpPr>
            <p:spPr bwMode="auto">
              <a:xfrm>
                <a:off x="2904" y="2429"/>
                <a:ext cx="309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1d</a:t>
                </a:r>
              </a:p>
            </p:txBody>
          </p:sp>
        </p:grpSp>
        <p:sp>
          <p:nvSpPr>
            <p:cNvPr id="584724" name="Oval 20"/>
            <p:cNvSpPr>
              <a:spLocks noChangeArrowheads="1"/>
            </p:cNvSpPr>
            <p:nvPr/>
          </p:nvSpPr>
          <p:spPr bwMode="auto">
            <a:xfrm>
              <a:off x="822" y="147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25" name="Line 21"/>
            <p:cNvSpPr>
              <a:spLocks noChangeShapeType="1"/>
            </p:cNvSpPr>
            <p:nvPr/>
          </p:nvSpPr>
          <p:spPr bwMode="auto">
            <a:xfrm>
              <a:off x="822" y="147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26" name="Line 22"/>
            <p:cNvSpPr>
              <a:spLocks noChangeShapeType="1"/>
            </p:cNvSpPr>
            <p:nvPr/>
          </p:nvSpPr>
          <p:spPr bwMode="auto">
            <a:xfrm>
              <a:off x="1135" y="147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27" name="Rectangle 23"/>
            <p:cNvSpPr>
              <a:spLocks noChangeArrowheads="1"/>
            </p:cNvSpPr>
            <p:nvPr/>
          </p:nvSpPr>
          <p:spPr bwMode="auto">
            <a:xfrm>
              <a:off x="822" y="1471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84728" name="Oval 24"/>
            <p:cNvSpPr>
              <a:spLocks noChangeArrowheads="1"/>
            </p:cNvSpPr>
            <p:nvPr/>
          </p:nvSpPr>
          <p:spPr bwMode="auto">
            <a:xfrm>
              <a:off x="819" y="141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29" name="Rectangle 25"/>
            <p:cNvSpPr>
              <a:spLocks noChangeArrowheads="1"/>
            </p:cNvSpPr>
            <p:nvPr/>
          </p:nvSpPr>
          <p:spPr bwMode="auto">
            <a:xfrm>
              <a:off x="906" y="1425"/>
              <a:ext cx="142" cy="11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30" name="Text Box 26"/>
            <p:cNvSpPr txBox="1">
              <a:spLocks noChangeArrowheads="1"/>
            </p:cNvSpPr>
            <p:nvPr/>
          </p:nvSpPr>
          <p:spPr bwMode="auto">
            <a:xfrm>
              <a:off x="820" y="1364"/>
              <a:ext cx="32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3a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84731" name="Oval 27"/>
            <p:cNvSpPr>
              <a:spLocks noChangeArrowheads="1"/>
            </p:cNvSpPr>
            <p:nvPr/>
          </p:nvSpPr>
          <p:spPr bwMode="auto">
            <a:xfrm>
              <a:off x="1443" y="18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32" name="Line 28"/>
            <p:cNvSpPr>
              <a:spLocks noChangeShapeType="1"/>
            </p:cNvSpPr>
            <p:nvPr/>
          </p:nvSpPr>
          <p:spPr bwMode="auto">
            <a:xfrm>
              <a:off x="1443" y="18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33" name="Line 29"/>
            <p:cNvSpPr>
              <a:spLocks noChangeShapeType="1"/>
            </p:cNvSpPr>
            <p:nvPr/>
          </p:nvSpPr>
          <p:spPr bwMode="auto">
            <a:xfrm>
              <a:off x="1756" y="18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34" name="Rectangle 30"/>
            <p:cNvSpPr>
              <a:spLocks noChangeArrowheads="1"/>
            </p:cNvSpPr>
            <p:nvPr/>
          </p:nvSpPr>
          <p:spPr bwMode="auto">
            <a:xfrm>
              <a:off x="1443" y="1813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84735" name="Oval 31"/>
            <p:cNvSpPr>
              <a:spLocks noChangeArrowheads="1"/>
            </p:cNvSpPr>
            <p:nvPr/>
          </p:nvSpPr>
          <p:spPr bwMode="auto">
            <a:xfrm>
              <a:off x="1440" y="17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32"/>
            <p:cNvGrpSpPr>
              <a:grpSpLocks/>
            </p:cNvGrpSpPr>
            <p:nvPr/>
          </p:nvGrpSpPr>
          <p:grpSpPr bwMode="auto">
            <a:xfrm>
              <a:off x="1453" y="1700"/>
              <a:ext cx="292" cy="269"/>
              <a:chOff x="2907" y="2429"/>
              <a:chExt cx="301" cy="269"/>
            </a:xfrm>
          </p:grpSpPr>
          <p:sp>
            <p:nvSpPr>
              <p:cNvPr id="584737" name="Rectangle 3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38" name="Text Box 34"/>
              <p:cNvSpPr txBox="1">
                <a:spLocks noChangeArrowheads="1"/>
              </p:cNvSpPr>
              <p:nvPr/>
            </p:nvSpPr>
            <p:spPr bwMode="auto">
              <a:xfrm>
                <a:off x="2907" y="2429"/>
                <a:ext cx="301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1c</a:t>
                </a:r>
              </a:p>
            </p:txBody>
          </p:sp>
        </p:grpSp>
        <p:sp>
          <p:nvSpPr>
            <p:cNvPr id="584739" name="Line 35"/>
            <p:cNvSpPr>
              <a:spLocks noChangeShapeType="1"/>
            </p:cNvSpPr>
            <p:nvPr/>
          </p:nvSpPr>
          <p:spPr bwMode="auto">
            <a:xfrm>
              <a:off x="3238" y="1632"/>
              <a:ext cx="30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40" name="Line 36"/>
            <p:cNvSpPr>
              <a:spLocks noChangeShapeType="1"/>
            </p:cNvSpPr>
            <p:nvPr/>
          </p:nvSpPr>
          <p:spPr bwMode="auto">
            <a:xfrm>
              <a:off x="3562" y="1556"/>
              <a:ext cx="92" cy="1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41" name="Line 37"/>
            <p:cNvSpPr>
              <a:spLocks noChangeShapeType="1"/>
            </p:cNvSpPr>
            <p:nvPr/>
          </p:nvSpPr>
          <p:spPr bwMode="auto">
            <a:xfrm flipV="1">
              <a:off x="3170" y="1512"/>
              <a:ext cx="114" cy="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42" name="Freeform 38"/>
            <p:cNvSpPr>
              <a:spLocks/>
            </p:cNvSpPr>
            <p:nvPr/>
          </p:nvSpPr>
          <p:spPr bwMode="auto">
            <a:xfrm>
              <a:off x="1790" y="2146"/>
              <a:ext cx="264" cy="82"/>
            </a:xfrm>
            <a:custGeom>
              <a:avLst/>
              <a:gdLst/>
              <a:ahLst/>
              <a:cxnLst>
                <a:cxn ang="0">
                  <a:pos x="0" y="82"/>
                </a:cxn>
                <a:cxn ang="0">
                  <a:pos x="264" y="0"/>
                </a:cxn>
              </a:cxnLst>
              <a:rect l="0" t="0" r="r" b="b"/>
              <a:pathLst>
                <a:path w="264" h="82">
                  <a:moveTo>
                    <a:pt x="0" y="82"/>
                  </a:moveTo>
                  <a:lnTo>
                    <a:pt x="26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43" name="Freeform 39"/>
            <p:cNvSpPr>
              <a:spLocks/>
            </p:cNvSpPr>
            <p:nvPr/>
          </p:nvSpPr>
          <p:spPr bwMode="auto">
            <a:xfrm>
              <a:off x="1330" y="2110"/>
              <a:ext cx="152" cy="1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2" y="118"/>
                </a:cxn>
              </a:cxnLst>
              <a:rect l="0" t="0" r="r" b="b"/>
              <a:pathLst>
                <a:path w="152" h="118">
                  <a:moveTo>
                    <a:pt x="0" y="0"/>
                  </a:moveTo>
                  <a:lnTo>
                    <a:pt x="152" y="11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44" name="Freeform 40"/>
            <p:cNvSpPr>
              <a:spLocks/>
            </p:cNvSpPr>
            <p:nvPr/>
          </p:nvSpPr>
          <p:spPr bwMode="auto">
            <a:xfrm>
              <a:off x="1454" y="2040"/>
              <a:ext cx="564" cy="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4" y="82"/>
                </a:cxn>
              </a:cxnLst>
              <a:rect l="0" t="0" r="r" b="b"/>
              <a:pathLst>
                <a:path w="564" h="82">
                  <a:moveTo>
                    <a:pt x="0" y="0"/>
                  </a:moveTo>
                  <a:lnTo>
                    <a:pt x="564" y="8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45" name="Freeform 41"/>
            <p:cNvSpPr>
              <a:spLocks/>
            </p:cNvSpPr>
            <p:nvPr/>
          </p:nvSpPr>
          <p:spPr bwMode="auto">
            <a:xfrm>
              <a:off x="1392" y="1878"/>
              <a:ext cx="76" cy="94"/>
            </a:xfrm>
            <a:custGeom>
              <a:avLst/>
              <a:gdLst/>
              <a:ahLst/>
              <a:cxnLst>
                <a:cxn ang="0">
                  <a:pos x="0" y="94"/>
                </a:cxn>
                <a:cxn ang="0">
                  <a:pos x="76" y="0"/>
                </a:cxn>
              </a:cxnLst>
              <a:rect l="0" t="0" r="r" b="b"/>
              <a:pathLst>
                <a:path w="76" h="94">
                  <a:moveTo>
                    <a:pt x="0" y="94"/>
                  </a:moveTo>
                  <a:lnTo>
                    <a:pt x="7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46" name="Freeform 42"/>
            <p:cNvSpPr>
              <a:spLocks/>
            </p:cNvSpPr>
            <p:nvPr/>
          </p:nvSpPr>
          <p:spPr bwMode="auto">
            <a:xfrm>
              <a:off x="566" y="1502"/>
              <a:ext cx="252" cy="114"/>
            </a:xfrm>
            <a:custGeom>
              <a:avLst/>
              <a:gdLst/>
              <a:ahLst/>
              <a:cxnLst>
                <a:cxn ang="0">
                  <a:pos x="0" y="114"/>
                </a:cxn>
                <a:cxn ang="0">
                  <a:pos x="252" y="0"/>
                </a:cxn>
              </a:cxnLst>
              <a:rect l="0" t="0" r="r" b="b"/>
              <a:pathLst>
                <a:path w="252" h="114">
                  <a:moveTo>
                    <a:pt x="0" y="114"/>
                  </a:moveTo>
                  <a:lnTo>
                    <a:pt x="252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47" name="Freeform 43"/>
            <p:cNvSpPr>
              <a:spLocks/>
            </p:cNvSpPr>
            <p:nvPr/>
          </p:nvSpPr>
          <p:spPr bwMode="auto">
            <a:xfrm>
              <a:off x="1002" y="1562"/>
              <a:ext cx="444" cy="2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" y="258"/>
                </a:cxn>
              </a:cxnLst>
              <a:rect l="0" t="0" r="r" b="b"/>
              <a:pathLst>
                <a:path w="444" h="258">
                  <a:moveTo>
                    <a:pt x="0" y="0"/>
                  </a:moveTo>
                  <a:lnTo>
                    <a:pt x="444" y="25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48" name="Freeform 44"/>
            <p:cNvSpPr>
              <a:spLocks/>
            </p:cNvSpPr>
            <p:nvPr/>
          </p:nvSpPr>
          <p:spPr bwMode="auto">
            <a:xfrm>
              <a:off x="2326" y="1680"/>
              <a:ext cx="654" cy="420"/>
            </a:xfrm>
            <a:custGeom>
              <a:avLst/>
              <a:gdLst/>
              <a:ahLst/>
              <a:cxnLst>
                <a:cxn ang="0">
                  <a:pos x="0" y="420"/>
                </a:cxn>
                <a:cxn ang="0">
                  <a:pos x="654" y="0"/>
                </a:cxn>
              </a:cxnLst>
              <a:rect l="0" t="0" r="r" b="b"/>
              <a:pathLst>
                <a:path w="654" h="420">
                  <a:moveTo>
                    <a:pt x="0" y="420"/>
                  </a:moveTo>
                  <a:lnTo>
                    <a:pt x="65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49" name="Oval 45"/>
            <p:cNvSpPr>
              <a:spLocks noChangeArrowheads="1"/>
            </p:cNvSpPr>
            <p:nvPr/>
          </p:nvSpPr>
          <p:spPr bwMode="auto">
            <a:xfrm>
              <a:off x="2925" y="161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50" name="Line 46"/>
            <p:cNvSpPr>
              <a:spLocks noChangeShapeType="1"/>
            </p:cNvSpPr>
            <p:nvPr/>
          </p:nvSpPr>
          <p:spPr bwMode="auto">
            <a:xfrm>
              <a:off x="2925" y="16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51" name="Line 47"/>
            <p:cNvSpPr>
              <a:spLocks noChangeShapeType="1"/>
            </p:cNvSpPr>
            <p:nvPr/>
          </p:nvSpPr>
          <p:spPr bwMode="auto">
            <a:xfrm>
              <a:off x="3238" y="16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52" name="Rectangle 48"/>
            <p:cNvSpPr>
              <a:spLocks noChangeArrowheads="1"/>
            </p:cNvSpPr>
            <p:nvPr/>
          </p:nvSpPr>
          <p:spPr bwMode="auto">
            <a:xfrm>
              <a:off x="2925" y="160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84753" name="Oval 49"/>
            <p:cNvSpPr>
              <a:spLocks noChangeArrowheads="1"/>
            </p:cNvSpPr>
            <p:nvPr/>
          </p:nvSpPr>
          <p:spPr bwMode="auto">
            <a:xfrm>
              <a:off x="2922" y="155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54" name="Rectangle 50"/>
            <p:cNvSpPr>
              <a:spLocks noChangeArrowheads="1"/>
            </p:cNvSpPr>
            <p:nvPr/>
          </p:nvSpPr>
          <p:spPr bwMode="auto">
            <a:xfrm>
              <a:off x="3009" y="1563"/>
              <a:ext cx="141" cy="12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55" name="Text Box 51"/>
            <p:cNvSpPr txBox="1">
              <a:spLocks noChangeArrowheads="1"/>
            </p:cNvSpPr>
            <p:nvPr/>
          </p:nvSpPr>
          <p:spPr bwMode="auto">
            <a:xfrm>
              <a:off x="2922" y="1502"/>
              <a:ext cx="322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2a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84756" name="Text Box 52"/>
            <p:cNvSpPr txBox="1">
              <a:spLocks noChangeArrowheads="1"/>
            </p:cNvSpPr>
            <p:nvPr/>
          </p:nvSpPr>
          <p:spPr bwMode="auto">
            <a:xfrm>
              <a:off x="597" y="1590"/>
              <a:ext cx="48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AS3</a:t>
              </a:r>
              <a:endParaRPr lang="en-US"/>
            </a:p>
          </p:txBody>
        </p:sp>
        <p:sp>
          <p:nvSpPr>
            <p:cNvPr id="584757" name="Text Box 53"/>
            <p:cNvSpPr txBox="1">
              <a:spLocks noChangeArrowheads="1"/>
            </p:cNvSpPr>
            <p:nvPr/>
          </p:nvSpPr>
          <p:spPr bwMode="auto">
            <a:xfrm>
              <a:off x="2380" y="2046"/>
              <a:ext cx="45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AS1</a:t>
              </a:r>
              <a:endParaRPr lang="en-US"/>
            </a:p>
          </p:txBody>
        </p:sp>
        <p:sp>
          <p:nvSpPr>
            <p:cNvPr id="584758" name="Text Box 54"/>
            <p:cNvSpPr txBox="1">
              <a:spLocks noChangeArrowheads="1"/>
            </p:cNvSpPr>
            <p:nvPr/>
          </p:nvSpPr>
          <p:spPr bwMode="auto">
            <a:xfrm>
              <a:off x="3207" y="1790"/>
              <a:ext cx="44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AS2</a:t>
              </a:r>
            </a:p>
          </p:txBody>
        </p:sp>
        <p:sp>
          <p:nvSpPr>
            <p:cNvPr id="584759" name="Oval 55"/>
            <p:cNvSpPr>
              <a:spLocks noChangeArrowheads="1"/>
            </p:cNvSpPr>
            <p:nvPr/>
          </p:nvSpPr>
          <p:spPr bwMode="auto">
            <a:xfrm>
              <a:off x="1137" y="203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60" name="Line 56"/>
            <p:cNvSpPr>
              <a:spLocks noChangeShapeType="1"/>
            </p:cNvSpPr>
            <p:nvPr/>
          </p:nvSpPr>
          <p:spPr bwMode="auto">
            <a:xfrm>
              <a:off x="1137" y="202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61" name="Line 57"/>
            <p:cNvSpPr>
              <a:spLocks noChangeShapeType="1"/>
            </p:cNvSpPr>
            <p:nvPr/>
          </p:nvSpPr>
          <p:spPr bwMode="auto">
            <a:xfrm>
              <a:off x="1450" y="202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62" name="Rectangle 58"/>
            <p:cNvSpPr>
              <a:spLocks noChangeArrowheads="1"/>
            </p:cNvSpPr>
            <p:nvPr/>
          </p:nvSpPr>
          <p:spPr bwMode="auto">
            <a:xfrm>
              <a:off x="1137" y="2023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84763" name="Oval 59"/>
            <p:cNvSpPr>
              <a:spLocks noChangeArrowheads="1"/>
            </p:cNvSpPr>
            <p:nvPr/>
          </p:nvSpPr>
          <p:spPr bwMode="auto">
            <a:xfrm>
              <a:off x="1134" y="196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64" name="Rectangle 60"/>
            <p:cNvSpPr>
              <a:spLocks noChangeArrowheads="1"/>
            </p:cNvSpPr>
            <p:nvPr/>
          </p:nvSpPr>
          <p:spPr bwMode="auto">
            <a:xfrm>
              <a:off x="1219" y="1995"/>
              <a:ext cx="142" cy="9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65" name="Text Box 61"/>
            <p:cNvSpPr txBox="1">
              <a:spLocks noChangeArrowheads="1"/>
            </p:cNvSpPr>
            <p:nvPr/>
          </p:nvSpPr>
          <p:spPr bwMode="auto">
            <a:xfrm>
              <a:off x="1150" y="1914"/>
              <a:ext cx="29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1a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5" name="Group 62"/>
            <p:cNvGrpSpPr>
              <a:grpSpLocks/>
            </p:cNvGrpSpPr>
            <p:nvPr/>
          </p:nvGrpSpPr>
          <p:grpSpPr bwMode="auto">
            <a:xfrm>
              <a:off x="3270" y="1388"/>
              <a:ext cx="323" cy="269"/>
              <a:chOff x="4320" y="1940"/>
              <a:chExt cx="323" cy="269"/>
            </a:xfrm>
          </p:grpSpPr>
          <p:sp>
            <p:nvSpPr>
              <p:cNvPr id="584767" name="Oval 63"/>
              <p:cNvSpPr>
                <a:spLocks noChangeArrowheads="1"/>
              </p:cNvSpPr>
              <p:nvPr/>
            </p:nvSpPr>
            <p:spPr bwMode="auto">
              <a:xfrm>
                <a:off x="4323" y="20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68" name="Line 64"/>
              <p:cNvSpPr>
                <a:spLocks noChangeShapeType="1"/>
              </p:cNvSpPr>
              <p:nvPr/>
            </p:nvSpPr>
            <p:spPr bwMode="auto">
              <a:xfrm>
                <a:off x="4323" y="20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69" name="Line 65"/>
              <p:cNvSpPr>
                <a:spLocks noChangeShapeType="1"/>
              </p:cNvSpPr>
              <p:nvPr/>
            </p:nvSpPr>
            <p:spPr bwMode="auto">
              <a:xfrm>
                <a:off x="4636" y="20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70" name="Rectangle 66"/>
              <p:cNvSpPr>
                <a:spLocks noChangeArrowheads="1"/>
              </p:cNvSpPr>
              <p:nvPr/>
            </p:nvSpPr>
            <p:spPr bwMode="auto">
              <a:xfrm>
                <a:off x="4323" y="20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84771" name="Oval 67"/>
              <p:cNvSpPr>
                <a:spLocks noChangeArrowheads="1"/>
              </p:cNvSpPr>
              <p:nvPr/>
            </p:nvSpPr>
            <p:spPr bwMode="auto">
              <a:xfrm>
                <a:off x="4320" y="19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72" name="Rectangle 68"/>
              <p:cNvSpPr>
                <a:spLocks noChangeArrowheads="1"/>
              </p:cNvSpPr>
              <p:nvPr/>
            </p:nvSpPr>
            <p:spPr bwMode="auto">
              <a:xfrm>
                <a:off x="4407" y="2001"/>
                <a:ext cx="141" cy="118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73" name="Text Box 69"/>
              <p:cNvSpPr txBox="1">
                <a:spLocks noChangeArrowheads="1"/>
              </p:cNvSpPr>
              <p:nvPr/>
            </p:nvSpPr>
            <p:spPr bwMode="auto">
              <a:xfrm>
                <a:off x="4320" y="1940"/>
                <a:ext cx="323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2c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6" name="Group 70"/>
            <p:cNvGrpSpPr>
              <a:grpSpLocks/>
            </p:cNvGrpSpPr>
            <p:nvPr/>
          </p:nvGrpSpPr>
          <p:grpSpPr bwMode="auto">
            <a:xfrm>
              <a:off x="3540" y="1610"/>
              <a:ext cx="337" cy="269"/>
              <a:chOff x="4590" y="2162"/>
              <a:chExt cx="337" cy="269"/>
            </a:xfrm>
          </p:grpSpPr>
          <p:sp>
            <p:nvSpPr>
              <p:cNvPr id="584775" name="Oval 71"/>
              <p:cNvSpPr>
                <a:spLocks noChangeArrowheads="1"/>
              </p:cNvSpPr>
              <p:nvPr/>
            </p:nvSpPr>
            <p:spPr bwMode="auto">
              <a:xfrm>
                <a:off x="4599" y="2276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76" name="Line 72"/>
              <p:cNvSpPr>
                <a:spLocks noChangeShapeType="1"/>
              </p:cNvSpPr>
              <p:nvPr/>
            </p:nvSpPr>
            <p:spPr bwMode="auto">
              <a:xfrm>
                <a:off x="4599" y="226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77" name="Line 73"/>
              <p:cNvSpPr>
                <a:spLocks noChangeShapeType="1"/>
              </p:cNvSpPr>
              <p:nvPr/>
            </p:nvSpPr>
            <p:spPr bwMode="auto">
              <a:xfrm>
                <a:off x="4912" y="226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78" name="Rectangle 74"/>
              <p:cNvSpPr>
                <a:spLocks noChangeArrowheads="1"/>
              </p:cNvSpPr>
              <p:nvPr/>
            </p:nvSpPr>
            <p:spPr bwMode="auto">
              <a:xfrm>
                <a:off x="4599" y="2269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84779" name="Oval 75"/>
              <p:cNvSpPr>
                <a:spLocks noChangeArrowheads="1"/>
              </p:cNvSpPr>
              <p:nvPr/>
            </p:nvSpPr>
            <p:spPr bwMode="auto">
              <a:xfrm>
                <a:off x="4596" y="2210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80" name="Rectangle 76"/>
              <p:cNvSpPr>
                <a:spLocks noChangeArrowheads="1"/>
              </p:cNvSpPr>
              <p:nvPr/>
            </p:nvSpPr>
            <p:spPr bwMode="auto">
              <a:xfrm>
                <a:off x="4683" y="2223"/>
                <a:ext cx="142" cy="11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81" name="Text Box 77"/>
              <p:cNvSpPr txBox="1">
                <a:spLocks noChangeArrowheads="1"/>
              </p:cNvSpPr>
              <p:nvPr/>
            </p:nvSpPr>
            <p:spPr bwMode="auto">
              <a:xfrm>
                <a:off x="4590" y="2162"/>
                <a:ext cx="337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2b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7" name="Group 78"/>
            <p:cNvGrpSpPr>
              <a:grpSpLocks/>
            </p:cNvGrpSpPr>
            <p:nvPr/>
          </p:nvGrpSpPr>
          <p:grpSpPr bwMode="auto">
            <a:xfrm>
              <a:off x="2016" y="1980"/>
              <a:ext cx="316" cy="269"/>
              <a:chOff x="2016" y="1980"/>
              <a:chExt cx="316" cy="269"/>
            </a:xfrm>
          </p:grpSpPr>
          <p:sp>
            <p:nvSpPr>
              <p:cNvPr id="584783" name="Oval 79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84" name="Line 80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85" name="Line 81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86" name="Rectangle 82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84787" name="Oval 83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" name="Group 84"/>
              <p:cNvGrpSpPr>
                <a:grpSpLocks/>
              </p:cNvGrpSpPr>
              <p:nvPr/>
            </p:nvGrpSpPr>
            <p:grpSpPr bwMode="auto">
              <a:xfrm>
                <a:off x="2022" y="1980"/>
                <a:ext cx="306" cy="269"/>
                <a:chOff x="2901" y="2429"/>
                <a:chExt cx="313" cy="269"/>
              </a:xfrm>
            </p:grpSpPr>
            <p:sp>
              <p:nvSpPr>
                <p:cNvPr id="584789" name="Rectangle 85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4790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2901" y="2429"/>
                  <a:ext cx="313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1b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584792" name="Freeform 88"/>
            <p:cNvSpPr>
              <a:spLocks/>
            </p:cNvSpPr>
            <p:nvPr/>
          </p:nvSpPr>
          <p:spPr bwMode="auto">
            <a:xfrm>
              <a:off x="1457" y="2302"/>
              <a:ext cx="1848" cy="414"/>
            </a:xfrm>
            <a:custGeom>
              <a:avLst/>
              <a:gdLst/>
              <a:ahLst/>
              <a:cxnLst>
                <a:cxn ang="0">
                  <a:pos x="0" y="414"/>
                </a:cxn>
                <a:cxn ang="0">
                  <a:pos x="84" y="0"/>
                </a:cxn>
                <a:cxn ang="0">
                  <a:pos x="384" y="6"/>
                </a:cxn>
                <a:cxn ang="0">
                  <a:pos x="1848" y="414"/>
                </a:cxn>
                <a:cxn ang="0">
                  <a:pos x="0" y="414"/>
                </a:cxn>
              </a:cxnLst>
              <a:rect l="0" t="0" r="r" b="b"/>
              <a:pathLst>
                <a:path w="1848" h="414">
                  <a:moveTo>
                    <a:pt x="0" y="414"/>
                  </a:moveTo>
                  <a:lnTo>
                    <a:pt x="84" y="0"/>
                  </a:lnTo>
                  <a:lnTo>
                    <a:pt x="384" y="6"/>
                  </a:lnTo>
                  <a:lnTo>
                    <a:pt x="1848" y="414"/>
                  </a:lnTo>
                  <a:lnTo>
                    <a:pt x="0" y="414"/>
                  </a:lnTo>
                  <a:close/>
                </a:path>
              </a:pathLst>
            </a:custGeom>
            <a:solidFill>
              <a:srgbClr val="DDDDDD"/>
            </a:solidFill>
            <a:ln w="9525" cap="flat" cmpd="sng">
              <a:solidFill>
                <a:srgbClr val="DDDDDD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93" name="Rectangle 89"/>
            <p:cNvSpPr>
              <a:spLocks noChangeArrowheads="1"/>
            </p:cNvSpPr>
            <p:nvPr/>
          </p:nvSpPr>
          <p:spPr bwMode="auto">
            <a:xfrm>
              <a:off x="1463" y="2729"/>
              <a:ext cx="1834" cy="11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90"/>
            <p:cNvGrpSpPr>
              <a:grpSpLocks/>
            </p:cNvGrpSpPr>
            <p:nvPr/>
          </p:nvGrpSpPr>
          <p:grpSpPr bwMode="auto">
            <a:xfrm>
              <a:off x="1578" y="2818"/>
              <a:ext cx="736" cy="479"/>
              <a:chOff x="1595" y="2898"/>
              <a:chExt cx="736" cy="479"/>
            </a:xfrm>
          </p:grpSpPr>
          <p:sp>
            <p:nvSpPr>
              <p:cNvPr id="584795" name="Oval 91"/>
              <p:cNvSpPr>
                <a:spLocks noChangeArrowheads="1"/>
              </p:cNvSpPr>
              <p:nvPr/>
            </p:nvSpPr>
            <p:spPr bwMode="auto">
              <a:xfrm>
                <a:off x="1595" y="2898"/>
                <a:ext cx="736" cy="479"/>
              </a:xfrm>
              <a:prstGeom prst="ellips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96" name="Text Box 92"/>
              <p:cNvSpPr txBox="1">
                <a:spLocks noChangeArrowheads="1"/>
              </p:cNvSpPr>
              <p:nvPr/>
            </p:nvSpPr>
            <p:spPr bwMode="auto">
              <a:xfrm>
                <a:off x="1733" y="2933"/>
                <a:ext cx="553" cy="4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>
                    <a:solidFill>
                      <a:schemeClr val="accent2"/>
                    </a:solidFill>
                    <a:latin typeface="Arial" charset="0"/>
                  </a:rPr>
                  <a:t>Intra-AS</a:t>
                </a:r>
              </a:p>
              <a:p>
                <a:pPr eaLnBrk="1" hangingPunct="1"/>
                <a:r>
                  <a:rPr lang="en-US" sz="1200">
                    <a:solidFill>
                      <a:schemeClr val="accent2"/>
                    </a:solidFill>
                    <a:latin typeface="Arial" charset="0"/>
                  </a:rPr>
                  <a:t>Routing </a:t>
                </a:r>
              </a:p>
              <a:p>
                <a:pPr eaLnBrk="1" hangingPunct="1"/>
                <a:r>
                  <a:rPr lang="en-US" sz="1200">
                    <a:solidFill>
                      <a:schemeClr val="accent2"/>
                    </a:solidFill>
                    <a:latin typeface="Arial" charset="0"/>
                  </a:rPr>
                  <a:t>algorithm</a:t>
                </a:r>
              </a:p>
            </p:txBody>
          </p:sp>
        </p:grpSp>
        <p:grpSp>
          <p:nvGrpSpPr>
            <p:cNvPr id="10" name="Group 93"/>
            <p:cNvGrpSpPr>
              <a:grpSpLocks/>
            </p:cNvGrpSpPr>
            <p:nvPr/>
          </p:nvGrpSpPr>
          <p:grpSpPr bwMode="auto">
            <a:xfrm>
              <a:off x="2402" y="2826"/>
              <a:ext cx="736" cy="479"/>
              <a:chOff x="2402" y="2826"/>
              <a:chExt cx="736" cy="479"/>
            </a:xfrm>
          </p:grpSpPr>
          <p:sp>
            <p:nvSpPr>
              <p:cNvPr id="584798" name="Oval 94"/>
              <p:cNvSpPr>
                <a:spLocks noChangeArrowheads="1"/>
              </p:cNvSpPr>
              <p:nvPr/>
            </p:nvSpPr>
            <p:spPr bwMode="auto">
              <a:xfrm>
                <a:off x="2402" y="2826"/>
                <a:ext cx="736" cy="479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99" name="Text Box 95"/>
              <p:cNvSpPr txBox="1">
                <a:spLocks noChangeArrowheads="1"/>
              </p:cNvSpPr>
              <p:nvPr/>
            </p:nvSpPr>
            <p:spPr bwMode="auto">
              <a:xfrm>
                <a:off x="2539" y="2862"/>
                <a:ext cx="553" cy="4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>
                    <a:solidFill>
                      <a:srgbClr val="FF0000"/>
                    </a:solidFill>
                    <a:latin typeface="Arial" charset="0"/>
                  </a:rPr>
                  <a:t>Inter-AS</a:t>
                </a:r>
              </a:p>
              <a:p>
                <a:pPr eaLnBrk="1" hangingPunct="1"/>
                <a:r>
                  <a:rPr lang="en-US" sz="1200">
                    <a:solidFill>
                      <a:srgbClr val="FF0000"/>
                    </a:solidFill>
                    <a:latin typeface="Arial" charset="0"/>
                  </a:rPr>
                  <a:t>Routing </a:t>
                </a:r>
              </a:p>
              <a:p>
                <a:pPr eaLnBrk="1" hangingPunct="1"/>
                <a:r>
                  <a:rPr lang="en-US" sz="1200">
                    <a:solidFill>
                      <a:srgbClr val="FF0000"/>
                    </a:solidFill>
                    <a:latin typeface="Arial" charset="0"/>
                  </a:rPr>
                  <a:t>algorithm</a:t>
                </a:r>
              </a:p>
            </p:txBody>
          </p:sp>
        </p:grpSp>
        <p:sp>
          <p:nvSpPr>
            <p:cNvPr id="584800" name="Rectangle 96"/>
            <p:cNvSpPr>
              <a:spLocks noChangeArrowheads="1"/>
            </p:cNvSpPr>
            <p:nvPr/>
          </p:nvSpPr>
          <p:spPr bwMode="auto">
            <a:xfrm>
              <a:off x="1932" y="3447"/>
              <a:ext cx="780" cy="26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Forwarding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table</a:t>
              </a:r>
            </a:p>
          </p:txBody>
        </p:sp>
        <p:sp>
          <p:nvSpPr>
            <p:cNvPr id="584801" name="Freeform 97"/>
            <p:cNvSpPr>
              <a:spLocks/>
            </p:cNvSpPr>
            <p:nvPr/>
          </p:nvSpPr>
          <p:spPr bwMode="auto">
            <a:xfrm>
              <a:off x="1648" y="3217"/>
              <a:ext cx="275" cy="3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1" y="230"/>
                </a:cxn>
                <a:cxn ang="0">
                  <a:pos x="275" y="345"/>
                </a:cxn>
              </a:cxnLst>
              <a:rect l="0" t="0" r="r" b="b"/>
              <a:pathLst>
                <a:path w="275" h="345">
                  <a:moveTo>
                    <a:pt x="0" y="0"/>
                  </a:moveTo>
                  <a:cubicBezTo>
                    <a:pt x="12" y="86"/>
                    <a:pt x="25" y="173"/>
                    <a:pt x="71" y="230"/>
                  </a:cubicBezTo>
                  <a:cubicBezTo>
                    <a:pt x="117" y="287"/>
                    <a:pt x="241" y="326"/>
                    <a:pt x="275" y="345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802" name="Freeform 98"/>
            <p:cNvSpPr>
              <a:spLocks/>
            </p:cNvSpPr>
            <p:nvPr/>
          </p:nvSpPr>
          <p:spPr bwMode="auto">
            <a:xfrm>
              <a:off x="2712" y="3217"/>
              <a:ext cx="354" cy="372"/>
            </a:xfrm>
            <a:custGeom>
              <a:avLst/>
              <a:gdLst/>
              <a:ahLst/>
              <a:cxnLst>
                <a:cxn ang="0">
                  <a:pos x="354" y="0"/>
                </a:cxn>
                <a:cxn ang="0">
                  <a:pos x="248" y="274"/>
                </a:cxn>
                <a:cxn ang="0">
                  <a:pos x="0" y="372"/>
                </a:cxn>
              </a:cxnLst>
              <a:rect l="0" t="0" r="r" b="b"/>
              <a:pathLst>
                <a:path w="354" h="372">
                  <a:moveTo>
                    <a:pt x="354" y="0"/>
                  </a:moveTo>
                  <a:cubicBezTo>
                    <a:pt x="330" y="106"/>
                    <a:pt x="307" y="212"/>
                    <a:pt x="248" y="274"/>
                  </a:cubicBezTo>
                  <a:cubicBezTo>
                    <a:pt x="189" y="336"/>
                    <a:pt x="41" y="354"/>
                    <a:pt x="0" y="372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" name="Group 99"/>
            <p:cNvGrpSpPr>
              <a:grpSpLocks/>
            </p:cNvGrpSpPr>
            <p:nvPr/>
          </p:nvGrpSpPr>
          <p:grpSpPr bwMode="auto">
            <a:xfrm>
              <a:off x="417" y="1226"/>
              <a:ext cx="321" cy="269"/>
              <a:chOff x="2014" y="1980"/>
              <a:chExt cx="321" cy="269"/>
            </a:xfrm>
          </p:grpSpPr>
          <p:sp>
            <p:nvSpPr>
              <p:cNvPr id="584804" name="Oval 100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805" name="Line 101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806" name="Line 102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807" name="Rectangle 103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84808" name="Oval 104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" name="Group 105"/>
              <p:cNvGrpSpPr>
                <a:grpSpLocks/>
              </p:cNvGrpSpPr>
              <p:nvPr/>
            </p:nvGrpSpPr>
            <p:grpSpPr bwMode="auto">
              <a:xfrm>
                <a:off x="2014" y="1980"/>
                <a:ext cx="321" cy="269"/>
                <a:chOff x="2893" y="2429"/>
                <a:chExt cx="328" cy="269"/>
              </a:xfrm>
            </p:grpSpPr>
            <p:sp>
              <p:nvSpPr>
                <p:cNvPr id="584810" name="Rectangle 10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4811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2893" y="2429"/>
                  <a:ext cx="328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3c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584812" name="Line 108"/>
            <p:cNvSpPr>
              <a:spLocks noChangeShapeType="1"/>
            </p:cNvSpPr>
            <p:nvPr/>
          </p:nvSpPr>
          <p:spPr bwMode="auto">
            <a:xfrm flipH="1">
              <a:off x="443" y="1436"/>
              <a:ext cx="62" cy="1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813" name="Line 109"/>
            <p:cNvSpPr>
              <a:spLocks noChangeShapeType="1"/>
            </p:cNvSpPr>
            <p:nvPr/>
          </p:nvSpPr>
          <p:spPr bwMode="auto">
            <a:xfrm>
              <a:off x="136" y="1482"/>
              <a:ext cx="144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814" name="Line 110"/>
            <p:cNvSpPr>
              <a:spLocks noChangeShapeType="1"/>
            </p:cNvSpPr>
            <p:nvPr/>
          </p:nvSpPr>
          <p:spPr bwMode="auto">
            <a:xfrm flipH="1">
              <a:off x="635" y="1127"/>
              <a:ext cx="136" cy="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815" name="Line 111"/>
            <p:cNvSpPr>
              <a:spLocks noChangeShapeType="1"/>
            </p:cNvSpPr>
            <p:nvPr/>
          </p:nvSpPr>
          <p:spPr bwMode="auto">
            <a:xfrm>
              <a:off x="356" y="1118"/>
              <a:ext cx="118" cy="1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816" name="Line 112"/>
            <p:cNvSpPr>
              <a:spLocks noChangeShapeType="1"/>
            </p:cNvSpPr>
            <p:nvPr/>
          </p:nvSpPr>
          <p:spPr bwMode="auto">
            <a:xfrm flipH="1">
              <a:off x="1016" y="1211"/>
              <a:ext cx="68" cy="2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817" name="Line 113"/>
            <p:cNvSpPr>
              <a:spLocks noChangeShapeType="1"/>
            </p:cNvSpPr>
            <p:nvPr/>
          </p:nvSpPr>
          <p:spPr bwMode="auto">
            <a:xfrm>
              <a:off x="3854" y="1728"/>
              <a:ext cx="2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818" name="Line 114"/>
            <p:cNvSpPr>
              <a:spLocks noChangeShapeType="1"/>
            </p:cNvSpPr>
            <p:nvPr/>
          </p:nvSpPr>
          <p:spPr bwMode="auto">
            <a:xfrm flipV="1">
              <a:off x="3795" y="1415"/>
              <a:ext cx="262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819" name="Line 115"/>
            <p:cNvSpPr>
              <a:spLocks noChangeShapeType="1"/>
            </p:cNvSpPr>
            <p:nvPr/>
          </p:nvSpPr>
          <p:spPr bwMode="auto">
            <a:xfrm flipH="1" flipV="1">
              <a:off x="3244" y="1245"/>
              <a:ext cx="127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820" name="Line 116"/>
            <p:cNvSpPr>
              <a:spLocks noChangeShapeType="1"/>
            </p:cNvSpPr>
            <p:nvPr/>
          </p:nvSpPr>
          <p:spPr bwMode="auto">
            <a:xfrm flipH="1" flipV="1">
              <a:off x="2931" y="1347"/>
              <a:ext cx="135" cy="1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821" name="Line 117"/>
            <p:cNvSpPr>
              <a:spLocks noChangeShapeType="1"/>
            </p:cNvSpPr>
            <p:nvPr/>
          </p:nvSpPr>
          <p:spPr bwMode="auto">
            <a:xfrm flipH="1">
              <a:off x="1042" y="2092"/>
              <a:ext cx="135" cy="1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822" name="Line 118"/>
            <p:cNvSpPr>
              <a:spLocks noChangeShapeType="1"/>
            </p:cNvSpPr>
            <p:nvPr/>
          </p:nvSpPr>
          <p:spPr bwMode="auto">
            <a:xfrm flipH="1" flipV="1">
              <a:off x="1008" y="1991"/>
              <a:ext cx="127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823" name="Line 119"/>
            <p:cNvSpPr>
              <a:spLocks noChangeShapeType="1"/>
            </p:cNvSpPr>
            <p:nvPr/>
          </p:nvSpPr>
          <p:spPr bwMode="auto">
            <a:xfrm flipH="1">
              <a:off x="1279" y="2262"/>
              <a:ext cx="212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824" name="Line 120"/>
            <p:cNvSpPr>
              <a:spLocks noChangeShapeType="1"/>
            </p:cNvSpPr>
            <p:nvPr/>
          </p:nvSpPr>
          <p:spPr bwMode="auto">
            <a:xfrm flipV="1">
              <a:off x="1762" y="1804"/>
              <a:ext cx="229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825" name="Line 121"/>
            <p:cNvSpPr>
              <a:spLocks noChangeShapeType="1"/>
            </p:cNvSpPr>
            <p:nvPr/>
          </p:nvSpPr>
          <p:spPr bwMode="auto">
            <a:xfrm>
              <a:off x="2219" y="2177"/>
              <a:ext cx="119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826" name="Line 122"/>
            <p:cNvSpPr>
              <a:spLocks noChangeShapeType="1"/>
            </p:cNvSpPr>
            <p:nvPr/>
          </p:nvSpPr>
          <p:spPr bwMode="auto">
            <a:xfrm>
              <a:off x="1736" y="1880"/>
              <a:ext cx="144" cy="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4828" name="Rectangle 1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Interconnected ASes</a:t>
            </a:r>
          </a:p>
        </p:txBody>
      </p:sp>
      <p:sp>
        <p:nvSpPr>
          <p:cNvPr id="584831" name="Rectangle 127"/>
          <p:cNvSpPr>
            <a:spLocks noGrp="1" noChangeArrowheads="1"/>
          </p:cNvSpPr>
          <p:nvPr>
            <p:ph type="body" sz="half" idx="2"/>
          </p:nvPr>
        </p:nvSpPr>
        <p:spPr>
          <a:xfrm>
            <a:off x="5114925" y="3159125"/>
            <a:ext cx="3810000" cy="3400425"/>
          </a:xfrm>
        </p:spPr>
        <p:txBody>
          <a:bodyPr/>
          <a:lstStyle/>
          <a:p>
            <a:r>
              <a:rPr lang="en-US" sz="2400" dirty="0" smtClean="0"/>
              <a:t>Forwarding </a:t>
            </a:r>
            <a:r>
              <a:rPr lang="en-US" sz="2400" dirty="0"/>
              <a:t>table  configured by both intra- and inter-AS routing algorithm</a:t>
            </a:r>
          </a:p>
          <a:p>
            <a:pPr lvl="1"/>
            <a:r>
              <a:rPr lang="en-US" sz="2000" dirty="0"/>
              <a:t>intra-AS sets entries for internal </a:t>
            </a:r>
            <a:r>
              <a:rPr lang="en-US" sz="2000" dirty="0" err="1"/>
              <a:t>dests</a:t>
            </a:r>
            <a:endParaRPr lang="en-US" sz="2000" dirty="0"/>
          </a:p>
          <a:p>
            <a:pPr lvl="1"/>
            <a:r>
              <a:rPr lang="en-US" sz="2000" dirty="0"/>
              <a:t>inter-AS &amp; </a:t>
            </a:r>
            <a:r>
              <a:rPr lang="en-US" sz="2000" dirty="0" smtClean="0"/>
              <a:t>intra-AS </a:t>
            </a:r>
            <a:r>
              <a:rPr lang="en-US" sz="2000" dirty="0"/>
              <a:t>sets entries for external </a:t>
            </a:r>
            <a:r>
              <a:rPr lang="en-US" sz="2000" dirty="0" err="1"/>
              <a:t>dests</a:t>
            </a:r>
            <a:r>
              <a:rPr lang="en-US" sz="2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4: Network Layer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4. 1 Introduction</a:t>
            </a:r>
          </a:p>
          <a:p>
            <a:r>
              <a:rPr lang="en-US" sz="2400"/>
              <a:t>4.2 Virtual circuit and datagram networks</a:t>
            </a:r>
          </a:p>
          <a:p>
            <a:r>
              <a:rPr lang="en-US" sz="2400"/>
              <a:t>4.3 What’s inside a router</a:t>
            </a:r>
          </a:p>
          <a:p>
            <a:r>
              <a:rPr lang="en-US" sz="2400"/>
              <a:t>4.4 IP: Internet Protocol</a:t>
            </a:r>
          </a:p>
          <a:p>
            <a:pPr lvl="1"/>
            <a:r>
              <a:rPr lang="en-US" sz="2000"/>
              <a:t>Datagram format</a:t>
            </a:r>
          </a:p>
          <a:p>
            <a:pPr lvl="1"/>
            <a:r>
              <a:rPr lang="en-US" sz="2000"/>
              <a:t>IPv4 addressing</a:t>
            </a:r>
          </a:p>
          <a:p>
            <a:pPr lvl="1"/>
            <a:r>
              <a:rPr lang="en-US" sz="2000"/>
              <a:t>ICMP</a:t>
            </a:r>
          </a:p>
          <a:p>
            <a:pPr lvl="1"/>
            <a:r>
              <a:rPr lang="en-US" sz="2000"/>
              <a:t>IPv6</a:t>
            </a:r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/>
              <a:t>4.5 Routing algorithms</a:t>
            </a:r>
          </a:p>
          <a:p>
            <a:pPr lvl="1"/>
            <a:r>
              <a:rPr lang="en-US" sz="2000"/>
              <a:t>Link state</a:t>
            </a:r>
          </a:p>
          <a:p>
            <a:pPr lvl="1"/>
            <a:r>
              <a:rPr lang="en-US" sz="2000"/>
              <a:t>Distance Vector</a:t>
            </a:r>
          </a:p>
          <a:p>
            <a:pPr lvl="1"/>
            <a:r>
              <a:rPr lang="en-US" sz="2000"/>
              <a:t>Hierarchical routing</a:t>
            </a:r>
          </a:p>
          <a:p>
            <a:r>
              <a:rPr lang="en-US" sz="2400">
                <a:solidFill>
                  <a:srgbClr val="FF0000"/>
                </a:solidFill>
              </a:rPr>
              <a:t>4.6 Routing in the Internet</a:t>
            </a:r>
          </a:p>
          <a:p>
            <a:pPr lvl="1"/>
            <a:r>
              <a:rPr lang="en-US" sz="2000"/>
              <a:t>RIP</a:t>
            </a:r>
          </a:p>
          <a:p>
            <a:pPr lvl="1"/>
            <a:r>
              <a:rPr lang="en-US" sz="2000"/>
              <a:t>OSPF</a:t>
            </a:r>
          </a:p>
          <a:p>
            <a:pPr lvl="1"/>
            <a:r>
              <a:rPr lang="en-US" sz="2000"/>
              <a:t>BGP</a:t>
            </a:r>
          </a:p>
          <a:p>
            <a:r>
              <a:rPr lang="en-US" sz="2400"/>
              <a:t>4.7 Broadcast and multicast routing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Intra-AS Routing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Also </a:t>
            </a:r>
            <a:r>
              <a:rPr lang="en-US" sz="2400" dirty="0"/>
              <a:t>known as </a:t>
            </a:r>
            <a:r>
              <a:rPr lang="en-US" sz="2400" dirty="0">
                <a:solidFill>
                  <a:srgbClr val="FF0000"/>
                </a:solidFill>
              </a:rPr>
              <a:t>Interior Gateway Protocols (IGP)</a:t>
            </a:r>
            <a:endParaRPr lang="en-US" sz="2400" dirty="0">
              <a:solidFill>
                <a:srgbClr val="CC0000"/>
              </a:solidFill>
            </a:endParaRPr>
          </a:p>
          <a:p>
            <a:r>
              <a:rPr lang="en-US" sz="2400" dirty="0" smtClean="0"/>
              <a:t>Most </a:t>
            </a:r>
            <a:r>
              <a:rPr lang="en-US" sz="2400" dirty="0"/>
              <a:t>common Intra-AS routing protocols:</a:t>
            </a:r>
          </a:p>
          <a:p>
            <a:pPr lvl="1">
              <a:lnSpc>
                <a:spcPct val="60000"/>
              </a:lnSpc>
            </a:pPr>
            <a:endParaRPr lang="en-US" sz="2000" dirty="0"/>
          </a:p>
          <a:p>
            <a:pPr lvl="1"/>
            <a:r>
              <a:rPr lang="en-US" dirty="0"/>
              <a:t>RIP: Routing Information Protocol</a:t>
            </a:r>
            <a:endParaRPr lang="en-US" sz="2000" dirty="0"/>
          </a:p>
          <a:p>
            <a:pPr lvl="1">
              <a:lnSpc>
                <a:spcPct val="20000"/>
              </a:lnSpc>
            </a:pPr>
            <a:endParaRPr lang="en-US" sz="2000" dirty="0"/>
          </a:p>
          <a:p>
            <a:pPr lvl="1"/>
            <a:r>
              <a:rPr lang="en-US" dirty="0"/>
              <a:t>OSPF: Open Shortest Path First</a:t>
            </a:r>
            <a:endParaRPr lang="en-US" sz="2000" dirty="0"/>
          </a:p>
          <a:p>
            <a:pPr lvl="1">
              <a:lnSpc>
                <a:spcPct val="40000"/>
              </a:lnSpc>
            </a:pPr>
            <a:endParaRPr lang="en-US" sz="2000" dirty="0"/>
          </a:p>
          <a:p>
            <a:pPr lvl="1"/>
            <a:r>
              <a:rPr lang="en-US" dirty="0"/>
              <a:t>IGRP: Interior Gateway Routing Protocol (Cisco proprietary)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4: Network Layer</a:t>
            </a:r>
          </a:p>
        </p:txBody>
      </p:sp>
      <p:sp>
        <p:nvSpPr>
          <p:cNvPr id="5969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4. 1 Introduction</a:t>
            </a:r>
          </a:p>
          <a:p>
            <a:r>
              <a:rPr lang="en-US" sz="2400"/>
              <a:t>4.2 Virtual circuit and datagram networks</a:t>
            </a:r>
          </a:p>
          <a:p>
            <a:r>
              <a:rPr lang="en-US" sz="2400"/>
              <a:t>4.3 What’s inside a router</a:t>
            </a:r>
          </a:p>
          <a:p>
            <a:r>
              <a:rPr lang="en-US" sz="2400"/>
              <a:t>4.4 IP: Internet Protocol</a:t>
            </a:r>
          </a:p>
          <a:p>
            <a:pPr lvl="1"/>
            <a:r>
              <a:rPr lang="en-US" sz="2000"/>
              <a:t>Datagram format</a:t>
            </a:r>
          </a:p>
          <a:p>
            <a:pPr lvl="1"/>
            <a:r>
              <a:rPr lang="en-US" sz="2000"/>
              <a:t>IPv4 addressing</a:t>
            </a:r>
          </a:p>
          <a:p>
            <a:pPr lvl="1"/>
            <a:r>
              <a:rPr lang="en-US" sz="2000"/>
              <a:t>ICMP</a:t>
            </a:r>
          </a:p>
          <a:p>
            <a:pPr lvl="1"/>
            <a:r>
              <a:rPr lang="en-US" sz="2000"/>
              <a:t>IPv6</a:t>
            </a:r>
          </a:p>
        </p:txBody>
      </p:sp>
      <p:sp>
        <p:nvSpPr>
          <p:cNvPr id="5969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/>
              <a:t>4.5 Routing algorithms</a:t>
            </a:r>
          </a:p>
          <a:p>
            <a:pPr lvl="1"/>
            <a:r>
              <a:rPr lang="en-US" sz="2000"/>
              <a:t>Link state</a:t>
            </a:r>
          </a:p>
          <a:p>
            <a:pPr lvl="1"/>
            <a:r>
              <a:rPr lang="en-US" sz="2000"/>
              <a:t>Distance Vector</a:t>
            </a:r>
          </a:p>
          <a:p>
            <a:pPr lvl="1"/>
            <a:r>
              <a:rPr lang="en-US" sz="2000"/>
              <a:t>Hierarchical routing</a:t>
            </a:r>
          </a:p>
          <a:p>
            <a:r>
              <a:rPr lang="en-US" sz="2400">
                <a:solidFill>
                  <a:srgbClr val="FF0000"/>
                </a:solidFill>
              </a:rPr>
              <a:t>4.6 Routing in the Internet</a:t>
            </a:r>
          </a:p>
          <a:p>
            <a:pPr lvl="1"/>
            <a:r>
              <a:rPr lang="en-US" sz="2000">
                <a:solidFill>
                  <a:srgbClr val="FF0000"/>
                </a:solidFill>
              </a:rPr>
              <a:t>RIP</a:t>
            </a:r>
          </a:p>
          <a:p>
            <a:pPr lvl="1"/>
            <a:r>
              <a:rPr lang="en-US" sz="2000"/>
              <a:t>OSPF</a:t>
            </a:r>
          </a:p>
          <a:p>
            <a:pPr lvl="1"/>
            <a:r>
              <a:rPr lang="en-US" sz="2000"/>
              <a:t>BGP</a:t>
            </a:r>
          </a:p>
          <a:p>
            <a:r>
              <a:rPr lang="en-US" sz="2400"/>
              <a:t>4.7 Broadcast and multicast routing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70863" cy="1143000"/>
          </a:xfrm>
        </p:spPr>
        <p:txBody>
          <a:bodyPr/>
          <a:lstStyle/>
          <a:p>
            <a:r>
              <a:rPr lang="en-US" sz="3600" dirty="0"/>
              <a:t>RIP </a:t>
            </a:r>
            <a:r>
              <a:rPr lang="en-US" sz="3600" dirty="0" smtClean="0"/>
              <a:t>(Routing </a:t>
            </a:r>
            <a:r>
              <a:rPr lang="en-US" sz="3600" dirty="0"/>
              <a:t>Information Protocol)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1695450"/>
          </a:xfrm>
        </p:spPr>
        <p:txBody>
          <a:bodyPr/>
          <a:lstStyle/>
          <a:p>
            <a:r>
              <a:rPr lang="en-US" sz="2400" dirty="0" smtClean="0"/>
              <a:t>Distance </a:t>
            </a:r>
            <a:r>
              <a:rPr lang="en-US" sz="2400" dirty="0"/>
              <a:t>vector algorithm</a:t>
            </a:r>
          </a:p>
          <a:p>
            <a:r>
              <a:rPr lang="en-US" sz="2400" dirty="0" smtClean="0"/>
              <a:t>Included </a:t>
            </a:r>
            <a:r>
              <a:rPr lang="en-US" sz="2400" dirty="0"/>
              <a:t>in BSD-UNIX Distribution in 1982</a:t>
            </a:r>
          </a:p>
          <a:p>
            <a:r>
              <a:rPr lang="en-US" sz="2400" dirty="0" smtClean="0"/>
              <a:t>Distance </a:t>
            </a:r>
            <a:r>
              <a:rPr lang="en-US" sz="2400" dirty="0"/>
              <a:t>metric: # of hops (max = 15 hops)</a:t>
            </a:r>
          </a:p>
          <a:p>
            <a:pPr lvl="1">
              <a:buFont typeface="ZapfDingbats" pitchFamily="82" charset="2"/>
              <a:buNone/>
            </a:pPr>
            <a:endParaRPr lang="en-US" sz="2000" i="1" dirty="0">
              <a:solidFill>
                <a:schemeClr val="accent2"/>
              </a:solidFill>
            </a:endParaRPr>
          </a:p>
          <a:p>
            <a:pPr>
              <a:buFont typeface="ZapfDingbats" pitchFamily="82" charset="2"/>
              <a:buNone/>
            </a:pPr>
            <a:endParaRPr lang="en-US" sz="24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01688" y="3554413"/>
            <a:ext cx="7231062" cy="2770187"/>
            <a:chOff x="432" y="1152"/>
            <a:chExt cx="4555" cy="174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32" y="1152"/>
              <a:ext cx="2688" cy="1745"/>
              <a:chOff x="1824" y="912"/>
              <a:chExt cx="2688" cy="1745"/>
            </a:xfrm>
          </p:grpSpPr>
          <p:sp>
            <p:nvSpPr>
              <p:cNvPr id="486406" name="Freeform 6"/>
              <p:cNvSpPr>
                <a:spLocks/>
              </p:cNvSpPr>
              <p:nvPr/>
            </p:nvSpPr>
            <p:spPr bwMode="auto">
              <a:xfrm>
                <a:off x="1824" y="912"/>
                <a:ext cx="2688" cy="174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19" y="321"/>
                  </a:cxn>
                  <a:cxn ang="0">
                    <a:pos x="529" y="35"/>
                  </a:cxn>
                  <a:cxn ang="0">
                    <a:pos x="1551" y="111"/>
                  </a:cxn>
                  <a:cxn ang="0">
                    <a:pos x="1968" y="483"/>
                  </a:cxn>
                  <a:cxn ang="0">
                    <a:pos x="2199" y="906"/>
                  </a:cxn>
                  <a:cxn ang="0">
                    <a:pos x="1659" y="1314"/>
                  </a:cxn>
                  <a:cxn ang="0">
                    <a:pos x="993" y="1386"/>
                  </a:cxn>
                  <a:cxn ang="0">
                    <a:pos x="465" y="1356"/>
                  </a:cxn>
                  <a:cxn ang="0">
                    <a:pos x="102" y="1068"/>
                  </a:cxn>
                  <a:cxn ang="0">
                    <a:pos x="0" y="624"/>
                  </a:cxn>
                </a:cxnLst>
                <a:rect l="0" t="0" r="r" b="b"/>
                <a:pathLst>
                  <a:path w="2250" h="1409">
                    <a:moveTo>
                      <a:pt x="0" y="624"/>
                    </a:moveTo>
                    <a:cubicBezTo>
                      <a:pt x="5" y="506"/>
                      <a:pt x="131" y="419"/>
                      <a:pt x="219" y="321"/>
                    </a:cubicBezTo>
                    <a:cubicBezTo>
                      <a:pt x="307" y="223"/>
                      <a:pt x="307" y="70"/>
                      <a:pt x="529" y="35"/>
                    </a:cubicBezTo>
                    <a:cubicBezTo>
                      <a:pt x="751" y="0"/>
                      <a:pt x="1311" y="36"/>
                      <a:pt x="1551" y="111"/>
                    </a:cubicBezTo>
                    <a:cubicBezTo>
                      <a:pt x="1791" y="186"/>
                      <a:pt x="1860" y="351"/>
                      <a:pt x="1968" y="483"/>
                    </a:cubicBezTo>
                    <a:cubicBezTo>
                      <a:pt x="2076" y="615"/>
                      <a:pt x="2250" y="767"/>
                      <a:pt x="2199" y="906"/>
                    </a:cubicBezTo>
                    <a:cubicBezTo>
                      <a:pt x="2148" y="1045"/>
                      <a:pt x="1860" y="1234"/>
                      <a:pt x="1659" y="1314"/>
                    </a:cubicBezTo>
                    <a:cubicBezTo>
                      <a:pt x="1458" y="1394"/>
                      <a:pt x="1192" y="1379"/>
                      <a:pt x="993" y="1386"/>
                    </a:cubicBezTo>
                    <a:cubicBezTo>
                      <a:pt x="794" y="1393"/>
                      <a:pt x="613" y="1409"/>
                      <a:pt x="465" y="1356"/>
                    </a:cubicBezTo>
                    <a:cubicBezTo>
                      <a:pt x="317" y="1303"/>
                      <a:pt x="180" y="1190"/>
                      <a:pt x="102" y="1068"/>
                    </a:cubicBezTo>
                    <a:cubicBezTo>
                      <a:pt x="24" y="946"/>
                      <a:pt x="21" y="716"/>
                      <a:pt x="0" y="624"/>
                    </a:cubicBezTo>
                    <a:close/>
                  </a:path>
                </a:pathLst>
              </a:custGeom>
              <a:solidFill>
                <a:srgbClr val="99CC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6407" name="Oval 7"/>
              <p:cNvSpPr>
                <a:spLocks noChangeArrowheads="1"/>
              </p:cNvSpPr>
              <p:nvPr/>
            </p:nvSpPr>
            <p:spPr bwMode="auto">
              <a:xfrm>
                <a:off x="2566" y="2186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6408" name="Line 8"/>
              <p:cNvSpPr>
                <a:spLocks noChangeShapeType="1"/>
              </p:cNvSpPr>
              <p:nvPr/>
            </p:nvSpPr>
            <p:spPr bwMode="auto">
              <a:xfrm>
                <a:off x="2566" y="217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6409" name="Line 9"/>
              <p:cNvSpPr>
                <a:spLocks noChangeShapeType="1"/>
              </p:cNvSpPr>
              <p:nvPr/>
            </p:nvSpPr>
            <p:spPr bwMode="auto">
              <a:xfrm>
                <a:off x="2879" y="217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6410" name="Rectangle 10"/>
              <p:cNvSpPr>
                <a:spLocks noChangeArrowheads="1"/>
              </p:cNvSpPr>
              <p:nvPr/>
            </p:nvSpPr>
            <p:spPr bwMode="auto">
              <a:xfrm>
                <a:off x="2566" y="2179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86411" name="Oval 11"/>
              <p:cNvSpPr>
                <a:spLocks noChangeArrowheads="1"/>
              </p:cNvSpPr>
              <p:nvPr/>
            </p:nvSpPr>
            <p:spPr bwMode="auto">
              <a:xfrm>
                <a:off x="2563" y="2120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6412" name="Oval 12"/>
              <p:cNvSpPr>
                <a:spLocks noChangeArrowheads="1"/>
              </p:cNvSpPr>
              <p:nvPr/>
            </p:nvSpPr>
            <p:spPr bwMode="auto">
              <a:xfrm>
                <a:off x="2562" y="1496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6413" name="Line 13"/>
              <p:cNvSpPr>
                <a:spLocks noChangeShapeType="1"/>
              </p:cNvSpPr>
              <p:nvPr/>
            </p:nvSpPr>
            <p:spPr bwMode="auto">
              <a:xfrm>
                <a:off x="2562" y="148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6414" name="Line 14"/>
              <p:cNvSpPr>
                <a:spLocks noChangeShapeType="1"/>
              </p:cNvSpPr>
              <p:nvPr/>
            </p:nvSpPr>
            <p:spPr bwMode="auto">
              <a:xfrm>
                <a:off x="2875" y="148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6415" name="Rectangle 15"/>
              <p:cNvSpPr>
                <a:spLocks noChangeArrowheads="1"/>
              </p:cNvSpPr>
              <p:nvPr/>
            </p:nvSpPr>
            <p:spPr bwMode="auto">
              <a:xfrm>
                <a:off x="2562" y="1489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86416" name="Oval 16"/>
              <p:cNvSpPr>
                <a:spLocks noChangeArrowheads="1"/>
              </p:cNvSpPr>
              <p:nvPr/>
            </p:nvSpPr>
            <p:spPr bwMode="auto">
              <a:xfrm>
                <a:off x="2559" y="1430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6417" name="Oval 17"/>
              <p:cNvSpPr>
                <a:spLocks noChangeArrowheads="1"/>
              </p:cNvSpPr>
              <p:nvPr/>
            </p:nvSpPr>
            <p:spPr bwMode="auto">
              <a:xfrm>
                <a:off x="3245" y="1492"/>
                <a:ext cx="312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6418" name="Line 18"/>
              <p:cNvSpPr>
                <a:spLocks noChangeShapeType="1"/>
              </p:cNvSpPr>
              <p:nvPr/>
            </p:nvSpPr>
            <p:spPr bwMode="auto">
              <a:xfrm>
                <a:off x="3245" y="148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6419" name="Line 19"/>
              <p:cNvSpPr>
                <a:spLocks noChangeShapeType="1"/>
              </p:cNvSpPr>
              <p:nvPr/>
            </p:nvSpPr>
            <p:spPr bwMode="auto">
              <a:xfrm>
                <a:off x="3557" y="148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6420" name="Rectangle 20"/>
              <p:cNvSpPr>
                <a:spLocks noChangeArrowheads="1"/>
              </p:cNvSpPr>
              <p:nvPr/>
            </p:nvSpPr>
            <p:spPr bwMode="auto">
              <a:xfrm>
                <a:off x="3245" y="1485"/>
                <a:ext cx="309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86421" name="Oval 21"/>
              <p:cNvSpPr>
                <a:spLocks noChangeArrowheads="1"/>
              </p:cNvSpPr>
              <p:nvPr/>
            </p:nvSpPr>
            <p:spPr bwMode="auto">
              <a:xfrm>
                <a:off x="3248" y="1429"/>
                <a:ext cx="312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6422" name="Oval 22"/>
              <p:cNvSpPr>
                <a:spLocks noChangeArrowheads="1"/>
              </p:cNvSpPr>
              <p:nvPr/>
            </p:nvSpPr>
            <p:spPr bwMode="auto">
              <a:xfrm>
                <a:off x="3255" y="2183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6423" name="Line 23"/>
              <p:cNvSpPr>
                <a:spLocks noChangeShapeType="1"/>
              </p:cNvSpPr>
              <p:nvPr/>
            </p:nvSpPr>
            <p:spPr bwMode="auto">
              <a:xfrm>
                <a:off x="3255" y="2176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6424" name="Rectangle 24"/>
              <p:cNvSpPr>
                <a:spLocks noChangeArrowheads="1"/>
              </p:cNvSpPr>
              <p:nvPr/>
            </p:nvSpPr>
            <p:spPr bwMode="auto">
              <a:xfrm>
                <a:off x="3255" y="2176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86425" name="Oval 25"/>
              <p:cNvSpPr>
                <a:spLocks noChangeArrowheads="1"/>
              </p:cNvSpPr>
              <p:nvPr/>
            </p:nvSpPr>
            <p:spPr bwMode="auto">
              <a:xfrm>
                <a:off x="3252" y="2117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6426" name="Freeform 26"/>
              <p:cNvSpPr>
                <a:spLocks/>
              </p:cNvSpPr>
              <p:nvPr/>
            </p:nvSpPr>
            <p:spPr bwMode="auto">
              <a:xfrm>
                <a:off x="3411" y="1584"/>
                <a:ext cx="1" cy="5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522"/>
                  </a:cxn>
                </a:cxnLst>
                <a:rect l="0" t="0" r="r" b="b"/>
                <a:pathLst>
                  <a:path w="1" h="522">
                    <a:moveTo>
                      <a:pt x="0" y="0"/>
                    </a:moveTo>
                    <a:lnTo>
                      <a:pt x="0" y="522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6427" name="Freeform 27"/>
              <p:cNvSpPr>
                <a:spLocks/>
              </p:cNvSpPr>
              <p:nvPr/>
            </p:nvSpPr>
            <p:spPr bwMode="auto">
              <a:xfrm>
                <a:off x="2718" y="1590"/>
                <a:ext cx="1" cy="5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537"/>
                  </a:cxn>
                </a:cxnLst>
                <a:rect l="0" t="0" r="r" b="b"/>
                <a:pathLst>
                  <a:path w="1" h="537">
                    <a:moveTo>
                      <a:pt x="0" y="0"/>
                    </a:moveTo>
                    <a:lnTo>
                      <a:pt x="0" y="537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6428" name="Freeform 28"/>
              <p:cNvSpPr>
                <a:spLocks/>
              </p:cNvSpPr>
              <p:nvPr/>
            </p:nvSpPr>
            <p:spPr bwMode="auto">
              <a:xfrm>
                <a:off x="2889" y="2205"/>
                <a:ext cx="366" cy="1"/>
              </a:xfrm>
              <a:custGeom>
                <a:avLst/>
                <a:gdLst/>
                <a:ahLst/>
                <a:cxnLst>
                  <a:cxn ang="0">
                    <a:pos x="366" y="0"/>
                  </a:cxn>
                  <a:cxn ang="0">
                    <a:pos x="0" y="0"/>
                  </a:cxn>
                </a:cxnLst>
                <a:rect l="0" t="0" r="r" b="b"/>
                <a:pathLst>
                  <a:path w="366" h="1">
                    <a:moveTo>
                      <a:pt x="36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6429" name="Freeform 29"/>
              <p:cNvSpPr>
                <a:spLocks/>
              </p:cNvSpPr>
              <p:nvPr/>
            </p:nvSpPr>
            <p:spPr bwMode="auto">
              <a:xfrm>
                <a:off x="2883" y="1515"/>
                <a:ext cx="366" cy="1"/>
              </a:xfrm>
              <a:custGeom>
                <a:avLst/>
                <a:gdLst/>
                <a:ahLst/>
                <a:cxnLst>
                  <a:cxn ang="0">
                    <a:pos x="366" y="0"/>
                  </a:cxn>
                  <a:cxn ang="0">
                    <a:pos x="0" y="0"/>
                  </a:cxn>
                </a:cxnLst>
                <a:rect l="0" t="0" r="r" b="b"/>
                <a:pathLst>
                  <a:path w="366" h="1">
                    <a:moveTo>
                      <a:pt x="36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30"/>
              <p:cNvGrpSpPr>
                <a:grpSpLocks/>
              </p:cNvGrpSpPr>
              <p:nvPr/>
            </p:nvGrpSpPr>
            <p:grpSpPr bwMode="auto">
              <a:xfrm>
                <a:off x="3298" y="2069"/>
                <a:ext cx="231" cy="250"/>
                <a:chOff x="2941" y="2429"/>
                <a:chExt cx="234" cy="250"/>
              </a:xfrm>
            </p:grpSpPr>
            <p:sp>
              <p:nvSpPr>
                <p:cNvPr id="486431" name="Rectangle 31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6432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941" y="2429"/>
                  <a:ext cx="23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D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5" name="Group 33"/>
              <p:cNvGrpSpPr>
                <a:grpSpLocks/>
              </p:cNvGrpSpPr>
              <p:nvPr/>
            </p:nvGrpSpPr>
            <p:grpSpPr bwMode="auto">
              <a:xfrm>
                <a:off x="2616" y="2036"/>
                <a:ext cx="232" cy="288"/>
                <a:chOff x="2941" y="2399"/>
                <a:chExt cx="233" cy="288"/>
              </a:xfrm>
            </p:grpSpPr>
            <p:sp>
              <p:nvSpPr>
                <p:cNvPr id="486434" name="Rectangle 34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6435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2941" y="2399"/>
                  <a:ext cx="23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400"/>
                    <a:t>C</a:t>
                  </a:r>
                </a:p>
              </p:txBody>
            </p:sp>
          </p:grpSp>
          <p:grpSp>
            <p:nvGrpSpPr>
              <p:cNvPr id="6" name="Group 36"/>
              <p:cNvGrpSpPr>
                <a:grpSpLocks/>
              </p:cNvGrpSpPr>
              <p:nvPr/>
            </p:nvGrpSpPr>
            <p:grpSpPr bwMode="auto">
              <a:xfrm>
                <a:off x="3299" y="1379"/>
                <a:ext cx="217" cy="250"/>
                <a:chOff x="2948" y="2429"/>
                <a:chExt cx="220" cy="250"/>
              </a:xfrm>
            </p:grpSpPr>
            <p:sp>
              <p:nvSpPr>
                <p:cNvPr id="486437" name="Rectangle 3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6438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948" y="2429"/>
                  <a:ext cx="22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7" name="Group 39"/>
              <p:cNvGrpSpPr>
                <a:grpSpLocks/>
              </p:cNvGrpSpPr>
              <p:nvPr/>
            </p:nvGrpSpPr>
            <p:grpSpPr bwMode="auto">
              <a:xfrm>
                <a:off x="2607" y="1379"/>
                <a:ext cx="233" cy="250"/>
                <a:chOff x="2940" y="2429"/>
                <a:chExt cx="236" cy="250"/>
              </a:xfrm>
            </p:grpSpPr>
            <p:sp>
              <p:nvSpPr>
                <p:cNvPr id="486440" name="Rectangle 40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6441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2940" y="2429"/>
                  <a:ext cx="23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A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486442" name="Line 42"/>
              <p:cNvSpPr>
                <a:spLocks noChangeShapeType="1"/>
              </p:cNvSpPr>
              <p:nvPr/>
            </p:nvSpPr>
            <p:spPr bwMode="auto">
              <a:xfrm>
                <a:off x="3552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43" name="Line 43"/>
              <p:cNvSpPr>
                <a:spLocks noChangeShapeType="1"/>
              </p:cNvSpPr>
              <p:nvPr/>
            </p:nvSpPr>
            <p:spPr bwMode="auto">
              <a:xfrm flipV="1">
                <a:off x="3504" y="1248"/>
                <a:ext cx="14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44" name="Line 44"/>
              <p:cNvSpPr>
                <a:spLocks noChangeShapeType="1"/>
              </p:cNvSpPr>
              <p:nvPr/>
            </p:nvSpPr>
            <p:spPr bwMode="auto">
              <a:xfrm flipV="1">
                <a:off x="3552" y="1920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45" name="Line 45"/>
              <p:cNvSpPr>
                <a:spLocks noChangeShapeType="1"/>
              </p:cNvSpPr>
              <p:nvPr/>
            </p:nvSpPr>
            <p:spPr bwMode="auto">
              <a:xfrm>
                <a:off x="3552" y="2208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46" name="Line 46"/>
              <p:cNvSpPr>
                <a:spLocks noChangeShapeType="1"/>
              </p:cNvSpPr>
              <p:nvPr/>
            </p:nvSpPr>
            <p:spPr bwMode="auto">
              <a:xfrm>
                <a:off x="3552" y="2208"/>
                <a:ext cx="28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47" name="Line 47"/>
              <p:cNvSpPr>
                <a:spLocks noChangeShapeType="1"/>
              </p:cNvSpPr>
              <p:nvPr/>
            </p:nvSpPr>
            <p:spPr bwMode="auto">
              <a:xfrm flipH="1" flipV="1">
                <a:off x="2352" y="1200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48" name="Line 48"/>
              <p:cNvSpPr>
                <a:spLocks noChangeShapeType="1"/>
              </p:cNvSpPr>
              <p:nvPr/>
            </p:nvSpPr>
            <p:spPr bwMode="auto">
              <a:xfrm flipH="1" flipV="1">
                <a:off x="2208" y="2112"/>
                <a:ext cx="384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49" name="Text Box 49"/>
              <p:cNvSpPr txBox="1">
                <a:spLocks noChangeArrowheads="1"/>
              </p:cNvSpPr>
              <p:nvPr/>
            </p:nvSpPr>
            <p:spPr bwMode="auto">
              <a:xfrm>
                <a:off x="2448" y="1104"/>
                <a:ext cx="19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u</a:t>
                </a:r>
              </a:p>
            </p:txBody>
          </p:sp>
          <p:sp>
            <p:nvSpPr>
              <p:cNvPr id="486450" name="Text Box 50"/>
              <p:cNvSpPr txBox="1">
                <a:spLocks noChangeArrowheads="1"/>
              </p:cNvSpPr>
              <p:nvPr/>
            </p:nvSpPr>
            <p:spPr bwMode="auto">
              <a:xfrm>
                <a:off x="3408" y="1107"/>
                <a:ext cx="18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v</a:t>
                </a:r>
              </a:p>
            </p:txBody>
          </p:sp>
          <p:sp>
            <p:nvSpPr>
              <p:cNvPr id="486451" name="Text Box 51"/>
              <p:cNvSpPr txBox="1">
                <a:spLocks noChangeArrowheads="1"/>
              </p:cNvSpPr>
              <p:nvPr/>
            </p:nvSpPr>
            <p:spPr bwMode="auto">
              <a:xfrm>
                <a:off x="3648" y="1347"/>
                <a:ext cx="21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w</a:t>
                </a:r>
              </a:p>
            </p:txBody>
          </p:sp>
          <p:sp>
            <p:nvSpPr>
              <p:cNvPr id="486452" name="Text Box 52"/>
              <p:cNvSpPr txBox="1">
                <a:spLocks noChangeArrowheads="1"/>
              </p:cNvSpPr>
              <p:nvPr/>
            </p:nvSpPr>
            <p:spPr bwMode="auto">
              <a:xfrm>
                <a:off x="3696" y="1923"/>
                <a:ext cx="20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x</a:t>
                </a:r>
              </a:p>
            </p:txBody>
          </p:sp>
          <p:sp>
            <p:nvSpPr>
              <p:cNvPr id="486453" name="Text Box 53"/>
              <p:cNvSpPr txBox="1">
                <a:spLocks noChangeArrowheads="1"/>
              </p:cNvSpPr>
              <p:nvPr/>
            </p:nvSpPr>
            <p:spPr bwMode="auto">
              <a:xfrm>
                <a:off x="3600" y="2259"/>
                <a:ext cx="19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y</a:t>
                </a:r>
              </a:p>
            </p:txBody>
          </p:sp>
          <p:sp>
            <p:nvSpPr>
              <p:cNvPr id="486454" name="Text Box 54"/>
              <p:cNvSpPr txBox="1">
                <a:spLocks noChangeArrowheads="1"/>
              </p:cNvSpPr>
              <p:nvPr/>
            </p:nvSpPr>
            <p:spPr bwMode="auto">
              <a:xfrm>
                <a:off x="2304" y="2115"/>
                <a:ext cx="19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z</a:t>
                </a:r>
              </a:p>
            </p:txBody>
          </p:sp>
        </p:grpSp>
        <p:sp>
          <p:nvSpPr>
            <p:cNvPr id="486455" name="Text Box 55"/>
            <p:cNvSpPr txBox="1">
              <a:spLocks noChangeArrowheads="1"/>
            </p:cNvSpPr>
            <p:nvPr/>
          </p:nvSpPr>
          <p:spPr bwMode="auto">
            <a:xfrm>
              <a:off x="3686" y="1274"/>
              <a:ext cx="1301" cy="1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u="sng" dirty="0"/>
                <a:t>destination</a:t>
              </a:r>
              <a:r>
                <a:rPr lang="en-US" dirty="0"/>
                <a:t>   </a:t>
              </a:r>
              <a:r>
                <a:rPr lang="en-US" u="sng" dirty="0"/>
                <a:t>hops</a:t>
              </a:r>
            </a:p>
            <a:p>
              <a:pPr eaLnBrk="1" hangingPunct="1"/>
              <a:r>
                <a:rPr lang="en-US" dirty="0"/>
                <a:t>      u                1</a:t>
              </a:r>
            </a:p>
            <a:p>
              <a:pPr eaLnBrk="1" hangingPunct="1"/>
              <a:r>
                <a:rPr lang="en-US" dirty="0"/>
                <a:t>      v                2</a:t>
              </a:r>
            </a:p>
            <a:p>
              <a:pPr eaLnBrk="1" hangingPunct="1"/>
              <a:r>
                <a:rPr lang="en-US" dirty="0"/>
                <a:t>      w               2</a:t>
              </a:r>
            </a:p>
            <a:p>
              <a:pPr eaLnBrk="1" hangingPunct="1"/>
              <a:r>
                <a:rPr lang="en-US" dirty="0"/>
                <a:t>      x                3</a:t>
              </a:r>
            </a:p>
            <a:p>
              <a:pPr eaLnBrk="1" hangingPunct="1"/>
              <a:r>
                <a:rPr lang="en-US" dirty="0"/>
                <a:t>      y                3</a:t>
              </a:r>
            </a:p>
            <a:p>
              <a:pPr eaLnBrk="1" hangingPunct="1"/>
              <a:r>
                <a:rPr lang="en-US" dirty="0"/>
                <a:t>      z                2</a:t>
              </a:r>
            </a:p>
            <a:p>
              <a:pPr eaLnBrk="1" hangingPunct="1"/>
              <a:r>
                <a:rPr lang="en-US" dirty="0">
                  <a:latin typeface="Arial" charset="0"/>
                </a:rPr>
                <a:t>  </a:t>
              </a:r>
            </a:p>
          </p:txBody>
        </p:sp>
      </p:grpSp>
      <p:sp>
        <p:nvSpPr>
          <p:cNvPr id="486456" name="Text Box 56"/>
          <p:cNvSpPr txBox="1">
            <a:spLocks noChangeArrowheads="1"/>
          </p:cNvSpPr>
          <p:nvPr/>
        </p:nvSpPr>
        <p:spPr bwMode="auto">
          <a:xfrm>
            <a:off x="5575300" y="3355975"/>
            <a:ext cx="2987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From router A to subnets: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RIP </a:t>
            </a:r>
            <a:r>
              <a:rPr lang="en-US" dirty="0" smtClean="0"/>
              <a:t>Advertisements</a:t>
            </a:r>
            <a:endParaRPr lang="en-US" dirty="0"/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u="sng" dirty="0" smtClean="0"/>
              <a:t>Distance </a:t>
            </a:r>
            <a:r>
              <a:rPr lang="en-US" i="1" u="sng" dirty="0"/>
              <a:t>vectors:</a:t>
            </a:r>
            <a:r>
              <a:rPr lang="en-US" dirty="0"/>
              <a:t> exchanged among neighbors every 30 sec via Response Message (also called </a:t>
            </a:r>
            <a:r>
              <a:rPr lang="en-US" dirty="0">
                <a:solidFill>
                  <a:srgbClr val="FF0000"/>
                </a:solidFill>
              </a:rPr>
              <a:t>advertisement</a:t>
            </a:r>
            <a:r>
              <a:rPr lang="en-US" dirty="0"/>
              <a:t>)</a:t>
            </a:r>
          </a:p>
          <a:p>
            <a:r>
              <a:rPr lang="en-US" dirty="0"/>
              <a:t>E</a:t>
            </a:r>
            <a:r>
              <a:rPr lang="en-US" dirty="0" smtClean="0"/>
              <a:t>ach </a:t>
            </a:r>
            <a:r>
              <a:rPr lang="en-US" dirty="0"/>
              <a:t>advertisement: list of up to 25 destination subnets within 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 Network Layer </a:t>
            </a:r>
            <a:r>
              <a:rPr lang="en-US" dirty="0"/>
              <a:t>S</a:t>
            </a:r>
            <a:r>
              <a:rPr lang="en-US" sz="3600" dirty="0" smtClean="0"/>
              <a:t>ervice </a:t>
            </a:r>
            <a:r>
              <a:rPr lang="en-US" dirty="0" smtClean="0"/>
              <a:t>M</a:t>
            </a:r>
            <a:r>
              <a:rPr lang="en-US" sz="3600" dirty="0" smtClean="0"/>
              <a:t>odels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342900" y="1830387"/>
            <a:ext cx="8691562" cy="3900488"/>
            <a:chOff x="342900" y="1830387"/>
            <a:chExt cx="8691562" cy="3900488"/>
          </a:xfrm>
        </p:grpSpPr>
        <p:sp>
          <p:nvSpPr>
            <p:cNvPr id="112643" name="Text Box 3"/>
            <p:cNvSpPr txBox="1">
              <a:spLocks noChangeArrowheads="1"/>
            </p:cNvSpPr>
            <p:nvPr/>
          </p:nvSpPr>
          <p:spPr bwMode="auto">
            <a:xfrm>
              <a:off x="342900" y="1962150"/>
              <a:ext cx="1538287" cy="374967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 sz="2000" dirty="0">
                  <a:latin typeface="Arial" charset="0"/>
                </a:rPr>
                <a:t>Network</a:t>
              </a:r>
            </a:p>
            <a:p>
              <a:pPr algn="r"/>
              <a:r>
                <a:rPr lang="en-US" sz="2000" dirty="0">
                  <a:latin typeface="Arial" charset="0"/>
                </a:rPr>
                <a:t>Architecture</a:t>
              </a:r>
            </a:p>
            <a:p>
              <a:pPr algn="r"/>
              <a:endParaRPr lang="en-US" sz="2000" dirty="0">
                <a:latin typeface="Arial" charset="0"/>
              </a:endParaRPr>
            </a:p>
            <a:p>
              <a:pPr algn="r"/>
              <a:r>
                <a:rPr lang="en-US" sz="2000" dirty="0">
                  <a:latin typeface="Arial" charset="0"/>
                </a:rPr>
                <a:t>Internet</a:t>
              </a:r>
            </a:p>
            <a:p>
              <a:pPr algn="r"/>
              <a:endParaRPr lang="en-US" sz="2000" dirty="0">
                <a:latin typeface="Arial" charset="0"/>
              </a:endParaRPr>
            </a:p>
            <a:p>
              <a:pPr algn="r"/>
              <a:r>
                <a:rPr lang="en-US" sz="2000" dirty="0">
                  <a:latin typeface="Arial" charset="0"/>
                </a:rPr>
                <a:t>ATM</a:t>
              </a:r>
            </a:p>
            <a:p>
              <a:pPr algn="r"/>
              <a:endParaRPr lang="en-US" sz="2000" dirty="0">
                <a:latin typeface="Arial" charset="0"/>
              </a:endParaRPr>
            </a:p>
            <a:p>
              <a:pPr algn="r"/>
              <a:r>
                <a:rPr lang="en-US" sz="2000" dirty="0">
                  <a:latin typeface="Arial" charset="0"/>
                </a:rPr>
                <a:t>ATM</a:t>
              </a:r>
            </a:p>
            <a:p>
              <a:pPr algn="r"/>
              <a:endParaRPr lang="en-US" sz="2000" dirty="0">
                <a:latin typeface="Arial" charset="0"/>
              </a:endParaRPr>
            </a:p>
            <a:p>
              <a:pPr algn="r"/>
              <a:r>
                <a:rPr lang="en-US" sz="2000" dirty="0">
                  <a:latin typeface="Arial" charset="0"/>
                </a:rPr>
                <a:t>ATM</a:t>
              </a:r>
            </a:p>
            <a:p>
              <a:pPr algn="r"/>
              <a:endParaRPr lang="en-US" sz="2000" dirty="0">
                <a:latin typeface="Arial" charset="0"/>
              </a:endParaRPr>
            </a:p>
            <a:p>
              <a:pPr algn="r"/>
              <a:r>
                <a:rPr lang="en-US" sz="2000" dirty="0">
                  <a:latin typeface="Arial" charset="0"/>
                </a:rPr>
                <a:t>ATM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12644" name="Text Box 4"/>
            <p:cNvSpPr txBox="1">
              <a:spLocks noChangeArrowheads="1"/>
            </p:cNvSpPr>
            <p:nvPr/>
          </p:nvSpPr>
          <p:spPr bwMode="auto">
            <a:xfrm>
              <a:off x="2000250" y="1962150"/>
              <a:ext cx="1309687" cy="3749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Arial" charset="0"/>
                </a:rPr>
                <a:t>Service</a:t>
              </a:r>
            </a:p>
            <a:p>
              <a:r>
                <a:rPr lang="en-US" sz="2000" dirty="0">
                  <a:latin typeface="Arial" charset="0"/>
                </a:rPr>
                <a:t>Model</a:t>
              </a:r>
            </a:p>
            <a:p>
              <a:endParaRPr lang="en-US" sz="2000" dirty="0">
                <a:latin typeface="Arial" charset="0"/>
              </a:endParaRPr>
            </a:p>
            <a:p>
              <a:r>
                <a:rPr lang="en-US" sz="2000" dirty="0">
                  <a:latin typeface="Arial" charset="0"/>
                </a:rPr>
                <a:t>best effort</a:t>
              </a:r>
            </a:p>
            <a:p>
              <a:endParaRPr lang="en-US" sz="2000" dirty="0">
                <a:latin typeface="Arial" charset="0"/>
              </a:endParaRPr>
            </a:p>
            <a:p>
              <a:r>
                <a:rPr lang="en-US" sz="2000" dirty="0">
                  <a:latin typeface="Arial" charset="0"/>
                </a:rPr>
                <a:t>CBR</a:t>
              </a:r>
            </a:p>
            <a:p>
              <a:endParaRPr lang="en-US" sz="2000" dirty="0">
                <a:latin typeface="Arial" charset="0"/>
              </a:endParaRPr>
            </a:p>
            <a:p>
              <a:r>
                <a:rPr lang="en-US" sz="2000" dirty="0">
                  <a:latin typeface="Arial" charset="0"/>
                </a:rPr>
                <a:t>VBR</a:t>
              </a:r>
            </a:p>
            <a:p>
              <a:endParaRPr lang="en-US" sz="2000" dirty="0">
                <a:latin typeface="Arial" charset="0"/>
              </a:endParaRPr>
            </a:p>
            <a:p>
              <a:r>
                <a:rPr lang="en-US" sz="2000" dirty="0">
                  <a:latin typeface="Arial" charset="0"/>
                </a:rPr>
                <a:t>ABR</a:t>
              </a:r>
            </a:p>
            <a:p>
              <a:endParaRPr lang="en-US" sz="2000" dirty="0">
                <a:latin typeface="Arial" charset="0"/>
              </a:endParaRPr>
            </a:p>
            <a:p>
              <a:r>
                <a:rPr lang="en-US" sz="2000" dirty="0">
                  <a:latin typeface="Arial" charset="0"/>
                </a:rPr>
                <a:t>UBR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12645" name="Text Box 5"/>
            <p:cNvSpPr txBox="1">
              <a:spLocks noChangeArrowheads="1"/>
            </p:cNvSpPr>
            <p:nvPr/>
          </p:nvSpPr>
          <p:spPr bwMode="auto">
            <a:xfrm>
              <a:off x="3333750" y="2257425"/>
              <a:ext cx="1538287" cy="3444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Arial" charset="0"/>
                </a:rPr>
                <a:t>Bandwidth</a:t>
              </a:r>
            </a:p>
            <a:p>
              <a:endParaRPr lang="en-US" sz="2000" dirty="0">
                <a:latin typeface="Arial" charset="0"/>
              </a:endParaRPr>
            </a:p>
            <a:p>
              <a:r>
                <a:rPr lang="en-US" sz="2000" dirty="0">
                  <a:latin typeface="Arial" charset="0"/>
                </a:rPr>
                <a:t>none</a:t>
              </a:r>
            </a:p>
            <a:p>
              <a:endParaRPr lang="en-US" sz="2000" dirty="0">
                <a:latin typeface="Arial" charset="0"/>
              </a:endParaRPr>
            </a:p>
            <a:p>
              <a:r>
                <a:rPr lang="en-US" sz="2000" dirty="0">
                  <a:latin typeface="Arial" charset="0"/>
                </a:rPr>
                <a:t>constant</a:t>
              </a:r>
            </a:p>
            <a:p>
              <a:r>
                <a:rPr lang="en-US" sz="2000" dirty="0">
                  <a:latin typeface="Arial" charset="0"/>
                </a:rPr>
                <a:t>rate</a:t>
              </a:r>
            </a:p>
            <a:p>
              <a:r>
                <a:rPr lang="en-US" sz="2000" dirty="0">
                  <a:latin typeface="Arial" charset="0"/>
                </a:rPr>
                <a:t>guaranteed</a:t>
              </a:r>
            </a:p>
            <a:p>
              <a:r>
                <a:rPr lang="en-US" sz="2000" dirty="0">
                  <a:latin typeface="Arial" charset="0"/>
                </a:rPr>
                <a:t>rate</a:t>
              </a:r>
            </a:p>
            <a:p>
              <a:r>
                <a:rPr lang="en-US" sz="2000" dirty="0">
                  <a:latin typeface="Arial" charset="0"/>
                </a:rPr>
                <a:t>guaranteed </a:t>
              </a:r>
            </a:p>
            <a:p>
              <a:r>
                <a:rPr lang="en-US" sz="2000" dirty="0">
                  <a:latin typeface="Arial" charset="0"/>
                </a:rPr>
                <a:t>minimum</a:t>
              </a:r>
            </a:p>
            <a:p>
              <a:r>
                <a:rPr lang="en-US" sz="2000" dirty="0">
                  <a:latin typeface="Arial" charset="0"/>
                </a:rPr>
                <a:t>none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12646" name="Line 6"/>
            <p:cNvSpPr>
              <a:spLocks noChangeShapeType="1"/>
            </p:cNvSpPr>
            <p:nvPr/>
          </p:nvSpPr>
          <p:spPr bwMode="auto">
            <a:xfrm>
              <a:off x="442912" y="2779712"/>
              <a:ext cx="8429625" cy="952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47" name="Line 7"/>
            <p:cNvSpPr>
              <a:spLocks noChangeShapeType="1"/>
            </p:cNvSpPr>
            <p:nvPr/>
          </p:nvSpPr>
          <p:spPr bwMode="auto">
            <a:xfrm>
              <a:off x="547687" y="3513137"/>
              <a:ext cx="8429625" cy="9525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48" name="Line 8"/>
            <p:cNvSpPr>
              <a:spLocks noChangeShapeType="1"/>
            </p:cNvSpPr>
            <p:nvPr/>
          </p:nvSpPr>
          <p:spPr bwMode="auto">
            <a:xfrm>
              <a:off x="595312" y="4132262"/>
              <a:ext cx="8429625" cy="9525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49" name="Line 9"/>
            <p:cNvSpPr>
              <a:spLocks noChangeShapeType="1"/>
            </p:cNvSpPr>
            <p:nvPr/>
          </p:nvSpPr>
          <p:spPr bwMode="auto">
            <a:xfrm>
              <a:off x="595312" y="4760912"/>
              <a:ext cx="8429625" cy="9525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0" name="Line 10"/>
            <p:cNvSpPr>
              <a:spLocks noChangeShapeType="1"/>
            </p:cNvSpPr>
            <p:nvPr/>
          </p:nvSpPr>
          <p:spPr bwMode="auto">
            <a:xfrm>
              <a:off x="604837" y="5341937"/>
              <a:ext cx="8429625" cy="9525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1" name="Text Box 11"/>
            <p:cNvSpPr txBox="1">
              <a:spLocks noChangeArrowheads="1"/>
            </p:cNvSpPr>
            <p:nvPr/>
          </p:nvSpPr>
          <p:spPr bwMode="auto">
            <a:xfrm>
              <a:off x="4733925" y="2257425"/>
              <a:ext cx="720725" cy="3444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charset="0"/>
                </a:rPr>
                <a:t>Loss</a:t>
              </a:r>
            </a:p>
            <a:p>
              <a:endParaRPr lang="en-US" sz="2000">
                <a:latin typeface="Arial" charset="0"/>
              </a:endParaRPr>
            </a:p>
            <a:p>
              <a:r>
                <a:rPr lang="en-US" sz="2000">
                  <a:latin typeface="Arial" charset="0"/>
                </a:rPr>
                <a:t>no</a:t>
              </a:r>
            </a:p>
            <a:p>
              <a:endParaRPr lang="en-US" sz="2000">
                <a:latin typeface="Arial" charset="0"/>
              </a:endParaRPr>
            </a:p>
            <a:p>
              <a:r>
                <a:rPr lang="en-US" sz="2000">
                  <a:latin typeface="Arial" charset="0"/>
                </a:rPr>
                <a:t>yes</a:t>
              </a:r>
            </a:p>
            <a:p>
              <a:endParaRPr lang="en-US" sz="2000">
                <a:latin typeface="Arial" charset="0"/>
              </a:endParaRPr>
            </a:p>
            <a:p>
              <a:r>
                <a:rPr lang="en-US" sz="2000">
                  <a:latin typeface="Arial" charset="0"/>
                </a:rPr>
                <a:t>yes</a:t>
              </a:r>
            </a:p>
            <a:p>
              <a:endParaRPr lang="en-US" sz="2000">
                <a:latin typeface="Arial" charset="0"/>
              </a:endParaRPr>
            </a:p>
            <a:p>
              <a:r>
                <a:rPr lang="en-US" sz="2000">
                  <a:latin typeface="Arial" charset="0"/>
                </a:rPr>
                <a:t>no</a:t>
              </a:r>
            </a:p>
            <a:p>
              <a:endParaRPr lang="en-US" sz="2000">
                <a:latin typeface="Arial" charset="0"/>
              </a:endParaRPr>
            </a:p>
            <a:p>
              <a:r>
                <a:rPr lang="en-US" sz="2000">
                  <a:latin typeface="Arial" charset="0"/>
                </a:rPr>
                <a:t>no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2652" name="Text Box 12"/>
            <p:cNvSpPr txBox="1">
              <a:spLocks noChangeArrowheads="1"/>
            </p:cNvSpPr>
            <p:nvPr/>
          </p:nvSpPr>
          <p:spPr bwMode="auto">
            <a:xfrm>
              <a:off x="5457825" y="2266950"/>
              <a:ext cx="831850" cy="3444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charset="0"/>
                </a:rPr>
                <a:t>Order</a:t>
              </a:r>
            </a:p>
            <a:p>
              <a:endParaRPr lang="en-US" sz="2000">
                <a:latin typeface="Arial" charset="0"/>
              </a:endParaRPr>
            </a:p>
            <a:p>
              <a:r>
                <a:rPr lang="en-US" sz="2000">
                  <a:latin typeface="Arial" charset="0"/>
                </a:rPr>
                <a:t>no</a:t>
              </a:r>
            </a:p>
            <a:p>
              <a:endParaRPr lang="en-US" sz="2000">
                <a:latin typeface="Arial" charset="0"/>
              </a:endParaRPr>
            </a:p>
            <a:p>
              <a:r>
                <a:rPr lang="en-US" sz="2000">
                  <a:latin typeface="Arial" charset="0"/>
                </a:rPr>
                <a:t>yes</a:t>
              </a:r>
            </a:p>
            <a:p>
              <a:endParaRPr lang="en-US" sz="2000">
                <a:latin typeface="Arial" charset="0"/>
              </a:endParaRPr>
            </a:p>
            <a:p>
              <a:r>
                <a:rPr lang="en-US" sz="2000">
                  <a:latin typeface="Arial" charset="0"/>
                </a:rPr>
                <a:t>yes</a:t>
              </a:r>
            </a:p>
            <a:p>
              <a:endParaRPr lang="en-US" sz="2000">
                <a:latin typeface="Arial" charset="0"/>
              </a:endParaRPr>
            </a:p>
            <a:p>
              <a:r>
                <a:rPr lang="en-US" sz="2000">
                  <a:latin typeface="Arial" charset="0"/>
                </a:rPr>
                <a:t>yes</a:t>
              </a:r>
            </a:p>
            <a:p>
              <a:endParaRPr lang="en-US" sz="2000">
                <a:latin typeface="Arial" charset="0"/>
              </a:endParaRPr>
            </a:p>
            <a:p>
              <a:r>
                <a:rPr lang="en-US" sz="2000">
                  <a:latin typeface="Arial" charset="0"/>
                </a:rPr>
                <a:t>yes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2653" name="Text Box 13"/>
            <p:cNvSpPr txBox="1">
              <a:spLocks noChangeArrowheads="1"/>
            </p:cNvSpPr>
            <p:nvPr/>
          </p:nvSpPr>
          <p:spPr bwMode="auto">
            <a:xfrm>
              <a:off x="6315075" y="2266950"/>
              <a:ext cx="947737" cy="3444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charset="0"/>
                </a:rPr>
                <a:t>Timing</a:t>
              </a:r>
            </a:p>
            <a:p>
              <a:endParaRPr lang="en-US" sz="2000">
                <a:latin typeface="Arial" charset="0"/>
              </a:endParaRPr>
            </a:p>
            <a:p>
              <a:r>
                <a:rPr lang="en-US" sz="2000">
                  <a:latin typeface="Arial" charset="0"/>
                </a:rPr>
                <a:t>no</a:t>
              </a:r>
            </a:p>
            <a:p>
              <a:endParaRPr lang="en-US" sz="2000">
                <a:latin typeface="Arial" charset="0"/>
              </a:endParaRPr>
            </a:p>
            <a:p>
              <a:r>
                <a:rPr lang="en-US" sz="2000">
                  <a:latin typeface="Arial" charset="0"/>
                </a:rPr>
                <a:t>yes</a:t>
              </a:r>
            </a:p>
            <a:p>
              <a:endParaRPr lang="en-US" sz="2000">
                <a:latin typeface="Arial" charset="0"/>
              </a:endParaRPr>
            </a:p>
            <a:p>
              <a:r>
                <a:rPr lang="en-US" sz="2000">
                  <a:latin typeface="Arial" charset="0"/>
                </a:rPr>
                <a:t>yes</a:t>
              </a:r>
            </a:p>
            <a:p>
              <a:endParaRPr lang="en-US" sz="2000">
                <a:latin typeface="Arial" charset="0"/>
              </a:endParaRPr>
            </a:p>
            <a:p>
              <a:r>
                <a:rPr lang="en-US" sz="2000">
                  <a:latin typeface="Arial" charset="0"/>
                </a:rPr>
                <a:t>no</a:t>
              </a:r>
            </a:p>
            <a:p>
              <a:endParaRPr lang="en-US" sz="2000">
                <a:latin typeface="Arial" charset="0"/>
              </a:endParaRPr>
            </a:p>
            <a:p>
              <a:r>
                <a:rPr lang="en-US" sz="2000">
                  <a:latin typeface="Arial" charset="0"/>
                </a:rPr>
                <a:t>no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2654" name="Text Box 14"/>
            <p:cNvSpPr txBox="1">
              <a:spLocks noChangeArrowheads="1"/>
            </p:cNvSpPr>
            <p:nvPr/>
          </p:nvSpPr>
          <p:spPr bwMode="auto">
            <a:xfrm>
              <a:off x="7315200" y="1981200"/>
              <a:ext cx="1481137" cy="3749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charset="0"/>
                </a:rPr>
                <a:t>Congestion</a:t>
              </a:r>
            </a:p>
            <a:p>
              <a:r>
                <a:rPr lang="en-US" sz="2000">
                  <a:latin typeface="Arial" charset="0"/>
                </a:rPr>
                <a:t>feedback</a:t>
              </a:r>
            </a:p>
            <a:p>
              <a:endParaRPr lang="en-US" sz="2000">
                <a:latin typeface="Arial" charset="0"/>
              </a:endParaRPr>
            </a:p>
            <a:p>
              <a:r>
                <a:rPr lang="en-US" sz="2000">
                  <a:latin typeface="Arial" charset="0"/>
                </a:rPr>
                <a:t>no (inferred</a:t>
              </a:r>
            </a:p>
            <a:p>
              <a:r>
                <a:rPr lang="en-US" sz="2000">
                  <a:latin typeface="Arial" charset="0"/>
                </a:rPr>
                <a:t>via loss)</a:t>
              </a:r>
            </a:p>
            <a:p>
              <a:r>
                <a:rPr lang="en-US" sz="2000">
                  <a:latin typeface="Arial" charset="0"/>
                </a:rPr>
                <a:t>no</a:t>
              </a:r>
            </a:p>
            <a:p>
              <a:r>
                <a:rPr lang="en-US" sz="2000">
                  <a:latin typeface="Arial" charset="0"/>
                </a:rPr>
                <a:t>congestion</a:t>
              </a:r>
            </a:p>
            <a:p>
              <a:r>
                <a:rPr lang="en-US" sz="2000">
                  <a:latin typeface="Arial" charset="0"/>
                </a:rPr>
                <a:t>no</a:t>
              </a:r>
            </a:p>
            <a:p>
              <a:r>
                <a:rPr lang="en-US" sz="2000">
                  <a:latin typeface="Arial" charset="0"/>
                </a:rPr>
                <a:t>congestion</a:t>
              </a:r>
            </a:p>
            <a:p>
              <a:r>
                <a:rPr lang="en-US" sz="2000">
                  <a:latin typeface="Arial" charset="0"/>
                </a:rPr>
                <a:t>yes</a:t>
              </a:r>
            </a:p>
            <a:p>
              <a:endParaRPr lang="en-US" sz="2000">
                <a:latin typeface="Arial" charset="0"/>
              </a:endParaRPr>
            </a:p>
            <a:p>
              <a:r>
                <a:rPr lang="en-US" sz="2000">
                  <a:latin typeface="Arial" charset="0"/>
                </a:rPr>
                <a:t>no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2655" name="Text Box 15"/>
            <p:cNvSpPr txBox="1">
              <a:spLocks noChangeArrowheads="1"/>
            </p:cNvSpPr>
            <p:nvPr/>
          </p:nvSpPr>
          <p:spPr bwMode="auto">
            <a:xfrm>
              <a:off x="4705350" y="1830387"/>
              <a:ext cx="1720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charset="0"/>
                </a:rPr>
                <a:t>Guarantees ?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2656" name="Line 16"/>
            <p:cNvSpPr>
              <a:spLocks noChangeShapeType="1"/>
            </p:cNvSpPr>
            <p:nvPr/>
          </p:nvSpPr>
          <p:spPr bwMode="auto">
            <a:xfrm flipV="1">
              <a:off x="3424237" y="2255837"/>
              <a:ext cx="3733800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Freeform 2"/>
          <p:cNvSpPr>
            <a:spLocks/>
          </p:cNvSpPr>
          <p:nvPr/>
        </p:nvSpPr>
        <p:spPr bwMode="auto">
          <a:xfrm>
            <a:off x="2305050" y="2211388"/>
            <a:ext cx="1277938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05" y="1"/>
              </a:cxn>
            </a:cxnLst>
            <a:rect l="0" t="0" r="r" b="b"/>
            <a:pathLst>
              <a:path w="805" h="1">
                <a:moveTo>
                  <a:pt x="0" y="0"/>
                </a:moveTo>
                <a:lnTo>
                  <a:pt x="805" y="1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title"/>
          </p:nvPr>
        </p:nvSpPr>
        <p:spPr>
          <a:xfrm>
            <a:off x="522288" y="276225"/>
            <a:ext cx="7772400" cy="1143000"/>
          </a:xfrm>
        </p:spPr>
        <p:txBody>
          <a:bodyPr/>
          <a:lstStyle/>
          <a:p>
            <a:r>
              <a:rPr lang="en-US" sz="3600"/>
              <a:t>RIP: Example</a:t>
            </a:r>
            <a:r>
              <a:rPr lang="en-US" sz="2800"/>
              <a:t> </a:t>
            </a:r>
          </a:p>
        </p:txBody>
      </p:sp>
      <p:sp>
        <p:nvSpPr>
          <p:cNvPr id="487428" name="Text Box 4"/>
          <p:cNvSpPr txBox="1">
            <a:spLocks noChangeArrowheads="1"/>
          </p:cNvSpPr>
          <p:nvPr/>
        </p:nvSpPr>
        <p:spPr bwMode="auto">
          <a:xfrm>
            <a:off x="609600" y="3649663"/>
            <a:ext cx="8229600" cy="2098675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</a:rPr>
              <a:t>Destination Network	  Next  Router      Num. of hops to dest.</a:t>
            </a:r>
          </a:p>
          <a:p>
            <a:r>
              <a:rPr lang="en-US" sz="2000" b="1"/>
              <a:t> 	</a:t>
            </a:r>
            <a:r>
              <a:rPr lang="en-US" sz="2400" b="1">
                <a:solidFill>
                  <a:srgbClr val="FF0000"/>
                </a:solidFill>
              </a:rPr>
              <a:t>w</a:t>
            </a:r>
            <a:r>
              <a:rPr lang="en-US" sz="2400" b="1"/>
              <a:t>			A			2</a:t>
            </a:r>
          </a:p>
          <a:p>
            <a:r>
              <a:rPr lang="en-US" sz="2400" b="1"/>
              <a:t>	</a:t>
            </a:r>
            <a:r>
              <a:rPr lang="en-US" sz="2400" b="1">
                <a:solidFill>
                  <a:srgbClr val="FF0000"/>
                </a:solidFill>
              </a:rPr>
              <a:t>y</a:t>
            </a:r>
            <a:r>
              <a:rPr lang="en-US" sz="2400" b="1"/>
              <a:t>			B			2</a:t>
            </a:r>
          </a:p>
          <a:p>
            <a:r>
              <a:rPr lang="en-US" sz="2400" b="1"/>
              <a:t> 	</a:t>
            </a:r>
            <a:r>
              <a:rPr lang="en-US" sz="2400" b="1">
                <a:solidFill>
                  <a:srgbClr val="FF0000"/>
                </a:solidFill>
              </a:rPr>
              <a:t>z</a:t>
            </a:r>
            <a:r>
              <a:rPr lang="en-US" sz="2400" b="1"/>
              <a:t>			B			7</a:t>
            </a:r>
          </a:p>
          <a:p>
            <a:r>
              <a:rPr lang="en-US" sz="2400" b="1"/>
              <a:t>	</a:t>
            </a:r>
            <a:r>
              <a:rPr lang="en-US" sz="2400" b="1">
                <a:solidFill>
                  <a:srgbClr val="FF0000"/>
                </a:solidFill>
              </a:rPr>
              <a:t>x</a:t>
            </a:r>
            <a:r>
              <a:rPr lang="en-US" sz="2400" b="1"/>
              <a:t>			--			1</a:t>
            </a:r>
          </a:p>
          <a:p>
            <a:r>
              <a:rPr lang="en-US" sz="2000" b="1"/>
              <a:t>	….			….			....</a:t>
            </a:r>
          </a:p>
        </p:txBody>
      </p:sp>
      <p:sp>
        <p:nvSpPr>
          <p:cNvPr id="487429" name="Freeform 5"/>
          <p:cNvSpPr>
            <a:spLocks/>
          </p:cNvSpPr>
          <p:nvPr/>
        </p:nvSpPr>
        <p:spPr bwMode="auto">
          <a:xfrm>
            <a:off x="2306638" y="1974850"/>
            <a:ext cx="1095375" cy="434975"/>
          </a:xfrm>
          <a:custGeom>
            <a:avLst/>
            <a:gdLst/>
            <a:ahLst/>
            <a:cxnLst>
              <a:cxn ang="0">
                <a:pos x="391" y="60"/>
              </a:cxn>
              <a:cxn ang="0">
                <a:pos x="73" y="30"/>
              </a:cxn>
              <a:cxn ang="0">
                <a:pos x="88" y="238"/>
              </a:cxn>
              <a:cxn ang="0">
                <a:pos x="599" y="245"/>
              </a:cxn>
              <a:cxn ang="0">
                <a:pos x="636" y="75"/>
              </a:cxn>
              <a:cxn ang="0">
                <a:pos x="391" y="60"/>
              </a:cxn>
            </a:cxnLst>
            <a:rect l="0" t="0" r="r" b="b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440113" y="2028825"/>
            <a:ext cx="679450" cy="314325"/>
            <a:chOff x="3600" y="219"/>
            <a:chExt cx="360" cy="175"/>
          </a:xfrm>
        </p:grpSpPr>
        <p:sp>
          <p:nvSpPr>
            <p:cNvPr id="487431" name="Oval 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7432" name="Line 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7433" name="Line 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7434" name="Rectangle 1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87435" name="Oval 1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87437" name="Line 1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7438" name="Line 1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7439" name="Line 1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87441" name="Line 1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7442" name="Line 1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7443" name="Line 1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1611313" y="2027238"/>
            <a:ext cx="679450" cy="314325"/>
            <a:chOff x="3600" y="219"/>
            <a:chExt cx="360" cy="175"/>
          </a:xfrm>
        </p:grpSpPr>
        <p:sp>
          <p:nvSpPr>
            <p:cNvPr id="487445" name="Oval 2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7446" name="Line 2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7447" name="Line 2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7448" name="Rectangle 2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87449" name="Oval 2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87451" name="Line 2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7452" name="Line 2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7453" name="Line 2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3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87455" name="Line 3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7456" name="Line 3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7457" name="Line 3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3427413" y="2825750"/>
            <a:ext cx="676275" cy="314325"/>
            <a:chOff x="3600" y="219"/>
            <a:chExt cx="360" cy="175"/>
          </a:xfrm>
        </p:grpSpPr>
        <p:sp>
          <p:nvSpPr>
            <p:cNvPr id="487459" name="Oval 3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7460" name="Line 3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7461" name="Line 3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7462" name="Rectangle 3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87463" name="Oval 3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4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87465" name="Line 4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7466" name="Line 4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7467" name="Line 4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4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87469" name="Line 4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7470" name="Line 4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7471" name="Line 4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87472" name="Freeform 48"/>
          <p:cNvSpPr>
            <a:spLocks/>
          </p:cNvSpPr>
          <p:nvPr/>
        </p:nvSpPr>
        <p:spPr bwMode="auto">
          <a:xfrm>
            <a:off x="4151313" y="2211388"/>
            <a:ext cx="127793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05" y="1"/>
              </a:cxn>
            </a:cxnLst>
            <a:rect l="0" t="0" r="r" b="b"/>
            <a:pathLst>
              <a:path w="805" h="1">
                <a:moveTo>
                  <a:pt x="0" y="0"/>
                </a:moveTo>
                <a:lnTo>
                  <a:pt x="805" y="1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49"/>
          <p:cNvGrpSpPr>
            <a:grpSpLocks/>
          </p:cNvGrpSpPr>
          <p:nvPr/>
        </p:nvGrpSpPr>
        <p:grpSpPr bwMode="auto">
          <a:xfrm>
            <a:off x="5286375" y="2028825"/>
            <a:ext cx="679450" cy="314325"/>
            <a:chOff x="3600" y="219"/>
            <a:chExt cx="360" cy="175"/>
          </a:xfrm>
        </p:grpSpPr>
        <p:sp>
          <p:nvSpPr>
            <p:cNvPr id="487474" name="Oval 5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7475" name="Line 5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7476" name="Line 5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7477" name="Rectangle 5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87478" name="Oval 5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" name="Group 5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87480" name="Line 5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7481" name="Line 5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7482" name="Line 5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5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87484" name="Line 6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7485" name="Line 6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7486" name="Line 6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87487" name="Freeform 63"/>
          <p:cNvSpPr>
            <a:spLocks/>
          </p:cNvSpPr>
          <p:nvPr/>
        </p:nvSpPr>
        <p:spPr bwMode="auto">
          <a:xfrm>
            <a:off x="354013" y="2224088"/>
            <a:ext cx="127793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05" y="1"/>
              </a:cxn>
            </a:cxnLst>
            <a:rect l="0" t="0" r="r" b="b"/>
            <a:pathLst>
              <a:path w="805" h="1">
                <a:moveTo>
                  <a:pt x="0" y="0"/>
                </a:moveTo>
                <a:lnTo>
                  <a:pt x="805" y="1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488" name="Freeform 64"/>
          <p:cNvSpPr>
            <a:spLocks/>
          </p:cNvSpPr>
          <p:nvPr/>
        </p:nvSpPr>
        <p:spPr bwMode="auto">
          <a:xfrm>
            <a:off x="5973763" y="2200275"/>
            <a:ext cx="1277937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05" y="1"/>
              </a:cxn>
            </a:cxnLst>
            <a:rect l="0" t="0" r="r" b="b"/>
            <a:pathLst>
              <a:path w="805" h="1">
                <a:moveTo>
                  <a:pt x="0" y="0"/>
                </a:moveTo>
                <a:lnTo>
                  <a:pt x="805" y="1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65"/>
          <p:cNvGrpSpPr>
            <a:grpSpLocks/>
          </p:cNvGrpSpPr>
          <p:nvPr/>
        </p:nvGrpSpPr>
        <p:grpSpPr bwMode="auto">
          <a:xfrm>
            <a:off x="7683500" y="2049463"/>
            <a:ext cx="676275" cy="314325"/>
            <a:chOff x="3600" y="219"/>
            <a:chExt cx="360" cy="175"/>
          </a:xfrm>
        </p:grpSpPr>
        <p:sp>
          <p:nvSpPr>
            <p:cNvPr id="487490" name="Oval 6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7491" name="Line 6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7492" name="Line 6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7493" name="Rectangle 6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87494" name="Oval 7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" name="Group 7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87496" name="Line 7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7497" name="Line 7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7498" name="Line 7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7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87500" name="Line 7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7501" name="Line 7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7502" name="Line 7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87503" name="Line 79"/>
          <p:cNvSpPr>
            <a:spLocks noChangeShapeType="1"/>
          </p:cNvSpPr>
          <p:nvPr/>
        </p:nvSpPr>
        <p:spPr bwMode="auto">
          <a:xfrm flipV="1">
            <a:off x="2128838" y="1611313"/>
            <a:ext cx="62230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504" name="Line 80"/>
          <p:cNvSpPr>
            <a:spLocks noChangeShapeType="1"/>
          </p:cNvSpPr>
          <p:nvPr/>
        </p:nvSpPr>
        <p:spPr bwMode="auto">
          <a:xfrm flipV="1">
            <a:off x="3963988" y="1646238"/>
            <a:ext cx="62230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505" name="Line 81"/>
          <p:cNvSpPr>
            <a:spLocks noChangeShapeType="1"/>
          </p:cNvSpPr>
          <p:nvPr/>
        </p:nvSpPr>
        <p:spPr bwMode="auto">
          <a:xfrm flipV="1">
            <a:off x="5799138" y="1681163"/>
            <a:ext cx="62230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506" name="Line 82"/>
          <p:cNvSpPr>
            <a:spLocks noChangeShapeType="1"/>
          </p:cNvSpPr>
          <p:nvPr/>
        </p:nvSpPr>
        <p:spPr bwMode="auto">
          <a:xfrm flipV="1">
            <a:off x="8164513" y="1635125"/>
            <a:ext cx="62230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507" name="Line 83"/>
          <p:cNvSpPr>
            <a:spLocks noChangeShapeType="1"/>
          </p:cNvSpPr>
          <p:nvPr/>
        </p:nvSpPr>
        <p:spPr bwMode="auto">
          <a:xfrm>
            <a:off x="8174038" y="2386013"/>
            <a:ext cx="62230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508" name="Line 84"/>
          <p:cNvSpPr>
            <a:spLocks noChangeShapeType="1"/>
          </p:cNvSpPr>
          <p:nvPr/>
        </p:nvSpPr>
        <p:spPr bwMode="auto">
          <a:xfrm>
            <a:off x="2139950" y="2352675"/>
            <a:ext cx="1292225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509" name="Freeform 85"/>
          <p:cNvSpPr>
            <a:spLocks/>
          </p:cNvSpPr>
          <p:nvPr/>
        </p:nvSpPr>
        <p:spPr bwMode="auto">
          <a:xfrm rot="1183889">
            <a:off x="2271713" y="2503488"/>
            <a:ext cx="1095375" cy="434975"/>
          </a:xfrm>
          <a:custGeom>
            <a:avLst/>
            <a:gdLst/>
            <a:ahLst/>
            <a:cxnLst>
              <a:cxn ang="0">
                <a:pos x="391" y="60"/>
              </a:cxn>
              <a:cxn ang="0">
                <a:pos x="73" y="30"/>
              </a:cxn>
              <a:cxn ang="0">
                <a:pos x="88" y="238"/>
              </a:cxn>
              <a:cxn ang="0">
                <a:pos x="599" y="245"/>
              </a:cxn>
              <a:cxn ang="0">
                <a:pos x="636" y="75"/>
              </a:cxn>
              <a:cxn ang="0">
                <a:pos x="391" y="60"/>
              </a:cxn>
            </a:cxnLst>
            <a:rect l="0" t="0" r="r" b="b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510" name="Freeform 86"/>
          <p:cNvSpPr>
            <a:spLocks/>
          </p:cNvSpPr>
          <p:nvPr/>
        </p:nvSpPr>
        <p:spPr bwMode="auto">
          <a:xfrm>
            <a:off x="355600" y="1987550"/>
            <a:ext cx="1095375" cy="434975"/>
          </a:xfrm>
          <a:custGeom>
            <a:avLst/>
            <a:gdLst/>
            <a:ahLst/>
            <a:cxnLst>
              <a:cxn ang="0">
                <a:pos x="391" y="60"/>
              </a:cxn>
              <a:cxn ang="0">
                <a:pos x="73" y="30"/>
              </a:cxn>
              <a:cxn ang="0">
                <a:pos x="88" y="238"/>
              </a:cxn>
              <a:cxn ang="0">
                <a:pos x="599" y="245"/>
              </a:cxn>
              <a:cxn ang="0">
                <a:pos x="636" y="75"/>
              </a:cxn>
              <a:cxn ang="0">
                <a:pos x="391" y="60"/>
              </a:cxn>
            </a:cxnLst>
            <a:rect l="0" t="0" r="r" b="b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511" name="Freeform 87"/>
          <p:cNvSpPr>
            <a:spLocks/>
          </p:cNvSpPr>
          <p:nvPr/>
        </p:nvSpPr>
        <p:spPr bwMode="auto">
          <a:xfrm>
            <a:off x="4152900" y="1974850"/>
            <a:ext cx="1095375" cy="434975"/>
          </a:xfrm>
          <a:custGeom>
            <a:avLst/>
            <a:gdLst/>
            <a:ahLst/>
            <a:cxnLst>
              <a:cxn ang="0">
                <a:pos x="391" y="60"/>
              </a:cxn>
              <a:cxn ang="0">
                <a:pos x="73" y="30"/>
              </a:cxn>
              <a:cxn ang="0">
                <a:pos x="88" y="238"/>
              </a:cxn>
              <a:cxn ang="0">
                <a:pos x="599" y="245"/>
              </a:cxn>
              <a:cxn ang="0">
                <a:pos x="636" y="75"/>
              </a:cxn>
              <a:cxn ang="0">
                <a:pos x="391" y="60"/>
              </a:cxn>
            </a:cxnLst>
            <a:rect l="0" t="0" r="r" b="b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512" name="Freeform 88"/>
          <p:cNvSpPr>
            <a:spLocks/>
          </p:cNvSpPr>
          <p:nvPr/>
        </p:nvSpPr>
        <p:spPr bwMode="auto">
          <a:xfrm>
            <a:off x="5975350" y="1963738"/>
            <a:ext cx="1095375" cy="434975"/>
          </a:xfrm>
          <a:custGeom>
            <a:avLst/>
            <a:gdLst/>
            <a:ahLst/>
            <a:cxnLst>
              <a:cxn ang="0">
                <a:pos x="391" y="60"/>
              </a:cxn>
              <a:cxn ang="0">
                <a:pos x="73" y="30"/>
              </a:cxn>
              <a:cxn ang="0">
                <a:pos x="88" y="238"/>
              </a:cxn>
              <a:cxn ang="0">
                <a:pos x="599" y="245"/>
              </a:cxn>
              <a:cxn ang="0">
                <a:pos x="636" y="75"/>
              </a:cxn>
              <a:cxn ang="0">
                <a:pos x="391" y="60"/>
              </a:cxn>
            </a:cxnLst>
            <a:rect l="0" t="0" r="r" b="b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513" name="Freeform 89"/>
          <p:cNvSpPr>
            <a:spLocks/>
          </p:cNvSpPr>
          <p:nvPr/>
        </p:nvSpPr>
        <p:spPr bwMode="auto">
          <a:xfrm rot="-2589433">
            <a:off x="8048625" y="1398588"/>
            <a:ext cx="1095375" cy="434975"/>
          </a:xfrm>
          <a:custGeom>
            <a:avLst/>
            <a:gdLst/>
            <a:ahLst/>
            <a:cxnLst>
              <a:cxn ang="0">
                <a:pos x="391" y="60"/>
              </a:cxn>
              <a:cxn ang="0">
                <a:pos x="73" y="30"/>
              </a:cxn>
              <a:cxn ang="0">
                <a:pos x="88" y="238"/>
              </a:cxn>
              <a:cxn ang="0">
                <a:pos x="599" y="245"/>
              </a:cxn>
              <a:cxn ang="0">
                <a:pos x="636" y="75"/>
              </a:cxn>
              <a:cxn ang="0">
                <a:pos x="391" y="60"/>
              </a:cxn>
            </a:cxnLst>
            <a:rect l="0" t="0" r="r" b="b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514" name="Text Box 90"/>
          <p:cNvSpPr txBox="1">
            <a:spLocks noChangeArrowheads="1"/>
          </p:cNvSpPr>
          <p:nvPr/>
        </p:nvSpPr>
        <p:spPr bwMode="auto">
          <a:xfrm>
            <a:off x="649288" y="1935163"/>
            <a:ext cx="392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w</a:t>
            </a:r>
            <a:endParaRPr lang="en-US"/>
          </a:p>
        </p:txBody>
      </p:sp>
      <p:sp>
        <p:nvSpPr>
          <p:cNvPr id="487515" name="Text Box 91"/>
          <p:cNvSpPr txBox="1">
            <a:spLocks noChangeArrowheads="1"/>
          </p:cNvSpPr>
          <p:nvPr/>
        </p:nvSpPr>
        <p:spPr bwMode="auto">
          <a:xfrm>
            <a:off x="2659063" y="1982788"/>
            <a:ext cx="36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x</a:t>
            </a:r>
            <a:endParaRPr lang="en-US"/>
          </a:p>
        </p:txBody>
      </p:sp>
      <p:sp>
        <p:nvSpPr>
          <p:cNvPr id="487516" name="Text Box 92"/>
          <p:cNvSpPr txBox="1">
            <a:spLocks noChangeArrowheads="1"/>
          </p:cNvSpPr>
          <p:nvPr/>
        </p:nvSpPr>
        <p:spPr bwMode="auto">
          <a:xfrm>
            <a:off x="6267450" y="1982788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y</a:t>
            </a:r>
            <a:endParaRPr lang="en-US"/>
          </a:p>
        </p:txBody>
      </p:sp>
      <p:sp>
        <p:nvSpPr>
          <p:cNvPr id="487517" name="Text Box 93"/>
          <p:cNvSpPr txBox="1">
            <a:spLocks noChangeArrowheads="1"/>
          </p:cNvSpPr>
          <p:nvPr/>
        </p:nvSpPr>
        <p:spPr bwMode="auto">
          <a:xfrm>
            <a:off x="8429625" y="1441450"/>
            <a:ext cx="347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z</a:t>
            </a:r>
            <a:endParaRPr lang="en-US"/>
          </a:p>
        </p:txBody>
      </p:sp>
      <p:sp>
        <p:nvSpPr>
          <p:cNvPr id="487518" name="Text Box 94"/>
          <p:cNvSpPr txBox="1">
            <a:spLocks noChangeArrowheads="1"/>
          </p:cNvSpPr>
          <p:nvPr/>
        </p:nvSpPr>
        <p:spPr bwMode="auto">
          <a:xfrm>
            <a:off x="1708150" y="2298700"/>
            <a:ext cx="4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A</a:t>
            </a:r>
          </a:p>
        </p:txBody>
      </p:sp>
      <p:sp>
        <p:nvSpPr>
          <p:cNvPr id="487519" name="Text Box 95"/>
          <p:cNvSpPr txBox="1">
            <a:spLocks noChangeArrowheads="1"/>
          </p:cNvSpPr>
          <p:nvPr/>
        </p:nvSpPr>
        <p:spPr bwMode="auto">
          <a:xfrm>
            <a:off x="3565525" y="3098800"/>
            <a:ext cx="36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C</a:t>
            </a:r>
          </a:p>
        </p:txBody>
      </p:sp>
      <p:sp>
        <p:nvSpPr>
          <p:cNvPr id="487520" name="Text Box 96"/>
          <p:cNvSpPr txBox="1">
            <a:spLocks noChangeArrowheads="1"/>
          </p:cNvSpPr>
          <p:nvPr/>
        </p:nvSpPr>
        <p:spPr bwMode="auto">
          <a:xfrm>
            <a:off x="3563938" y="2322513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D</a:t>
            </a:r>
          </a:p>
        </p:txBody>
      </p:sp>
      <p:sp>
        <p:nvSpPr>
          <p:cNvPr id="487521" name="Text Box 97"/>
          <p:cNvSpPr txBox="1">
            <a:spLocks noChangeArrowheads="1"/>
          </p:cNvSpPr>
          <p:nvPr/>
        </p:nvSpPr>
        <p:spPr bwMode="auto">
          <a:xfrm>
            <a:off x="5399088" y="2357438"/>
            <a:ext cx="376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B</a:t>
            </a:r>
          </a:p>
        </p:txBody>
      </p:sp>
      <p:sp>
        <p:nvSpPr>
          <p:cNvPr id="487522" name="Text Box 98"/>
          <p:cNvSpPr txBox="1">
            <a:spLocks noChangeArrowheads="1"/>
          </p:cNvSpPr>
          <p:nvPr/>
        </p:nvSpPr>
        <p:spPr bwMode="auto">
          <a:xfrm>
            <a:off x="2438400" y="5867400"/>
            <a:ext cx="45015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</a:rPr>
              <a:t>Routing/Forwarding table in D</a:t>
            </a:r>
          </a:p>
        </p:txBody>
      </p:sp>
      <p:sp>
        <p:nvSpPr>
          <p:cNvPr id="487523" name="Line 99"/>
          <p:cNvSpPr>
            <a:spLocks noChangeShapeType="1"/>
          </p:cNvSpPr>
          <p:nvPr/>
        </p:nvSpPr>
        <p:spPr bwMode="auto">
          <a:xfrm>
            <a:off x="4114800" y="3052763"/>
            <a:ext cx="757238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98475" y="0"/>
            <a:ext cx="7772400" cy="1143000"/>
          </a:xfrm>
        </p:spPr>
        <p:txBody>
          <a:bodyPr/>
          <a:lstStyle/>
          <a:p>
            <a:r>
              <a:rPr lang="en-US" sz="3600" dirty="0"/>
              <a:t>RIP: Example</a:t>
            </a:r>
            <a:r>
              <a:rPr lang="en-US" sz="2800" dirty="0"/>
              <a:t> </a:t>
            </a:r>
          </a:p>
        </p:txBody>
      </p:sp>
      <p:sp>
        <p:nvSpPr>
          <p:cNvPr id="488451" name="Text Box 3"/>
          <p:cNvSpPr txBox="1">
            <a:spLocks noChangeArrowheads="1"/>
          </p:cNvSpPr>
          <p:nvPr/>
        </p:nvSpPr>
        <p:spPr bwMode="auto">
          <a:xfrm>
            <a:off x="536575" y="4162425"/>
            <a:ext cx="8229600" cy="2098675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</a:rPr>
              <a:t>Destination Network	  Next  Router      Num. of hops to dest.</a:t>
            </a:r>
          </a:p>
          <a:p>
            <a:r>
              <a:rPr lang="en-US" sz="2000" b="1"/>
              <a:t> 	</a:t>
            </a:r>
            <a:r>
              <a:rPr lang="en-US" sz="2400" b="1">
                <a:solidFill>
                  <a:srgbClr val="FF0000"/>
                </a:solidFill>
              </a:rPr>
              <a:t>w</a:t>
            </a:r>
            <a:r>
              <a:rPr lang="en-US" sz="2400" b="1"/>
              <a:t>			A			2</a:t>
            </a:r>
          </a:p>
          <a:p>
            <a:r>
              <a:rPr lang="en-US" sz="2400" b="1"/>
              <a:t>	</a:t>
            </a:r>
            <a:r>
              <a:rPr lang="en-US" sz="2400" b="1">
                <a:solidFill>
                  <a:srgbClr val="FF0000"/>
                </a:solidFill>
              </a:rPr>
              <a:t>y</a:t>
            </a:r>
            <a:r>
              <a:rPr lang="en-US" sz="2400" b="1"/>
              <a:t>			B			2</a:t>
            </a:r>
          </a:p>
          <a:p>
            <a:r>
              <a:rPr lang="en-US" sz="2400" b="1"/>
              <a:t> 	</a:t>
            </a:r>
            <a:r>
              <a:rPr lang="en-US" sz="2400" b="1">
                <a:solidFill>
                  <a:srgbClr val="FF0000"/>
                </a:solidFill>
              </a:rPr>
              <a:t>z</a:t>
            </a:r>
            <a:r>
              <a:rPr lang="en-US" sz="2400" b="1"/>
              <a:t>			B A			7 5</a:t>
            </a:r>
          </a:p>
          <a:p>
            <a:r>
              <a:rPr lang="en-US" sz="2400" b="1"/>
              <a:t>	</a:t>
            </a:r>
            <a:r>
              <a:rPr lang="en-US" sz="2400" b="1">
                <a:solidFill>
                  <a:srgbClr val="FF0000"/>
                </a:solidFill>
              </a:rPr>
              <a:t>x</a:t>
            </a:r>
            <a:r>
              <a:rPr lang="en-US" sz="2400" b="1"/>
              <a:t>			--			1</a:t>
            </a:r>
          </a:p>
          <a:p>
            <a:r>
              <a:rPr lang="en-US" sz="2000" b="1"/>
              <a:t>	….			….			....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54013" y="2057400"/>
            <a:ext cx="8789987" cy="2157413"/>
            <a:chOff x="223" y="881"/>
            <a:chExt cx="5537" cy="1359"/>
          </a:xfrm>
        </p:grpSpPr>
        <p:sp>
          <p:nvSpPr>
            <p:cNvPr id="488454" name="Freeform 6"/>
            <p:cNvSpPr>
              <a:spLocks/>
            </p:cNvSpPr>
            <p:nvPr/>
          </p:nvSpPr>
          <p:spPr bwMode="auto">
            <a:xfrm>
              <a:off x="1452" y="1393"/>
              <a:ext cx="80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05" y="1"/>
                </a:cxn>
              </a:cxnLst>
              <a:rect l="0" t="0" r="r" b="b"/>
              <a:pathLst>
                <a:path w="805" h="1">
                  <a:moveTo>
                    <a:pt x="0" y="0"/>
                  </a:moveTo>
                  <a:lnTo>
                    <a:pt x="805" y="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8455" name="Freeform 7"/>
            <p:cNvSpPr>
              <a:spLocks/>
            </p:cNvSpPr>
            <p:nvPr/>
          </p:nvSpPr>
          <p:spPr bwMode="auto">
            <a:xfrm>
              <a:off x="1453" y="1244"/>
              <a:ext cx="690" cy="274"/>
            </a:xfrm>
            <a:custGeom>
              <a:avLst/>
              <a:gdLst/>
              <a:ahLst/>
              <a:cxnLst>
                <a:cxn ang="0">
                  <a:pos x="391" y="60"/>
                </a:cxn>
                <a:cxn ang="0">
                  <a:pos x="73" y="30"/>
                </a:cxn>
                <a:cxn ang="0">
                  <a:pos x="88" y="238"/>
                </a:cxn>
                <a:cxn ang="0">
                  <a:pos x="599" y="245"/>
                </a:cxn>
                <a:cxn ang="0">
                  <a:pos x="636" y="75"/>
                </a:cxn>
                <a:cxn ang="0">
                  <a:pos x="391" y="60"/>
                </a:cxn>
              </a:cxnLst>
              <a:rect l="0" t="0" r="r" b="b"/>
              <a:pathLst>
                <a:path w="690" h="274">
                  <a:moveTo>
                    <a:pt x="391" y="60"/>
                  </a:moveTo>
                  <a:cubicBezTo>
                    <a:pt x="297" y="52"/>
                    <a:pt x="123" y="0"/>
                    <a:pt x="73" y="30"/>
                  </a:cubicBezTo>
                  <a:cubicBezTo>
                    <a:pt x="23" y="60"/>
                    <a:pt x="0" y="202"/>
                    <a:pt x="88" y="238"/>
                  </a:cubicBezTo>
                  <a:cubicBezTo>
                    <a:pt x="176" y="274"/>
                    <a:pt x="508" y="272"/>
                    <a:pt x="599" y="245"/>
                  </a:cubicBezTo>
                  <a:cubicBezTo>
                    <a:pt x="690" y="218"/>
                    <a:pt x="671" y="106"/>
                    <a:pt x="636" y="75"/>
                  </a:cubicBezTo>
                  <a:cubicBezTo>
                    <a:pt x="601" y="44"/>
                    <a:pt x="485" y="68"/>
                    <a:pt x="391" y="60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167" y="1278"/>
              <a:ext cx="428" cy="198"/>
              <a:chOff x="3600" y="219"/>
              <a:chExt cx="360" cy="175"/>
            </a:xfrm>
          </p:grpSpPr>
          <p:sp>
            <p:nvSpPr>
              <p:cNvPr id="488457" name="Oval 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8458" name="Line 1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8459" name="Line 1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8460" name="Rectangle 1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88461" name="Oval 1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1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88463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8464" name="Line 1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8465" name="Line 1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88467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8468" name="Line 2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8469" name="Line 2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" name="Group 22"/>
            <p:cNvGrpSpPr>
              <a:grpSpLocks/>
            </p:cNvGrpSpPr>
            <p:nvPr/>
          </p:nvGrpSpPr>
          <p:grpSpPr bwMode="auto">
            <a:xfrm>
              <a:off x="1015" y="1277"/>
              <a:ext cx="428" cy="198"/>
              <a:chOff x="3600" y="219"/>
              <a:chExt cx="360" cy="175"/>
            </a:xfrm>
          </p:grpSpPr>
          <p:sp>
            <p:nvSpPr>
              <p:cNvPr id="488471" name="Oval 23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8472" name="Line 24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8473" name="Line 25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8474" name="Rectangle 26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88475" name="Oval 27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" name="Group 28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88477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8478" name="Line 3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8479" name="Line 3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32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88481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8482" name="Line 3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8483" name="Line 3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" name="Group 36"/>
            <p:cNvGrpSpPr>
              <a:grpSpLocks/>
            </p:cNvGrpSpPr>
            <p:nvPr/>
          </p:nvGrpSpPr>
          <p:grpSpPr bwMode="auto">
            <a:xfrm>
              <a:off x="2159" y="1780"/>
              <a:ext cx="426" cy="198"/>
              <a:chOff x="3600" y="219"/>
              <a:chExt cx="360" cy="175"/>
            </a:xfrm>
          </p:grpSpPr>
          <p:sp>
            <p:nvSpPr>
              <p:cNvPr id="488485" name="Oval 3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8486" name="Line 3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8487" name="Line 3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8488" name="Rectangle 40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88489" name="Oval 4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" name="Group 4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88491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8492" name="Line 4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8493" name="Line 4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4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88495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8496" name="Line 4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8497" name="Line 4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88498" name="Freeform 50"/>
            <p:cNvSpPr>
              <a:spLocks/>
            </p:cNvSpPr>
            <p:nvPr/>
          </p:nvSpPr>
          <p:spPr bwMode="auto">
            <a:xfrm>
              <a:off x="2615" y="1393"/>
              <a:ext cx="80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05" y="1"/>
                </a:cxn>
              </a:cxnLst>
              <a:rect l="0" t="0" r="r" b="b"/>
              <a:pathLst>
                <a:path w="805" h="1">
                  <a:moveTo>
                    <a:pt x="0" y="0"/>
                  </a:moveTo>
                  <a:lnTo>
                    <a:pt x="805" y="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" name="Group 51"/>
            <p:cNvGrpSpPr>
              <a:grpSpLocks/>
            </p:cNvGrpSpPr>
            <p:nvPr/>
          </p:nvGrpSpPr>
          <p:grpSpPr bwMode="auto">
            <a:xfrm>
              <a:off x="3330" y="1278"/>
              <a:ext cx="428" cy="198"/>
              <a:chOff x="3600" y="219"/>
              <a:chExt cx="360" cy="175"/>
            </a:xfrm>
          </p:grpSpPr>
          <p:sp>
            <p:nvSpPr>
              <p:cNvPr id="488500" name="Oval 5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8501" name="Line 5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8502" name="Line 5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8503" name="Rectangle 5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88504" name="Oval 5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" name="Group 5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88506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8507" name="Line 5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8508" name="Line 6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6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88510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8511" name="Line 6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8512" name="Line 6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88513" name="Freeform 65"/>
            <p:cNvSpPr>
              <a:spLocks/>
            </p:cNvSpPr>
            <p:nvPr/>
          </p:nvSpPr>
          <p:spPr bwMode="auto">
            <a:xfrm>
              <a:off x="223" y="1401"/>
              <a:ext cx="80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05" y="1"/>
                </a:cxn>
              </a:cxnLst>
              <a:rect l="0" t="0" r="r" b="b"/>
              <a:pathLst>
                <a:path w="805" h="1">
                  <a:moveTo>
                    <a:pt x="0" y="0"/>
                  </a:moveTo>
                  <a:lnTo>
                    <a:pt x="805" y="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8514" name="Freeform 66"/>
            <p:cNvSpPr>
              <a:spLocks/>
            </p:cNvSpPr>
            <p:nvPr/>
          </p:nvSpPr>
          <p:spPr bwMode="auto">
            <a:xfrm>
              <a:off x="3763" y="1386"/>
              <a:ext cx="80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05" y="1"/>
                </a:cxn>
              </a:cxnLst>
              <a:rect l="0" t="0" r="r" b="b"/>
              <a:pathLst>
                <a:path w="805" h="1">
                  <a:moveTo>
                    <a:pt x="0" y="0"/>
                  </a:moveTo>
                  <a:lnTo>
                    <a:pt x="805" y="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" name="Group 67"/>
            <p:cNvGrpSpPr>
              <a:grpSpLocks/>
            </p:cNvGrpSpPr>
            <p:nvPr/>
          </p:nvGrpSpPr>
          <p:grpSpPr bwMode="auto">
            <a:xfrm>
              <a:off x="4840" y="1291"/>
              <a:ext cx="426" cy="198"/>
              <a:chOff x="3600" y="219"/>
              <a:chExt cx="360" cy="175"/>
            </a:xfrm>
          </p:grpSpPr>
          <p:sp>
            <p:nvSpPr>
              <p:cNvPr id="488516" name="Oval 6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8517" name="Line 6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8518" name="Line 7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8519" name="Rectangle 7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88520" name="Oval 7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" name="Group 7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88522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8523" name="Line 7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8524" name="Line 7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7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88526" name="Line 7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8527" name="Line 7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8528" name="Line 8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88529" name="Line 81"/>
            <p:cNvSpPr>
              <a:spLocks noChangeShapeType="1"/>
            </p:cNvSpPr>
            <p:nvPr/>
          </p:nvSpPr>
          <p:spPr bwMode="auto">
            <a:xfrm flipV="1">
              <a:off x="1341" y="1015"/>
              <a:ext cx="392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8530" name="Line 82"/>
            <p:cNvSpPr>
              <a:spLocks noChangeShapeType="1"/>
            </p:cNvSpPr>
            <p:nvPr/>
          </p:nvSpPr>
          <p:spPr bwMode="auto">
            <a:xfrm flipV="1">
              <a:off x="2497" y="1037"/>
              <a:ext cx="392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8531" name="Line 83"/>
            <p:cNvSpPr>
              <a:spLocks noChangeShapeType="1"/>
            </p:cNvSpPr>
            <p:nvPr/>
          </p:nvSpPr>
          <p:spPr bwMode="auto">
            <a:xfrm flipV="1">
              <a:off x="3653" y="1059"/>
              <a:ext cx="392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8532" name="Line 84"/>
            <p:cNvSpPr>
              <a:spLocks noChangeShapeType="1"/>
            </p:cNvSpPr>
            <p:nvPr/>
          </p:nvSpPr>
          <p:spPr bwMode="auto">
            <a:xfrm flipV="1">
              <a:off x="5143" y="1030"/>
              <a:ext cx="392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8533" name="Line 85"/>
            <p:cNvSpPr>
              <a:spLocks noChangeShapeType="1"/>
            </p:cNvSpPr>
            <p:nvPr/>
          </p:nvSpPr>
          <p:spPr bwMode="auto">
            <a:xfrm>
              <a:off x="5149" y="1503"/>
              <a:ext cx="392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8534" name="Line 86"/>
            <p:cNvSpPr>
              <a:spLocks noChangeShapeType="1"/>
            </p:cNvSpPr>
            <p:nvPr/>
          </p:nvSpPr>
          <p:spPr bwMode="auto">
            <a:xfrm>
              <a:off x="1348" y="1482"/>
              <a:ext cx="814" cy="4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8535" name="Freeform 87"/>
            <p:cNvSpPr>
              <a:spLocks/>
            </p:cNvSpPr>
            <p:nvPr/>
          </p:nvSpPr>
          <p:spPr bwMode="auto">
            <a:xfrm rot="1183889">
              <a:off x="1431" y="1577"/>
              <a:ext cx="690" cy="274"/>
            </a:xfrm>
            <a:custGeom>
              <a:avLst/>
              <a:gdLst/>
              <a:ahLst/>
              <a:cxnLst>
                <a:cxn ang="0">
                  <a:pos x="391" y="60"/>
                </a:cxn>
                <a:cxn ang="0">
                  <a:pos x="73" y="30"/>
                </a:cxn>
                <a:cxn ang="0">
                  <a:pos x="88" y="238"/>
                </a:cxn>
                <a:cxn ang="0">
                  <a:pos x="599" y="245"/>
                </a:cxn>
                <a:cxn ang="0">
                  <a:pos x="636" y="75"/>
                </a:cxn>
                <a:cxn ang="0">
                  <a:pos x="391" y="60"/>
                </a:cxn>
              </a:cxnLst>
              <a:rect l="0" t="0" r="r" b="b"/>
              <a:pathLst>
                <a:path w="690" h="274">
                  <a:moveTo>
                    <a:pt x="391" y="60"/>
                  </a:moveTo>
                  <a:cubicBezTo>
                    <a:pt x="297" y="52"/>
                    <a:pt x="123" y="0"/>
                    <a:pt x="73" y="30"/>
                  </a:cubicBezTo>
                  <a:cubicBezTo>
                    <a:pt x="23" y="60"/>
                    <a:pt x="0" y="202"/>
                    <a:pt x="88" y="238"/>
                  </a:cubicBezTo>
                  <a:cubicBezTo>
                    <a:pt x="176" y="274"/>
                    <a:pt x="508" y="272"/>
                    <a:pt x="599" y="245"/>
                  </a:cubicBezTo>
                  <a:cubicBezTo>
                    <a:pt x="690" y="218"/>
                    <a:pt x="671" y="106"/>
                    <a:pt x="636" y="75"/>
                  </a:cubicBezTo>
                  <a:cubicBezTo>
                    <a:pt x="601" y="44"/>
                    <a:pt x="485" y="68"/>
                    <a:pt x="391" y="60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8536" name="Freeform 88"/>
            <p:cNvSpPr>
              <a:spLocks/>
            </p:cNvSpPr>
            <p:nvPr/>
          </p:nvSpPr>
          <p:spPr bwMode="auto">
            <a:xfrm>
              <a:off x="224" y="1252"/>
              <a:ext cx="690" cy="274"/>
            </a:xfrm>
            <a:custGeom>
              <a:avLst/>
              <a:gdLst/>
              <a:ahLst/>
              <a:cxnLst>
                <a:cxn ang="0">
                  <a:pos x="391" y="60"/>
                </a:cxn>
                <a:cxn ang="0">
                  <a:pos x="73" y="30"/>
                </a:cxn>
                <a:cxn ang="0">
                  <a:pos x="88" y="238"/>
                </a:cxn>
                <a:cxn ang="0">
                  <a:pos x="599" y="245"/>
                </a:cxn>
                <a:cxn ang="0">
                  <a:pos x="636" y="75"/>
                </a:cxn>
                <a:cxn ang="0">
                  <a:pos x="391" y="60"/>
                </a:cxn>
              </a:cxnLst>
              <a:rect l="0" t="0" r="r" b="b"/>
              <a:pathLst>
                <a:path w="690" h="274">
                  <a:moveTo>
                    <a:pt x="391" y="60"/>
                  </a:moveTo>
                  <a:cubicBezTo>
                    <a:pt x="297" y="52"/>
                    <a:pt x="123" y="0"/>
                    <a:pt x="73" y="30"/>
                  </a:cubicBezTo>
                  <a:cubicBezTo>
                    <a:pt x="23" y="60"/>
                    <a:pt x="0" y="202"/>
                    <a:pt x="88" y="238"/>
                  </a:cubicBezTo>
                  <a:cubicBezTo>
                    <a:pt x="176" y="274"/>
                    <a:pt x="508" y="272"/>
                    <a:pt x="599" y="245"/>
                  </a:cubicBezTo>
                  <a:cubicBezTo>
                    <a:pt x="690" y="218"/>
                    <a:pt x="671" y="106"/>
                    <a:pt x="636" y="75"/>
                  </a:cubicBezTo>
                  <a:cubicBezTo>
                    <a:pt x="601" y="44"/>
                    <a:pt x="485" y="68"/>
                    <a:pt x="391" y="60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8537" name="Freeform 89"/>
            <p:cNvSpPr>
              <a:spLocks/>
            </p:cNvSpPr>
            <p:nvPr/>
          </p:nvSpPr>
          <p:spPr bwMode="auto">
            <a:xfrm>
              <a:off x="2616" y="1244"/>
              <a:ext cx="690" cy="274"/>
            </a:xfrm>
            <a:custGeom>
              <a:avLst/>
              <a:gdLst/>
              <a:ahLst/>
              <a:cxnLst>
                <a:cxn ang="0">
                  <a:pos x="391" y="60"/>
                </a:cxn>
                <a:cxn ang="0">
                  <a:pos x="73" y="30"/>
                </a:cxn>
                <a:cxn ang="0">
                  <a:pos x="88" y="238"/>
                </a:cxn>
                <a:cxn ang="0">
                  <a:pos x="599" y="245"/>
                </a:cxn>
                <a:cxn ang="0">
                  <a:pos x="636" y="75"/>
                </a:cxn>
                <a:cxn ang="0">
                  <a:pos x="391" y="60"/>
                </a:cxn>
              </a:cxnLst>
              <a:rect l="0" t="0" r="r" b="b"/>
              <a:pathLst>
                <a:path w="690" h="274">
                  <a:moveTo>
                    <a:pt x="391" y="60"/>
                  </a:moveTo>
                  <a:cubicBezTo>
                    <a:pt x="297" y="52"/>
                    <a:pt x="123" y="0"/>
                    <a:pt x="73" y="30"/>
                  </a:cubicBezTo>
                  <a:cubicBezTo>
                    <a:pt x="23" y="60"/>
                    <a:pt x="0" y="202"/>
                    <a:pt x="88" y="238"/>
                  </a:cubicBezTo>
                  <a:cubicBezTo>
                    <a:pt x="176" y="274"/>
                    <a:pt x="508" y="272"/>
                    <a:pt x="599" y="245"/>
                  </a:cubicBezTo>
                  <a:cubicBezTo>
                    <a:pt x="690" y="218"/>
                    <a:pt x="671" y="106"/>
                    <a:pt x="636" y="75"/>
                  </a:cubicBezTo>
                  <a:cubicBezTo>
                    <a:pt x="601" y="44"/>
                    <a:pt x="485" y="68"/>
                    <a:pt x="391" y="60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8538" name="Freeform 90"/>
            <p:cNvSpPr>
              <a:spLocks/>
            </p:cNvSpPr>
            <p:nvPr/>
          </p:nvSpPr>
          <p:spPr bwMode="auto">
            <a:xfrm>
              <a:off x="3764" y="1237"/>
              <a:ext cx="690" cy="274"/>
            </a:xfrm>
            <a:custGeom>
              <a:avLst/>
              <a:gdLst/>
              <a:ahLst/>
              <a:cxnLst>
                <a:cxn ang="0">
                  <a:pos x="391" y="60"/>
                </a:cxn>
                <a:cxn ang="0">
                  <a:pos x="73" y="30"/>
                </a:cxn>
                <a:cxn ang="0">
                  <a:pos x="88" y="238"/>
                </a:cxn>
                <a:cxn ang="0">
                  <a:pos x="599" y="245"/>
                </a:cxn>
                <a:cxn ang="0">
                  <a:pos x="636" y="75"/>
                </a:cxn>
                <a:cxn ang="0">
                  <a:pos x="391" y="60"/>
                </a:cxn>
              </a:cxnLst>
              <a:rect l="0" t="0" r="r" b="b"/>
              <a:pathLst>
                <a:path w="690" h="274">
                  <a:moveTo>
                    <a:pt x="391" y="60"/>
                  </a:moveTo>
                  <a:cubicBezTo>
                    <a:pt x="297" y="52"/>
                    <a:pt x="123" y="0"/>
                    <a:pt x="73" y="30"/>
                  </a:cubicBezTo>
                  <a:cubicBezTo>
                    <a:pt x="23" y="60"/>
                    <a:pt x="0" y="202"/>
                    <a:pt x="88" y="238"/>
                  </a:cubicBezTo>
                  <a:cubicBezTo>
                    <a:pt x="176" y="274"/>
                    <a:pt x="508" y="272"/>
                    <a:pt x="599" y="245"/>
                  </a:cubicBezTo>
                  <a:cubicBezTo>
                    <a:pt x="690" y="218"/>
                    <a:pt x="671" y="106"/>
                    <a:pt x="636" y="75"/>
                  </a:cubicBezTo>
                  <a:cubicBezTo>
                    <a:pt x="601" y="44"/>
                    <a:pt x="485" y="68"/>
                    <a:pt x="391" y="60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8539" name="Freeform 91"/>
            <p:cNvSpPr>
              <a:spLocks/>
            </p:cNvSpPr>
            <p:nvPr/>
          </p:nvSpPr>
          <p:spPr bwMode="auto">
            <a:xfrm rot="-2589433">
              <a:off x="5070" y="881"/>
              <a:ext cx="690" cy="274"/>
            </a:xfrm>
            <a:custGeom>
              <a:avLst/>
              <a:gdLst/>
              <a:ahLst/>
              <a:cxnLst>
                <a:cxn ang="0">
                  <a:pos x="391" y="60"/>
                </a:cxn>
                <a:cxn ang="0">
                  <a:pos x="73" y="30"/>
                </a:cxn>
                <a:cxn ang="0">
                  <a:pos x="88" y="238"/>
                </a:cxn>
                <a:cxn ang="0">
                  <a:pos x="599" y="245"/>
                </a:cxn>
                <a:cxn ang="0">
                  <a:pos x="636" y="75"/>
                </a:cxn>
                <a:cxn ang="0">
                  <a:pos x="391" y="60"/>
                </a:cxn>
              </a:cxnLst>
              <a:rect l="0" t="0" r="r" b="b"/>
              <a:pathLst>
                <a:path w="690" h="274">
                  <a:moveTo>
                    <a:pt x="391" y="60"/>
                  </a:moveTo>
                  <a:cubicBezTo>
                    <a:pt x="297" y="52"/>
                    <a:pt x="123" y="0"/>
                    <a:pt x="73" y="30"/>
                  </a:cubicBezTo>
                  <a:cubicBezTo>
                    <a:pt x="23" y="60"/>
                    <a:pt x="0" y="202"/>
                    <a:pt x="88" y="238"/>
                  </a:cubicBezTo>
                  <a:cubicBezTo>
                    <a:pt x="176" y="274"/>
                    <a:pt x="508" y="272"/>
                    <a:pt x="599" y="245"/>
                  </a:cubicBezTo>
                  <a:cubicBezTo>
                    <a:pt x="690" y="218"/>
                    <a:pt x="671" y="106"/>
                    <a:pt x="636" y="75"/>
                  </a:cubicBezTo>
                  <a:cubicBezTo>
                    <a:pt x="601" y="44"/>
                    <a:pt x="485" y="68"/>
                    <a:pt x="391" y="60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8540" name="Text Box 92"/>
            <p:cNvSpPr txBox="1">
              <a:spLocks noChangeArrowheads="1"/>
            </p:cNvSpPr>
            <p:nvPr/>
          </p:nvSpPr>
          <p:spPr bwMode="auto">
            <a:xfrm>
              <a:off x="409" y="1219"/>
              <a:ext cx="2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</a:rPr>
                <a:t>w</a:t>
              </a:r>
              <a:endParaRPr lang="en-US"/>
            </a:p>
          </p:txBody>
        </p:sp>
        <p:sp>
          <p:nvSpPr>
            <p:cNvPr id="488541" name="Text Box 93"/>
            <p:cNvSpPr txBox="1">
              <a:spLocks noChangeArrowheads="1"/>
            </p:cNvSpPr>
            <p:nvPr/>
          </p:nvSpPr>
          <p:spPr bwMode="auto">
            <a:xfrm>
              <a:off x="1675" y="1249"/>
              <a:ext cx="2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</a:rPr>
                <a:t>x</a:t>
              </a:r>
              <a:endParaRPr lang="en-US"/>
            </a:p>
          </p:txBody>
        </p:sp>
        <p:sp>
          <p:nvSpPr>
            <p:cNvPr id="488542" name="Text Box 94"/>
            <p:cNvSpPr txBox="1">
              <a:spLocks noChangeArrowheads="1"/>
            </p:cNvSpPr>
            <p:nvPr/>
          </p:nvSpPr>
          <p:spPr bwMode="auto">
            <a:xfrm>
              <a:off x="3948" y="1249"/>
              <a:ext cx="2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</a:rPr>
                <a:t>y</a:t>
              </a:r>
              <a:endParaRPr lang="en-US"/>
            </a:p>
          </p:txBody>
        </p:sp>
        <p:sp>
          <p:nvSpPr>
            <p:cNvPr id="488543" name="Text Box 95"/>
            <p:cNvSpPr txBox="1">
              <a:spLocks noChangeArrowheads="1"/>
            </p:cNvSpPr>
            <p:nvPr/>
          </p:nvSpPr>
          <p:spPr bwMode="auto">
            <a:xfrm>
              <a:off x="5310" y="908"/>
              <a:ext cx="2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</a:rPr>
                <a:t>z</a:t>
              </a:r>
              <a:endParaRPr lang="en-US"/>
            </a:p>
          </p:txBody>
        </p:sp>
        <p:sp>
          <p:nvSpPr>
            <p:cNvPr id="488544" name="Text Box 96"/>
            <p:cNvSpPr txBox="1">
              <a:spLocks noChangeArrowheads="1"/>
            </p:cNvSpPr>
            <p:nvPr/>
          </p:nvSpPr>
          <p:spPr bwMode="auto">
            <a:xfrm>
              <a:off x="1076" y="1448"/>
              <a:ext cx="2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A</a:t>
              </a:r>
            </a:p>
          </p:txBody>
        </p:sp>
        <p:sp>
          <p:nvSpPr>
            <p:cNvPr id="488545" name="Text Box 97"/>
            <p:cNvSpPr txBox="1">
              <a:spLocks noChangeArrowheads="1"/>
            </p:cNvSpPr>
            <p:nvPr/>
          </p:nvSpPr>
          <p:spPr bwMode="auto">
            <a:xfrm>
              <a:off x="2246" y="1952"/>
              <a:ext cx="2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C</a:t>
              </a:r>
            </a:p>
          </p:txBody>
        </p:sp>
        <p:sp>
          <p:nvSpPr>
            <p:cNvPr id="488546" name="Text Box 98"/>
            <p:cNvSpPr txBox="1">
              <a:spLocks noChangeArrowheads="1"/>
            </p:cNvSpPr>
            <p:nvPr/>
          </p:nvSpPr>
          <p:spPr bwMode="auto">
            <a:xfrm>
              <a:off x="2245" y="1463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D</a:t>
              </a:r>
            </a:p>
          </p:txBody>
        </p:sp>
        <p:sp>
          <p:nvSpPr>
            <p:cNvPr id="488547" name="Text Box 99"/>
            <p:cNvSpPr txBox="1">
              <a:spLocks noChangeArrowheads="1"/>
            </p:cNvSpPr>
            <p:nvPr/>
          </p:nvSpPr>
          <p:spPr bwMode="auto">
            <a:xfrm>
              <a:off x="3401" y="1485"/>
              <a:ext cx="2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B</a:t>
              </a:r>
            </a:p>
          </p:txBody>
        </p:sp>
        <p:sp>
          <p:nvSpPr>
            <p:cNvPr id="488548" name="Line 100"/>
            <p:cNvSpPr>
              <a:spLocks noChangeShapeType="1"/>
            </p:cNvSpPr>
            <p:nvPr/>
          </p:nvSpPr>
          <p:spPr bwMode="auto">
            <a:xfrm>
              <a:off x="2592" y="1923"/>
              <a:ext cx="477" cy="1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8549" name="Text Box 101"/>
          <p:cNvSpPr txBox="1">
            <a:spLocks noChangeArrowheads="1"/>
          </p:cNvSpPr>
          <p:nvPr/>
        </p:nvSpPr>
        <p:spPr bwMode="auto">
          <a:xfrm>
            <a:off x="298450" y="1049338"/>
            <a:ext cx="2308225" cy="1250950"/>
          </a:xfrm>
          <a:prstGeom prst="rect">
            <a:avLst/>
          </a:prstGeom>
          <a:solidFill>
            <a:schemeClr val="bg1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</a:rPr>
              <a:t>Dest</a:t>
            </a:r>
            <a:r>
              <a:rPr lang="en-US" sz="1600" b="1" dirty="0">
                <a:solidFill>
                  <a:schemeClr val="accent2"/>
                </a:solidFill>
              </a:rPr>
              <a:t>     Next  hops</a:t>
            </a:r>
          </a:p>
          <a:p>
            <a:r>
              <a:rPr lang="en-US" sz="1600" b="1" dirty="0"/>
              <a:t>   </a:t>
            </a:r>
            <a:r>
              <a:rPr lang="en-US" sz="1600" b="1" dirty="0">
                <a:solidFill>
                  <a:srgbClr val="FF0000"/>
                </a:solidFill>
              </a:rPr>
              <a:t>w</a:t>
            </a:r>
            <a:r>
              <a:rPr lang="en-US" sz="1600" b="1" dirty="0"/>
              <a:t>	  -     1</a:t>
            </a:r>
          </a:p>
          <a:p>
            <a:r>
              <a:rPr lang="en-US" sz="1600" b="1" dirty="0"/>
              <a:t>   </a:t>
            </a:r>
            <a:r>
              <a:rPr lang="en-US" sz="1600" b="1" dirty="0">
                <a:solidFill>
                  <a:srgbClr val="FF0000"/>
                </a:solidFill>
              </a:rPr>
              <a:t>x</a:t>
            </a:r>
            <a:r>
              <a:rPr lang="en-US" sz="1600" b="1" dirty="0"/>
              <a:t>	  -     1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   z</a:t>
            </a:r>
            <a:r>
              <a:rPr lang="en-US" sz="1600" b="1" dirty="0"/>
              <a:t>	</a:t>
            </a:r>
            <a:r>
              <a:rPr lang="en-US" sz="1600" b="1" dirty="0" smtClean="0"/>
              <a:t> </a:t>
            </a:r>
            <a:r>
              <a:rPr lang="en-US" sz="1600" b="1" dirty="0"/>
              <a:t>C    </a:t>
            </a:r>
            <a:r>
              <a:rPr lang="en-US" sz="1600" b="1" dirty="0" smtClean="0"/>
              <a:t>4</a:t>
            </a:r>
            <a:endParaRPr lang="en-US" sz="1600" b="1" dirty="0"/>
          </a:p>
          <a:p>
            <a:r>
              <a:rPr lang="en-US" sz="1600" b="1" dirty="0"/>
              <a:t>   ….	  …    ...</a:t>
            </a:r>
          </a:p>
        </p:txBody>
      </p:sp>
      <p:sp>
        <p:nvSpPr>
          <p:cNvPr id="488550" name="Text Box 102"/>
          <p:cNvSpPr txBox="1">
            <a:spLocks noChangeArrowheads="1"/>
          </p:cNvSpPr>
          <p:nvPr/>
        </p:nvSpPr>
        <p:spPr bwMode="auto">
          <a:xfrm>
            <a:off x="3048000" y="1103313"/>
            <a:ext cx="19526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</a:rPr>
              <a:t>Advertisement</a:t>
            </a:r>
          </a:p>
          <a:p>
            <a:r>
              <a:rPr lang="en-US" sz="2000" b="1">
                <a:solidFill>
                  <a:schemeClr val="accent2"/>
                </a:solidFill>
              </a:rPr>
              <a:t>from A to D</a:t>
            </a:r>
            <a:endParaRPr lang="en-US"/>
          </a:p>
        </p:txBody>
      </p:sp>
      <p:sp>
        <p:nvSpPr>
          <p:cNvPr id="488551" name="Line 103"/>
          <p:cNvSpPr>
            <a:spLocks noChangeShapeType="1"/>
          </p:cNvSpPr>
          <p:nvPr/>
        </p:nvSpPr>
        <p:spPr bwMode="auto">
          <a:xfrm flipH="1">
            <a:off x="2649538" y="1452563"/>
            <a:ext cx="33020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552" name="Line 104"/>
          <p:cNvSpPr>
            <a:spLocks noChangeShapeType="1"/>
          </p:cNvSpPr>
          <p:nvPr/>
        </p:nvSpPr>
        <p:spPr bwMode="auto">
          <a:xfrm>
            <a:off x="4140200" y="5249863"/>
            <a:ext cx="354013" cy="2444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553" name="Line 105"/>
          <p:cNvSpPr>
            <a:spLocks noChangeShapeType="1"/>
          </p:cNvSpPr>
          <p:nvPr/>
        </p:nvSpPr>
        <p:spPr bwMode="auto">
          <a:xfrm flipV="1">
            <a:off x="4127500" y="5238750"/>
            <a:ext cx="354013" cy="2809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554" name="Line 106"/>
          <p:cNvSpPr>
            <a:spLocks noChangeShapeType="1"/>
          </p:cNvSpPr>
          <p:nvPr/>
        </p:nvSpPr>
        <p:spPr bwMode="auto">
          <a:xfrm>
            <a:off x="6880225" y="5267325"/>
            <a:ext cx="354013" cy="2444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555" name="Line 107"/>
          <p:cNvSpPr>
            <a:spLocks noChangeShapeType="1"/>
          </p:cNvSpPr>
          <p:nvPr/>
        </p:nvSpPr>
        <p:spPr bwMode="auto">
          <a:xfrm flipV="1">
            <a:off x="6880225" y="5219700"/>
            <a:ext cx="354013" cy="2809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RIP: Link Failure and Recovery</a:t>
            </a:r>
            <a:r>
              <a:rPr lang="en-US"/>
              <a:t> 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5181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/>
              <a:t>If no advertisement heard after 180 sec </a:t>
            </a:r>
            <a:endParaRPr lang="en-US" sz="2400" dirty="0" smtClean="0"/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neighbor/link </a:t>
            </a:r>
            <a:r>
              <a:rPr lang="en-US" sz="2400" dirty="0"/>
              <a:t>declared dead</a:t>
            </a:r>
          </a:p>
          <a:p>
            <a:pPr lvl="1"/>
            <a:r>
              <a:rPr lang="en-US" dirty="0"/>
              <a:t>routes via neighbor invalidated</a:t>
            </a:r>
          </a:p>
          <a:p>
            <a:pPr lvl="1"/>
            <a:r>
              <a:rPr lang="en-US" dirty="0"/>
              <a:t>new advertisements sent to neighbors</a:t>
            </a:r>
          </a:p>
          <a:p>
            <a:pPr lvl="1"/>
            <a:r>
              <a:rPr lang="en-US" dirty="0"/>
              <a:t>neighbors in turn send out new advertisements (if tables changed)</a:t>
            </a:r>
          </a:p>
          <a:p>
            <a:pPr lvl="1"/>
            <a:r>
              <a:rPr lang="en-US" dirty="0"/>
              <a:t>link failure info quickly </a:t>
            </a:r>
            <a:r>
              <a:rPr lang="en-US" dirty="0" smtClean="0"/>
              <a:t>propagates </a:t>
            </a:r>
            <a:r>
              <a:rPr lang="en-US" dirty="0"/>
              <a:t>to entire net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poison reverse</a:t>
            </a:r>
            <a:r>
              <a:rPr lang="en-US" dirty="0"/>
              <a:t> used to prevent ping-pong loops (infinite distance = 16 hops)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RIP Table </a:t>
            </a:r>
            <a:r>
              <a:rPr lang="en-US" sz="3600" dirty="0" smtClean="0"/>
              <a:t>Processing</a:t>
            </a:r>
            <a:endParaRPr lang="en-US" sz="3600" dirty="0"/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RIP routing tables managed by </a:t>
            </a:r>
            <a:r>
              <a:rPr lang="en-US" sz="2400" b="1" dirty="0"/>
              <a:t>application-level</a:t>
            </a:r>
            <a:r>
              <a:rPr lang="en-US" sz="2400" dirty="0"/>
              <a:t> process called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route-d</a:t>
            </a:r>
            <a:r>
              <a:rPr lang="en-US" sz="2400" dirty="0" smtClean="0"/>
              <a:t> (d for daemon</a:t>
            </a:r>
            <a:r>
              <a:rPr lang="en-US" sz="2400" dirty="0"/>
              <a:t>)</a:t>
            </a:r>
          </a:p>
          <a:p>
            <a:r>
              <a:rPr lang="en-US" sz="2400" dirty="0"/>
              <a:t>A</a:t>
            </a:r>
            <a:r>
              <a:rPr lang="en-US" sz="2400" dirty="0" smtClean="0"/>
              <a:t>dvertisements </a:t>
            </a:r>
            <a:r>
              <a:rPr lang="en-US" sz="2400" dirty="0"/>
              <a:t>sent in UDP packets, periodically repeated</a:t>
            </a:r>
          </a:p>
        </p:txBody>
      </p:sp>
      <p:sp>
        <p:nvSpPr>
          <p:cNvPr id="490500" name="Text Box 4"/>
          <p:cNvSpPr txBox="1">
            <a:spLocks noChangeArrowheads="1"/>
          </p:cNvSpPr>
          <p:nvPr/>
        </p:nvSpPr>
        <p:spPr bwMode="auto">
          <a:xfrm>
            <a:off x="1263650" y="5778500"/>
            <a:ext cx="2655888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physical</a:t>
            </a:r>
          </a:p>
        </p:txBody>
      </p:sp>
      <p:sp>
        <p:nvSpPr>
          <p:cNvPr id="490501" name="Text Box 5"/>
          <p:cNvSpPr txBox="1">
            <a:spLocks noChangeArrowheads="1"/>
          </p:cNvSpPr>
          <p:nvPr/>
        </p:nvSpPr>
        <p:spPr bwMode="auto">
          <a:xfrm>
            <a:off x="1268413" y="5402263"/>
            <a:ext cx="265112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link</a:t>
            </a:r>
          </a:p>
        </p:txBody>
      </p:sp>
      <p:sp>
        <p:nvSpPr>
          <p:cNvPr id="490502" name="Text Box 6"/>
          <p:cNvSpPr txBox="1">
            <a:spLocks noChangeArrowheads="1"/>
          </p:cNvSpPr>
          <p:nvPr/>
        </p:nvSpPr>
        <p:spPr bwMode="auto">
          <a:xfrm>
            <a:off x="1268413" y="4751388"/>
            <a:ext cx="2651125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network     forwarding</a:t>
            </a:r>
          </a:p>
          <a:p>
            <a:r>
              <a:rPr lang="en-US" sz="2000"/>
              <a:t>   (IP)            table</a:t>
            </a:r>
          </a:p>
        </p:txBody>
      </p:sp>
      <p:sp>
        <p:nvSpPr>
          <p:cNvPr id="490503" name="Rectangle 7"/>
          <p:cNvSpPr>
            <a:spLocks noChangeArrowheads="1"/>
          </p:cNvSpPr>
          <p:nvPr/>
        </p:nvSpPr>
        <p:spPr bwMode="auto">
          <a:xfrm>
            <a:off x="2527300" y="4787900"/>
            <a:ext cx="1233488" cy="5746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90504" name="Text Box 8"/>
          <p:cNvSpPr txBox="1">
            <a:spLocks noChangeArrowheads="1"/>
          </p:cNvSpPr>
          <p:nvPr/>
        </p:nvSpPr>
        <p:spPr bwMode="auto">
          <a:xfrm>
            <a:off x="1268413" y="4100513"/>
            <a:ext cx="2651125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Transprt</a:t>
            </a:r>
          </a:p>
          <a:p>
            <a:r>
              <a:rPr lang="en-US" sz="2000"/>
              <a:t>  (UDP)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112963" y="3346450"/>
            <a:ext cx="1258887" cy="560388"/>
            <a:chOff x="1315" y="2154"/>
            <a:chExt cx="793" cy="353"/>
          </a:xfrm>
        </p:grpSpPr>
        <p:sp>
          <p:nvSpPr>
            <p:cNvPr id="490506" name="Oval 10"/>
            <p:cNvSpPr>
              <a:spLocks noChangeArrowheads="1"/>
            </p:cNvSpPr>
            <p:nvPr/>
          </p:nvSpPr>
          <p:spPr bwMode="auto">
            <a:xfrm>
              <a:off x="1315" y="2154"/>
              <a:ext cx="793" cy="3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490507" name="Text Box 11"/>
            <p:cNvSpPr txBox="1">
              <a:spLocks noChangeArrowheads="1"/>
            </p:cNvSpPr>
            <p:nvPr/>
          </p:nvSpPr>
          <p:spPr bwMode="auto">
            <a:xfrm>
              <a:off x="1434" y="2211"/>
              <a:ext cx="52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routed</a:t>
              </a:r>
            </a:p>
          </p:txBody>
        </p:sp>
      </p:grpSp>
      <p:sp>
        <p:nvSpPr>
          <p:cNvPr id="490508" name="Line 12"/>
          <p:cNvSpPr>
            <a:spLocks noChangeShapeType="1"/>
          </p:cNvSpPr>
          <p:nvPr/>
        </p:nvSpPr>
        <p:spPr bwMode="auto">
          <a:xfrm flipV="1">
            <a:off x="2381250" y="3883025"/>
            <a:ext cx="0" cy="203835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90509" name="Text Box 13"/>
          <p:cNvSpPr txBox="1">
            <a:spLocks noChangeArrowheads="1"/>
          </p:cNvSpPr>
          <p:nvPr/>
        </p:nvSpPr>
        <p:spPr bwMode="auto">
          <a:xfrm>
            <a:off x="5324475" y="5784850"/>
            <a:ext cx="2655888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000"/>
              <a:t>physical</a:t>
            </a:r>
          </a:p>
        </p:txBody>
      </p:sp>
      <p:sp>
        <p:nvSpPr>
          <p:cNvPr id="490510" name="Text Box 14"/>
          <p:cNvSpPr txBox="1">
            <a:spLocks noChangeArrowheads="1"/>
          </p:cNvSpPr>
          <p:nvPr/>
        </p:nvSpPr>
        <p:spPr bwMode="auto">
          <a:xfrm>
            <a:off x="5329238" y="5408613"/>
            <a:ext cx="265112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000"/>
              <a:t>link</a:t>
            </a:r>
          </a:p>
        </p:txBody>
      </p:sp>
      <p:sp>
        <p:nvSpPr>
          <p:cNvPr id="490511" name="Text Box 15"/>
          <p:cNvSpPr txBox="1">
            <a:spLocks noChangeArrowheads="1"/>
          </p:cNvSpPr>
          <p:nvPr/>
        </p:nvSpPr>
        <p:spPr bwMode="auto">
          <a:xfrm>
            <a:off x="5329238" y="4757738"/>
            <a:ext cx="2651125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000"/>
              <a:t>network</a:t>
            </a:r>
          </a:p>
          <a:p>
            <a:pPr algn="r"/>
            <a:r>
              <a:rPr lang="en-US" sz="2000"/>
              <a:t>   (IP)</a:t>
            </a:r>
          </a:p>
        </p:txBody>
      </p:sp>
      <p:sp>
        <p:nvSpPr>
          <p:cNvPr id="490512" name="Text Box 16"/>
          <p:cNvSpPr txBox="1">
            <a:spLocks noChangeArrowheads="1"/>
          </p:cNvSpPr>
          <p:nvPr/>
        </p:nvSpPr>
        <p:spPr bwMode="auto">
          <a:xfrm>
            <a:off x="5329238" y="4106863"/>
            <a:ext cx="2651125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000"/>
              <a:t>Transprt</a:t>
            </a:r>
          </a:p>
          <a:p>
            <a:pPr algn="r"/>
            <a:r>
              <a:rPr lang="en-US" sz="2000"/>
              <a:t>  (UDP)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978525" y="3352800"/>
            <a:ext cx="1258888" cy="560388"/>
            <a:chOff x="1315" y="2154"/>
            <a:chExt cx="793" cy="353"/>
          </a:xfrm>
        </p:grpSpPr>
        <p:sp>
          <p:nvSpPr>
            <p:cNvPr id="490514" name="Oval 18"/>
            <p:cNvSpPr>
              <a:spLocks noChangeArrowheads="1"/>
            </p:cNvSpPr>
            <p:nvPr/>
          </p:nvSpPr>
          <p:spPr bwMode="auto">
            <a:xfrm>
              <a:off x="1315" y="2154"/>
              <a:ext cx="793" cy="3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490515" name="Text Box 19"/>
            <p:cNvSpPr txBox="1">
              <a:spLocks noChangeArrowheads="1"/>
            </p:cNvSpPr>
            <p:nvPr/>
          </p:nvSpPr>
          <p:spPr bwMode="auto">
            <a:xfrm>
              <a:off x="1434" y="2211"/>
              <a:ext cx="52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routed</a:t>
              </a:r>
            </a:p>
          </p:txBody>
        </p:sp>
      </p:grpSp>
      <p:sp>
        <p:nvSpPr>
          <p:cNvPr id="490516" name="Line 20"/>
          <p:cNvSpPr>
            <a:spLocks noChangeShapeType="1"/>
          </p:cNvSpPr>
          <p:nvPr/>
        </p:nvSpPr>
        <p:spPr bwMode="auto">
          <a:xfrm flipV="1">
            <a:off x="6784975" y="3925888"/>
            <a:ext cx="0" cy="203835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90517" name="Rectangle 21"/>
          <p:cNvSpPr>
            <a:spLocks noChangeArrowheads="1"/>
          </p:cNvSpPr>
          <p:nvPr/>
        </p:nvSpPr>
        <p:spPr bwMode="auto">
          <a:xfrm>
            <a:off x="5364163" y="4794250"/>
            <a:ext cx="1233487" cy="5746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forwarding</a:t>
            </a:r>
          </a:p>
          <a:p>
            <a:pPr algn="ctr"/>
            <a:r>
              <a:rPr lang="en-US" sz="2000"/>
              <a:t>table</a:t>
            </a:r>
          </a:p>
        </p:txBody>
      </p:sp>
      <p:sp>
        <p:nvSpPr>
          <p:cNvPr id="490518" name="Line 22"/>
          <p:cNvSpPr>
            <a:spLocks noChangeShapeType="1"/>
          </p:cNvSpPr>
          <p:nvPr/>
        </p:nvSpPr>
        <p:spPr bwMode="auto">
          <a:xfrm>
            <a:off x="2381250" y="5910263"/>
            <a:ext cx="4408488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90519" name="Line 23"/>
          <p:cNvSpPr>
            <a:spLocks noChangeShapeType="1"/>
          </p:cNvSpPr>
          <p:nvPr/>
        </p:nvSpPr>
        <p:spPr bwMode="auto">
          <a:xfrm>
            <a:off x="2894013" y="3932238"/>
            <a:ext cx="0" cy="8667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90520" name="Line 24"/>
          <p:cNvSpPr>
            <a:spLocks noChangeShapeType="1"/>
          </p:cNvSpPr>
          <p:nvPr/>
        </p:nvSpPr>
        <p:spPr bwMode="auto">
          <a:xfrm>
            <a:off x="6380163" y="3900488"/>
            <a:ext cx="0" cy="8667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4: Network Layer</a:t>
            </a:r>
          </a:p>
        </p:txBody>
      </p:sp>
      <p:sp>
        <p:nvSpPr>
          <p:cNvPr id="5980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4. 1 Introduction</a:t>
            </a:r>
          </a:p>
          <a:p>
            <a:r>
              <a:rPr lang="en-US" sz="2400"/>
              <a:t>4.2 Virtual circuit and datagram networks</a:t>
            </a:r>
          </a:p>
          <a:p>
            <a:r>
              <a:rPr lang="en-US" sz="2400"/>
              <a:t>4.3 What’s inside a router</a:t>
            </a:r>
          </a:p>
          <a:p>
            <a:r>
              <a:rPr lang="en-US" sz="2400"/>
              <a:t>4.4 IP: Internet Protocol</a:t>
            </a:r>
          </a:p>
          <a:p>
            <a:pPr lvl="1"/>
            <a:r>
              <a:rPr lang="en-US" sz="2000"/>
              <a:t>Datagram format</a:t>
            </a:r>
          </a:p>
          <a:p>
            <a:pPr lvl="1"/>
            <a:r>
              <a:rPr lang="en-US" sz="2000"/>
              <a:t>IPv4 addressing</a:t>
            </a:r>
          </a:p>
          <a:p>
            <a:pPr lvl="1"/>
            <a:r>
              <a:rPr lang="en-US" sz="2000"/>
              <a:t>ICMP</a:t>
            </a:r>
          </a:p>
          <a:p>
            <a:pPr lvl="1"/>
            <a:r>
              <a:rPr lang="en-US" sz="2000"/>
              <a:t>IPv6</a:t>
            </a:r>
          </a:p>
        </p:txBody>
      </p:sp>
      <p:sp>
        <p:nvSpPr>
          <p:cNvPr id="5980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/>
              <a:t>4.5 Routing algorithms</a:t>
            </a:r>
          </a:p>
          <a:p>
            <a:pPr lvl="1"/>
            <a:r>
              <a:rPr lang="en-US" sz="2000" dirty="0"/>
              <a:t>Link state</a:t>
            </a:r>
          </a:p>
          <a:p>
            <a:pPr lvl="1"/>
            <a:r>
              <a:rPr lang="en-US" sz="2000" dirty="0"/>
              <a:t>Distance Vector</a:t>
            </a:r>
          </a:p>
          <a:p>
            <a:pPr lvl="1"/>
            <a:r>
              <a:rPr lang="en-US" sz="2000" dirty="0"/>
              <a:t>Hierarchical routing</a:t>
            </a:r>
          </a:p>
          <a:p>
            <a:r>
              <a:rPr lang="en-US" sz="2400" dirty="0">
                <a:solidFill>
                  <a:srgbClr val="FF0000"/>
                </a:solidFill>
              </a:rPr>
              <a:t>4.6 Routing in the Internet</a:t>
            </a:r>
          </a:p>
          <a:p>
            <a:pPr lvl="1"/>
            <a:r>
              <a:rPr lang="en-US" sz="2000" dirty="0"/>
              <a:t>RIP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OSPF</a:t>
            </a:r>
          </a:p>
          <a:p>
            <a:pPr lvl="1"/>
            <a:r>
              <a:rPr lang="en-US" sz="2000" dirty="0"/>
              <a:t>BGP</a:t>
            </a:r>
          </a:p>
          <a:p>
            <a:r>
              <a:rPr lang="en-US" sz="2400" dirty="0"/>
              <a:t>4.7 Broadcast and multicast routing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OSPF (Open Shortest Path First)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5105400"/>
          </a:xfrm>
        </p:spPr>
        <p:txBody>
          <a:bodyPr/>
          <a:lstStyle/>
          <a:p>
            <a:r>
              <a:rPr lang="en-US" sz="2400" dirty="0" smtClean="0"/>
              <a:t>“Open</a:t>
            </a:r>
            <a:r>
              <a:rPr lang="en-US" sz="2400" dirty="0" smtClean="0"/>
              <a:t>” means </a:t>
            </a:r>
            <a:r>
              <a:rPr lang="en-US" sz="2400" dirty="0"/>
              <a:t>publicly </a:t>
            </a:r>
            <a:r>
              <a:rPr lang="en-US" sz="2400" dirty="0" smtClean="0"/>
              <a:t>available, in this context</a:t>
            </a:r>
            <a:endParaRPr lang="en-US" sz="2400" dirty="0"/>
          </a:p>
          <a:p>
            <a:r>
              <a:rPr lang="en-US" sz="2400" dirty="0" smtClean="0"/>
              <a:t>Uses </a:t>
            </a:r>
            <a:r>
              <a:rPr lang="en-US" sz="2400" dirty="0"/>
              <a:t>Link State algorithm </a:t>
            </a:r>
          </a:p>
          <a:p>
            <a:pPr lvl="1"/>
            <a:r>
              <a:rPr lang="en-US" sz="2000" dirty="0"/>
              <a:t>LS packet dissemination</a:t>
            </a:r>
          </a:p>
          <a:p>
            <a:pPr lvl="1"/>
            <a:r>
              <a:rPr lang="en-US" sz="2000" dirty="0" smtClean="0"/>
              <a:t>Topology </a:t>
            </a:r>
            <a:r>
              <a:rPr lang="en-US" sz="2000" dirty="0"/>
              <a:t>map at each </a:t>
            </a:r>
            <a:r>
              <a:rPr lang="en-US" sz="2000" dirty="0" smtClean="0"/>
              <a:t>node</a:t>
            </a:r>
          </a:p>
          <a:p>
            <a:pPr lvl="1"/>
            <a:r>
              <a:rPr lang="en-US" sz="2000" dirty="0" smtClean="0"/>
              <a:t>Route computation using </a:t>
            </a:r>
            <a:r>
              <a:rPr lang="en-US" sz="2000" dirty="0" err="1" smtClean="0"/>
              <a:t>Dijkstra’s</a:t>
            </a:r>
            <a:r>
              <a:rPr lang="en-US" sz="2000" dirty="0" smtClean="0"/>
              <a:t> algorithm</a:t>
            </a:r>
            <a:endParaRPr lang="en-US" sz="2000" dirty="0"/>
          </a:p>
          <a:p>
            <a:r>
              <a:rPr lang="en-US" sz="2400" dirty="0"/>
              <a:t>OSPF advertisement carries one entry per neighbor router</a:t>
            </a:r>
          </a:p>
          <a:p>
            <a:r>
              <a:rPr lang="en-US" sz="2400" dirty="0" smtClean="0"/>
              <a:t>Advertisements </a:t>
            </a:r>
            <a:r>
              <a:rPr lang="en-US" sz="2400" dirty="0"/>
              <a:t>disseminated to </a:t>
            </a:r>
            <a:r>
              <a:rPr lang="en-US" sz="2400" dirty="0">
                <a:solidFill>
                  <a:srgbClr val="FF0000"/>
                </a:solidFill>
              </a:rPr>
              <a:t>entire</a:t>
            </a:r>
            <a:r>
              <a:rPr lang="en-US" sz="2400" dirty="0"/>
              <a:t> AS (via flooding)</a:t>
            </a:r>
          </a:p>
          <a:p>
            <a:pPr lvl="1"/>
            <a:r>
              <a:rPr lang="en-US" sz="2000" dirty="0"/>
              <a:t>C</a:t>
            </a:r>
            <a:r>
              <a:rPr lang="en-US" sz="2000" dirty="0" smtClean="0"/>
              <a:t>arried </a:t>
            </a:r>
            <a:r>
              <a:rPr lang="en-US" sz="2000" dirty="0"/>
              <a:t>in OSPF messages directly over IP (rather than TCP or </a:t>
            </a:r>
            <a:r>
              <a:rPr lang="en-US" sz="2000" dirty="0" smtClean="0"/>
              <a:t>UDP)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OSPF </a:t>
            </a:r>
            <a:r>
              <a:rPr lang="en-US" sz="3200" dirty="0" smtClean="0"/>
              <a:t>“Advanced</a:t>
            </a:r>
            <a:r>
              <a:rPr lang="en-US" sz="3200" dirty="0"/>
              <a:t>” </a:t>
            </a:r>
            <a:r>
              <a:rPr lang="en-US" sz="3200" dirty="0" smtClean="0"/>
              <a:t>Features </a:t>
            </a:r>
            <a:r>
              <a:rPr lang="en-US" sz="3200" dirty="0"/>
              <a:t>(not in RIP)</a:t>
            </a:r>
            <a:endParaRPr lang="en-US" dirty="0"/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876800"/>
          </a:xfrm>
        </p:spPr>
        <p:txBody>
          <a:bodyPr/>
          <a:lstStyle/>
          <a:p>
            <a:r>
              <a:rPr lang="en-US" sz="2400" dirty="0">
                <a:solidFill>
                  <a:srgbClr val="FF0000"/>
                </a:solidFill>
              </a:rPr>
              <a:t>security:</a:t>
            </a:r>
            <a:r>
              <a:rPr lang="en-US" sz="2400" dirty="0"/>
              <a:t> all OSPF messages authenticated (to prevent malicious intrusion)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multi</a:t>
            </a:r>
            <a:r>
              <a:rPr lang="en-US" sz="2400" dirty="0"/>
              <a:t>ple same-cost </a:t>
            </a:r>
            <a:r>
              <a:rPr lang="en-US" sz="2400" dirty="0">
                <a:solidFill>
                  <a:srgbClr val="FF0000"/>
                </a:solidFill>
              </a:rPr>
              <a:t>path</a:t>
            </a:r>
            <a:r>
              <a:rPr lang="en-US" sz="2400" dirty="0"/>
              <a:t>s allowed (only one path in RIP)</a:t>
            </a:r>
          </a:p>
          <a:p>
            <a:r>
              <a:rPr lang="en-US" sz="2400" dirty="0"/>
              <a:t>For each link, multiple cost metrics for different </a:t>
            </a:r>
            <a:r>
              <a:rPr lang="en-US" sz="2400" dirty="0">
                <a:solidFill>
                  <a:srgbClr val="FF0000"/>
                </a:solidFill>
              </a:rPr>
              <a:t>TOS </a:t>
            </a:r>
            <a:r>
              <a:rPr lang="en-US" sz="2400" dirty="0"/>
              <a:t>(e.g., satellite link cost set “low” for best effort; high for real time)</a:t>
            </a:r>
          </a:p>
          <a:p>
            <a:r>
              <a:rPr lang="en-US" sz="2400" dirty="0"/>
              <a:t>integrated </a:t>
            </a:r>
            <a:r>
              <a:rPr lang="en-US" sz="2400" dirty="0" err="1"/>
              <a:t>uni</a:t>
            </a:r>
            <a:r>
              <a:rPr lang="en-US" sz="2400" dirty="0"/>
              <a:t>- and </a:t>
            </a:r>
            <a:r>
              <a:rPr lang="en-US" sz="2400" dirty="0">
                <a:solidFill>
                  <a:srgbClr val="FF0000"/>
                </a:solidFill>
              </a:rPr>
              <a:t>multicast</a:t>
            </a:r>
            <a:r>
              <a:rPr lang="en-US" sz="2400" dirty="0"/>
              <a:t> support: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hierarchical</a:t>
            </a:r>
            <a:r>
              <a:rPr lang="en-US" sz="2400" dirty="0" smtClean="0"/>
              <a:t> </a:t>
            </a:r>
            <a:r>
              <a:rPr lang="en-US" sz="2400" dirty="0"/>
              <a:t>OSPF in large </a:t>
            </a:r>
            <a:r>
              <a:rPr lang="en-US" sz="2400" dirty="0" smtClean="0"/>
              <a:t>domains</a:t>
            </a: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4: Network Layer</a:t>
            </a:r>
          </a:p>
        </p:txBody>
      </p:sp>
      <p:sp>
        <p:nvSpPr>
          <p:cNvPr id="5990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4. 1 Introduction</a:t>
            </a:r>
          </a:p>
          <a:p>
            <a:r>
              <a:rPr lang="en-US" sz="2400"/>
              <a:t>4.2 Virtual circuit and datagram networks</a:t>
            </a:r>
          </a:p>
          <a:p>
            <a:r>
              <a:rPr lang="en-US" sz="2400"/>
              <a:t>4.3 What’s inside a router</a:t>
            </a:r>
          </a:p>
          <a:p>
            <a:r>
              <a:rPr lang="en-US" sz="2400"/>
              <a:t>4.4 IP: Internet Protocol</a:t>
            </a:r>
          </a:p>
          <a:p>
            <a:pPr lvl="1"/>
            <a:r>
              <a:rPr lang="en-US" sz="2000"/>
              <a:t>Datagram format</a:t>
            </a:r>
          </a:p>
          <a:p>
            <a:pPr lvl="1"/>
            <a:r>
              <a:rPr lang="en-US" sz="2000"/>
              <a:t>IPv4 addressing</a:t>
            </a:r>
          </a:p>
          <a:p>
            <a:pPr lvl="1"/>
            <a:r>
              <a:rPr lang="en-US" sz="2000"/>
              <a:t>ICMP</a:t>
            </a:r>
          </a:p>
          <a:p>
            <a:pPr lvl="1"/>
            <a:r>
              <a:rPr lang="en-US" sz="2000"/>
              <a:t>IPv6</a:t>
            </a:r>
          </a:p>
        </p:txBody>
      </p:sp>
      <p:sp>
        <p:nvSpPr>
          <p:cNvPr id="5990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/>
              <a:t>4.5 Routing algorithms</a:t>
            </a:r>
          </a:p>
          <a:p>
            <a:pPr lvl="1"/>
            <a:r>
              <a:rPr lang="en-US" sz="2000"/>
              <a:t>Link state</a:t>
            </a:r>
          </a:p>
          <a:p>
            <a:pPr lvl="1"/>
            <a:r>
              <a:rPr lang="en-US" sz="2000"/>
              <a:t>Distance Vector</a:t>
            </a:r>
          </a:p>
          <a:p>
            <a:pPr lvl="1"/>
            <a:r>
              <a:rPr lang="en-US" sz="2000"/>
              <a:t>Hierarchical routing</a:t>
            </a:r>
          </a:p>
          <a:p>
            <a:r>
              <a:rPr lang="en-US" sz="2400">
                <a:solidFill>
                  <a:srgbClr val="FF0000"/>
                </a:solidFill>
              </a:rPr>
              <a:t>4.6 Routing in the Internet</a:t>
            </a:r>
          </a:p>
          <a:p>
            <a:pPr lvl="1"/>
            <a:r>
              <a:rPr lang="en-US" sz="2000"/>
              <a:t>RIP</a:t>
            </a:r>
          </a:p>
          <a:p>
            <a:pPr lvl="1"/>
            <a:r>
              <a:rPr lang="en-US" sz="2000"/>
              <a:t>OSPF</a:t>
            </a:r>
          </a:p>
          <a:p>
            <a:pPr lvl="1"/>
            <a:r>
              <a:rPr lang="en-US" sz="2000">
                <a:solidFill>
                  <a:srgbClr val="FF0000"/>
                </a:solidFill>
              </a:rPr>
              <a:t>BGP</a:t>
            </a:r>
          </a:p>
          <a:p>
            <a:r>
              <a:rPr lang="en-US" sz="2400"/>
              <a:t>4.7 Broadcast and multicast routing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Internet </a:t>
            </a:r>
            <a:r>
              <a:rPr lang="en-US" sz="3600" u="sng" dirty="0" smtClean="0"/>
              <a:t>Inter</a:t>
            </a:r>
            <a:r>
              <a:rPr lang="en-US" sz="3600" dirty="0" smtClean="0"/>
              <a:t>-AS </a:t>
            </a:r>
            <a:r>
              <a:rPr lang="en-US" sz="3600" dirty="0"/>
              <a:t>routing: BGP</a:t>
            </a:r>
            <a:endParaRPr lang="en-US" sz="2800" dirty="0"/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267200"/>
          </a:xfrm>
        </p:spPr>
        <p:txBody>
          <a:bodyPr/>
          <a:lstStyle/>
          <a:p>
            <a:pPr marL="381000" indent="-381000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BGP (Border Gateway Protocol):</a:t>
            </a:r>
            <a:r>
              <a:rPr lang="en-US" dirty="0"/>
              <a:t> </a:t>
            </a:r>
            <a:r>
              <a:rPr lang="en-US" i="1" dirty="0"/>
              <a:t>the</a:t>
            </a:r>
            <a:r>
              <a:rPr lang="en-US" dirty="0"/>
              <a:t> de facto standard</a:t>
            </a:r>
          </a:p>
          <a:p>
            <a:pPr marL="381000" indent="-381000">
              <a:lnSpc>
                <a:spcPct val="90000"/>
              </a:lnSpc>
            </a:pPr>
            <a:r>
              <a:rPr lang="en-US" dirty="0"/>
              <a:t>BGP provides each AS </a:t>
            </a:r>
            <a:r>
              <a:rPr lang="en-US" dirty="0" smtClean="0"/>
              <a:t>means </a:t>
            </a:r>
            <a:r>
              <a:rPr lang="en-US" dirty="0"/>
              <a:t>to:</a:t>
            </a:r>
          </a:p>
          <a:p>
            <a:pPr marL="800100" lvl="1" indent="-342900">
              <a:lnSpc>
                <a:spcPct val="90000"/>
              </a:lnSpc>
              <a:buFont typeface="ZapfDingbats" pitchFamily="82" charset="2"/>
              <a:buAutoNum type="arabicPeriod"/>
            </a:pPr>
            <a:r>
              <a:rPr lang="en-US" dirty="0"/>
              <a:t>Obtain subnet </a:t>
            </a:r>
            <a:r>
              <a:rPr lang="en-US" dirty="0" err="1"/>
              <a:t>reachability</a:t>
            </a:r>
            <a:r>
              <a:rPr lang="en-US" dirty="0"/>
              <a:t> information from neighboring </a:t>
            </a:r>
            <a:r>
              <a:rPr lang="en-US" dirty="0" err="1" smtClean="0"/>
              <a:t>ASes</a:t>
            </a:r>
            <a:endParaRPr lang="en-US" dirty="0"/>
          </a:p>
          <a:p>
            <a:pPr marL="800100" lvl="1" indent="-342900">
              <a:lnSpc>
                <a:spcPct val="90000"/>
              </a:lnSpc>
              <a:buFont typeface="ZapfDingbats" pitchFamily="82" charset="2"/>
              <a:buAutoNum type="arabicPeriod"/>
            </a:pPr>
            <a:r>
              <a:rPr lang="en-US" dirty="0"/>
              <a:t>Propagate </a:t>
            </a:r>
            <a:r>
              <a:rPr lang="en-US" dirty="0" err="1"/>
              <a:t>reachability</a:t>
            </a:r>
            <a:r>
              <a:rPr lang="en-US" dirty="0"/>
              <a:t> information to all AS-internal </a:t>
            </a:r>
            <a:r>
              <a:rPr lang="en-US" dirty="0" smtClean="0"/>
              <a:t>routers</a:t>
            </a:r>
            <a:endParaRPr lang="en-US" dirty="0"/>
          </a:p>
          <a:p>
            <a:pPr marL="800100" lvl="1" indent="-342900">
              <a:lnSpc>
                <a:spcPct val="90000"/>
              </a:lnSpc>
              <a:buFont typeface="ZapfDingbats" pitchFamily="82" charset="2"/>
              <a:buAutoNum type="arabicPeriod"/>
            </a:pPr>
            <a:r>
              <a:rPr lang="en-US" dirty="0"/>
              <a:t>Determine “good” routes to subnets based on </a:t>
            </a:r>
            <a:r>
              <a:rPr lang="en-US" dirty="0" err="1"/>
              <a:t>reachability</a:t>
            </a:r>
            <a:r>
              <a:rPr lang="en-US" dirty="0"/>
              <a:t> information and </a:t>
            </a:r>
            <a:r>
              <a:rPr lang="en-US" dirty="0" smtClean="0"/>
              <a:t>policy</a:t>
            </a:r>
            <a:endParaRPr lang="en-US" dirty="0"/>
          </a:p>
          <a:p>
            <a:pPr marL="381000" indent="-381000">
              <a:lnSpc>
                <a:spcPct val="90000"/>
              </a:lnSpc>
            </a:pPr>
            <a:r>
              <a:rPr lang="en-US" dirty="0" smtClean="0"/>
              <a:t>Allows </a:t>
            </a:r>
            <a:r>
              <a:rPr lang="en-US" dirty="0"/>
              <a:t>subnet to advertise its existence to rest of Internet: </a:t>
            </a:r>
            <a:r>
              <a:rPr lang="en-US" i="1" dirty="0">
                <a:solidFill>
                  <a:schemeClr val="accent2"/>
                </a:solidFill>
              </a:rPr>
              <a:t>“I am here”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dirty="0"/>
              <a:t>BGP </a:t>
            </a:r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902575" cy="23161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Pairs </a:t>
            </a:r>
            <a:r>
              <a:rPr lang="en-US" sz="2400" dirty="0"/>
              <a:t>of routers (BGP peers) exchange routing info over semi-permanent TCP connections: </a:t>
            </a:r>
            <a:r>
              <a:rPr lang="en-US" sz="2400" dirty="0">
                <a:solidFill>
                  <a:srgbClr val="FF0000"/>
                </a:solidFill>
              </a:rPr>
              <a:t>BGP sessions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BGP sessions need not correspond to physical links.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When </a:t>
            </a:r>
            <a:r>
              <a:rPr lang="en-US" sz="2400" dirty="0"/>
              <a:t>AS2 advertises a prefix to AS1: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AS2 </a:t>
            </a:r>
            <a:r>
              <a:rPr lang="en-US" sz="2400" i="1" dirty="0">
                <a:solidFill>
                  <a:srgbClr val="FF0000"/>
                </a:solidFill>
              </a:rPr>
              <a:t>promises</a:t>
            </a:r>
            <a:r>
              <a:rPr lang="en-US" sz="2400" dirty="0"/>
              <a:t> it will forward </a:t>
            </a:r>
            <a:r>
              <a:rPr lang="en-US" sz="2400" dirty="0" err="1"/>
              <a:t>datagrams</a:t>
            </a:r>
            <a:r>
              <a:rPr lang="en-US" sz="2400" dirty="0"/>
              <a:t> towards that </a:t>
            </a:r>
            <a:r>
              <a:rPr lang="en-US" sz="2400" dirty="0" smtClean="0"/>
              <a:t>prefix</a:t>
            </a:r>
            <a:endParaRPr lang="en-US" sz="2400" dirty="0"/>
          </a:p>
        </p:txBody>
      </p:sp>
      <p:sp>
        <p:nvSpPr>
          <p:cNvPr id="602117" name="Freeform 5"/>
          <p:cNvSpPr>
            <a:spLocks/>
          </p:cNvSpPr>
          <p:nvPr/>
        </p:nvSpPr>
        <p:spPr bwMode="auto">
          <a:xfrm>
            <a:off x="5338762" y="4300537"/>
            <a:ext cx="2557463" cy="1627188"/>
          </a:xfrm>
          <a:custGeom>
            <a:avLst/>
            <a:gdLst/>
            <a:ahLst/>
            <a:cxnLst>
              <a:cxn ang="0">
                <a:pos x="56" y="162"/>
              </a:cxn>
              <a:cxn ang="0">
                <a:pos x="368" y="14"/>
              </a:cxn>
              <a:cxn ang="0">
                <a:pos x="940" y="79"/>
              </a:cxn>
              <a:cxn ang="0">
                <a:pos x="1144" y="239"/>
              </a:cxn>
              <a:cxn ang="0">
                <a:pos x="1048" y="451"/>
              </a:cxn>
              <a:cxn ang="0">
                <a:pos x="586" y="541"/>
              </a:cxn>
              <a:cxn ang="0">
                <a:pos x="88" y="439"/>
              </a:cxn>
              <a:cxn ang="0">
                <a:pos x="56" y="162"/>
              </a:cxn>
            </a:cxnLst>
            <a:rect l="0" t="0" r="r" b="b"/>
            <a:pathLst>
              <a:path w="1162" h="543">
                <a:moveTo>
                  <a:pt x="56" y="162"/>
                </a:moveTo>
                <a:cubicBezTo>
                  <a:pt x="115" y="100"/>
                  <a:pt x="221" y="28"/>
                  <a:pt x="368" y="14"/>
                </a:cubicBezTo>
                <a:cubicBezTo>
                  <a:pt x="515" y="0"/>
                  <a:pt x="811" y="42"/>
                  <a:pt x="940" y="79"/>
                </a:cubicBezTo>
                <a:cubicBezTo>
                  <a:pt x="1069" y="116"/>
                  <a:pt x="1126" y="177"/>
                  <a:pt x="1144" y="239"/>
                </a:cubicBezTo>
                <a:cubicBezTo>
                  <a:pt x="1162" y="301"/>
                  <a:pt x="1141" y="401"/>
                  <a:pt x="1048" y="451"/>
                </a:cubicBezTo>
                <a:cubicBezTo>
                  <a:pt x="955" y="501"/>
                  <a:pt x="746" y="543"/>
                  <a:pt x="586" y="541"/>
                </a:cubicBezTo>
                <a:cubicBezTo>
                  <a:pt x="426" y="539"/>
                  <a:pt x="176" y="502"/>
                  <a:pt x="88" y="439"/>
                </a:cubicBezTo>
                <a:cubicBezTo>
                  <a:pt x="0" y="376"/>
                  <a:pt x="63" y="220"/>
                  <a:pt x="56" y="162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2118" name="Freeform 6"/>
          <p:cNvSpPr>
            <a:spLocks/>
          </p:cNvSpPr>
          <p:nvPr/>
        </p:nvSpPr>
        <p:spPr bwMode="auto">
          <a:xfrm>
            <a:off x="1066800" y="3962400"/>
            <a:ext cx="1992312" cy="1612900"/>
          </a:xfrm>
          <a:custGeom>
            <a:avLst/>
            <a:gdLst/>
            <a:ahLst/>
            <a:cxnLst>
              <a:cxn ang="0">
                <a:pos x="88" y="181"/>
              </a:cxn>
              <a:cxn ang="0">
                <a:pos x="180" y="89"/>
              </a:cxn>
              <a:cxn ang="0">
                <a:pos x="448" y="49"/>
              </a:cxn>
              <a:cxn ang="0">
                <a:pos x="988" y="25"/>
              </a:cxn>
              <a:cxn ang="0">
                <a:pos x="1181" y="197"/>
              </a:cxn>
              <a:cxn ang="0">
                <a:pos x="889" y="413"/>
              </a:cxn>
              <a:cxn ang="0">
                <a:pos x="307" y="425"/>
              </a:cxn>
              <a:cxn ang="0">
                <a:pos x="36" y="337"/>
              </a:cxn>
              <a:cxn ang="0">
                <a:pos x="88" y="181"/>
              </a:cxn>
            </a:cxnLst>
            <a:rect l="0" t="0" r="r" b="b"/>
            <a:pathLst>
              <a:path w="1198" h="451">
                <a:moveTo>
                  <a:pt x="88" y="181"/>
                </a:moveTo>
                <a:cubicBezTo>
                  <a:pt x="159" y="143"/>
                  <a:pt x="120" y="111"/>
                  <a:pt x="180" y="89"/>
                </a:cubicBezTo>
                <a:cubicBezTo>
                  <a:pt x="240" y="67"/>
                  <a:pt x="313" y="60"/>
                  <a:pt x="448" y="49"/>
                </a:cubicBezTo>
                <a:cubicBezTo>
                  <a:pt x="583" y="38"/>
                  <a:pt x="866" y="0"/>
                  <a:pt x="988" y="25"/>
                </a:cubicBezTo>
                <a:cubicBezTo>
                  <a:pt x="1110" y="50"/>
                  <a:pt x="1198" y="132"/>
                  <a:pt x="1181" y="197"/>
                </a:cubicBezTo>
                <a:cubicBezTo>
                  <a:pt x="1164" y="262"/>
                  <a:pt x="1034" y="375"/>
                  <a:pt x="889" y="413"/>
                </a:cubicBezTo>
                <a:cubicBezTo>
                  <a:pt x="744" y="451"/>
                  <a:pt x="449" y="438"/>
                  <a:pt x="307" y="425"/>
                </a:cubicBezTo>
                <a:cubicBezTo>
                  <a:pt x="165" y="412"/>
                  <a:pt x="72" y="378"/>
                  <a:pt x="36" y="337"/>
                </a:cubicBezTo>
                <a:cubicBezTo>
                  <a:pt x="0" y="296"/>
                  <a:pt x="77" y="213"/>
                  <a:pt x="88" y="181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2119" name="Freeform 7"/>
          <p:cNvSpPr>
            <a:spLocks/>
          </p:cNvSpPr>
          <p:nvPr/>
        </p:nvSpPr>
        <p:spPr bwMode="auto">
          <a:xfrm>
            <a:off x="2352675" y="5260975"/>
            <a:ext cx="2660650" cy="1122362"/>
          </a:xfrm>
          <a:custGeom>
            <a:avLst/>
            <a:gdLst/>
            <a:ahLst/>
            <a:cxnLst>
              <a:cxn ang="0">
                <a:pos x="155" y="224"/>
              </a:cxn>
              <a:cxn ang="0">
                <a:pos x="407" y="74"/>
              </a:cxn>
              <a:cxn ang="0">
                <a:pos x="785" y="20"/>
              </a:cxn>
              <a:cxn ang="0">
                <a:pos x="1157" y="194"/>
              </a:cxn>
              <a:cxn ang="0">
                <a:pos x="1564" y="428"/>
              </a:cxn>
              <a:cxn ang="0">
                <a:pos x="1272" y="644"/>
              </a:cxn>
              <a:cxn ang="0">
                <a:pos x="690" y="656"/>
              </a:cxn>
              <a:cxn ang="0">
                <a:pos x="89" y="596"/>
              </a:cxn>
              <a:cxn ang="0">
                <a:pos x="155" y="224"/>
              </a:cxn>
            </a:cxnLst>
            <a:rect l="0" t="0" r="r" b="b"/>
            <a:pathLst>
              <a:path w="1583" h="682">
                <a:moveTo>
                  <a:pt x="155" y="224"/>
                </a:moveTo>
                <a:cubicBezTo>
                  <a:pt x="208" y="137"/>
                  <a:pt x="302" y="108"/>
                  <a:pt x="407" y="74"/>
                </a:cubicBezTo>
                <a:cubicBezTo>
                  <a:pt x="512" y="40"/>
                  <a:pt x="660" y="0"/>
                  <a:pt x="785" y="20"/>
                </a:cubicBezTo>
                <a:cubicBezTo>
                  <a:pt x="910" y="40"/>
                  <a:pt x="1027" y="126"/>
                  <a:pt x="1157" y="194"/>
                </a:cubicBezTo>
                <a:cubicBezTo>
                  <a:pt x="1287" y="262"/>
                  <a:pt x="1545" y="353"/>
                  <a:pt x="1564" y="428"/>
                </a:cubicBezTo>
                <a:cubicBezTo>
                  <a:pt x="1583" y="503"/>
                  <a:pt x="1417" y="606"/>
                  <a:pt x="1272" y="644"/>
                </a:cubicBezTo>
                <a:cubicBezTo>
                  <a:pt x="1127" y="682"/>
                  <a:pt x="887" y="664"/>
                  <a:pt x="690" y="656"/>
                </a:cubicBezTo>
                <a:cubicBezTo>
                  <a:pt x="493" y="648"/>
                  <a:pt x="178" y="668"/>
                  <a:pt x="89" y="596"/>
                </a:cubicBezTo>
                <a:cubicBezTo>
                  <a:pt x="0" y="524"/>
                  <a:pt x="102" y="311"/>
                  <a:pt x="155" y="224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2120" name="Oval 8"/>
          <p:cNvSpPr>
            <a:spLocks noChangeArrowheads="1"/>
          </p:cNvSpPr>
          <p:nvPr/>
        </p:nvSpPr>
        <p:spPr bwMode="auto">
          <a:xfrm>
            <a:off x="1481137" y="5124450"/>
            <a:ext cx="496888" cy="128587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2121" name="Line 9"/>
          <p:cNvSpPr>
            <a:spLocks noChangeShapeType="1"/>
          </p:cNvSpPr>
          <p:nvPr/>
        </p:nvSpPr>
        <p:spPr bwMode="auto">
          <a:xfrm>
            <a:off x="1481137" y="5113337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2122" name="Line 10"/>
          <p:cNvSpPr>
            <a:spLocks noChangeShapeType="1"/>
          </p:cNvSpPr>
          <p:nvPr/>
        </p:nvSpPr>
        <p:spPr bwMode="auto">
          <a:xfrm>
            <a:off x="1978025" y="5113337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2123" name="Rectangle 11"/>
          <p:cNvSpPr>
            <a:spLocks noChangeArrowheads="1"/>
          </p:cNvSpPr>
          <p:nvPr/>
        </p:nvSpPr>
        <p:spPr bwMode="auto">
          <a:xfrm>
            <a:off x="1481137" y="5113337"/>
            <a:ext cx="492125" cy="77788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602124" name="Oval 12"/>
          <p:cNvSpPr>
            <a:spLocks noChangeArrowheads="1"/>
          </p:cNvSpPr>
          <p:nvPr/>
        </p:nvSpPr>
        <p:spPr bwMode="auto">
          <a:xfrm>
            <a:off x="1476375" y="5019675"/>
            <a:ext cx="496887" cy="15081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2125" name="Rectangle 13"/>
          <p:cNvSpPr>
            <a:spLocks noChangeArrowheads="1"/>
          </p:cNvSpPr>
          <p:nvPr/>
        </p:nvSpPr>
        <p:spPr bwMode="auto">
          <a:xfrm>
            <a:off x="1614487" y="5040312"/>
            <a:ext cx="223838" cy="1968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2126" name="Text Box 14"/>
          <p:cNvSpPr txBox="1">
            <a:spLocks noChangeArrowheads="1"/>
          </p:cNvSpPr>
          <p:nvPr/>
        </p:nvSpPr>
        <p:spPr bwMode="auto">
          <a:xfrm>
            <a:off x="1487487" y="4943475"/>
            <a:ext cx="490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/>
              <a:t>3b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02127" name="Oval 15"/>
          <p:cNvSpPr>
            <a:spLocks noChangeArrowheads="1"/>
          </p:cNvSpPr>
          <p:nvPr/>
        </p:nvSpPr>
        <p:spPr bwMode="auto">
          <a:xfrm>
            <a:off x="3414712" y="6086475"/>
            <a:ext cx="496888" cy="128587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2128" name="Line 16"/>
          <p:cNvSpPr>
            <a:spLocks noChangeShapeType="1"/>
          </p:cNvSpPr>
          <p:nvPr/>
        </p:nvSpPr>
        <p:spPr bwMode="auto">
          <a:xfrm>
            <a:off x="3414712" y="6075362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2129" name="Line 17"/>
          <p:cNvSpPr>
            <a:spLocks noChangeShapeType="1"/>
          </p:cNvSpPr>
          <p:nvPr/>
        </p:nvSpPr>
        <p:spPr bwMode="auto">
          <a:xfrm>
            <a:off x="3911600" y="6075362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2130" name="Rectangle 18"/>
          <p:cNvSpPr>
            <a:spLocks noChangeArrowheads="1"/>
          </p:cNvSpPr>
          <p:nvPr/>
        </p:nvSpPr>
        <p:spPr bwMode="auto">
          <a:xfrm>
            <a:off x="3414712" y="6075362"/>
            <a:ext cx="492125" cy="77788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602131" name="Oval 19"/>
          <p:cNvSpPr>
            <a:spLocks noChangeArrowheads="1"/>
          </p:cNvSpPr>
          <p:nvPr/>
        </p:nvSpPr>
        <p:spPr bwMode="auto">
          <a:xfrm>
            <a:off x="3409950" y="5981700"/>
            <a:ext cx="496887" cy="15081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443287" y="5895975"/>
            <a:ext cx="447675" cy="396875"/>
            <a:chOff x="2916" y="2429"/>
            <a:chExt cx="284" cy="250"/>
          </a:xfrm>
        </p:grpSpPr>
        <p:sp>
          <p:nvSpPr>
            <p:cNvPr id="602133" name="Rectangle 21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2134" name="Text Box 22"/>
            <p:cNvSpPr txBox="1">
              <a:spLocks noChangeArrowheads="1"/>
            </p:cNvSpPr>
            <p:nvPr/>
          </p:nvSpPr>
          <p:spPr bwMode="auto">
            <a:xfrm>
              <a:off x="2916" y="2429"/>
              <a:ext cx="2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1d</a:t>
              </a:r>
            </a:p>
          </p:txBody>
        </p:sp>
      </p:grpSp>
      <p:sp>
        <p:nvSpPr>
          <p:cNvPr id="602135" name="Oval 23"/>
          <p:cNvSpPr>
            <a:spLocks noChangeArrowheads="1"/>
          </p:cNvSpPr>
          <p:nvPr/>
        </p:nvSpPr>
        <p:spPr bwMode="auto">
          <a:xfrm>
            <a:off x="2371725" y="4914900"/>
            <a:ext cx="496887" cy="128587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2136" name="Line 24"/>
          <p:cNvSpPr>
            <a:spLocks noChangeShapeType="1"/>
          </p:cNvSpPr>
          <p:nvPr/>
        </p:nvSpPr>
        <p:spPr bwMode="auto">
          <a:xfrm>
            <a:off x="2371725" y="4903787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2137" name="Line 25"/>
          <p:cNvSpPr>
            <a:spLocks noChangeShapeType="1"/>
          </p:cNvSpPr>
          <p:nvPr/>
        </p:nvSpPr>
        <p:spPr bwMode="auto">
          <a:xfrm>
            <a:off x="2868612" y="4903787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2138" name="Rectangle 26"/>
          <p:cNvSpPr>
            <a:spLocks noChangeArrowheads="1"/>
          </p:cNvSpPr>
          <p:nvPr/>
        </p:nvSpPr>
        <p:spPr bwMode="auto">
          <a:xfrm>
            <a:off x="2371725" y="4903787"/>
            <a:ext cx="492125" cy="77788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602139" name="Oval 27"/>
          <p:cNvSpPr>
            <a:spLocks noChangeArrowheads="1"/>
          </p:cNvSpPr>
          <p:nvPr/>
        </p:nvSpPr>
        <p:spPr bwMode="auto">
          <a:xfrm>
            <a:off x="2366962" y="4810125"/>
            <a:ext cx="496888" cy="15081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2140" name="Rectangle 28"/>
          <p:cNvSpPr>
            <a:spLocks noChangeArrowheads="1"/>
          </p:cNvSpPr>
          <p:nvPr/>
        </p:nvSpPr>
        <p:spPr bwMode="auto">
          <a:xfrm>
            <a:off x="2505075" y="4830762"/>
            <a:ext cx="225425" cy="1746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2141" name="Text Box 29"/>
          <p:cNvSpPr txBox="1">
            <a:spLocks noChangeArrowheads="1"/>
          </p:cNvSpPr>
          <p:nvPr/>
        </p:nvSpPr>
        <p:spPr bwMode="auto">
          <a:xfrm>
            <a:off x="2387600" y="4733925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/>
              <a:t>3a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02142" name="Oval 30"/>
          <p:cNvSpPr>
            <a:spLocks noChangeArrowheads="1"/>
          </p:cNvSpPr>
          <p:nvPr/>
        </p:nvSpPr>
        <p:spPr bwMode="auto">
          <a:xfrm>
            <a:off x="3357562" y="5457825"/>
            <a:ext cx="496888" cy="128587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2143" name="Line 31"/>
          <p:cNvSpPr>
            <a:spLocks noChangeShapeType="1"/>
          </p:cNvSpPr>
          <p:nvPr/>
        </p:nvSpPr>
        <p:spPr bwMode="auto">
          <a:xfrm>
            <a:off x="3357562" y="5446712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2144" name="Line 32"/>
          <p:cNvSpPr>
            <a:spLocks noChangeShapeType="1"/>
          </p:cNvSpPr>
          <p:nvPr/>
        </p:nvSpPr>
        <p:spPr bwMode="auto">
          <a:xfrm>
            <a:off x="3854450" y="5446712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2145" name="Rectangle 33"/>
          <p:cNvSpPr>
            <a:spLocks noChangeArrowheads="1"/>
          </p:cNvSpPr>
          <p:nvPr/>
        </p:nvSpPr>
        <p:spPr bwMode="auto">
          <a:xfrm>
            <a:off x="3357562" y="5446712"/>
            <a:ext cx="492125" cy="77788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602146" name="Oval 34"/>
          <p:cNvSpPr>
            <a:spLocks noChangeArrowheads="1"/>
          </p:cNvSpPr>
          <p:nvPr/>
        </p:nvSpPr>
        <p:spPr bwMode="auto">
          <a:xfrm>
            <a:off x="3352800" y="5353050"/>
            <a:ext cx="496887" cy="15081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3390900" y="5267325"/>
            <a:ext cx="428625" cy="396875"/>
            <a:chOff x="2919" y="2429"/>
            <a:chExt cx="277" cy="250"/>
          </a:xfrm>
        </p:grpSpPr>
        <p:sp>
          <p:nvSpPr>
            <p:cNvPr id="602148" name="Rectangle 36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2149" name="Text Box 37"/>
            <p:cNvSpPr txBox="1">
              <a:spLocks noChangeArrowheads="1"/>
            </p:cNvSpPr>
            <p:nvPr/>
          </p:nvSpPr>
          <p:spPr bwMode="auto">
            <a:xfrm>
              <a:off x="2919" y="2429"/>
              <a:ext cx="27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1c</a:t>
              </a:r>
            </a:p>
          </p:txBody>
        </p:sp>
      </p:grpSp>
      <p:sp>
        <p:nvSpPr>
          <p:cNvPr id="602150" name="Line 38"/>
          <p:cNvSpPr>
            <a:spLocks noChangeShapeType="1"/>
          </p:cNvSpPr>
          <p:nvPr/>
        </p:nvSpPr>
        <p:spPr bwMode="auto">
          <a:xfrm>
            <a:off x="6207125" y="5159375"/>
            <a:ext cx="488950" cy="152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2151" name="Freeform 39"/>
          <p:cNvSpPr>
            <a:spLocks/>
          </p:cNvSpPr>
          <p:nvPr/>
        </p:nvSpPr>
        <p:spPr bwMode="auto">
          <a:xfrm>
            <a:off x="1965325" y="4953000"/>
            <a:ext cx="400050" cy="180975"/>
          </a:xfrm>
          <a:custGeom>
            <a:avLst/>
            <a:gdLst/>
            <a:ahLst/>
            <a:cxnLst>
              <a:cxn ang="0">
                <a:pos x="0" y="114"/>
              </a:cxn>
              <a:cxn ang="0">
                <a:pos x="252" y="0"/>
              </a:cxn>
            </a:cxnLst>
            <a:rect l="0" t="0" r="r" b="b"/>
            <a:pathLst>
              <a:path w="252" h="114">
                <a:moveTo>
                  <a:pt x="0" y="114"/>
                </a:moveTo>
                <a:lnTo>
                  <a:pt x="252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2152" name="Freeform 40"/>
          <p:cNvSpPr>
            <a:spLocks/>
          </p:cNvSpPr>
          <p:nvPr/>
        </p:nvSpPr>
        <p:spPr bwMode="auto">
          <a:xfrm>
            <a:off x="2657475" y="5048250"/>
            <a:ext cx="704850" cy="409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44" y="258"/>
              </a:cxn>
            </a:cxnLst>
            <a:rect l="0" t="0" r="r" b="b"/>
            <a:pathLst>
              <a:path w="444" h="258">
                <a:moveTo>
                  <a:pt x="0" y="0"/>
                </a:moveTo>
                <a:lnTo>
                  <a:pt x="444" y="25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2153" name="Freeform 41"/>
          <p:cNvSpPr>
            <a:spLocks/>
          </p:cNvSpPr>
          <p:nvPr/>
        </p:nvSpPr>
        <p:spPr bwMode="auto">
          <a:xfrm>
            <a:off x="4759325" y="5235575"/>
            <a:ext cx="1038225" cy="666750"/>
          </a:xfrm>
          <a:custGeom>
            <a:avLst/>
            <a:gdLst/>
            <a:ahLst/>
            <a:cxnLst>
              <a:cxn ang="0">
                <a:pos x="0" y="420"/>
              </a:cxn>
              <a:cxn ang="0">
                <a:pos x="654" y="0"/>
              </a:cxn>
            </a:cxnLst>
            <a:rect l="0" t="0" r="r" b="b"/>
            <a:pathLst>
              <a:path w="654" h="420">
                <a:moveTo>
                  <a:pt x="0" y="420"/>
                </a:moveTo>
                <a:lnTo>
                  <a:pt x="654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2154" name="Oval 42"/>
          <p:cNvSpPr>
            <a:spLocks noChangeArrowheads="1"/>
          </p:cNvSpPr>
          <p:nvPr/>
        </p:nvSpPr>
        <p:spPr bwMode="auto">
          <a:xfrm>
            <a:off x="5710237" y="5133975"/>
            <a:ext cx="496888" cy="128587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2155" name="Line 43"/>
          <p:cNvSpPr>
            <a:spLocks noChangeShapeType="1"/>
          </p:cNvSpPr>
          <p:nvPr/>
        </p:nvSpPr>
        <p:spPr bwMode="auto">
          <a:xfrm>
            <a:off x="5710237" y="5122862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2156" name="Line 44"/>
          <p:cNvSpPr>
            <a:spLocks noChangeShapeType="1"/>
          </p:cNvSpPr>
          <p:nvPr/>
        </p:nvSpPr>
        <p:spPr bwMode="auto">
          <a:xfrm>
            <a:off x="6207125" y="5122862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2157" name="Rectangle 45"/>
          <p:cNvSpPr>
            <a:spLocks noChangeArrowheads="1"/>
          </p:cNvSpPr>
          <p:nvPr/>
        </p:nvSpPr>
        <p:spPr bwMode="auto">
          <a:xfrm>
            <a:off x="5710237" y="5122862"/>
            <a:ext cx="492125" cy="77788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602158" name="Oval 46"/>
          <p:cNvSpPr>
            <a:spLocks noChangeArrowheads="1"/>
          </p:cNvSpPr>
          <p:nvPr/>
        </p:nvSpPr>
        <p:spPr bwMode="auto">
          <a:xfrm>
            <a:off x="5705475" y="5029200"/>
            <a:ext cx="496887" cy="15081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2159" name="Rectangle 47"/>
          <p:cNvSpPr>
            <a:spLocks noChangeArrowheads="1"/>
          </p:cNvSpPr>
          <p:nvPr/>
        </p:nvSpPr>
        <p:spPr bwMode="auto">
          <a:xfrm>
            <a:off x="5843587" y="5049837"/>
            <a:ext cx="223838" cy="1905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2160" name="Text Box 48"/>
          <p:cNvSpPr txBox="1">
            <a:spLocks noChangeArrowheads="1"/>
          </p:cNvSpPr>
          <p:nvPr/>
        </p:nvSpPr>
        <p:spPr bwMode="auto">
          <a:xfrm>
            <a:off x="5726112" y="4953000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/>
              <a:t>2a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02161" name="Text Box 49"/>
          <p:cNvSpPr txBox="1">
            <a:spLocks noChangeArrowheads="1"/>
          </p:cNvSpPr>
          <p:nvPr/>
        </p:nvSpPr>
        <p:spPr bwMode="auto">
          <a:xfrm>
            <a:off x="2014537" y="5092700"/>
            <a:ext cx="701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AS3</a:t>
            </a:r>
            <a:endParaRPr lang="en-US"/>
          </a:p>
        </p:txBody>
      </p:sp>
      <p:sp>
        <p:nvSpPr>
          <p:cNvPr id="602162" name="Text Box 50"/>
          <p:cNvSpPr txBox="1">
            <a:spLocks noChangeArrowheads="1"/>
          </p:cNvSpPr>
          <p:nvPr/>
        </p:nvSpPr>
        <p:spPr bwMode="auto">
          <a:xfrm>
            <a:off x="2586037" y="5951537"/>
            <a:ext cx="66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AS1</a:t>
            </a:r>
            <a:endParaRPr lang="en-US"/>
          </a:p>
        </p:txBody>
      </p:sp>
      <p:sp>
        <p:nvSpPr>
          <p:cNvPr id="602163" name="Text Box 51"/>
          <p:cNvSpPr txBox="1">
            <a:spLocks noChangeArrowheads="1"/>
          </p:cNvSpPr>
          <p:nvPr/>
        </p:nvSpPr>
        <p:spPr bwMode="auto">
          <a:xfrm>
            <a:off x="6157912" y="5410200"/>
            <a:ext cx="649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AS2</a:t>
            </a:r>
          </a:p>
        </p:txBody>
      </p:sp>
      <p:sp>
        <p:nvSpPr>
          <p:cNvPr id="602164" name="Oval 52"/>
          <p:cNvSpPr>
            <a:spLocks noChangeArrowheads="1"/>
          </p:cNvSpPr>
          <p:nvPr/>
        </p:nvSpPr>
        <p:spPr bwMode="auto">
          <a:xfrm>
            <a:off x="2871787" y="5791200"/>
            <a:ext cx="496888" cy="128587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2165" name="Line 53"/>
          <p:cNvSpPr>
            <a:spLocks noChangeShapeType="1"/>
          </p:cNvSpPr>
          <p:nvPr/>
        </p:nvSpPr>
        <p:spPr bwMode="auto">
          <a:xfrm>
            <a:off x="2871787" y="5780087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2166" name="Line 54"/>
          <p:cNvSpPr>
            <a:spLocks noChangeShapeType="1"/>
          </p:cNvSpPr>
          <p:nvPr/>
        </p:nvSpPr>
        <p:spPr bwMode="auto">
          <a:xfrm>
            <a:off x="3368675" y="5780087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2167" name="Rectangle 55"/>
          <p:cNvSpPr>
            <a:spLocks noChangeArrowheads="1"/>
          </p:cNvSpPr>
          <p:nvPr/>
        </p:nvSpPr>
        <p:spPr bwMode="auto">
          <a:xfrm>
            <a:off x="2871787" y="5780087"/>
            <a:ext cx="492125" cy="77788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602168" name="Oval 56"/>
          <p:cNvSpPr>
            <a:spLocks noChangeArrowheads="1"/>
          </p:cNvSpPr>
          <p:nvPr/>
        </p:nvSpPr>
        <p:spPr bwMode="auto">
          <a:xfrm>
            <a:off x="2867025" y="5692775"/>
            <a:ext cx="496887" cy="15081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2169" name="Rectangle 57"/>
          <p:cNvSpPr>
            <a:spLocks noChangeArrowheads="1"/>
          </p:cNvSpPr>
          <p:nvPr/>
        </p:nvSpPr>
        <p:spPr bwMode="auto">
          <a:xfrm>
            <a:off x="3001962" y="5735637"/>
            <a:ext cx="225425" cy="152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2170" name="Text Box 58"/>
          <p:cNvSpPr txBox="1">
            <a:spLocks noChangeArrowheads="1"/>
          </p:cNvSpPr>
          <p:nvPr/>
        </p:nvSpPr>
        <p:spPr bwMode="auto">
          <a:xfrm>
            <a:off x="2911475" y="5607050"/>
            <a:ext cx="428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/>
              <a:t>1a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6432550" y="4664075"/>
            <a:ext cx="501650" cy="396875"/>
            <a:chOff x="4320" y="1940"/>
            <a:chExt cx="316" cy="250"/>
          </a:xfrm>
        </p:grpSpPr>
        <p:sp>
          <p:nvSpPr>
            <p:cNvPr id="602172" name="Oval 60"/>
            <p:cNvSpPr>
              <a:spLocks noChangeArrowheads="1"/>
            </p:cNvSpPr>
            <p:nvPr/>
          </p:nvSpPr>
          <p:spPr bwMode="auto">
            <a:xfrm>
              <a:off x="4323" y="205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2173" name="Line 61"/>
            <p:cNvSpPr>
              <a:spLocks noChangeShapeType="1"/>
            </p:cNvSpPr>
            <p:nvPr/>
          </p:nvSpPr>
          <p:spPr bwMode="auto">
            <a:xfrm>
              <a:off x="4323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2174" name="Line 62"/>
            <p:cNvSpPr>
              <a:spLocks noChangeShapeType="1"/>
            </p:cNvSpPr>
            <p:nvPr/>
          </p:nvSpPr>
          <p:spPr bwMode="auto">
            <a:xfrm>
              <a:off x="4636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2175" name="Rectangle 63"/>
            <p:cNvSpPr>
              <a:spLocks noChangeArrowheads="1"/>
            </p:cNvSpPr>
            <p:nvPr/>
          </p:nvSpPr>
          <p:spPr bwMode="auto">
            <a:xfrm>
              <a:off x="4323" y="2047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02176" name="Oval 64"/>
            <p:cNvSpPr>
              <a:spLocks noChangeArrowheads="1"/>
            </p:cNvSpPr>
            <p:nvPr/>
          </p:nvSpPr>
          <p:spPr bwMode="auto">
            <a:xfrm>
              <a:off x="4320" y="198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2177" name="Rectangle 65"/>
            <p:cNvSpPr>
              <a:spLocks noChangeArrowheads="1"/>
            </p:cNvSpPr>
            <p:nvPr/>
          </p:nvSpPr>
          <p:spPr bwMode="auto">
            <a:xfrm>
              <a:off x="4407" y="2001"/>
              <a:ext cx="141" cy="11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2178" name="Text Box 66"/>
            <p:cNvSpPr txBox="1">
              <a:spLocks noChangeArrowheads="1"/>
            </p:cNvSpPr>
            <p:nvPr/>
          </p:nvSpPr>
          <p:spPr bwMode="auto">
            <a:xfrm>
              <a:off x="4333" y="1940"/>
              <a:ext cx="2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2c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" name="Group 67"/>
          <p:cNvGrpSpPr>
            <a:grpSpLocks/>
          </p:cNvGrpSpPr>
          <p:nvPr/>
        </p:nvGrpSpPr>
        <p:grpSpPr bwMode="auto">
          <a:xfrm>
            <a:off x="6696075" y="5124450"/>
            <a:ext cx="501650" cy="396875"/>
            <a:chOff x="4596" y="2162"/>
            <a:chExt cx="316" cy="250"/>
          </a:xfrm>
        </p:grpSpPr>
        <p:sp>
          <p:nvSpPr>
            <p:cNvPr id="602180" name="Oval 68"/>
            <p:cNvSpPr>
              <a:spLocks noChangeArrowheads="1"/>
            </p:cNvSpPr>
            <p:nvPr/>
          </p:nvSpPr>
          <p:spPr bwMode="auto">
            <a:xfrm>
              <a:off x="4599" y="227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2181" name="Line 69"/>
            <p:cNvSpPr>
              <a:spLocks noChangeShapeType="1"/>
            </p:cNvSpPr>
            <p:nvPr/>
          </p:nvSpPr>
          <p:spPr bwMode="auto">
            <a:xfrm>
              <a:off x="4599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2182" name="Line 70"/>
            <p:cNvSpPr>
              <a:spLocks noChangeShapeType="1"/>
            </p:cNvSpPr>
            <p:nvPr/>
          </p:nvSpPr>
          <p:spPr bwMode="auto">
            <a:xfrm>
              <a:off x="4912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2183" name="Rectangle 71"/>
            <p:cNvSpPr>
              <a:spLocks noChangeArrowheads="1"/>
            </p:cNvSpPr>
            <p:nvPr/>
          </p:nvSpPr>
          <p:spPr bwMode="auto">
            <a:xfrm>
              <a:off x="4599" y="226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02184" name="Oval 72"/>
            <p:cNvSpPr>
              <a:spLocks noChangeArrowheads="1"/>
            </p:cNvSpPr>
            <p:nvPr/>
          </p:nvSpPr>
          <p:spPr bwMode="auto">
            <a:xfrm>
              <a:off x="4596" y="221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2185" name="Rectangle 73"/>
            <p:cNvSpPr>
              <a:spLocks noChangeArrowheads="1"/>
            </p:cNvSpPr>
            <p:nvPr/>
          </p:nvSpPr>
          <p:spPr bwMode="auto">
            <a:xfrm>
              <a:off x="4683" y="2223"/>
              <a:ext cx="142" cy="11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2186" name="Text Box 74"/>
            <p:cNvSpPr txBox="1">
              <a:spLocks noChangeArrowheads="1"/>
            </p:cNvSpPr>
            <p:nvPr/>
          </p:nvSpPr>
          <p:spPr bwMode="auto">
            <a:xfrm>
              <a:off x="4603" y="2162"/>
              <a:ext cx="3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2b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6" name="Group 75"/>
          <p:cNvGrpSpPr>
            <a:grpSpLocks/>
          </p:cNvGrpSpPr>
          <p:nvPr/>
        </p:nvGrpSpPr>
        <p:grpSpPr bwMode="auto">
          <a:xfrm>
            <a:off x="4267200" y="5711825"/>
            <a:ext cx="501650" cy="396875"/>
            <a:chOff x="2016" y="1980"/>
            <a:chExt cx="316" cy="250"/>
          </a:xfrm>
        </p:grpSpPr>
        <p:sp>
          <p:nvSpPr>
            <p:cNvPr id="602188" name="Oval 76"/>
            <p:cNvSpPr>
              <a:spLocks noChangeArrowheads="1"/>
            </p:cNvSpPr>
            <p:nvPr/>
          </p:nvSpPr>
          <p:spPr bwMode="auto">
            <a:xfrm>
              <a:off x="2019" y="210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2189" name="Line 77"/>
            <p:cNvSpPr>
              <a:spLocks noChangeShapeType="1"/>
            </p:cNvSpPr>
            <p:nvPr/>
          </p:nvSpPr>
          <p:spPr bwMode="auto">
            <a:xfrm>
              <a:off x="2019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2190" name="Line 78"/>
            <p:cNvSpPr>
              <a:spLocks noChangeShapeType="1"/>
            </p:cNvSpPr>
            <p:nvPr/>
          </p:nvSpPr>
          <p:spPr bwMode="auto">
            <a:xfrm>
              <a:off x="2332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2191" name="Rectangle 79"/>
            <p:cNvSpPr>
              <a:spLocks noChangeArrowheads="1"/>
            </p:cNvSpPr>
            <p:nvPr/>
          </p:nvSpPr>
          <p:spPr bwMode="auto">
            <a:xfrm>
              <a:off x="2019" y="209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02192" name="Oval 80"/>
            <p:cNvSpPr>
              <a:spLocks noChangeArrowheads="1"/>
            </p:cNvSpPr>
            <p:nvPr/>
          </p:nvSpPr>
          <p:spPr bwMode="auto">
            <a:xfrm>
              <a:off x="2016" y="203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81"/>
            <p:cNvGrpSpPr>
              <a:grpSpLocks/>
            </p:cNvGrpSpPr>
            <p:nvPr/>
          </p:nvGrpSpPr>
          <p:grpSpPr bwMode="auto">
            <a:xfrm>
              <a:off x="2034" y="1980"/>
              <a:ext cx="283" cy="250"/>
              <a:chOff x="2914" y="2429"/>
              <a:chExt cx="288" cy="250"/>
            </a:xfrm>
          </p:grpSpPr>
          <p:sp>
            <p:nvSpPr>
              <p:cNvPr id="602194" name="Rectangle 8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2195" name="Text Box 83"/>
              <p:cNvSpPr txBox="1">
                <a:spLocks noChangeArrowheads="1"/>
              </p:cNvSpPr>
              <p:nvPr/>
            </p:nvSpPr>
            <p:spPr bwMode="auto">
              <a:xfrm>
                <a:off x="2914" y="2429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1b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8" name="Group 84"/>
          <p:cNvGrpSpPr>
            <a:grpSpLocks/>
          </p:cNvGrpSpPr>
          <p:nvPr/>
        </p:nvGrpSpPr>
        <p:grpSpPr bwMode="auto">
          <a:xfrm>
            <a:off x="1746250" y="4367212"/>
            <a:ext cx="501650" cy="396875"/>
            <a:chOff x="2016" y="1980"/>
            <a:chExt cx="316" cy="250"/>
          </a:xfrm>
        </p:grpSpPr>
        <p:sp>
          <p:nvSpPr>
            <p:cNvPr id="602197" name="Oval 85"/>
            <p:cNvSpPr>
              <a:spLocks noChangeArrowheads="1"/>
            </p:cNvSpPr>
            <p:nvPr/>
          </p:nvSpPr>
          <p:spPr bwMode="auto">
            <a:xfrm>
              <a:off x="2019" y="210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2198" name="Line 86"/>
            <p:cNvSpPr>
              <a:spLocks noChangeShapeType="1"/>
            </p:cNvSpPr>
            <p:nvPr/>
          </p:nvSpPr>
          <p:spPr bwMode="auto">
            <a:xfrm>
              <a:off x="2019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2199" name="Line 87"/>
            <p:cNvSpPr>
              <a:spLocks noChangeShapeType="1"/>
            </p:cNvSpPr>
            <p:nvPr/>
          </p:nvSpPr>
          <p:spPr bwMode="auto">
            <a:xfrm>
              <a:off x="2332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2200" name="Rectangle 88"/>
            <p:cNvSpPr>
              <a:spLocks noChangeArrowheads="1"/>
            </p:cNvSpPr>
            <p:nvPr/>
          </p:nvSpPr>
          <p:spPr bwMode="auto">
            <a:xfrm>
              <a:off x="2019" y="209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02201" name="Oval 89"/>
            <p:cNvSpPr>
              <a:spLocks noChangeArrowheads="1"/>
            </p:cNvSpPr>
            <p:nvPr/>
          </p:nvSpPr>
          <p:spPr bwMode="auto">
            <a:xfrm>
              <a:off x="2016" y="203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90"/>
            <p:cNvGrpSpPr>
              <a:grpSpLocks/>
            </p:cNvGrpSpPr>
            <p:nvPr/>
          </p:nvGrpSpPr>
          <p:grpSpPr bwMode="auto">
            <a:xfrm>
              <a:off x="2027" y="1980"/>
              <a:ext cx="296" cy="250"/>
              <a:chOff x="2907" y="2429"/>
              <a:chExt cx="301" cy="250"/>
            </a:xfrm>
          </p:grpSpPr>
          <p:sp>
            <p:nvSpPr>
              <p:cNvPr id="602203" name="Rectangle 9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2204" name="Text Box 92"/>
              <p:cNvSpPr txBox="1">
                <a:spLocks noChangeArrowheads="1"/>
              </p:cNvSpPr>
              <p:nvPr/>
            </p:nvSpPr>
            <p:spPr bwMode="auto">
              <a:xfrm>
                <a:off x="2907" y="2429"/>
                <a:ext cx="30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3c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02205" name="Line 93"/>
          <p:cNvSpPr>
            <a:spLocks noChangeShapeType="1"/>
          </p:cNvSpPr>
          <p:nvPr/>
        </p:nvSpPr>
        <p:spPr bwMode="auto">
          <a:xfrm flipH="1">
            <a:off x="3244850" y="5540375"/>
            <a:ext cx="147637" cy="1619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2206" name="Line 94"/>
          <p:cNvSpPr>
            <a:spLocks noChangeShapeType="1"/>
          </p:cNvSpPr>
          <p:nvPr/>
        </p:nvSpPr>
        <p:spPr bwMode="auto">
          <a:xfrm>
            <a:off x="3648075" y="5580062"/>
            <a:ext cx="0" cy="3905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2207" name="Line 95"/>
          <p:cNvSpPr>
            <a:spLocks noChangeShapeType="1"/>
          </p:cNvSpPr>
          <p:nvPr/>
        </p:nvSpPr>
        <p:spPr bwMode="auto">
          <a:xfrm>
            <a:off x="3810000" y="5527675"/>
            <a:ext cx="496887" cy="334962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2208" name="Line 96"/>
          <p:cNvSpPr>
            <a:spLocks noChangeShapeType="1"/>
          </p:cNvSpPr>
          <p:nvPr/>
        </p:nvSpPr>
        <p:spPr bwMode="auto">
          <a:xfrm flipH="1">
            <a:off x="3930650" y="5984875"/>
            <a:ext cx="376237" cy="12065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2209" name="Line 97"/>
          <p:cNvSpPr>
            <a:spLocks noChangeShapeType="1"/>
          </p:cNvSpPr>
          <p:nvPr/>
        </p:nvSpPr>
        <p:spPr bwMode="auto">
          <a:xfrm flipH="1" flipV="1">
            <a:off x="3352800" y="5808662"/>
            <a:ext cx="901700" cy="809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2210" name="Line 98"/>
          <p:cNvSpPr>
            <a:spLocks noChangeShapeType="1"/>
          </p:cNvSpPr>
          <p:nvPr/>
        </p:nvSpPr>
        <p:spPr bwMode="auto">
          <a:xfrm flipV="1">
            <a:off x="6122987" y="4894262"/>
            <a:ext cx="349250" cy="13493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2211" name="Line 99"/>
          <p:cNvSpPr>
            <a:spLocks noChangeShapeType="1"/>
          </p:cNvSpPr>
          <p:nvPr/>
        </p:nvSpPr>
        <p:spPr bwMode="auto">
          <a:xfrm>
            <a:off x="3257550" y="4425950"/>
            <a:ext cx="76676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2212" name="Line 100"/>
          <p:cNvSpPr>
            <a:spLocks noChangeShapeType="1"/>
          </p:cNvSpPr>
          <p:nvPr/>
        </p:nvSpPr>
        <p:spPr bwMode="auto">
          <a:xfrm>
            <a:off x="3276600" y="4740275"/>
            <a:ext cx="76676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2213" name="Text Box 101"/>
          <p:cNvSpPr txBox="1">
            <a:spLocks noChangeArrowheads="1"/>
          </p:cNvSpPr>
          <p:nvPr/>
        </p:nvSpPr>
        <p:spPr bwMode="auto">
          <a:xfrm>
            <a:off x="4106862" y="4211637"/>
            <a:ext cx="1254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/>
              <a:t>eBGP session</a:t>
            </a:r>
          </a:p>
        </p:txBody>
      </p:sp>
      <p:sp>
        <p:nvSpPr>
          <p:cNvPr id="602214" name="Text Box 102"/>
          <p:cNvSpPr txBox="1">
            <a:spLocks noChangeArrowheads="1"/>
          </p:cNvSpPr>
          <p:nvPr/>
        </p:nvSpPr>
        <p:spPr bwMode="auto">
          <a:xfrm>
            <a:off x="4133850" y="4560887"/>
            <a:ext cx="1206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/>
              <a:t>iBGP session</a:t>
            </a:r>
          </a:p>
        </p:txBody>
      </p:sp>
      <p:sp>
        <p:nvSpPr>
          <p:cNvPr id="602215" name="Line 103"/>
          <p:cNvSpPr>
            <a:spLocks noChangeShapeType="1"/>
          </p:cNvSpPr>
          <p:nvPr/>
        </p:nvSpPr>
        <p:spPr bwMode="auto">
          <a:xfrm flipH="1" flipV="1">
            <a:off x="2170112" y="4652962"/>
            <a:ext cx="241300" cy="1746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2216" name="Line 104"/>
          <p:cNvSpPr>
            <a:spLocks noChangeShapeType="1"/>
          </p:cNvSpPr>
          <p:nvPr/>
        </p:nvSpPr>
        <p:spPr bwMode="auto">
          <a:xfrm flipH="1">
            <a:off x="1739900" y="4679950"/>
            <a:ext cx="147637" cy="37623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2217" name="Line 105"/>
          <p:cNvSpPr>
            <a:spLocks noChangeShapeType="1"/>
          </p:cNvSpPr>
          <p:nvPr/>
        </p:nvSpPr>
        <p:spPr bwMode="auto">
          <a:xfrm>
            <a:off x="6821487" y="4962525"/>
            <a:ext cx="68263" cy="228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2218" name="Line 106"/>
          <p:cNvSpPr>
            <a:spLocks noChangeShapeType="1"/>
          </p:cNvSpPr>
          <p:nvPr/>
        </p:nvSpPr>
        <p:spPr bwMode="auto">
          <a:xfrm>
            <a:off x="3259137" y="5889625"/>
            <a:ext cx="201613" cy="13493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ds Tie">
  <a:themeElements>
    <a:clrScheme name="Dad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s Ti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d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C:\Office97\Templates\Presentation Designs\Dads Tie.pot</Template>
  <TotalTime>6494</TotalTime>
  <Words>6784</Words>
  <Application>Microsoft Office PowerPoint</Application>
  <PresentationFormat>On-screen Show (4:3)</PresentationFormat>
  <Paragraphs>1733</Paragraphs>
  <Slides>105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105</vt:i4>
      </vt:variant>
    </vt:vector>
  </HeadingPairs>
  <TitlesOfParts>
    <vt:vector size="109" baseType="lpstr">
      <vt:lpstr>Dads Tie</vt:lpstr>
      <vt:lpstr>Bitmap Image</vt:lpstr>
      <vt:lpstr>Clip</vt:lpstr>
      <vt:lpstr>ClipArt</vt:lpstr>
      <vt:lpstr>Network Layer  CS 3516 – Computer Networks </vt:lpstr>
      <vt:lpstr>Chapter 4: Network Layer</vt:lpstr>
      <vt:lpstr>Chapter 4: Network Layer</vt:lpstr>
      <vt:lpstr>Network Layer</vt:lpstr>
      <vt:lpstr>Two Key Network-Layer Functions</vt:lpstr>
      <vt:lpstr>Interplay Between Routing and Forwarding</vt:lpstr>
      <vt:lpstr>Connection Setup</vt:lpstr>
      <vt:lpstr>Network Service Model</vt:lpstr>
      <vt:lpstr>Example Network Layer Service Models</vt:lpstr>
      <vt:lpstr>Chapter 4: Network Layer</vt:lpstr>
      <vt:lpstr>Network Layer Connection and Connection-less Service</vt:lpstr>
      <vt:lpstr>Virtual Circuits (VCs)</vt:lpstr>
      <vt:lpstr>VC Implementation</vt:lpstr>
      <vt:lpstr>Forwarding Table</vt:lpstr>
      <vt:lpstr>Virtual Circuits: Signaling Protocols</vt:lpstr>
      <vt:lpstr>Datagram Networks</vt:lpstr>
      <vt:lpstr>Forwarding Table</vt:lpstr>
      <vt:lpstr>Longest Prefix Matching</vt:lpstr>
      <vt:lpstr>Datagram or VC network: Why?</vt:lpstr>
      <vt:lpstr>Chapter 4: Network Layer</vt:lpstr>
      <vt:lpstr>Router Architecture Overview</vt:lpstr>
      <vt:lpstr>Input Port Functions</vt:lpstr>
      <vt:lpstr>Output Ports</vt:lpstr>
      <vt:lpstr>Output Port Queueing</vt:lpstr>
      <vt:lpstr>How Much Buffering?</vt:lpstr>
      <vt:lpstr>Input Port Queuing</vt:lpstr>
      <vt:lpstr>Chapter 4: Network Layer</vt:lpstr>
      <vt:lpstr>The Internet Network layer</vt:lpstr>
      <vt:lpstr>Chapter 4: Network Layer</vt:lpstr>
      <vt:lpstr>IP Datagram Format</vt:lpstr>
      <vt:lpstr>IP Fragmentation &amp; Reassembly</vt:lpstr>
      <vt:lpstr>IP Fragmentation and Reassembly</vt:lpstr>
      <vt:lpstr>Chapter 4: Network Layer</vt:lpstr>
      <vt:lpstr>IP Addressing: Introduction</vt:lpstr>
      <vt:lpstr>Subnets</vt:lpstr>
      <vt:lpstr>Subnets</vt:lpstr>
      <vt:lpstr>Subnets</vt:lpstr>
      <vt:lpstr>IP addressing: CIDR</vt:lpstr>
      <vt:lpstr>IP addresses: How to Get One?</vt:lpstr>
      <vt:lpstr>DHCP: Dynamic Host Configuration Protocol</vt:lpstr>
      <vt:lpstr>DHCP Client-Server Scenario</vt:lpstr>
      <vt:lpstr>DHCP client-server scenario</vt:lpstr>
      <vt:lpstr>DHCP: more than IP address</vt:lpstr>
      <vt:lpstr>DHCP: Example</vt:lpstr>
      <vt:lpstr>DHCP: Example</vt:lpstr>
      <vt:lpstr>DHCP: Wireshark Output (home LAN)</vt:lpstr>
      <vt:lpstr>IP Addressing: the Last Word...</vt:lpstr>
      <vt:lpstr>NAT: Network Address Translation</vt:lpstr>
      <vt:lpstr>NAT: Network Address Translation</vt:lpstr>
      <vt:lpstr>NAT: Network Address Translation</vt:lpstr>
      <vt:lpstr>NAT: Network Address Translation</vt:lpstr>
      <vt:lpstr>NAT: Network Address Translation</vt:lpstr>
      <vt:lpstr>NAT Traversal Problem</vt:lpstr>
      <vt:lpstr>NAT Traversal Problem</vt:lpstr>
      <vt:lpstr>NAT Traversal Problem</vt:lpstr>
      <vt:lpstr>Chapter 4: Network Layer</vt:lpstr>
      <vt:lpstr>ICMP: Internet Control Message Protocol</vt:lpstr>
      <vt:lpstr>Traceroute and ICMP</vt:lpstr>
      <vt:lpstr>Chapter 4: Network Layer</vt:lpstr>
      <vt:lpstr>IPv6</vt:lpstr>
      <vt:lpstr>IPv6 Header</vt:lpstr>
      <vt:lpstr>Other Changes from IPv4</vt:lpstr>
      <vt:lpstr>Chapter 4: Network Layer</vt:lpstr>
      <vt:lpstr>Interplay between Routing, Forwarding</vt:lpstr>
      <vt:lpstr>Graph Abstraction</vt:lpstr>
      <vt:lpstr>Graph Abstraction: Costs</vt:lpstr>
      <vt:lpstr>Routing Algorithm Classification</vt:lpstr>
      <vt:lpstr>Chapter 4: Network Layer</vt:lpstr>
      <vt:lpstr>A Link-State Routing Algorithm</vt:lpstr>
      <vt:lpstr>Dijkstra’s Algorithm - Output Example</vt:lpstr>
      <vt:lpstr>Link State Updates via Flooding</vt:lpstr>
      <vt:lpstr>Chapter 4: Network Layer</vt:lpstr>
      <vt:lpstr>Distance Vector Algorithm </vt:lpstr>
      <vt:lpstr>Bellman-Ford Example </vt:lpstr>
      <vt:lpstr>Distance Vector Algorithm - State </vt:lpstr>
      <vt:lpstr>Distance Vector Algorithm - Idea</vt:lpstr>
      <vt:lpstr>Distance Vector Algorithm - Updates</vt:lpstr>
      <vt:lpstr>Distance Vector Algorithm - Link Cost Changes</vt:lpstr>
      <vt:lpstr>Distance Vector Algorithm - Link Cost Changes</vt:lpstr>
      <vt:lpstr>Comparison of LS and DV algorithms</vt:lpstr>
      <vt:lpstr>Chapter 4: Network Layer</vt:lpstr>
      <vt:lpstr>Hierarchical Routing</vt:lpstr>
      <vt:lpstr>Hierarchical Routing</vt:lpstr>
      <vt:lpstr>Interconnected ASes</vt:lpstr>
      <vt:lpstr>Chapter 4: Network Layer</vt:lpstr>
      <vt:lpstr>Intra-AS Routing</vt:lpstr>
      <vt:lpstr>Chapter 4: Network Layer</vt:lpstr>
      <vt:lpstr>RIP (Routing Information Protocol)</vt:lpstr>
      <vt:lpstr>RIP Advertisements</vt:lpstr>
      <vt:lpstr>RIP: Example </vt:lpstr>
      <vt:lpstr>RIP: Example </vt:lpstr>
      <vt:lpstr>RIP: Link Failure and Recovery </vt:lpstr>
      <vt:lpstr>RIP Table Processing</vt:lpstr>
      <vt:lpstr>Chapter 4: Network Layer</vt:lpstr>
      <vt:lpstr>OSPF (Open Shortest Path First)</vt:lpstr>
      <vt:lpstr>OSPF “Advanced” Features (not in RIP)</vt:lpstr>
      <vt:lpstr>Chapter 4: Network Layer</vt:lpstr>
      <vt:lpstr>Internet Inter-AS routing: BGP</vt:lpstr>
      <vt:lpstr>BGP Basics</vt:lpstr>
      <vt:lpstr>Distributing Reachability Info</vt:lpstr>
      <vt:lpstr>Path Attributes and BGP Routes</vt:lpstr>
      <vt:lpstr>BGP Route Selection</vt:lpstr>
      <vt:lpstr>BGP messages</vt:lpstr>
      <vt:lpstr>Why Different Intra- and Inter-AS Routing? </vt:lpstr>
      <vt:lpstr>Chapter 4: Network Layer</vt:lpstr>
    </vt:vector>
  </TitlesOfParts>
  <Company>WPI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Layer</dc:title>
  <dc:creator>Claypool</dc:creator>
  <dc:description>Computer Networking - A Top-Down Approach (5th edition), by James F. Kurose and Keith W. Ross, copyright Pearson, 2010. ISBN: 0-13-607967-9 [http://www.aw-bc.com/kurose_ross/] </dc:description>
  <cp:lastModifiedBy>Mark Claypool</cp:lastModifiedBy>
  <cp:revision>485</cp:revision>
  <cp:lastPrinted>2000-04-28T00:56:10Z</cp:lastPrinted>
  <dcterms:created xsi:type="dcterms:W3CDTF">2000-04-27T03:15:31Z</dcterms:created>
  <dcterms:modified xsi:type="dcterms:W3CDTF">2009-12-04T12:25:27Z</dcterms:modified>
</cp:coreProperties>
</file>