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1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648" y="-4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smtClean="0"/>
              <a:t>Database Systems I</a:t>
            </a:r>
            <a:br>
              <a:rPr lang="en-US" sz="2400" dirty="0" smtClean="0"/>
            </a:br>
            <a:r>
              <a:rPr lang="en-US" sz="2400" dirty="0" smtClean="0"/>
              <a:t>CS3431</a:t>
            </a:r>
            <a:br>
              <a:rPr lang="en-US" sz="2400" dirty="0" smtClean="0"/>
            </a:br>
            <a:r>
              <a:rPr lang="en-US" sz="2400" dirty="0" smtClean="0"/>
              <a:t>C-2013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Solution of Project </a:t>
            </a:r>
            <a:r>
              <a:rPr lang="en-US" sz="2400" dirty="0" smtClean="0"/>
              <a:t>2</a:t>
            </a:r>
            <a:br>
              <a:rPr lang="en-US" sz="2400" dirty="0" smtClean="0"/>
            </a:br>
            <a:r>
              <a:rPr lang="en-US" sz="2400" dirty="0" smtClean="0"/>
              <a:t>(Question 2)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A61FC-472A-2049-84BD-E7011125BF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67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9332" y="2131873"/>
            <a:ext cx="64338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1200" dirty="0" smtClean="0"/>
              <a:t>Employee( </a:t>
            </a:r>
            <a:r>
              <a:rPr lang="en-US" sz="1000" u="sng" dirty="0" smtClean="0"/>
              <a:t>ID</a:t>
            </a:r>
            <a:r>
              <a:rPr lang="en-US" sz="1000" dirty="0" smtClean="0"/>
              <a:t>, </a:t>
            </a:r>
            <a:r>
              <a:rPr lang="en-US" sz="1000" dirty="0" err="1" smtClean="0"/>
              <a:t>FirstName</a:t>
            </a:r>
            <a:r>
              <a:rPr lang="en-US" sz="1000" dirty="0" smtClean="0"/>
              <a:t>, </a:t>
            </a:r>
            <a:r>
              <a:rPr lang="en-US" sz="1000" dirty="0" err="1" smtClean="0"/>
              <a:t>LastName</a:t>
            </a:r>
            <a:r>
              <a:rPr lang="en-US" sz="1000" dirty="0" smtClean="0"/>
              <a:t>, Salary, </a:t>
            </a:r>
            <a:r>
              <a:rPr lang="en-US" sz="1000" dirty="0" err="1" smtClean="0"/>
              <a:t>jobTitle</a:t>
            </a:r>
            <a:r>
              <a:rPr lang="en-US" sz="1000" dirty="0" smtClean="0"/>
              <a:t>, </a:t>
            </a:r>
            <a:r>
              <a:rPr lang="en-US" sz="1000" dirty="0" err="1" smtClean="0"/>
              <a:t>OfficeNum</a:t>
            </a:r>
            <a:r>
              <a:rPr lang="en-US" sz="1000" dirty="0" smtClean="0"/>
              <a:t>, </a:t>
            </a:r>
            <a:r>
              <a:rPr lang="en-US" sz="1000" dirty="0" err="1" smtClean="0"/>
              <a:t>emp_rank</a:t>
            </a:r>
            <a:r>
              <a:rPr lang="en-US" sz="1000" dirty="0" smtClean="0"/>
              <a:t>, </a:t>
            </a:r>
            <a:r>
              <a:rPr lang="en-US" sz="1000" dirty="0" err="1" smtClean="0"/>
              <a:t>supervisorID</a:t>
            </a:r>
            <a:r>
              <a:rPr lang="en-US" sz="1000" dirty="0" smtClean="0"/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2817673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EquipmentType ( </a:t>
            </a:r>
            <a:r>
              <a:rPr lang="en-US" sz="1200" u="sng" dirty="0" smtClean="0"/>
              <a:t>ID</a:t>
            </a:r>
            <a:r>
              <a:rPr lang="en-US" sz="1200" dirty="0" smtClean="0"/>
              <a:t> ,</a:t>
            </a:r>
            <a:r>
              <a:rPr lang="en-US" sz="1200" dirty="0" err="1" smtClean="0"/>
              <a:t>Desc</a:t>
            </a:r>
            <a:r>
              <a:rPr lang="en-US" sz="1200" dirty="0" smtClean="0"/>
              <a:t> </a:t>
            </a:r>
            <a:r>
              <a:rPr lang="en-US" sz="1200" dirty="0" smtClean="0"/>
              <a:t>, Instructions, </a:t>
            </a:r>
            <a:r>
              <a:rPr lang="en-US" sz="1200" dirty="0" err="1" smtClean="0"/>
              <a:t>NumUnits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Equipment  (</a:t>
            </a:r>
            <a:r>
              <a:rPr lang="en-US" sz="1200" u="sng" dirty="0" smtClean="0"/>
              <a:t>Serial#</a:t>
            </a:r>
            <a:r>
              <a:rPr lang="en-US" sz="1200" dirty="0" smtClean="0"/>
              <a:t>, </a:t>
            </a:r>
            <a:r>
              <a:rPr lang="en-US" sz="1200" dirty="0" err="1" smtClean="0"/>
              <a:t>TypeID</a:t>
            </a:r>
            <a:r>
              <a:rPr lang="en-US" sz="1200" dirty="0" smtClean="0"/>
              <a:t>, Purchase year, Last inspection , </a:t>
            </a:r>
            <a:r>
              <a:rPr lang="en-US" sz="1200" dirty="0" err="1" smtClean="0"/>
              <a:t>roomNum</a:t>
            </a:r>
            <a:r>
              <a:rPr lang="en-US" sz="1200" dirty="0" smtClean="0"/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2400" y="3427273"/>
            <a:ext cx="647556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Room(</a:t>
            </a:r>
            <a:r>
              <a:rPr lang="en-US" sz="1200" u="sng" dirty="0"/>
              <a:t>N</a:t>
            </a:r>
            <a:r>
              <a:rPr lang="en-US" sz="1200" u="sng" dirty="0" smtClean="0"/>
              <a:t>um</a:t>
            </a:r>
            <a:r>
              <a:rPr lang="en-US" sz="1200" dirty="0" smtClean="0"/>
              <a:t>, occupied flag)</a:t>
            </a:r>
          </a:p>
          <a:p>
            <a:r>
              <a:rPr lang="en-US" sz="1200" dirty="0" err="1" smtClean="0"/>
              <a:t>RoomService</a:t>
            </a:r>
            <a:r>
              <a:rPr lang="en-US" sz="1200" dirty="0"/>
              <a:t> </a:t>
            </a:r>
            <a:r>
              <a:rPr lang="en-US" sz="1200" dirty="0" smtClean="0"/>
              <a:t>(</a:t>
            </a:r>
            <a:r>
              <a:rPr lang="en-US" sz="1200" u="sng" dirty="0" err="1" smtClean="0"/>
              <a:t>roomNum</a:t>
            </a:r>
            <a:r>
              <a:rPr lang="en-US" sz="1200" u="sng" dirty="0" smtClean="0"/>
              <a:t> , service</a:t>
            </a:r>
            <a:r>
              <a:rPr lang="en-US" sz="1200" dirty="0" smtClean="0"/>
              <a:t>)</a:t>
            </a:r>
          </a:p>
          <a:p>
            <a:endParaRPr lang="en-US" sz="1200" dirty="0">
              <a:solidFill>
                <a:srgbClr val="3366FF"/>
              </a:solidFill>
            </a:endParaRPr>
          </a:p>
          <a:p>
            <a:endParaRPr lang="en-US" sz="1200" dirty="0" smtClean="0"/>
          </a:p>
          <a:p>
            <a:r>
              <a:rPr lang="en-US" sz="1200" dirty="0"/>
              <a:t>Patient (</a:t>
            </a:r>
            <a:r>
              <a:rPr lang="en-US" sz="1200" u="sng" dirty="0"/>
              <a:t>SSN</a:t>
            </a:r>
            <a:r>
              <a:rPr lang="en-US" sz="1200" dirty="0"/>
              <a:t>, First name, Last name, Address, Future visit date, </a:t>
            </a:r>
            <a:r>
              <a:rPr lang="en-US" sz="1200" dirty="0" err="1"/>
              <a:t>Tel_Num</a:t>
            </a:r>
            <a:r>
              <a:rPr lang="en-US" sz="1200" dirty="0"/>
              <a:t>)</a:t>
            </a:r>
          </a:p>
          <a:p>
            <a:r>
              <a:rPr lang="en-US" sz="1200" dirty="0"/>
              <a:t>Doctor (</a:t>
            </a:r>
            <a:r>
              <a:rPr lang="en-US" sz="1200" u="sng" dirty="0"/>
              <a:t>ID</a:t>
            </a:r>
            <a:r>
              <a:rPr lang="en-US" sz="1200" dirty="0"/>
              <a:t>, </a:t>
            </a:r>
            <a:r>
              <a:rPr lang="en-US" sz="1200" dirty="0" err="1"/>
              <a:t>Tel_Num</a:t>
            </a:r>
            <a:r>
              <a:rPr lang="en-US" sz="1200" dirty="0"/>
              <a:t>, gender, specialty, Last name, First name)</a:t>
            </a:r>
          </a:p>
          <a:p>
            <a:r>
              <a:rPr lang="en-US" sz="1200" dirty="0" smtClean="0"/>
              <a:t>Admission </a:t>
            </a:r>
            <a:r>
              <a:rPr lang="en-US" sz="1200" u="sng" dirty="0" smtClean="0"/>
              <a:t>(</a:t>
            </a:r>
            <a:r>
              <a:rPr lang="en-US" sz="1200" u="sng" dirty="0" err="1" smtClean="0"/>
              <a:t>Num</a:t>
            </a:r>
            <a:r>
              <a:rPr lang="en-US" sz="1200" dirty="0" smtClean="0"/>
              <a:t>, </a:t>
            </a:r>
            <a:r>
              <a:rPr lang="en-US" sz="1200" dirty="0" err="1" smtClean="0"/>
              <a:t>Admission_Time</a:t>
            </a:r>
            <a:r>
              <a:rPr lang="en-US" sz="1200" dirty="0" smtClean="0"/>
              <a:t>, </a:t>
            </a:r>
            <a:r>
              <a:rPr lang="en-US" sz="1200" dirty="0" err="1" smtClean="0"/>
              <a:t>Leave_Time</a:t>
            </a:r>
            <a:r>
              <a:rPr lang="en-US" sz="1200" dirty="0" smtClean="0"/>
              <a:t>, Insurance payment, Total Payment, </a:t>
            </a:r>
            <a:r>
              <a:rPr lang="en-US" sz="1200" dirty="0" err="1" smtClean="0"/>
              <a:t>Patient_SSN</a:t>
            </a:r>
            <a:r>
              <a:rPr lang="en-US" sz="1200" dirty="0" smtClean="0"/>
              <a:t>)</a:t>
            </a:r>
          </a:p>
          <a:p>
            <a:r>
              <a:rPr lang="en-US" sz="1200" dirty="0"/>
              <a:t>Examine (</a:t>
            </a:r>
            <a:r>
              <a:rPr lang="en-US" sz="1200" u="sng" dirty="0"/>
              <a:t>Doctor ID, </a:t>
            </a:r>
            <a:r>
              <a:rPr lang="en-US" sz="1200" u="sng" dirty="0" err="1" smtClean="0"/>
              <a:t>AdmissionNum</a:t>
            </a:r>
            <a:r>
              <a:rPr lang="en-US" sz="1200" dirty="0" smtClean="0"/>
              <a:t>, </a:t>
            </a:r>
            <a:r>
              <a:rPr lang="en-US" sz="1200" dirty="0"/>
              <a:t>comment</a:t>
            </a:r>
            <a:r>
              <a:rPr lang="en-US" sz="1200" dirty="0" smtClean="0"/>
              <a:t>)</a:t>
            </a:r>
            <a:endParaRPr lang="en-US" sz="1200" dirty="0"/>
          </a:p>
          <a:p>
            <a:r>
              <a:rPr lang="en-US" sz="1200" dirty="0" err="1" smtClean="0"/>
              <a:t>StayIn</a:t>
            </a:r>
            <a:r>
              <a:rPr lang="en-US" sz="1200" dirty="0" smtClean="0"/>
              <a:t>(</a:t>
            </a:r>
            <a:r>
              <a:rPr lang="en-US" sz="1200" u="sng" dirty="0" err="1" smtClean="0"/>
              <a:t>AdmissionNum</a:t>
            </a:r>
            <a:r>
              <a:rPr lang="en-US" sz="1200" u="sng" dirty="0" smtClean="0"/>
              <a:t> , </a:t>
            </a:r>
            <a:r>
              <a:rPr lang="en-US" sz="1200" u="sng" dirty="0" err="1" smtClean="0"/>
              <a:t>RoomNum</a:t>
            </a:r>
            <a:r>
              <a:rPr lang="en-US" sz="1200" dirty="0" smtClean="0"/>
              <a:t>, </a:t>
            </a:r>
            <a:r>
              <a:rPr lang="en-US" sz="1200" dirty="0" err="1" smtClean="0"/>
              <a:t>NumDays</a:t>
            </a:r>
            <a:r>
              <a:rPr lang="en-US" sz="1200" dirty="0" smtClean="0"/>
              <a:t>)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990600"/>
            <a:ext cx="380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The Relational </a:t>
            </a:r>
            <a:r>
              <a:rPr lang="en-US" b="1" u="sng" dirty="0" smtClean="0"/>
              <a:t>Model (from Project 1)</a:t>
            </a:r>
            <a:endParaRPr lang="en-US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371600"/>
            <a:ext cx="6019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One typo was fixed. In </a:t>
            </a:r>
            <a:r>
              <a:rPr lang="en-US" sz="1200" dirty="0" err="1" smtClean="0"/>
              <a:t>EquipmentType</a:t>
            </a:r>
            <a:r>
              <a:rPr lang="en-US" sz="1200" dirty="0" smtClean="0"/>
              <a:t>, the attribute ‘Instructions” was mistakenly written as “institution” in Project 1 solution.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1862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1"/>
            <a:ext cx="2476500" cy="106679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u="sng" dirty="0" smtClean="0"/>
              <a:t>Q1:</a:t>
            </a:r>
          </a:p>
          <a:p>
            <a:pPr marL="0" indent="0">
              <a:buNone/>
            </a:pPr>
            <a:r>
              <a:rPr lang="en-US" sz="1200" dirty="0" smtClean="0"/>
              <a:t>Select </a:t>
            </a:r>
            <a:r>
              <a:rPr lang="en-US" sz="1200" dirty="0" err="1" smtClean="0"/>
              <a:t>Num</a:t>
            </a: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From Room</a:t>
            </a:r>
          </a:p>
          <a:p>
            <a:pPr marL="0" indent="0">
              <a:buNone/>
            </a:pPr>
            <a:r>
              <a:rPr lang="en-US" sz="1200" dirty="0" smtClean="0"/>
              <a:t>Where </a:t>
            </a:r>
            <a:r>
              <a:rPr lang="en-US" sz="1200" dirty="0" err="1" smtClean="0"/>
              <a:t>OccupiedFlag</a:t>
            </a:r>
            <a:r>
              <a:rPr lang="en-US" sz="1200" dirty="0" smtClean="0"/>
              <a:t> = ‘Y’;</a:t>
            </a:r>
            <a:endParaRPr lang="en-US" sz="1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2286000"/>
            <a:ext cx="2819400" cy="1143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200" b="1" u="sng" dirty="0" smtClean="0"/>
              <a:t>Q2: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Select ID, </a:t>
            </a:r>
            <a:r>
              <a:rPr lang="en-US" sz="1200" dirty="0" err="1" smtClean="0"/>
              <a:t>FirstName</a:t>
            </a:r>
            <a:r>
              <a:rPr lang="en-US" sz="1200" dirty="0" smtClean="0"/>
              <a:t>, </a:t>
            </a:r>
            <a:r>
              <a:rPr lang="en-US" sz="1200" dirty="0" err="1" smtClean="0"/>
              <a:t>LastName</a:t>
            </a:r>
            <a:r>
              <a:rPr lang="en-US" sz="1200" dirty="0" smtClean="0"/>
              <a:t>, Salary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From Employee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Where </a:t>
            </a:r>
            <a:r>
              <a:rPr lang="en-US" sz="1200" dirty="0" err="1" smtClean="0"/>
              <a:t>supervisorID</a:t>
            </a:r>
            <a:r>
              <a:rPr lang="en-US" sz="1200" dirty="0" smtClean="0"/>
              <a:t> = 10;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3886200"/>
            <a:ext cx="3733800" cy="1143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200" b="1" u="sng" dirty="0" smtClean="0"/>
              <a:t>Q3: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Select SSN, sum(</a:t>
            </a:r>
            <a:r>
              <a:rPr lang="en-US" sz="1200" dirty="0" err="1" smtClean="0"/>
              <a:t>InsurancePayment</a:t>
            </a:r>
            <a:r>
              <a:rPr lang="en-US" sz="1200" dirty="0" smtClean="0"/>
              <a:t>) as </a:t>
            </a:r>
            <a:r>
              <a:rPr lang="en-US" sz="1200" dirty="0" err="1" smtClean="0"/>
              <a:t>sum_Insurance</a:t>
            </a:r>
            <a:r>
              <a:rPr lang="en-US" sz="1200" dirty="0" smtClean="0"/>
              <a:t> 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From Patient, Admission 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Where SSN = </a:t>
            </a:r>
            <a:r>
              <a:rPr lang="en-US" sz="1200" dirty="0" err="1" smtClean="0"/>
              <a:t>Patient_SSN</a:t>
            </a:r>
            <a:endParaRPr lang="en-US" sz="1200" dirty="0"/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Group By SSN;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6553200"/>
            <a:ext cx="4953000" cy="762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i="1" u="sng" dirty="0" smtClean="0"/>
              <a:t>Note: </a:t>
            </a:r>
            <a:r>
              <a:rPr lang="en-US" sz="1200" i="1" dirty="0" smtClean="0"/>
              <a:t>In Q4, we added </a:t>
            </a:r>
            <a:r>
              <a:rPr lang="en-US" sz="1200" i="1" dirty="0" err="1"/>
              <a:t>FirstName</a:t>
            </a:r>
            <a:r>
              <a:rPr lang="en-US" sz="1200" i="1" dirty="0"/>
              <a:t>, </a:t>
            </a:r>
            <a:r>
              <a:rPr lang="en-US" sz="1200" i="1" dirty="0" err="1" smtClean="0"/>
              <a:t>LastName</a:t>
            </a:r>
            <a:r>
              <a:rPr lang="en-US" sz="1200" i="1" dirty="0" smtClean="0"/>
              <a:t> to the Group By although they will not change the grouping because SSN is a key. However, without adding them in the Group By, you cannot select them in the projection list. 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5410200"/>
            <a:ext cx="4953000" cy="1143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200" b="1" u="sng" dirty="0" smtClean="0"/>
              <a:t>Q4:</a:t>
            </a:r>
          </a:p>
          <a:p>
            <a:pPr marL="0" indent="0">
              <a:buNone/>
            </a:pPr>
            <a:r>
              <a:rPr lang="en-US" sz="1200" dirty="0" smtClean="0"/>
              <a:t>Select SSN, </a:t>
            </a:r>
            <a:r>
              <a:rPr lang="en-US" sz="1200" dirty="0" err="1"/>
              <a:t>FirstName</a:t>
            </a:r>
            <a:r>
              <a:rPr lang="en-US" sz="1200" dirty="0"/>
              <a:t>, </a:t>
            </a:r>
            <a:r>
              <a:rPr lang="en-US" sz="1200" dirty="0" err="1" smtClean="0"/>
              <a:t>LastName</a:t>
            </a:r>
            <a:r>
              <a:rPr lang="en-US" sz="1200" dirty="0" smtClean="0"/>
              <a:t>, sum(</a:t>
            </a:r>
            <a:r>
              <a:rPr lang="en-US" sz="1200" dirty="0" err="1" smtClean="0"/>
              <a:t>InsurancePayment</a:t>
            </a:r>
            <a:r>
              <a:rPr lang="en-US" sz="1200" dirty="0" smtClean="0"/>
              <a:t>) as </a:t>
            </a:r>
            <a:r>
              <a:rPr lang="en-US" sz="1200" dirty="0" err="1" smtClean="0"/>
              <a:t>sum_Insurance</a:t>
            </a:r>
            <a:r>
              <a:rPr lang="en-US" sz="1200" dirty="0" smtClean="0"/>
              <a:t> 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From Patient, Admission 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Where SSN = </a:t>
            </a:r>
            <a:r>
              <a:rPr lang="en-US" sz="1200" dirty="0" err="1" smtClean="0"/>
              <a:t>Patient_SSN</a:t>
            </a:r>
            <a:endParaRPr lang="en-US" sz="1200" dirty="0"/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Group By SSN, </a:t>
            </a:r>
            <a:r>
              <a:rPr lang="en-US" sz="1200" dirty="0" err="1" smtClean="0"/>
              <a:t>FirstName</a:t>
            </a:r>
            <a:r>
              <a:rPr lang="en-US" sz="1200" dirty="0" smtClean="0"/>
              <a:t>, </a:t>
            </a:r>
            <a:r>
              <a:rPr lang="en-US" sz="1200" dirty="0" err="1" smtClean="0"/>
              <a:t>LastName</a:t>
            </a:r>
            <a:r>
              <a:rPr lang="en-US" sz="1200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5007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609600"/>
            <a:ext cx="4953000" cy="1524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200" b="1" u="sng" dirty="0" smtClean="0"/>
              <a:t>Q5:</a:t>
            </a:r>
          </a:p>
          <a:p>
            <a:pPr marL="0" indent="0">
              <a:buNone/>
            </a:pPr>
            <a:r>
              <a:rPr lang="en-US" sz="1200" dirty="0" smtClean="0"/>
              <a:t>Select Distinct </a:t>
            </a:r>
            <a:r>
              <a:rPr lang="en-US" sz="1200" dirty="0" err="1" smtClean="0"/>
              <a:t>R.roomNum</a:t>
            </a:r>
            <a:r>
              <a:rPr lang="en-US" sz="1200" dirty="0" smtClean="0"/>
              <a:t>, </a:t>
            </a:r>
            <a:r>
              <a:rPr lang="en-US" sz="1200" dirty="0" err="1" smtClean="0"/>
              <a:t>R.service</a:t>
            </a:r>
            <a:endParaRPr lang="en-US" sz="1200" dirty="0" smtClean="0"/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From </a:t>
            </a:r>
            <a:r>
              <a:rPr lang="en-US" sz="1200" dirty="0" err="1" smtClean="0"/>
              <a:t>RoomServices</a:t>
            </a:r>
            <a:r>
              <a:rPr lang="en-US" sz="1200" dirty="0" smtClean="0"/>
              <a:t> R, Equipment E, </a:t>
            </a:r>
            <a:r>
              <a:rPr lang="en-US" sz="1200" dirty="0" err="1" smtClean="0"/>
              <a:t>EquipmentType</a:t>
            </a:r>
            <a:r>
              <a:rPr lang="en-US" sz="1200" dirty="0" smtClean="0"/>
              <a:t> T 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Where </a:t>
            </a:r>
            <a:r>
              <a:rPr lang="en-US" sz="1200" dirty="0" err="1" smtClean="0"/>
              <a:t>R.roomNum</a:t>
            </a:r>
            <a:r>
              <a:rPr lang="en-US" sz="1200" dirty="0" smtClean="0"/>
              <a:t> = </a:t>
            </a:r>
            <a:r>
              <a:rPr lang="en-US" sz="1200" dirty="0" err="1" smtClean="0"/>
              <a:t>E.roomNum</a:t>
            </a:r>
            <a:endParaRPr lang="en-US" sz="1200" dirty="0"/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And </a:t>
            </a:r>
            <a:r>
              <a:rPr lang="en-US" sz="1200" dirty="0" err="1" smtClean="0"/>
              <a:t>E.TypeID</a:t>
            </a:r>
            <a:r>
              <a:rPr lang="en-US" sz="1200" dirty="0" smtClean="0"/>
              <a:t> = T.ID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And </a:t>
            </a:r>
            <a:r>
              <a:rPr lang="en-US" sz="1200" dirty="0" err="1" smtClean="0"/>
              <a:t>T.Desc</a:t>
            </a:r>
            <a:r>
              <a:rPr lang="en-US" sz="1200" dirty="0" smtClean="0"/>
              <a:t> = ‘CT-SCAN X100’;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2133600"/>
            <a:ext cx="5181600" cy="762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i="1" u="sng" dirty="0" smtClean="0"/>
              <a:t>Note: </a:t>
            </a:r>
            <a:r>
              <a:rPr lang="en-US" sz="1200" i="1" dirty="0" smtClean="0"/>
              <a:t>In Q5, Distinct keyword is not asked for, so if you did not add it, that is fine. Also, some of you may have ‘CT-SCAN X100’ as the ID of the </a:t>
            </a:r>
            <a:r>
              <a:rPr lang="en-US" sz="1200" i="1" dirty="0" err="1" smtClean="0"/>
              <a:t>EquipmentType</a:t>
            </a:r>
            <a:r>
              <a:rPr lang="en-US" sz="1200" i="1" dirty="0" smtClean="0"/>
              <a:t> that goes to Equipment relation. That is also fine, and in this case you do not need table </a:t>
            </a:r>
            <a:r>
              <a:rPr lang="en-US" sz="1200" i="1" dirty="0" err="1" smtClean="0"/>
              <a:t>EquipmentType</a:t>
            </a:r>
            <a:r>
              <a:rPr lang="en-US" sz="1200" i="1" dirty="0" smtClean="0"/>
              <a:t>.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3276600"/>
            <a:ext cx="4953000" cy="17526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200" b="1" u="sng" dirty="0" smtClean="0"/>
              <a:t>Q6:</a:t>
            </a:r>
          </a:p>
          <a:p>
            <a:pPr marL="0" indent="0">
              <a:buNone/>
            </a:pPr>
            <a:r>
              <a:rPr lang="en-US" sz="1200" dirty="0" smtClean="0"/>
              <a:t>Select Distinct </a:t>
            </a:r>
            <a:r>
              <a:rPr lang="en-US" sz="1200" dirty="0" err="1" smtClean="0"/>
              <a:t>D.FirstName</a:t>
            </a:r>
            <a:r>
              <a:rPr lang="en-US" sz="1200" dirty="0" smtClean="0"/>
              <a:t>, </a:t>
            </a:r>
            <a:r>
              <a:rPr lang="en-US" sz="1200" dirty="0" err="1" smtClean="0"/>
              <a:t>D.LastName</a:t>
            </a:r>
            <a:endParaRPr lang="en-US" sz="1200" dirty="0" smtClean="0"/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From Doctor D, Admission A, Examine E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Where </a:t>
            </a:r>
            <a:r>
              <a:rPr lang="en-US" sz="1200" dirty="0" err="1" smtClean="0"/>
              <a:t>A.Patient_SSN</a:t>
            </a:r>
            <a:r>
              <a:rPr lang="en-US" sz="1200" dirty="0" smtClean="0"/>
              <a:t> = ‘111-22-3333’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And D.ID = </a:t>
            </a:r>
            <a:r>
              <a:rPr lang="en-US" sz="1200" dirty="0" err="1" smtClean="0"/>
              <a:t>E.DoctorID</a:t>
            </a:r>
            <a:endParaRPr lang="en-US" sz="1200" dirty="0" smtClean="0"/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And </a:t>
            </a:r>
            <a:r>
              <a:rPr lang="en-US" sz="1200" dirty="0" err="1" smtClean="0"/>
              <a:t>A.Num</a:t>
            </a:r>
            <a:r>
              <a:rPr lang="en-US" sz="1200" dirty="0" smtClean="0"/>
              <a:t> = </a:t>
            </a:r>
            <a:r>
              <a:rPr lang="en-US" sz="1200" dirty="0" err="1" smtClean="0"/>
              <a:t>E.AdmissionNum</a:t>
            </a:r>
            <a:endParaRPr lang="en-US" sz="1200" dirty="0"/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And </a:t>
            </a:r>
            <a:r>
              <a:rPr lang="en-US" sz="1200" dirty="0" err="1" smtClean="0"/>
              <a:t>D.gender</a:t>
            </a:r>
            <a:r>
              <a:rPr lang="en-US" sz="1200" dirty="0" smtClean="0"/>
              <a:t> = ‘F’;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5486400"/>
            <a:ext cx="2133600" cy="1066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200" b="1" u="sng" dirty="0" smtClean="0"/>
              <a:t>Q7:</a:t>
            </a:r>
          </a:p>
          <a:p>
            <a:pPr marL="0" indent="0">
              <a:buNone/>
            </a:pPr>
            <a:r>
              <a:rPr lang="en-US" sz="1200" dirty="0" smtClean="0"/>
              <a:t>Select </a:t>
            </a:r>
            <a:r>
              <a:rPr lang="en-US" sz="1200" dirty="0" err="1" smtClean="0"/>
              <a:t>emp_rank</a:t>
            </a:r>
            <a:r>
              <a:rPr lang="en-US" sz="1200" dirty="0" smtClean="0"/>
              <a:t>, count(*)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From Employee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Group By </a:t>
            </a:r>
            <a:r>
              <a:rPr lang="en-US" sz="1200" dirty="0" err="1" smtClean="0"/>
              <a:t>emp_rank</a:t>
            </a:r>
            <a:r>
              <a:rPr lang="en-US" sz="1200" dirty="0" smtClean="0"/>
              <a:t>;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81000" y="6934200"/>
            <a:ext cx="4953000" cy="1143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200" b="1" u="sng" dirty="0" smtClean="0"/>
              <a:t>Q8:</a:t>
            </a:r>
          </a:p>
          <a:p>
            <a:pPr marL="0" indent="0">
              <a:buNone/>
            </a:pPr>
            <a:r>
              <a:rPr lang="en-US" sz="1200" dirty="0" smtClean="0"/>
              <a:t>Select SSN, </a:t>
            </a:r>
            <a:r>
              <a:rPr lang="en-US" sz="1200" dirty="0" err="1" smtClean="0"/>
              <a:t>FirstName</a:t>
            </a:r>
            <a:r>
              <a:rPr lang="en-US" sz="1200" dirty="0" smtClean="0"/>
              <a:t>, </a:t>
            </a:r>
            <a:r>
              <a:rPr lang="en-US" sz="1200" dirty="0" err="1" smtClean="0"/>
              <a:t>LastName</a:t>
            </a:r>
            <a:r>
              <a:rPr lang="en-US" sz="1200" dirty="0" smtClean="0"/>
              <a:t>, </a:t>
            </a:r>
            <a:r>
              <a:rPr lang="en-US" sz="1200" dirty="0" err="1" smtClean="0"/>
              <a:t>FutureVisitDate</a:t>
            </a:r>
            <a:endParaRPr lang="en-US" sz="1200" dirty="0" smtClean="0"/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From Patient 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dirty="0" smtClean="0"/>
              <a:t>Where </a:t>
            </a:r>
            <a:r>
              <a:rPr lang="en-US" sz="1200" dirty="0" err="1" smtClean="0"/>
              <a:t>FutureVisitDate</a:t>
            </a:r>
            <a:r>
              <a:rPr lang="en-US" sz="1200" dirty="0" smtClean="0"/>
              <a:t> is not null</a:t>
            </a:r>
            <a:r>
              <a:rPr lang="en-US" sz="1200" dirty="0"/>
              <a:t>;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586222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464</Words>
  <Application>Microsoft Macintosh PowerPoint</Application>
  <PresentationFormat>On-screen Show (4:3)</PresentationFormat>
  <Paragraphs>58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Database Systems I CS3431 C-2013  Solution of Project 2 (Question 2)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Dongqing Xiao</dc:creator>
  <cp:lastModifiedBy>Mohamed Eltabakh</cp:lastModifiedBy>
  <cp:revision>32</cp:revision>
  <dcterms:created xsi:type="dcterms:W3CDTF">2006-08-16T00:00:00Z</dcterms:created>
  <dcterms:modified xsi:type="dcterms:W3CDTF">2013-02-06T21:42:32Z</dcterms:modified>
</cp:coreProperties>
</file>